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404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293" r:id="rId10"/>
    <p:sldId id="294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78707"/>
  </p:normalViewPr>
  <p:slideViewPr>
    <p:cSldViewPr snapToGrid="0" snapToObjects="1">
      <p:cViewPr varScale="1">
        <p:scale>
          <a:sx n="99" d="100"/>
          <a:sy n="99" d="100"/>
        </p:scale>
        <p:origin x="3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92A20-21E1-EE4B-8A85-E8162CB4544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9B66-D40F-614F-A6B3-6A4695B5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think of a </a:t>
            </a:r>
            <a:r>
              <a:rPr lang="en-US" dirty="0"/>
              <a:t>Series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“column” of data, such as a collection of observations on a single variable.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dirty="0" err="1"/>
              <a:t>DataFrame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object for storing related columns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select columns, we can pass a list containing the names of the desired columns represented as string./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select both rows and columns using integers, the </a:t>
            </a:r>
            <a:r>
              <a:rPr lang="en-US" dirty="0" err="1"/>
              <a:t>iloc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should be used with the format 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[rows, columns] </a:t>
            </a:r>
            <a:r>
              <a:rPr lang="en-US" dirty="0" err="1"/>
              <a:t>df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iloc</a:t>
            </a:r>
            <a:r>
              <a:rPr lang="en-US" dirty="0"/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select rows and columns using a mixture of integers and labels, the </a:t>
            </a:r>
            <a:r>
              <a:rPr lang="en-US" dirty="0" err="1"/>
              <a:t>loc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can be used in a similar way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use : in [], the values inside it will be considered as rows.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do not use : in [], the values inside it will be considered as column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[row, column]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sorting criteria?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7772400" cy="663575"/>
          </a:xfrm>
        </p:spPr>
        <p:txBody>
          <a:bodyPr/>
          <a:lstStyle>
            <a:lvl1pPr>
              <a:defRPr sz="3600" noProof="1"/>
            </a:lvl1pPr>
          </a:lstStyle>
          <a:p>
            <a:pPr lvl="0"/>
            <a:r>
              <a:rPr lang="en-US" altLang="en-US" noProof="1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816225"/>
            <a:ext cx="6400800" cy="1620838"/>
          </a:xfrm>
        </p:spPr>
        <p:txBody>
          <a:bodyPr/>
          <a:lstStyle>
            <a:lvl1pPr marL="0" indent="0">
              <a:buFontTx/>
              <a:buNone/>
              <a:defRPr noProof="1"/>
            </a:lvl1pPr>
          </a:lstStyle>
          <a:p>
            <a:pPr lvl="0"/>
            <a:r>
              <a:rPr lang="en-US" altLang="en-US" noProof="1"/>
              <a:t>Click to edit Master subtitle style</a:t>
            </a:r>
          </a:p>
        </p:txBody>
      </p:sp>
      <p:pic>
        <p:nvPicPr>
          <p:cNvPr id="8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300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23F4B6-9231-FA4F-9718-44CBB761F1CE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11138"/>
            <a:ext cx="215265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211138"/>
            <a:ext cx="6310312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0C7A61-50D1-F04C-8DAE-DDB9E8A442EE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60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211138"/>
            <a:ext cx="8615362" cy="4921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ehhhgdit</a:t>
            </a:r>
            <a:r>
              <a:rPr lang="en-US" dirty="0"/>
              <a:t>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lghgevel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lghgevel</a:t>
            </a:r>
            <a:endParaRPr lang="en-US" dirty="0"/>
          </a:p>
          <a:p>
            <a:pPr lvl="3"/>
            <a:r>
              <a:rPr lang="en-US" dirty="0" err="1"/>
              <a:t>Fourthghh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529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1F9D87-769C-EC42-8123-27F5BD4E3C77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5DB75E-CE82-B94A-B96B-DF9BD0785588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02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CC7A1E-FD49-8240-B92E-2247B6BF5E87}" type="datetime1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00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2AF0EF-DBCA-7048-9085-3B8DE23B8910}" type="datetime1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67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9017C4-DF78-8946-9315-C1B126161E5C}" type="datetime1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59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4D4118-32B3-BE40-9637-AFD46B9CFE43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27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FB5E8-06BC-6F49-8E89-FBEE01EA83A3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94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echnical-draw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211138"/>
            <a:ext cx="71707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1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1"/>
              <a:t>Click to edit Master text styles</a:t>
            </a:r>
          </a:p>
          <a:p>
            <a:pPr lvl="1"/>
            <a:r>
              <a:rPr lang="en-US" altLang="en-US" noProof="1"/>
              <a:t>Second level</a:t>
            </a:r>
          </a:p>
          <a:p>
            <a:pPr lvl="2"/>
            <a:r>
              <a:rPr lang="en-US" altLang="en-US" noProof="1"/>
              <a:t>Third level</a:t>
            </a:r>
          </a:p>
          <a:p>
            <a:pPr lvl="3"/>
            <a:r>
              <a:rPr lang="en-US" altLang="en-US" noProof="1"/>
              <a:t>Fourth level</a:t>
            </a:r>
          </a:p>
          <a:p>
            <a:pPr lvl="4"/>
            <a:r>
              <a:rPr lang="en-US" altLang="en-US" noProof="1"/>
              <a:t>Fifth level</a:t>
            </a:r>
          </a:p>
        </p:txBody>
      </p:sp>
      <p:pic>
        <p:nvPicPr>
          <p:cNvPr id="8" name="图片 1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38400" y="6548438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1pPr>
            <a:lvl2pPr marL="742950" indent="-28575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2pPr>
            <a:lvl3pPr marL="11430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3pPr>
            <a:lvl4pPr marL="16002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4pPr>
            <a:lvl5pPr marL="20574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9pPr>
          </a:lstStyle>
          <a:p>
            <a:pPr algn="r">
              <a:defRPr/>
            </a:pPr>
            <a:r>
              <a:rPr lang="en-US" altLang="zh-CN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-</a:t>
            </a:r>
            <a:fld id="{B5A286EF-3FB9-43D8-A22C-4C23DAD1781A}" type="slidenum">
              <a:rPr lang="en-US" altLang="zh-CN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-</a:t>
            </a:r>
            <a:endParaRPr lang="en-US" altLang="zh-CN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533400" y="6548437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1pPr>
            <a:lvl2pPr marL="742950" indent="-28575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2pPr>
            <a:lvl3pPr marL="11430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3pPr>
            <a:lvl4pPr marL="16002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4pPr>
            <a:lvl5pPr marL="20574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9pPr>
          </a:lstStyle>
          <a:p>
            <a:pPr algn="r">
              <a:defRPr/>
            </a:pPr>
            <a:fld id="{07CCCA2A-B945-4268-B85B-1E4DBFAA399D}" type="datetime1">
              <a:rPr lang="en-US" altLang="zh-CN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9/11/21</a:t>
            </a:fld>
            <a:endParaRPr lang="en-US" altLang="zh-CN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2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80936"/>
            <a:ext cx="9067800" cy="663575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with Pandas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816225"/>
            <a:ext cx="6400800" cy="162083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9984"/>
            <a:ext cx="1865625" cy="155261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00" y="3626644"/>
            <a:ext cx="64008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Yuan Long</a:t>
            </a:r>
            <a:endParaRPr lang="en-US" altLang="en-US" sz="36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5400" y="5105400"/>
            <a:ext cx="73914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1031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E6D5-2D46-8944-AEE6-C5888CF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E180-79BB-144D-912D-C45AD942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823773"/>
            <a:ext cx="5462587" cy="4809289"/>
          </a:xfrm>
        </p:spPr>
        <p:txBody>
          <a:bodyPr>
            <a:noAutofit/>
          </a:bodyPr>
          <a:lstStyle/>
          <a:p>
            <a:r>
              <a:rPr lang="en-US" sz="2400" dirty="0"/>
              <a:t>Like a spreadsheet or Excel sheet, a </a:t>
            </a:r>
            <a:r>
              <a:rPr lang="en-US" sz="2400" dirty="0" err="1"/>
              <a:t>DataFrame</a:t>
            </a:r>
            <a:r>
              <a:rPr lang="en-US" sz="2400" dirty="0"/>
              <a:t> object contains an ordered collection of columns. </a:t>
            </a:r>
          </a:p>
          <a:p>
            <a:endParaRPr lang="en-US" sz="2400" dirty="0"/>
          </a:p>
          <a:p>
            <a:r>
              <a:rPr lang="en-US" sz="2400" dirty="0"/>
              <a:t>Each column consists of a unique data type, but different columns can have different types, e.g. the first column may consist of integers, while the second one consists of </a:t>
            </a:r>
            <a:r>
              <a:rPr lang="en-US" sz="2400" dirty="0" err="1"/>
              <a:t>boolean</a:t>
            </a:r>
            <a:r>
              <a:rPr lang="en-US" sz="2400" dirty="0"/>
              <a:t> values and so on.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DataFrame</a:t>
            </a:r>
            <a:r>
              <a:rPr lang="en-US" sz="2400" dirty="0"/>
              <a:t> can be seen as a concatenation of Series, each Series having the same index, i.e. the index of the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19CB8-22F4-334C-8582-29090889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97" y="1856818"/>
            <a:ext cx="2981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63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079-9832-454A-8212-E9D994B2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csv file?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7E04F-75BB-FD43-8197-0C54B2A86533}"/>
              </a:ext>
            </a:extLst>
          </p:cNvPr>
          <p:cNvSpPr/>
          <p:nvPr/>
        </p:nvSpPr>
        <p:spPr>
          <a:xfrm>
            <a:off x="0" y="1098896"/>
            <a:ext cx="9244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</a:t>
            </a:r>
            <a:r>
              <a:rPr lang="en-US" sz="1400" dirty="0" err="1"/>
              <a:t>country","country</a:t>
            </a:r>
            <a:r>
              <a:rPr lang="en-US" sz="1400" dirty="0"/>
              <a:t> </a:t>
            </a:r>
            <a:r>
              <a:rPr lang="en-US" sz="1400" dirty="0" err="1"/>
              <a:t>isocode</a:t>
            </a:r>
            <a:r>
              <a:rPr lang="en-US" sz="1400" dirty="0"/>
              <a:t>","year","POP","XRAT","</a:t>
            </a:r>
            <a:r>
              <a:rPr lang="en-US" sz="1400" dirty="0" err="1"/>
              <a:t>tcgdp</a:t>
            </a:r>
            <a:r>
              <a:rPr lang="en-US" sz="1400" dirty="0"/>
              <a:t>","</a:t>
            </a:r>
            <a:r>
              <a:rPr lang="en-US" sz="1400" dirty="0" err="1"/>
              <a:t>cc","cg</a:t>
            </a:r>
            <a:r>
              <a:rPr lang="en-US" sz="1400" dirty="0"/>
              <a:t>" "Argentina","ARG","2000","37335.653","0.9995","295072.21869","75.716805379","5.5788042896" "Australia","AUS","2000","19053.186","1.72483","541804.6521","67.759025993","6.7200975332" "India","IND","2000","1006300.297","44.9416","1728144.3748","64.575551328","14.072205773" "Israel","ISR","2000","6114.57","4.07733","129253.89423","64.436450847","10.266688415" "Malawi","MWI","2000","11801.505","59.543808333","5026.2217836","74.707624181","11.658954494" "South Africa","ZAF","2000","45064.098","6.93983","227242.36949","72.718710427","5.7265463933" "United States","USA","2000","282171.957","1","9898700","72.347054303","6.0324539789" "Uruguay","URY","2000","3219.793","12.099591667","25255.961693","78.978740282","5.108067988"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BAAFB-F586-FE44-8948-3CE858549BCB}"/>
              </a:ext>
            </a:extLst>
          </p:cNvPr>
          <p:cNvSpPr/>
          <p:nvPr/>
        </p:nvSpPr>
        <p:spPr>
          <a:xfrm>
            <a:off x="214313" y="3541932"/>
            <a:ext cx="8390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df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pd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read_csv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70A0"/>
                </a:solidFill>
              </a:rPr>
              <a:t>'https://</a:t>
            </a:r>
            <a:r>
              <a:rPr lang="en-US" sz="2400" dirty="0" err="1">
                <a:solidFill>
                  <a:srgbClr val="4070A0"/>
                </a:solidFill>
              </a:rPr>
              <a:t>github.com</a:t>
            </a:r>
            <a:r>
              <a:rPr lang="en-US" sz="2400" dirty="0">
                <a:solidFill>
                  <a:srgbClr val="4070A0"/>
                </a:solidFill>
              </a:rPr>
              <a:t>/</a:t>
            </a:r>
            <a:r>
              <a:rPr lang="en-US" sz="2400" dirty="0" err="1">
                <a:solidFill>
                  <a:srgbClr val="4070A0"/>
                </a:solidFill>
              </a:rPr>
              <a:t>QuantEcon</a:t>
            </a:r>
            <a:r>
              <a:rPr lang="en-US" sz="2400" dirty="0">
                <a:solidFill>
                  <a:srgbClr val="4070A0"/>
                </a:solidFill>
              </a:rPr>
              <a:t>/</a:t>
            </a:r>
            <a:r>
              <a:rPr lang="en-US" sz="2400" dirty="0" err="1">
                <a:solidFill>
                  <a:srgbClr val="4070A0"/>
                </a:solidFill>
              </a:rPr>
              <a:t>QuantEcon.lectures.code</a:t>
            </a:r>
            <a:r>
              <a:rPr lang="en-US" sz="2400" dirty="0">
                <a:solidFill>
                  <a:srgbClr val="4070A0"/>
                </a:solidFill>
              </a:rPr>
              <a:t>/raw/master/pandas/data/</a:t>
            </a:r>
            <a:r>
              <a:rPr lang="en-US" sz="2400" dirty="0" err="1">
                <a:solidFill>
                  <a:srgbClr val="4070A0"/>
                </a:solidFill>
              </a:rPr>
              <a:t>test_pwt.csv</a:t>
            </a:r>
            <a:r>
              <a:rPr lang="en-US" sz="2400" dirty="0">
                <a:solidFill>
                  <a:srgbClr val="4070A0"/>
                </a:solidFill>
              </a:rPr>
              <a:t>’</a:t>
            </a:r>
            <a:r>
              <a:rPr lang="en-US" sz="2400" dirty="0"/>
              <a:t>)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20"/>
                </a:solidFill>
              </a:rPr>
              <a:t>&gt;&gt;&gt; type</a:t>
            </a:r>
            <a:r>
              <a:rPr lang="en-US" sz="2400" dirty="0"/>
              <a:t>(df)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54314-BC20-6149-95B1-A293D4DF3B57}"/>
              </a:ext>
            </a:extLst>
          </p:cNvPr>
          <p:cNvSpPr/>
          <p:nvPr/>
        </p:nvSpPr>
        <p:spPr>
          <a:xfrm>
            <a:off x="214313" y="5297439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pandas.core.frame.DataFrame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1021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6CC44-BC18-5445-B00D-A23BFFEEE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99871"/>
              </p:ext>
            </p:extLst>
          </p:nvPr>
        </p:nvGraphicFramePr>
        <p:xfrm>
          <a:off x="510139" y="1036926"/>
          <a:ext cx="8171847" cy="5000628"/>
        </p:xfrm>
        <a:graphic>
          <a:graphicData uri="http://schemas.openxmlformats.org/drawingml/2006/table">
            <a:tbl>
              <a:tblPr/>
              <a:tblGrid>
                <a:gridCol w="907983">
                  <a:extLst>
                    <a:ext uri="{9D8B030D-6E8A-4147-A177-3AD203B41FA5}">
                      <a16:colId xmlns:a16="http://schemas.microsoft.com/office/drawing/2014/main" val="2095884246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2860360656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1421514198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6864296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465919116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2827660081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4214116796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2106376840"/>
                    </a:ext>
                  </a:extLst>
                </a:gridCol>
                <a:gridCol w="907983">
                  <a:extLst>
                    <a:ext uri="{9D8B030D-6E8A-4147-A177-3AD203B41FA5}">
                      <a16:colId xmlns:a16="http://schemas.microsoft.com/office/drawing/2014/main" val="1979501063"/>
                    </a:ext>
                  </a:extLst>
                </a:gridCol>
              </a:tblGrid>
              <a:tr h="699012">
                <a:tc>
                  <a:txBody>
                    <a:bodyPr/>
                    <a:lstStyle/>
                    <a:p>
                      <a:pPr algn="l" fontAlgn="b"/>
                      <a:endParaRPr lang="en-US" sz="1100" b="1">
                        <a:effectLst/>
                      </a:endParaRP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country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country isocode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year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POP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XRAT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tcgdp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cc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cg</a:t>
                      </a:r>
                    </a:p>
                  </a:txBody>
                  <a:tcPr marL="53770" marR="53770" marT="26885" marB="2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038219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Argentina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ARG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37335.653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0.999500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2.950722e+05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75.716805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5.578804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97644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Australia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AUS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19053.186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1.724830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5.418047e+05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67.759026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6.720098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62868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India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IND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1006300.297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44.941600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1.728144e+06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64.575551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14.072206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51128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Israel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ISR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6114.570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4.077330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1.292539e+05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64.436451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10.266688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638865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Malawi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MWI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11801.505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59.543808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5.026222e+03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74.707624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11.658954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1723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South Africa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ZAF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45064.098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6.939830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2.272424e+05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72.718710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5.726546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4792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6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United States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USA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282171.957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1.000000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9.898700e+06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72.347054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6.032454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77272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7</a:t>
                      </a:r>
                    </a:p>
                  </a:txBody>
                  <a:tcPr marL="53770" marR="53770" marT="26885" marB="26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Uruguay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URY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2000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3219.793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12.099592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2.525596e+04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78.978740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5.108068</a:t>
                      </a:r>
                    </a:p>
                  </a:txBody>
                  <a:tcPr marL="53770" marR="53770" marT="26885" marB="268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571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F372D3E-D998-6942-88B9-E3479C9D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14" y="589613"/>
            <a:ext cx="7985610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 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1838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036C-BADC-824E-A559-70E82512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211138"/>
            <a:ext cx="9072562" cy="492125"/>
          </a:xfrm>
        </p:spPr>
        <p:txBody>
          <a:bodyPr/>
          <a:lstStyle/>
          <a:p>
            <a:r>
              <a:rPr lang="en-US" dirty="0"/>
              <a:t>Read the information we are interested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C5C7-F465-A043-9FCA-6AE382E0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header?</a:t>
            </a:r>
          </a:p>
          <a:p>
            <a:r>
              <a:rPr lang="en-US" dirty="0"/>
              <a:t>A range of rows</a:t>
            </a:r>
          </a:p>
          <a:p>
            <a:pPr lvl="1"/>
            <a:r>
              <a:rPr lang="en-US" dirty="0"/>
              <a:t>The first n rows</a:t>
            </a:r>
          </a:p>
          <a:p>
            <a:pPr lvl="1"/>
            <a:r>
              <a:rPr lang="en-US" dirty="0"/>
              <a:t>The last n rows</a:t>
            </a:r>
          </a:p>
          <a:p>
            <a:pPr lvl="1"/>
            <a:r>
              <a:rPr lang="en-US" dirty="0"/>
              <a:t>Rows at middle</a:t>
            </a:r>
          </a:p>
          <a:p>
            <a:r>
              <a:rPr lang="en-US" dirty="0"/>
              <a:t>A range of columns</a:t>
            </a:r>
          </a:p>
          <a:p>
            <a:r>
              <a:rPr lang="en-US" dirty="0"/>
              <a:t>A range of columns in the rows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07B625-180C-DE40-9038-55807521EFE7}"/>
              </a:ext>
            </a:extLst>
          </p:cNvPr>
          <p:cNvSpPr/>
          <p:nvPr/>
        </p:nvSpPr>
        <p:spPr>
          <a:xfrm>
            <a:off x="4155779" y="211817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df.head</a:t>
            </a:r>
            <a:r>
              <a:rPr lang="en-US" dirty="0"/>
              <a:t>(5)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64278-DC6A-2545-9B2A-5A0F8E6ABD9A}"/>
              </a:ext>
            </a:extLst>
          </p:cNvPr>
          <p:cNvSpPr/>
          <p:nvPr/>
        </p:nvSpPr>
        <p:spPr>
          <a:xfrm>
            <a:off x="4155778" y="248751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df.tail</a:t>
            </a:r>
            <a:r>
              <a:rPr lang="en-US" dirty="0"/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8518A-6A03-6942-A493-216167E3FD37}"/>
              </a:ext>
            </a:extLst>
          </p:cNvPr>
          <p:cNvSpPr/>
          <p:nvPr/>
        </p:nvSpPr>
        <p:spPr>
          <a:xfrm>
            <a:off x="4155778" y="290978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[2:5]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792B9-7229-8B4E-8F31-97DF4C4C9910}"/>
              </a:ext>
            </a:extLst>
          </p:cNvPr>
          <p:cNvSpPr/>
          <p:nvPr/>
        </p:nvSpPr>
        <p:spPr>
          <a:xfrm>
            <a:off x="5443311" y="290978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2E4E1-CAED-5C40-9E95-FA2E7A30456F}"/>
              </a:ext>
            </a:extLst>
          </p:cNvPr>
          <p:cNvSpPr/>
          <p:nvPr/>
        </p:nvSpPr>
        <p:spPr>
          <a:xfrm>
            <a:off x="4100635" y="337318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[[</a:t>
            </a:r>
            <a:r>
              <a:rPr lang="en-US" dirty="0">
                <a:solidFill>
                  <a:srgbClr val="4070A0"/>
                </a:solidFill>
              </a:rPr>
              <a:t>'country'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</a:t>
            </a:r>
            <a:r>
              <a:rPr lang="en-US" dirty="0" err="1">
                <a:solidFill>
                  <a:srgbClr val="4070A0"/>
                </a:solidFill>
              </a:rPr>
              <a:t>tcgdp</a:t>
            </a:r>
            <a:r>
              <a:rPr lang="en-US" dirty="0">
                <a:solidFill>
                  <a:srgbClr val="4070A0"/>
                </a:solidFill>
              </a:rPr>
              <a:t>'</a:t>
            </a:r>
            <a:r>
              <a:rPr lang="en-US" dirty="0"/>
              <a:t>]]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3DACA-91B8-FF4B-A486-81C5C49FDB86}"/>
              </a:ext>
            </a:extLst>
          </p:cNvPr>
          <p:cNvSpPr/>
          <p:nvPr/>
        </p:nvSpPr>
        <p:spPr>
          <a:xfrm>
            <a:off x="4536652" y="403762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iloc</a:t>
            </a:r>
            <a:r>
              <a:rPr lang="en-US" dirty="0"/>
              <a:t>[</a:t>
            </a:r>
            <a:r>
              <a:rPr lang="en-US" dirty="0">
                <a:solidFill>
                  <a:srgbClr val="40A070"/>
                </a:solidFill>
              </a:rPr>
              <a:t>2</a:t>
            </a:r>
            <a:r>
              <a:rPr lang="en-US" dirty="0"/>
              <a:t>:</a:t>
            </a:r>
            <a:r>
              <a:rPr lang="en-US" dirty="0">
                <a:solidFill>
                  <a:srgbClr val="40A07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40A070"/>
                </a:solidFill>
              </a:rPr>
              <a:t>0</a:t>
            </a:r>
            <a:r>
              <a:rPr lang="en-US" dirty="0"/>
              <a:t>:</a:t>
            </a:r>
            <a:r>
              <a:rPr lang="en-US" dirty="0">
                <a:solidFill>
                  <a:srgbClr val="40A070"/>
                </a:solidFill>
              </a:rPr>
              <a:t>4</a:t>
            </a:r>
            <a:r>
              <a:rPr lang="en-US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96D73-4349-E149-AA50-77F2CA64059C}"/>
              </a:ext>
            </a:extLst>
          </p:cNvPr>
          <p:cNvSpPr/>
          <p:nvPr/>
        </p:nvSpPr>
        <p:spPr>
          <a:xfrm>
            <a:off x="2546363" y="506336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df.index</a:t>
            </a:r>
            <a:r>
              <a:rPr lang="en-US" dirty="0"/>
              <a:t>[2:5], ['country', '</a:t>
            </a:r>
            <a:r>
              <a:rPr lang="en-US" dirty="0" err="1"/>
              <a:t>tcgdp</a:t>
            </a:r>
            <a:r>
              <a:rPr lang="en-US" dirty="0"/>
              <a:t>']]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98327-49D1-FA47-A713-FF8CBF3883D4}"/>
              </a:ext>
            </a:extLst>
          </p:cNvPr>
          <p:cNvSpPr/>
          <p:nvPr/>
        </p:nvSpPr>
        <p:spPr>
          <a:xfrm>
            <a:off x="6734946" y="403762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Integer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52D82-24F7-034F-AC34-40563F0DB64D}"/>
              </a:ext>
            </a:extLst>
          </p:cNvPr>
          <p:cNvSpPr/>
          <p:nvPr/>
        </p:nvSpPr>
        <p:spPr>
          <a:xfrm>
            <a:off x="6975781" y="50633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String labels</a:t>
            </a:r>
          </a:p>
        </p:txBody>
      </p:sp>
    </p:spTree>
    <p:extLst>
      <p:ext uri="{BB962C8B-B14F-4D97-AF65-F5344CB8AC3E}">
        <p14:creationId xmlns:p14="http://schemas.microsoft.com/office/powerpoint/2010/main" val="20600278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64BD-C019-A44D-8F21-C1C2A848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index to other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6264-0006-CD44-8CCE-8E6B9C6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832216"/>
          </a:xfrm>
        </p:spPr>
        <p:txBody>
          <a:bodyPr/>
          <a:lstStyle/>
          <a:p>
            <a:r>
              <a:rPr lang="en-US" dirty="0"/>
              <a:t>Use the country names as an index (similar to dictionary)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1BAC5-DC58-A545-9036-1A91BEE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90964"/>
              </p:ext>
            </p:extLst>
          </p:nvPr>
        </p:nvGraphicFramePr>
        <p:xfrm>
          <a:off x="805375" y="2465679"/>
          <a:ext cx="7533249" cy="3657600"/>
        </p:xfrm>
        <a:graphic>
          <a:graphicData uri="http://schemas.openxmlformats.org/drawingml/2006/table">
            <a:tbl>
              <a:tblPr/>
              <a:tblGrid>
                <a:gridCol w="2511083">
                  <a:extLst>
                    <a:ext uri="{9D8B030D-6E8A-4147-A177-3AD203B41FA5}">
                      <a16:colId xmlns:a16="http://schemas.microsoft.com/office/drawing/2014/main" val="1335210972"/>
                    </a:ext>
                  </a:extLst>
                </a:gridCol>
                <a:gridCol w="2511083">
                  <a:extLst>
                    <a:ext uri="{9D8B030D-6E8A-4147-A177-3AD203B41FA5}">
                      <a16:colId xmlns:a16="http://schemas.microsoft.com/office/drawing/2014/main" val="3677138919"/>
                    </a:ext>
                  </a:extLst>
                </a:gridCol>
                <a:gridCol w="2511083">
                  <a:extLst>
                    <a:ext uri="{9D8B030D-6E8A-4147-A177-3AD203B41FA5}">
                      <a16:colId xmlns:a16="http://schemas.microsoft.com/office/drawing/2014/main" val="2462665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POP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tcgdp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93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country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3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Argentina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37335.653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2.950722e+05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68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19053.186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5.418047e+05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1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1006300.297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1.728144e+06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93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Israel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6114.570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1.292539e+05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2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Malawi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11801.505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5.026222e+03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8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South 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45064.098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2.272424e+05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3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282171.957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9.898700e+06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0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Uruguay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3219.793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2.525596e+04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989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D2B7A2D-0172-CB4B-AD93-77C97176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3" y="1544419"/>
            <a:ext cx="7564901" cy="9417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'country’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9159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A9A9-37B5-5143-B3AF-7F285EB9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change the names of columns?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2B071F-706D-D84C-B57E-799B7A78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61349"/>
              </p:ext>
            </p:extLst>
          </p:nvPr>
        </p:nvGraphicFramePr>
        <p:xfrm>
          <a:off x="386862" y="2805234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8096134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788965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1839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population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 GDP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42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country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Argentina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37335.653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2.950722e+05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19053.186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5.418047e+05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4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1006300.297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1.728144e+06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Israel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6114.570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1.292539e+05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1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Malawi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11801.505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5.026222e+03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South 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45064.098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2.272424e+05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458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282171.957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9.898700e+06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2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Uruguay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3219.793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2.525596e+04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6389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5ACAAA-AAE9-DB40-B9B7-3A5ABE10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2" y="1178778"/>
            <a:ext cx="7877907" cy="14219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/>
              <a:t>&gt;&gt;&gt; </a:t>
            </a:r>
            <a:r>
              <a:rPr lang="en-US" altLang="en-US" sz="2400" b="0" dirty="0" err="1"/>
              <a:t>df.columns</a:t>
            </a:r>
            <a:r>
              <a:rPr lang="en-US" altLang="en-US" sz="2400" b="0" dirty="0"/>
              <a:t> = 'population', 'total GDP’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/>
              <a:t>&gt;&gt;&gt; df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420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059-5246-1946-9FBF-EC84276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84F8-C06D-F24F-9C22-A514151B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8687"/>
            <a:ext cx="8229600" cy="5000625"/>
          </a:xfrm>
        </p:spPr>
        <p:txBody>
          <a:bodyPr/>
          <a:lstStyle/>
          <a:p>
            <a:r>
              <a:rPr lang="en-US" dirty="0"/>
              <a:t>How to convert populations in thousands to single units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4767B-9B5B-D149-B42B-27A7B812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06311"/>
              </p:ext>
            </p:extLst>
          </p:nvPr>
        </p:nvGraphicFramePr>
        <p:xfrm>
          <a:off x="457200" y="2711803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677432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570518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40003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population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 GDP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9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country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763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Argentina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3.733565e+07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2.950722e+05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3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1.905319e+07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5.418047e+05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1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1.006300e+09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1.728144e+06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Israel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6.114570e+06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1.292539e+05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Malawi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1.180150e+07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5.026222e+03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South 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4.506410e+07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2.272424e+05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2.821720e+08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9.898700e+06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7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Uruguay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3.219793e+06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2.525596e+04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9573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8F8A091-6E93-9749-9A2F-9FE9AB8F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9941"/>
            <a:ext cx="5984331" cy="11818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['population']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['population']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1e3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542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D82-F5DC-1E41-8F8A-D24CD033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2C82-74CF-E340-A3AC-7161A23B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483"/>
            <a:ext cx="8229600" cy="5000625"/>
          </a:xfrm>
        </p:spPr>
        <p:txBody>
          <a:bodyPr/>
          <a:lstStyle/>
          <a:p>
            <a:r>
              <a:rPr lang="en-US" sz="2800" dirty="0"/>
              <a:t>Add a column showing real GDP per capita, multiplying by 1,000,000 as we go because total GDP is in millions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CFBC7D-72A3-E547-B08A-DE468A9D4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82376"/>
              </p:ext>
            </p:extLst>
          </p:nvPr>
        </p:nvGraphicFramePr>
        <p:xfrm>
          <a:off x="457200" y="2989261"/>
          <a:ext cx="7491048" cy="3657600"/>
        </p:xfrm>
        <a:graphic>
          <a:graphicData uri="http://schemas.openxmlformats.org/drawingml/2006/table">
            <a:tbl>
              <a:tblPr/>
              <a:tblGrid>
                <a:gridCol w="1872762">
                  <a:extLst>
                    <a:ext uri="{9D8B030D-6E8A-4147-A177-3AD203B41FA5}">
                      <a16:colId xmlns:a16="http://schemas.microsoft.com/office/drawing/2014/main" val="2184545760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56564723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706803744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436221812"/>
                    </a:ext>
                  </a:extLst>
                </a:gridCol>
              </a:tblGrid>
              <a:tr h="306066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population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 GDP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GDP percap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06549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country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87183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Argentina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3.733565e+07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2.950722e+05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7903.229085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593773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1.905319e+07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5.418047e+05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28436.433261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0694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1.006300e+09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1.728144e+06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1717.324719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7147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Israel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6.114570e+06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1.292539e+05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21138.672749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16706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Malawi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1.180150e+07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5.026222e+03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425.896679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83848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South 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4.506410e+07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2.272424e+05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5042.647686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911190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2.821720e+08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9.898700e+06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35080.381854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72747"/>
                  </a:ext>
                </a:extLst>
              </a:tr>
              <a:tr h="30606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Uruguay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3.219793e+06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2.525596e+04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7843.970620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619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8B46AF-629E-6D44-A557-3673E292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61" y="2084144"/>
            <a:ext cx="8615361" cy="9417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['GDP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percap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']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['total GDP']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1e6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['population’]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latin typeface="Arial Unicode MS" panose="020B0604020202020204" pitchFamily="34" charset="-128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67495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2F0F-3CD7-804A-8FF3-F48A3A6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437B-83AA-2A46-90AB-27A10365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DataFrame</a:t>
            </a:r>
            <a:r>
              <a:rPr lang="en-US" sz="2800" dirty="0"/>
              <a:t> and Series objects have methods for plotting and visualization that work through Matplotlib</a:t>
            </a:r>
          </a:p>
          <a:p>
            <a:r>
              <a:rPr lang="en-US" sz="2800" dirty="0"/>
              <a:t>Generate a bar plot of GDP per capita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B2C49-B0DE-6F48-A813-21A7601A1F61}"/>
              </a:ext>
            </a:extLst>
          </p:cNvPr>
          <p:cNvSpPr txBox="1"/>
          <p:nvPr/>
        </p:nvSpPr>
        <p:spPr>
          <a:xfrm>
            <a:off x="1157413" y="2979519"/>
            <a:ext cx="560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df['GDP </a:t>
            </a:r>
            <a:r>
              <a:rPr lang="en-US" sz="2400" dirty="0" err="1"/>
              <a:t>percap</a:t>
            </a:r>
            <a:r>
              <a:rPr lang="en-US" sz="2400" dirty="0"/>
              <a:t>'].plot(kind='bar’) 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F5ED9-DFC5-5A4F-9BC8-2550BA2E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24" y="3810516"/>
            <a:ext cx="6593990" cy="30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776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EF3C-8362-AF45-8973-847033C1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2F9E-88F4-8745-9A3D-049CDA6F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69977"/>
            <a:ext cx="8858250" cy="1101847"/>
          </a:xfrm>
        </p:spPr>
        <p:txBody>
          <a:bodyPr/>
          <a:lstStyle/>
          <a:p>
            <a:r>
              <a:rPr lang="en-US" dirty="0"/>
              <a:t>Sort the data frame by countries alphabetically, and then plot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EBCB9-7E77-EA43-B964-192F3821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22528"/>
              </p:ext>
            </p:extLst>
          </p:nvPr>
        </p:nvGraphicFramePr>
        <p:xfrm>
          <a:off x="457200" y="2989262"/>
          <a:ext cx="8229600" cy="36576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73975883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634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8072992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6533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population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 GDP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GDP percap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6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country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12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United States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2.821720e+08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9.898700e+06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35080.381854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4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Australia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1.905319e+07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5.418047e+05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28436.433261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6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Israel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6.114570e+06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1.292539e+05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21138.672749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8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Argentina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3.733565e+07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2.950722e+05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7903.229085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5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Uruguay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3.219793e+06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2.525596e+04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7843.970620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4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South 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4.506410e+07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2.272424e+05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5042.647686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0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1.006300e+09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1.728144e+06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1717.324719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Malawi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1.180150e+07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5.026222e+03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425.896679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687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234AE76-40E8-2443-ABF4-17E04FA5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118255"/>
            <a:ext cx="8448147" cy="9417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&gt;&gt;&gt; 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df.sort_values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by=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'GDP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percap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',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ascending=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latin typeface="Arial Unicode MS" panose="020B0604020202020204" pitchFamily="34" charset="-128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88380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7DF7-A207-D24F-AFA9-3713C788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BD7E-8D1A-B74B-9BC0-F55A3B9B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5538"/>
            <a:ext cx="8615361" cy="5000625"/>
          </a:xfrm>
        </p:spPr>
        <p:txBody>
          <a:bodyPr/>
          <a:lstStyle/>
          <a:p>
            <a:r>
              <a:rPr lang="en-US" dirty="0"/>
              <a:t>Round up the capabilities of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Matplotlab</a:t>
            </a:r>
            <a:r>
              <a:rPr lang="en-US" dirty="0"/>
              <a:t>.</a:t>
            </a:r>
          </a:p>
          <a:p>
            <a:r>
              <a:rPr lang="en-US" dirty="0"/>
              <a:t>Derived from "Python and data analysis" and "panel data".</a:t>
            </a:r>
          </a:p>
          <a:p>
            <a:r>
              <a:rPr lang="en-US" dirty="0"/>
              <a:t>Built on top of </a:t>
            </a:r>
            <a:r>
              <a:rPr lang="en-US" dirty="0" err="1"/>
              <a:t>Numpy</a:t>
            </a:r>
            <a:r>
              <a:rPr lang="en-US" dirty="0"/>
              <a:t>. This means that </a:t>
            </a:r>
            <a:r>
              <a:rPr lang="en-US" dirty="0" err="1"/>
              <a:t>Numpy</a:t>
            </a:r>
            <a:r>
              <a:rPr lang="en-US" dirty="0"/>
              <a:t> is required by pandas.</a:t>
            </a:r>
          </a:p>
          <a:p>
            <a:r>
              <a:rPr lang="en-US" dirty="0"/>
              <a:t>It provides special data structures and operations for the manipulation of numerical tables and time series.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791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EF3C-8362-AF45-8973-847033C1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2F9E-88F4-8745-9A3D-049CDA6F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101847"/>
          </a:xfrm>
        </p:spPr>
        <p:txBody>
          <a:bodyPr/>
          <a:lstStyle/>
          <a:p>
            <a:r>
              <a:rPr lang="en-US" dirty="0"/>
              <a:t>Sort the data frame by countries alphabetically, and then plot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319E66-75A1-2F4B-9549-2865E093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9" y="3152714"/>
            <a:ext cx="7035679" cy="34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23351-6764-8748-AEB0-A17DE0D37B6C}"/>
              </a:ext>
            </a:extLst>
          </p:cNvPr>
          <p:cNvSpPr txBox="1"/>
          <p:nvPr/>
        </p:nvSpPr>
        <p:spPr>
          <a:xfrm>
            <a:off x="979609" y="2272963"/>
            <a:ext cx="560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df['GDP </a:t>
            </a:r>
            <a:r>
              <a:rPr lang="en-US" sz="2400" dirty="0" err="1"/>
              <a:t>percap</a:t>
            </a:r>
            <a:r>
              <a:rPr lang="en-US" sz="2400" dirty="0"/>
              <a:t>'].plot(kind='bar’) 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37972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B9A7-A1B0-A246-8F34-AC26CF14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211138"/>
            <a:ext cx="9172575" cy="492125"/>
          </a:xfrm>
        </p:spPr>
        <p:txBody>
          <a:bodyPr/>
          <a:lstStyle/>
          <a:p>
            <a:r>
              <a:rPr lang="en-US" dirty="0"/>
              <a:t>Required packages for following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349F8-6EFA-3148-9750-00F9C0827E53}"/>
              </a:ext>
            </a:extLst>
          </p:cNvPr>
          <p:cNvSpPr/>
          <p:nvPr/>
        </p:nvSpPr>
        <p:spPr>
          <a:xfrm>
            <a:off x="1005046" y="1600547"/>
            <a:ext cx="6310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2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E84B5"/>
                </a:solidFill>
              </a:rPr>
              <a:t>pandas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2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E84B5"/>
                </a:solidFill>
              </a:rPr>
              <a:t>pd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702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E84B5"/>
                </a:solidFill>
              </a:rPr>
              <a:t>numpy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2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E84B5"/>
                </a:solidFill>
              </a:rPr>
              <a:t>np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702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E84B5"/>
                </a:solidFill>
              </a:rPr>
              <a:t>matplotlib.pyplot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2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E84B5"/>
                </a:solidFill>
              </a:rPr>
              <a:t>plt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269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4265-0E2E-C14A-81C0-8CA19220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data types in Pandas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D5DCAD-AA72-5847-86F7-461CD105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r>
              <a:rPr lang="en-US" dirty="0"/>
              <a:t>Series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14A3-AD94-3A48-8D28-FCC98181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97" y="3057349"/>
            <a:ext cx="6970126" cy="2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9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A700-3EB4-BB41-BDC3-2AD69987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EF30-EB09-8241-9C07-DFC3026C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1280778"/>
          </a:xfrm>
        </p:spPr>
        <p:txBody>
          <a:bodyPr/>
          <a:lstStyle/>
          <a:p>
            <a:r>
              <a:rPr lang="en-US" dirty="0"/>
              <a:t>Let’s generate a sample to represent the daily returns on the shares of four companies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5640A-7B4B-AC4E-B9F2-4A044CA92CCB}"/>
              </a:ext>
            </a:extLst>
          </p:cNvPr>
          <p:cNvSpPr/>
          <p:nvPr/>
        </p:nvSpPr>
        <p:spPr>
          <a:xfrm>
            <a:off x="1330692" y="3673699"/>
            <a:ext cx="704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s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np.random.randn</a:t>
            </a:r>
            <a:r>
              <a:rPr lang="en-US" dirty="0">
                <a:solidFill>
                  <a:srgbClr val="C00000"/>
                </a:solidFill>
              </a:rPr>
              <a:t>(4)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name='daily returns’</a:t>
            </a:r>
            <a:r>
              <a:rPr lang="en-US" dirty="0"/>
              <a:t>) </a:t>
            </a:r>
          </a:p>
          <a:p>
            <a:r>
              <a:rPr lang="en-US" dirty="0"/>
              <a:t>&gt;&gt;&gt;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DA9FF-7548-0B40-BB2D-C0756F14319F}"/>
              </a:ext>
            </a:extLst>
          </p:cNvPr>
          <p:cNvSpPr/>
          <p:nvPr/>
        </p:nvSpPr>
        <p:spPr>
          <a:xfrm>
            <a:off x="1330692" y="4374786"/>
            <a:ext cx="6482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 -1.911069 </a:t>
            </a:r>
          </a:p>
          <a:p>
            <a:r>
              <a:rPr lang="en-US" dirty="0"/>
              <a:t>1   1.235047 </a:t>
            </a:r>
          </a:p>
          <a:p>
            <a:r>
              <a:rPr lang="en-US" dirty="0"/>
              <a:t>2  -1.000440 </a:t>
            </a:r>
          </a:p>
          <a:p>
            <a:r>
              <a:rPr lang="en-US" dirty="0"/>
              <a:t>3   1.350220 </a:t>
            </a:r>
          </a:p>
          <a:p>
            <a:r>
              <a:rPr lang="en-US" dirty="0"/>
              <a:t>Name: daily returns,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CEBA2-1BE1-DE42-8076-ACAAC99689E3}"/>
              </a:ext>
            </a:extLst>
          </p:cNvPr>
          <p:cNvSpPr/>
          <p:nvPr/>
        </p:nvSpPr>
        <p:spPr>
          <a:xfrm>
            <a:off x="4057650" y="3317603"/>
            <a:ext cx="91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B0266-BC7F-B544-970C-41AF2CBE320C}"/>
              </a:ext>
            </a:extLst>
          </p:cNvPr>
          <p:cNvSpPr/>
          <p:nvPr/>
        </p:nvSpPr>
        <p:spPr>
          <a:xfrm>
            <a:off x="6337233" y="330436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0738238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8F77-BD53-884F-A9FA-4028DFD6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EDD3-76E5-F04E-A90C-863B3B15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operations on these daily returns</a:t>
            </a:r>
          </a:p>
          <a:p>
            <a:pPr lvl="1"/>
            <a:r>
              <a:rPr lang="en-US" dirty="0"/>
              <a:t>Absolute values</a:t>
            </a:r>
          </a:p>
          <a:p>
            <a:pPr lvl="1"/>
            <a:r>
              <a:rPr lang="en-US" dirty="0"/>
              <a:t>100 times of the daily returns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A2C8A-C0E9-AC47-8BBB-13CF444C754D}"/>
              </a:ext>
            </a:extLst>
          </p:cNvPr>
          <p:cNvSpPr/>
          <p:nvPr/>
        </p:nvSpPr>
        <p:spPr>
          <a:xfrm>
            <a:off x="842963" y="3190543"/>
            <a:ext cx="7986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&gt;&gt;&gt; s </a:t>
            </a:r>
            <a:r>
              <a:rPr lang="en-US" sz="2400" b="0" dirty="0">
                <a:solidFill>
                  <a:srgbClr val="666666"/>
                </a:solidFill>
                <a:latin typeface="Source Sans Pro"/>
              </a:rPr>
              <a:t>*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400" b="0" dirty="0">
                <a:solidFill>
                  <a:srgbClr val="40A070"/>
                </a:solidFill>
                <a:latin typeface="Source Sans Pro"/>
              </a:rPr>
              <a:t>100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 </a:t>
            </a:r>
          </a:p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0 -191.106856 1 123.504743 2 -100.043959 3 135.022026 Name: daily returns,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dtype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: float64</a:t>
            </a:r>
            <a:endParaRPr lang="en-US" sz="2400" b="0" i="0" u="none" strike="noStrike" dirty="0">
              <a:solidFill>
                <a:srgbClr val="444444"/>
              </a:solidFill>
              <a:effectLst/>
              <a:latin typeface="Source Sans Pr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AA9FC-EA2A-684F-B036-D460FA47A068}"/>
              </a:ext>
            </a:extLst>
          </p:cNvPr>
          <p:cNvSpPr/>
          <p:nvPr/>
        </p:nvSpPr>
        <p:spPr>
          <a:xfrm>
            <a:off x="842963" y="5132297"/>
            <a:ext cx="7529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&gt;&gt;&gt;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np</a:t>
            </a:r>
            <a:r>
              <a:rPr lang="en-US" sz="2400" b="0" dirty="0" err="1">
                <a:solidFill>
                  <a:srgbClr val="666666"/>
                </a:solidFill>
                <a:latin typeface="Source Sans Pro"/>
              </a:rPr>
              <a:t>.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abs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(s) </a:t>
            </a:r>
          </a:p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0 1.911069 1 1.235047 2 1.000440 3 1.350220 Name: daily returns,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dtype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: float64</a:t>
            </a:r>
            <a:endParaRPr lang="en-US" sz="2400" b="0" i="0" u="none" strike="noStrike" dirty="0">
              <a:solidFill>
                <a:srgbClr val="444444"/>
              </a:solidFill>
              <a:effectLst/>
              <a:latin typeface="Source Sans Pro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79BF8D9-D136-354E-AD3D-34E5094BF204}"/>
              </a:ext>
            </a:extLst>
          </p:cNvPr>
          <p:cNvSpPr/>
          <p:nvPr/>
        </p:nvSpPr>
        <p:spPr bwMode="auto">
          <a:xfrm>
            <a:off x="6901314" y="1821581"/>
            <a:ext cx="2242686" cy="160741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to operations in Numpy.</a:t>
            </a:r>
          </a:p>
        </p:txBody>
      </p:sp>
    </p:spTree>
    <p:extLst>
      <p:ext uri="{BB962C8B-B14F-4D97-AF65-F5344CB8AC3E}">
        <p14:creationId xmlns:p14="http://schemas.microsoft.com/office/powerpoint/2010/main" val="15405074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2518-70C1-2441-A7EE-C61DBB5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4731-84C9-984E-8182-7430DC78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Mean, standard deviation, min, max and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435CB-2432-224F-AF40-ACB747A2B4A0}"/>
              </a:ext>
            </a:extLst>
          </p:cNvPr>
          <p:cNvSpPr/>
          <p:nvPr/>
        </p:nvSpPr>
        <p:spPr>
          <a:xfrm>
            <a:off x="457200" y="3429000"/>
            <a:ext cx="87296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&gt;&gt;&gt;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s</a:t>
            </a:r>
            <a:r>
              <a:rPr lang="en-US" sz="2400" b="0" dirty="0" err="1">
                <a:solidFill>
                  <a:srgbClr val="666666"/>
                </a:solidFill>
                <a:latin typeface="Source Sans Pro"/>
              </a:rPr>
              <a:t>.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describe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() </a:t>
            </a:r>
          </a:p>
          <a:p>
            <a:endParaRPr lang="en-US" sz="2400" b="0" dirty="0">
              <a:solidFill>
                <a:srgbClr val="444444"/>
              </a:solidFill>
              <a:latin typeface="Source Sans Pro"/>
            </a:endParaRPr>
          </a:p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count 4.000000 mean -0.081560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std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 1.630428 min -1.911069 25% -1.228097 50% 0.117304 75% 1.263841 max 1.350220 Name: daily returns,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dtype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: float64</a:t>
            </a:r>
            <a:endParaRPr lang="en-US" sz="2400" b="0" i="0" u="none" strike="noStrike" dirty="0">
              <a:solidFill>
                <a:srgbClr val="444444"/>
              </a:solidFill>
              <a:effectLst/>
              <a:latin typeface="Source Sans Pro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EF85B8-C10F-2D4A-873F-459191E84F2C}"/>
              </a:ext>
            </a:extLst>
          </p:cNvPr>
          <p:cNvSpPr/>
          <p:nvPr/>
        </p:nvSpPr>
        <p:spPr bwMode="auto">
          <a:xfrm>
            <a:off x="5139590" y="5250581"/>
            <a:ext cx="2242686" cy="160741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exsit in Numpy</a:t>
            </a:r>
          </a:p>
        </p:txBody>
      </p:sp>
    </p:spTree>
    <p:extLst>
      <p:ext uri="{BB962C8B-B14F-4D97-AF65-F5344CB8AC3E}">
        <p14:creationId xmlns:p14="http://schemas.microsoft.com/office/powerpoint/2010/main" val="36439023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C373-5AE1-6E4E-8422-F216DC83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5EA8-3EDC-E84A-BBD0-12810EE0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are more flexible </a:t>
            </a:r>
          </a:p>
          <a:p>
            <a:pPr lvl="1"/>
            <a:r>
              <a:rPr lang="en-US" dirty="0"/>
              <a:t>Use strings as indexes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Similar to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4A3B8-5C99-F845-8147-EC712BB09221}"/>
              </a:ext>
            </a:extLst>
          </p:cNvPr>
          <p:cNvSpPr/>
          <p:nvPr/>
        </p:nvSpPr>
        <p:spPr>
          <a:xfrm>
            <a:off x="288757" y="2411204"/>
            <a:ext cx="8398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&gt;&gt;&gt;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s</a:t>
            </a:r>
            <a:r>
              <a:rPr lang="en-US" sz="2400" b="0" dirty="0" err="1">
                <a:solidFill>
                  <a:srgbClr val="666666"/>
                </a:solidFill>
                <a:latin typeface="Source Sans Pro"/>
              </a:rPr>
              <a:t>.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index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400" b="0" dirty="0">
                <a:solidFill>
                  <a:srgbClr val="666666"/>
                </a:solidFill>
                <a:latin typeface="Source Sans Pro"/>
              </a:rPr>
              <a:t>=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 [</a:t>
            </a:r>
            <a:r>
              <a:rPr lang="en-US" sz="2400" b="0" dirty="0">
                <a:solidFill>
                  <a:srgbClr val="4070A0"/>
                </a:solidFill>
                <a:latin typeface="Source Sans Pro"/>
              </a:rPr>
              <a:t>'AMZN'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, </a:t>
            </a:r>
            <a:r>
              <a:rPr lang="en-US" sz="2400" b="0" dirty="0">
                <a:solidFill>
                  <a:srgbClr val="4070A0"/>
                </a:solidFill>
                <a:latin typeface="Source Sans Pro"/>
              </a:rPr>
              <a:t>'AAPL'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, </a:t>
            </a:r>
            <a:r>
              <a:rPr lang="en-US" sz="2400" b="0" dirty="0">
                <a:solidFill>
                  <a:srgbClr val="4070A0"/>
                </a:solidFill>
                <a:latin typeface="Source Sans Pro"/>
              </a:rPr>
              <a:t>'MSFT'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, </a:t>
            </a:r>
            <a:r>
              <a:rPr lang="en-US" sz="2400" b="0" dirty="0">
                <a:solidFill>
                  <a:srgbClr val="4070A0"/>
                </a:solidFill>
                <a:latin typeface="Source Sans Pro"/>
              </a:rPr>
              <a:t>'GOOG’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] </a:t>
            </a:r>
          </a:p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&gt;&gt;&gt; s </a:t>
            </a:r>
          </a:p>
          <a:p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AMZN -1.911069 AAPL 1.235047 MSFT -1.000440 GOOG 1.350220 Name: daily returns, </a:t>
            </a:r>
            <a:r>
              <a:rPr lang="en-US" sz="2400" b="0" dirty="0" err="1">
                <a:solidFill>
                  <a:srgbClr val="444444"/>
                </a:solidFill>
                <a:latin typeface="Source Sans Pro"/>
              </a:rPr>
              <a:t>dtype</a:t>
            </a:r>
            <a:r>
              <a:rPr lang="en-US" sz="2400" b="0" dirty="0">
                <a:solidFill>
                  <a:srgbClr val="444444"/>
                </a:solidFill>
                <a:latin typeface="Source Sans Pro"/>
              </a:rPr>
              <a:t>: float64</a:t>
            </a:r>
            <a:endParaRPr lang="en-US" sz="2400" b="0" i="0" u="none" strike="noStrike" dirty="0">
              <a:solidFill>
                <a:srgbClr val="444444"/>
              </a:solidFill>
              <a:effectLst/>
              <a:latin typeface="Source Sans Pro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E990C06-F139-EB4E-A406-30D49AB3A2A8}"/>
              </a:ext>
            </a:extLst>
          </p:cNvPr>
          <p:cNvSpPr/>
          <p:nvPr/>
        </p:nvSpPr>
        <p:spPr bwMode="auto">
          <a:xfrm>
            <a:off x="4932948" y="3952197"/>
            <a:ext cx="3922294" cy="160741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let you recall something similar to what we have learned?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3432B-0EF5-6240-9532-FB6E25751E2C}"/>
              </a:ext>
            </a:extLst>
          </p:cNvPr>
          <p:cNvSpPr/>
          <p:nvPr/>
        </p:nvSpPr>
        <p:spPr>
          <a:xfrm>
            <a:off x="288756" y="4455189"/>
            <a:ext cx="8398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&gt;&gt;&gt; s[</a:t>
            </a:r>
            <a:r>
              <a:rPr lang="en-US" sz="2000" b="0" dirty="0">
                <a:solidFill>
                  <a:srgbClr val="4070A0"/>
                </a:solidFill>
                <a:latin typeface="Source Sans Pro"/>
              </a:rPr>
              <a:t>'AMZN'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] </a:t>
            </a:r>
          </a:p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-1.9110685628672435</a:t>
            </a:r>
          </a:p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&gt;&gt;&gt; s[</a:t>
            </a:r>
            <a:r>
              <a:rPr lang="en-US" sz="2000" b="0" dirty="0">
                <a:solidFill>
                  <a:srgbClr val="4070A0"/>
                </a:solidFill>
                <a:latin typeface="Source Sans Pro"/>
              </a:rPr>
              <a:t>'AMZN'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] </a:t>
            </a:r>
            <a:r>
              <a:rPr lang="en-US" sz="2000" b="0" dirty="0">
                <a:solidFill>
                  <a:srgbClr val="666666"/>
                </a:solidFill>
                <a:latin typeface="Source Sans Pro"/>
              </a:rPr>
              <a:t>=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b="0" dirty="0">
                <a:solidFill>
                  <a:srgbClr val="40A070"/>
                </a:solidFill>
                <a:latin typeface="Source Sans Pro"/>
              </a:rPr>
              <a:t>0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 </a:t>
            </a:r>
          </a:p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&gt;&gt;&gt; s </a:t>
            </a:r>
          </a:p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AMZN 0.000000 AAPL 1.235047 MSFT -1.000440 GOOG 1.350220 Name: daily returns, </a:t>
            </a:r>
            <a:r>
              <a:rPr lang="en-US" sz="2000" b="0" dirty="0" err="1">
                <a:solidFill>
                  <a:srgbClr val="444444"/>
                </a:solidFill>
                <a:latin typeface="Source Sans Pro"/>
              </a:rPr>
              <a:t>dtype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: float64</a:t>
            </a:r>
          </a:p>
          <a:p>
            <a:r>
              <a:rPr lang="en-US" sz="2000" b="0" dirty="0">
                <a:solidFill>
                  <a:srgbClr val="4070A0"/>
                </a:solidFill>
                <a:latin typeface="Source Sans Pro"/>
              </a:rPr>
              <a:t>'AAPL'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007020"/>
                </a:solidFill>
                <a:latin typeface="Source Sans Pro"/>
              </a:rPr>
              <a:t>in</a:t>
            </a:r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 s </a:t>
            </a:r>
          </a:p>
          <a:p>
            <a:r>
              <a:rPr lang="en-US" sz="2000" b="0" dirty="0">
                <a:solidFill>
                  <a:srgbClr val="444444"/>
                </a:solidFill>
                <a:latin typeface="Source Sans Pro"/>
              </a:rPr>
              <a:t>True</a:t>
            </a:r>
            <a:endParaRPr lang="en-US" sz="2000" b="0" i="0" u="none" strike="noStrike" dirty="0">
              <a:solidFill>
                <a:srgbClr val="444444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92927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E6D5-2D46-8944-AEE6-C5888CF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E180-79BB-144D-912D-C45AD942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2860"/>
            <a:ext cx="6298051" cy="3263504"/>
          </a:xfrm>
        </p:spPr>
        <p:txBody>
          <a:bodyPr>
            <a:noAutofit/>
          </a:bodyPr>
          <a:lstStyle/>
          <a:p>
            <a:r>
              <a:rPr lang="en-US" sz="2800" dirty="0"/>
              <a:t>The underlying idea of a </a:t>
            </a:r>
            <a:r>
              <a:rPr lang="en-US" sz="2800" dirty="0" err="1"/>
              <a:t>DataFrame</a:t>
            </a:r>
            <a:r>
              <a:rPr lang="en-US" sz="2800" dirty="0"/>
              <a:t> is based on spreadsheets. </a:t>
            </a:r>
          </a:p>
          <a:p>
            <a:endParaRPr lang="en-US" sz="2800" dirty="0"/>
          </a:p>
          <a:p>
            <a:r>
              <a:rPr lang="en-US" sz="2800" dirty="0"/>
              <a:t>We can see the data structure of a </a:t>
            </a:r>
            <a:r>
              <a:rPr lang="en-US" sz="2800" dirty="0" err="1"/>
              <a:t>DataFrame</a:t>
            </a:r>
            <a:r>
              <a:rPr lang="en-US" sz="2800" dirty="0"/>
              <a:t> as tabular and spreadsheet-like.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 err="1"/>
              <a:t>DataFrame</a:t>
            </a:r>
            <a:r>
              <a:rPr lang="en-US" sz="2800" dirty="0"/>
              <a:t> logically corresponds to a "sheet" of an Excel document. A </a:t>
            </a:r>
            <a:r>
              <a:rPr lang="en-US" sz="2800" dirty="0" err="1"/>
              <a:t>DataFrame</a:t>
            </a:r>
            <a:r>
              <a:rPr lang="en-US" sz="2800" dirty="0"/>
              <a:t> has both a row and a column index.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19CB8-22F4-334C-8582-29090889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782761"/>
            <a:ext cx="2981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17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ython BootCamp 1 - Yuan 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C6C6C6"/>
      </a:lt2>
      <a:accent1>
        <a:srgbClr val="C1F1FF"/>
      </a:accent1>
      <a:accent2>
        <a:srgbClr val="FFC1CE"/>
      </a:accent2>
      <a:accent3>
        <a:srgbClr val="FFFFFF"/>
      </a:accent3>
      <a:accent4>
        <a:srgbClr val="000000"/>
      </a:accent4>
      <a:accent5>
        <a:srgbClr val="DDF7FF"/>
      </a:accent5>
      <a:accent6>
        <a:srgbClr val="E7AFBA"/>
      </a:accent6>
      <a:hlink>
        <a:srgbClr val="CDFFC1"/>
      </a:hlink>
      <a:folHlink>
        <a:srgbClr val="FFE1C1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C6C6C6"/>
        </a:lt2>
        <a:accent1>
          <a:srgbClr val="C1F1FF"/>
        </a:accent1>
        <a:accent2>
          <a:srgbClr val="FFC1CE"/>
        </a:accent2>
        <a:accent3>
          <a:srgbClr val="FFFFFF"/>
        </a:accent3>
        <a:accent4>
          <a:srgbClr val="000000"/>
        </a:accent4>
        <a:accent5>
          <a:srgbClr val="DDF7FF"/>
        </a:accent5>
        <a:accent6>
          <a:srgbClr val="E7AFBA"/>
        </a:accent6>
        <a:hlink>
          <a:srgbClr val="CDFFC1"/>
        </a:hlink>
        <a:folHlink>
          <a:srgbClr val="FFE1C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ython BootCamp 1 - Yuan " id="{8725A3F4-A40B-C848-8A34-CD12D9D0A710}" vid="{06B3CBB1-1245-F347-B590-3C1ACEA9E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BootCamp 1 - Yuan </Template>
  <TotalTime>7527</TotalTime>
  <Words>1582</Words>
  <Application>Microsoft Macintosh PowerPoint</Application>
  <PresentationFormat>On-screen Show (4:3)</PresentationFormat>
  <Paragraphs>378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Arial</vt:lpstr>
      <vt:lpstr>Calibri</vt:lpstr>
      <vt:lpstr>Helvetica</vt:lpstr>
      <vt:lpstr>Source Sans Pro</vt:lpstr>
      <vt:lpstr>Times New Roman</vt:lpstr>
      <vt:lpstr>Python BootCamp 1 - Yuan </vt:lpstr>
      <vt:lpstr> Data Analysis with Pandas</vt:lpstr>
      <vt:lpstr>Pandas</vt:lpstr>
      <vt:lpstr>Required packages for following examples</vt:lpstr>
      <vt:lpstr>Two important data types in Pandas</vt:lpstr>
      <vt:lpstr>Series</vt:lpstr>
      <vt:lpstr>Series</vt:lpstr>
      <vt:lpstr>Series</vt:lpstr>
      <vt:lpstr>Series</vt:lpstr>
      <vt:lpstr>DataFrame</vt:lpstr>
      <vt:lpstr>DataFrame</vt:lpstr>
      <vt:lpstr>How to read csv file?</vt:lpstr>
      <vt:lpstr>PowerPoint Presentation</vt:lpstr>
      <vt:lpstr>Read the information we are interested in</vt:lpstr>
      <vt:lpstr>Change index to other variables</vt:lpstr>
      <vt:lpstr>Can I change the names of columns?</vt:lpstr>
      <vt:lpstr>Operations on columns</vt:lpstr>
      <vt:lpstr>Operations on columns</vt:lpstr>
      <vt:lpstr>Plotting</vt:lpstr>
      <vt:lpstr>Plotting</vt:lpstr>
      <vt:lpstr>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Long</dc:creator>
  <cp:lastModifiedBy>Microsoft Office User</cp:lastModifiedBy>
  <cp:revision>107</cp:revision>
  <dcterms:created xsi:type="dcterms:W3CDTF">2019-09-10T21:17:22Z</dcterms:created>
  <dcterms:modified xsi:type="dcterms:W3CDTF">2021-09-11T16:02:26Z</dcterms:modified>
</cp:coreProperties>
</file>