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Corben" panose="020F0505020000020004" pitchFamily="34" charset="0"/>
      <p:bold r:id="rId26"/>
    </p:embeddedFont>
    <p:embeddedFont>
      <p:font typeface="EB Garamond" pitchFamily="2" charset="0"/>
      <p:regular r:id="rId27"/>
      <p:bold r:id="rId28"/>
      <p:italic r:id="rId29"/>
      <p:boldItalic r:id="rId30"/>
    </p:embeddedFont>
    <p:embeddedFont>
      <p:font typeface="FrankRuehl" panose="020E0503060101010101" pitchFamily="34" charset="-79"/>
      <p:regular r:id="rId31"/>
    </p:embeddedFont>
    <p:embeddedFont>
      <p:font typeface="Georgia" panose="02040502050405020303" pitchFamily="18" charset="0"/>
      <p:regular r:id="rId32"/>
      <p:bold r:id="rId33"/>
      <p:italic r:id="rId34"/>
      <p:boldItalic r:id="rId35"/>
    </p:embeddedFont>
    <p:embeddedFont>
      <p:font typeface="Limelight" panose="02000000000000000000" pitchFamily="2" charset="77"/>
      <p:regular r:id="rId36"/>
    </p:embeddedFont>
    <p:embeddedFont>
      <p:font typeface="Overlock" panose="02000506030000020004" pitchFamily="2" charset="77"/>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descr="Image result for design slide for connection"/>
          <p:cNvPicPr preferRelativeResize="0"/>
          <p:nvPr/>
        </p:nvPicPr>
        <p:blipFill rotWithShape="1">
          <a:blip r:embed="rId3">
            <a:alphaModFix/>
          </a:blip>
          <a:srcRect/>
          <a:stretch/>
        </p:blipFill>
        <p:spPr>
          <a:xfrm>
            <a:off x="0" y="0"/>
            <a:ext cx="9144000" cy="6858001"/>
          </a:xfrm>
          <a:prstGeom prst="rect">
            <a:avLst/>
          </a:prstGeom>
          <a:noFill/>
          <a:ln>
            <a:noFill/>
          </a:ln>
        </p:spPr>
      </p:pic>
      <p:sp>
        <p:nvSpPr>
          <p:cNvPr id="93" name="Google Shape;93;p14"/>
          <p:cNvSpPr/>
          <p:nvPr/>
        </p:nvSpPr>
        <p:spPr>
          <a:xfrm>
            <a:off x="1066800" y="0"/>
            <a:ext cx="7772400" cy="15240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4"/>
          <p:cNvSpPr txBox="1">
            <a:spLocks noGrp="1"/>
          </p:cNvSpPr>
          <p:nvPr>
            <p:ph type="title"/>
          </p:nvPr>
        </p:nvSpPr>
        <p:spPr>
          <a:xfrm>
            <a:off x="685800" y="3810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1859B"/>
              </a:buClr>
              <a:buSzPts val="3959"/>
              <a:buFont typeface="EB Garamond"/>
              <a:buNone/>
            </a:pPr>
            <a:r>
              <a:rPr lang="en-US" sz="3959" b="1" dirty="0">
                <a:solidFill>
                  <a:schemeClr val="tx1"/>
                </a:solidFill>
                <a:latin typeface="EB Garamond"/>
                <a:ea typeface="EB Garamond"/>
                <a:cs typeface="EB Garamond"/>
                <a:sym typeface="EB Garamond"/>
              </a:rPr>
              <a:t>Connecting Python with SQL Database</a:t>
            </a:r>
            <a:endParaRPr sz="3959" dirty="0">
              <a:solidFill>
                <a:schemeClr val="tx1"/>
              </a:solidFil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4" descr="http://thumbs.dreamstime.com/z/3d-person-puppet-pulling-heavy-box-4316490.jpg"/>
          <p:cNvPicPr preferRelativeResize="0"/>
          <p:nvPr/>
        </p:nvPicPr>
        <p:blipFill rotWithShape="1">
          <a:blip r:embed="rId3">
            <a:alphaModFix/>
          </a:blip>
          <a:srcRect/>
          <a:stretch/>
        </p:blipFill>
        <p:spPr>
          <a:xfrm>
            <a:off x="0" y="3110"/>
            <a:ext cx="9144000" cy="6854890"/>
          </a:xfrm>
          <a:prstGeom prst="rect">
            <a:avLst/>
          </a:prstGeom>
          <a:noFill/>
          <a:ln>
            <a:noFill/>
          </a:ln>
        </p:spPr>
      </p:pic>
      <p:sp>
        <p:nvSpPr>
          <p:cNvPr id="182" name="Google Shape;182;p24"/>
          <p:cNvSpPr txBox="1"/>
          <p:nvPr/>
        </p:nvSpPr>
        <p:spPr>
          <a:xfrm>
            <a:off x="1828800" y="762000"/>
            <a:ext cx="7003265" cy="19082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a:solidFill>
                  <a:srgbClr val="31859B"/>
                </a:solidFill>
                <a:latin typeface="EB Garamond"/>
                <a:ea typeface="EB Garamond"/>
                <a:cs typeface="EB Garamond"/>
                <a:sym typeface="EB Garamond"/>
              </a:rPr>
              <a:t>Create Cursor</a:t>
            </a:r>
            <a:endParaRPr/>
          </a:p>
          <a:p>
            <a:pPr marL="0" marR="0" lvl="0" indent="0" algn="l" rtl="0">
              <a:spcBef>
                <a:spcPts val="0"/>
              </a:spcBef>
              <a:spcAft>
                <a:spcPts val="0"/>
              </a:spcAft>
              <a:buNone/>
            </a:pPr>
            <a:endParaRPr sz="3200" b="1">
              <a:solidFill>
                <a:srgbClr val="31859B"/>
              </a:solidFill>
              <a:latin typeface="EB Garamond"/>
              <a:ea typeface="EB Garamond"/>
              <a:cs typeface="EB Garamond"/>
              <a:sym typeface="EB Garamond"/>
            </a:endParaRPr>
          </a:p>
          <a:p>
            <a:pPr marL="0" marR="0" lvl="0" indent="0" algn="l" rtl="0">
              <a:spcBef>
                <a:spcPts val="0"/>
              </a:spcBef>
              <a:spcAft>
                <a:spcPts val="0"/>
              </a:spcAft>
              <a:buNone/>
            </a:pPr>
            <a:r>
              <a:rPr lang="en-US" sz="3200" b="1">
                <a:solidFill>
                  <a:srgbClr val="FF0000"/>
                </a:solidFill>
                <a:latin typeface="EB Garamond"/>
                <a:ea typeface="EB Garamond"/>
                <a:cs typeface="EB Garamond"/>
                <a:sym typeface="EB Garamond"/>
              </a:rPr>
              <a:t> </a:t>
            </a:r>
            <a:endParaRPr sz="3200" b="1">
              <a:solidFill>
                <a:srgbClr val="C00000"/>
              </a:solidFill>
              <a:latin typeface="EB Garamond"/>
              <a:ea typeface="EB Garamond"/>
              <a:cs typeface="EB Garamond"/>
              <a:sym typeface="EB Garamond"/>
            </a:endParaRPr>
          </a:p>
        </p:txBody>
      </p:sp>
      <p:sp>
        <p:nvSpPr>
          <p:cNvPr id="183" name="Google Shape;183;p24"/>
          <p:cNvSpPr txBox="1"/>
          <p:nvPr/>
        </p:nvSpPr>
        <p:spPr>
          <a:xfrm>
            <a:off x="4343400" y="5105400"/>
            <a:ext cx="48006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EB Garamond"/>
                <a:ea typeface="EB Garamond"/>
                <a:cs typeface="EB Garamond"/>
                <a:sym typeface="EB Garamond"/>
              </a:rPr>
              <a:t>cur=db.cursor()</a:t>
            </a:r>
            <a:endParaRPr sz="2800">
              <a:solidFill>
                <a:srgbClr val="C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5" descr="http://www.pptbackgroundstemplates.com/backgrounds/Customer-Analytics-PowerPoint-Template.jpg"/>
          <p:cNvPicPr preferRelativeResize="0"/>
          <p:nvPr/>
        </p:nvPicPr>
        <p:blipFill rotWithShape="1">
          <a:blip r:embed="rId3">
            <a:alphaModFix/>
          </a:blip>
          <a:srcRect/>
          <a:stretch/>
        </p:blipFill>
        <p:spPr>
          <a:xfrm>
            <a:off x="-4149" y="0"/>
            <a:ext cx="9148149" cy="6858000"/>
          </a:xfrm>
          <a:prstGeom prst="rect">
            <a:avLst/>
          </a:prstGeom>
          <a:noFill/>
          <a:ln>
            <a:noFill/>
          </a:ln>
        </p:spPr>
      </p:pic>
      <p:sp>
        <p:nvSpPr>
          <p:cNvPr id="189" name="Google Shape;189;p25"/>
          <p:cNvSpPr txBox="1"/>
          <p:nvPr/>
        </p:nvSpPr>
        <p:spPr>
          <a:xfrm>
            <a:off x="5105400" y="-76200"/>
            <a:ext cx="3886200" cy="8125301"/>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lt1"/>
              </a:buClr>
              <a:buSzPts val="2400"/>
              <a:buFont typeface="Arial"/>
              <a:buChar char="•"/>
            </a:pPr>
            <a:r>
              <a:rPr lang="en-US" sz="2400" b="1">
                <a:solidFill>
                  <a:schemeClr val="lt1"/>
                </a:solidFill>
                <a:latin typeface="Calibri"/>
                <a:ea typeface="Calibri"/>
                <a:cs typeface="Calibri"/>
                <a:sym typeface="Calibri"/>
              </a:rPr>
              <a:t>The next step is to create a </a:t>
            </a:r>
            <a:r>
              <a:rPr lang="en-US" sz="2400" b="1">
                <a:solidFill>
                  <a:srgbClr val="FFFF00"/>
                </a:solidFill>
                <a:latin typeface="Calibri"/>
                <a:ea typeface="Calibri"/>
                <a:cs typeface="Calibri"/>
                <a:sym typeface="Calibri"/>
              </a:rPr>
              <a:t>Cursor object</a:t>
            </a:r>
            <a:r>
              <a:rPr lang="en-US" sz="2400" b="1">
                <a:solidFill>
                  <a:schemeClr val="lt1"/>
                </a:solidFill>
                <a:latin typeface="Calibri"/>
                <a:ea typeface="Calibri"/>
                <a:cs typeface="Calibri"/>
                <a:sym typeface="Calibri"/>
              </a:rPr>
              <a:t>. </a:t>
            </a:r>
            <a:endParaRPr/>
          </a:p>
          <a:p>
            <a:pPr marL="0" marR="0" lvl="0" indent="-152400" algn="l" rtl="0">
              <a:spcBef>
                <a:spcPts val="0"/>
              </a:spcBef>
              <a:spcAft>
                <a:spcPts val="0"/>
              </a:spcAft>
              <a:buClr>
                <a:schemeClr val="lt1"/>
              </a:buClr>
              <a:buSzPts val="2400"/>
              <a:buFont typeface="Arial"/>
              <a:buChar char="•"/>
            </a:pPr>
            <a:r>
              <a:rPr lang="en-US" sz="2400" b="1">
                <a:solidFill>
                  <a:schemeClr val="lt1"/>
                </a:solidFill>
                <a:latin typeface="Calibri"/>
                <a:ea typeface="Calibri"/>
                <a:cs typeface="Calibri"/>
                <a:sym typeface="Calibri"/>
              </a:rPr>
              <a:t>It will let you execute all the queries you need</a:t>
            </a:r>
            <a:endParaRPr/>
          </a:p>
          <a:p>
            <a:pPr marL="0" marR="0" lvl="0" indent="-152400" algn="l" rtl="0">
              <a:spcBef>
                <a:spcPts val="0"/>
              </a:spcBef>
              <a:spcAft>
                <a:spcPts val="0"/>
              </a:spcAft>
              <a:buClr>
                <a:schemeClr val="lt1"/>
              </a:buClr>
              <a:buSzPts val="2400"/>
              <a:buFont typeface="Arial"/>
              <a:buChar char="•"/>
            </a:pPr>
            <a:r>
              <a:rPr lang="en-US" sz="2400" b="1">
                <a:solidFill>
                  <a:schemeClr val="lt1"/>
                </a:solidFill>
                <a:latin typeface="Calibri"/>
                <a:ea typeface="Calibri"/>
                <a:cs typeface="Calibri"/>
                <a:sym typeface="Calibri"/>
              </a:rPr>
              <a:t>In order to put our new connnection to good use we need to create a cursor object. </a:t>
            </a:r>
            <a:endParaRPr/>
          </a:p>
          <a:p>
            <a:pPr marL="0" marR="0" lvl="0" indent="-152400" algn="l" rtl="0">
              <a:spcBef>
                <a:spcPts val="0"/>
              </a:spcBef>
              <a:spcAft>
                <a:spcPts val="0"/>
              </a:spcAft>
              <a:buClr>
                <a:schemeClr val="lt1"/>
              </a:buClr>
              <a:buSzPts val="2400"/>
              <a:buFont typeface="Arial"/>
              <a:buChar char="•"/>
            </a:pPr>
            <a:r>
              <a:rPr lang="en-US" sz="2400" b="1">
                <a:solidFill>
                  <a:schemeClr val="lt1"/>
                </a:solidFill>
                <a:latin typeface="Calibri"/>
                <a:ea typeface="Calibri"/>
                <a:cs typeface="Calibri"/>
                <a:sym typeface="Calibri"/>
              </a:rPr>
              <a:t>The cursor object is an abstraction specified in the Python DB-API  </a:t>
            </a:r>
            <a:endParaRPr/>
          </a:p>
          <a:p>
            <a:pPr marL="0" marR="0" lvl="0" indent="-152400" algn="l" rtl="0">
              <a:spcBef>
                <a:spcPts val="0"/>
              </a:spcBef>
              <a:spcAft>
                <a:spcPts val="0"/>
              </a:spcAft>
              <a:buClr>
                <a:schemeClr val="lt1"/>
              </a:buClr>
              <a:buSzPts val="2400"/>
              <a:buFont typeface="Arial"/>
              <a:buChar char="•"/>
            </a:pPr>
            <a:r>
              <a:rPr lang="en-US" sz="2400" b="1">
                <a:solidFill>
                  <a:schemeClr val="lt1"/>
                </a:solidFill>
                <a:latin typeface="Calibri"/>
                <a:ea typeface="Calibri"/>
                <a:cs typeface="Calibri"/>
                <a:sym typeface="Calibri"/>
              </a:rPr>
              <a:t>It gives us the ability to have multiple seperate working environments through the same connection to the database. </a:t>
            </a:r>
            <a:endParaRPr/>
          </a:p>
          <a:p>
            <a:pPr marL="0" marR="0" lvl="0" indent="-152400" algn="l" rtl="0">
              <a:spcBef>
                <a:spcPts val="0"/>
              </a:spcBef>
              <a:spcAft>
                <a:spcPts val="0"/>
              </a:spcAft>
              <a:buClr>
                <a:schemeClr val="lt1"/>
              </a:buClr>
              <a:buSzPts val="2400"/>
              <a:buFont typeface="Arial"/>
              <a:buChar char="•"/>
            </a:pPr>
            <a:r>
              <a:rPr lang="en-US" sz="2400" b="1">
                <a:solidFill>
                  <a:schemeClr val="lt1"/>
                </a:solidFill>
                <a:latin typeface="Calibri"/>
                <a:ea typeface="Calibri"/>
                <a:cs typeface="Calibri"/>
                <a:sym typeface="Calibri"/>
              </a:rPr>
              <a:t>We can create a cursor by executing the 'cursor' function of your database object.</a:t>
            </a:r>
            <a:endParaRPr/>
          </a:p>
          <a:p>
            <a:pPr marL="0" marR="0" lvl="0" indent="0" algn="l" rtl="0">
              <a:spcBef>
                <a:spcPts val="0"/>
              </a:spcBef>
              <a:spcAft>
                <a:spcPts val="0"/>
              </a:spcAft>
              <a:buNone/>
            </a:pPr>
            <a:endParaRPr sz="2400" b="1">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Georgia"/>
              <a:ea typeface="Georgia"/>
              <a:cs typeface="Georgia"/>
              <a:sym typeface="Georgia"/>
            </a:endParaRPr>
          </a:p>
        </p:txBody>
      </p:sp>
      <p:sp>
        <p:nvSpPr>
          <p:cNvPr id="190" name="Google Shape;190;p25"/>
          <p:cNvSpPr txBox="1"/>
          <p:nvPr/>
        </p:nvSpPr>
        <p:spPr>
          <a:xfrm>
            <a:off x="838200" y="228600"/>
            <a:ext cx="2819400" cy="46166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Limelight"/>
                <a:ea typeface="Limelight"/>
                <a:cs typeface="Limelight"/>
                <a:sym typeface="Limelight"/>
              </a:rPr>
              <a:t>  What is Cursor</a:t>
            </a:r>
            <a:endParaRPr sz="2400">
              <a:solidFill>
                <a:schemeClr val="dk1"/>
              </a:solidFill>
              <a:latin typeface="Limelight"/>
              <a:ea typeface="Limelight"/>
              <a:cs typeface="Limelight"/>
              <a:sym typeface="Limelight"/>
            </a:endParaRPr>
          </a:p>
        </p:txBody>
      </p:sp>
      <p:sp>
        <p:nvSpPr>
          <p:cNvPr id="191" name="Google Shape;191;p25"/>
          <p:cNvSpPr/>
          <p:nvPr/>
        </p:nvSpPr>
        <p:spPr>
          <a:xfrm>
            <a:off x="3124200" y="838200"/>
            <a:ext cx="457200" cy="381000"/>
          </a:xfrm>
          <a:prstGeom prst="stripedRightArrow">
            <a:avLst>
              <a:gd name="adj1" fmla="val 50000"/>
              <a:gd name="adj2" fmla="val 50000"/>
            </a:avLst>
          </a:prstGeom>
          <a:gradFill>
            <a:gsLst>
              <a:gs pos="0">
                <a:srgbClr val="5D427D"/>
              </a:gs>
              <a:gs pos="80000">
                <a:srgbClr val="7A57A5"/>
              </a:gs>
              <a:gs pos="100000">
                <a:srgbClr val="7A56A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latin typeface="Calibri"/>
              <a:ea typeface="Calibri"/>
              <a:cs typeface="Calibri"/>
              <a:sym typeface="Calibri"/>
            </a:endParaRPr>
          </a:p>
        </p:txBody>
      </p:sp>
      <p:sp>
        <p:nvSpPr>
          <p:cNvPr id="192" name="Google Shape;192;p25"/>
          <p:cNvSpPr/>
          <p:nvPr/>
        </p:nvSpPr>
        <p:spPr>
          <a:xfrm>
            <a:off x="3657600" y="838200"/>
            <a:ext cx="457200" cy="381000"/>
          </a:xfrm>
          <a:prstGeom prst="stripedRightArrow">
            <a:avLst>
              <a:gd name="adj1" fmla="val 50000"/>
              <a:gd name="adj2" fmla="val 50000"/>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25"/>
          <p:cNvSpPr/>
          <p:nvPr/>
        </p:nvSpPr>
        <p:spPr>
          <a:xfrm>
            <a:off x="4191000" y="838200"/>
            <a:ext cx="457200" cy="381000"/>
          </a:xfrm>
          <a:prstGeom prst="stripedRightArrow">
            <a:avLst>
              <a:gd name="adj1" fmla="val 50000"/>
              <a:gd name="adj2" fmla="val 50000"/>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199" name="Google Shape;199;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200" name="Google Shape;200;p26" descr="http://www.freeppt.net/background/Antique_old_paper_freeppt.jpg"/>
          <p:cNvPicPr preferRelativeResize="0"/>
          <p:nvPr/>
        </p:nvPicPr>
        <p:blipFill rotWithShape="1">
          <a:blip r:embed="rId3">
            <a:alphaModFix/>
          </a:blip>
          <a:srcRect/>
          <a:stretch/>
        </p:blipFill>
        <p:spPr>
          <a:xfrm>
            <a:off x="0" y="0"/>
            <a:ext cx="9144000" cy="6854890"/>
          </a:xfrm>
          <a:prstGeom prst="rect">
            <a:avLst/>
          </a:prstGeom>
          <a:noFill/>
          <a:ln>
            <a:noFill/>
          </a:ln>
        </p:spPr>
      </p:pic>
      <p:sp>
        <p:nvSpPr>
          <p:cNvPr id="201" name="Google Shape;201;p26"/>
          <p:cNvSpPr txBox="1"/>
          <p:nvPr/>
        </p:nvSpPr>
        <p:spPr>
          <a:xfrm>
            <a:off x="126788" y="76200"/>
            <a:ext cx="9017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FF00"/>
                </a:solidFill>
                <a:latin typeface="Georgia"/>
                <a:ea typeface="Georgia"/>
                <a:cs typeface="Georgia"/>
                <a:sym typeface="Georgia"/>
              </a:rPr>
              <a:t>Example of Simple Code to Connect MySQL with Python</a:t>
            </a:r>
            <a:endParaRPr sz="2400" b="1">
              <a:solidFill>
                <a:srgbClr val="FFFF00"/>
              </a:solidFill>
              <a:latin typeface="Georgia"/>
              <a:ea typeface="Georgia"/>
              <a:cs typeface="Georgia"/>
              <a:sym typeface="Georgia"/>
            </a:endParaRPr>
          </a:p>
        </p:txBody>
      </p:sp>
      <p:sp>
        <p:nvSpPr>
          <p:cNvPr id="202" name="Google Shape;202;p26"/>
          <p:cNvSpPr txBox="1"/>
          <p:nvPr/>
        </p:nvSpPr>
        <p:spPr>
          <a:xfrm>
            <a:off x="2895600" y="1524000"/>
            <a:ext cx="3429000"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Georgia"/>
                <a:ea typeface="Georgia"/>
                <a:cs typeface="Georgia"/>
                <a:sym typeface="Georgia"/>
              </a:rPr>
              <a:t>&lt;? xml  version=“1.0” ?&gt;</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&lt;land&gt;</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&lt;forest&gt;</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&lt;Tree&gt;</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&lt;/Tree&gt;</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&lt;/forest&gt;</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&lt;/land&gt;</a:t>
            </a:r>
            <a:endParaRPr/>
          </a:p>
        </p:txBody>
      </p:sp>
      <p:pic>
        <p:nvPicPr>
          <p:cNvPr id="203" name="Google Shape;203;p26"/>
          <p:cNvPicPr preferRelativeResize="0"/>
          <p:nvPr/>
        </p:nvPicPr>
        <p:blipFill rotWithShape="1">
          <a:blip r:embed="rId4">
            <a:alphaModFix/>
          </a:blip>
          <a:srcRect l="10907" t="22715" r="50441" b="18835"/>
          <a:stretch/>
        </p:blipFill>
        <p:spPr>
          <a:xfrm>
            <a:off x="228600" y="685801"/>
            <a:ext cx="8610600" cy="617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09" name="Google Shape;209;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210" name="Google Shape;210;p27" descr="http://myfreewallpapers.net/abstract/wallpapers/sublimate-flower.jpg"/>
          <p:cNvPicPr preferRelativeResize="0"/>
          <p:nvPr/>
        </p:nvPicPr>
        <p:blipFill rotWithShape="1">
          <a:blip r:embed="rId3">
            <a:alphaModFix/>
          </a:blip>
          <a:srcRect/>
          <a:stretch/>
        </p:blipFill>
        <p:spPr>
          <a:xfrm>
            <a:off x="-4149" y="0"/>
            <a:ext cx="9148149" cy="6858000"/>
          </a:xfrm>
          <a:prstGeom prst="rect">
            <a:avLst/>
          </a:prstGeom>
          <a:noFill/>
          <a:ln>
            <a:noFill/>
          </a:ln>
        </p:spPr>
      </p:pic>
      <p:sp>
        <p:nvSpPr>
          <p:cNvPr id="211" name="Google Shape;211;p27"/>
          <p:cNvSpPr txBox="1"/>
          <p:nvPr/>
        </p:nvSpPr>
        <p:spPr>
          <a:xfrm>
            <a:off x="152400" y="0"/>
            <a:ext cx="8991600" cy="95410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u="sng" dirty="0">
                <a:solidFill>
                  <a:srgbClr val="E36C09"/>
                </a:solidFill>
                <a:latin typeface="Corben"/>
                <a:ea typeface="Corben"/>
                <a:cs typeface="Corben"/>
                <a:sym typeface="Corben"/>
              </a:rPr>
              <a:t>Creating database Table</a:t>
            </a:r>
            <a:endParaRPr dirty="0"/>
          </a:p>
          <a:p>
            <a:pPr marL="0" marR="0" lvl="0" indent="-114300" algn="l" rtl="0">
              <a:spcBef>
                <a:spcPts val="0"/>
              </a:spcBef>
              <a:spcAft>
                <a:spcPts val="0"/>
              </a:spcAft>
              <a:buClr>
                <a:srgbClr val="E36C09"/>
              </a:buClr>
              <a:buSzPts val="1800"/>
              <a:buFont typeface="Noto Sans Symbols"/>
              <a:buChar char="➢"/>
            </a:pPr>
            <a:r>
              <a:rPr lang="en-US" sz="1800" dirty="0">
                <a:solidFill>
                  <a:srgbClr val="E36C09"/>
                </a:solidFill>
                <a:latin typeface="Calibri"/>
                <a:ea typeface="Calibri"/>
                <a:cs typeface="Calibri"/>
                <a:sym typeface="Calibri"/>
              </a:rPr>
              <a:t>Once a Database Connection is established, we are ready to create tables using execute( ) method of the created cursor</a:t>
            </a:r>
            <a:endParaRPr dirty="0"/>
          </a:p>
          <a:p>
            <a:pPr marL="0" marR="0" lvl="0" indent="-177800" algn="l" rtl="0">
              <a:spcBef>
                <a:spcPts val="0"/>
              </a:spcBef>
              <a:spcAft>
                <a:spcPts val="0"/>
              </a:spcAft>
              <a:buClr>
                <a:srgbClr val="E36C09"/>
              </a:buClr>
              <a:buSzPts val="2800"/>
              <a:buFont typeface="Noto Sans Symbols"/>
              <a:buChar char="➢"/>
            </a:pPr>
            <a:r>
              <a:rPr lang="en-US" sz="2800" b="1" dirty="0">
                <a:solidFill>
                  <a:srgbClr val="E36C09"/>
                </a:solidFill>
                <a:latin typeface="Calibri"/>
                <a:ea typeface="Calibri"/>
                <a:cs typeface="Calibri"/>
                <a:sym typeface="Calibri"/>
              </a:rPr>
              <a:t>Example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a:t>
            </a:r>
            <a:r>
              <a:rPr lang="en-US" sz="2400" dirty="0" err="1">
                <a:solidFill>
                  <a:schemeClr val="dk1"/>
                </a:solidFill>
                <a:latin typeface="Calibri"/>
                <a:ea typeface="Calibri"/>
                <a:cs typeface="Calibri"/>
                <a:sym typeface="Calibri"/>
              </a:rPr>
              <a:t>usr</a:t>
            </a:r>
            <a:r>
              <a:rPr lang="en-US" sz="2400" dirty="0">
                <a:solidFill>
                  <a:schemeClr val="dk1"/>
                </a:solidFill>
                <a:latin typeface="Calibri"/>
                <a:ea typeface="Calibri"/>
                <a:cs typeface="Calibri"/>
                <a:sym typeface="Calibri"/>
              </a:rPr>
              <a:t>/bin/python</a:t>
            </a:r>
            <a:endParaRPr dirty="0"/>
          </a:p>
          <a:p>
            <a:pPr marL="0" marR="0" lvl="0" indent="0" algn="l" rtl="0">
              <a:spcBef>
                <a:spcPts val="0"/>
              </a:spcBef>
              <a:spcAft>
                <a:spcPts val="0"/>
              </a:spcAft>
              <a:buNone/>
            </a:pPr>
            <a:r>
              <a:rPr lang="en-US" sz="1800" dirty="0">
                <a:solidFill>
                  <a:srgbClr val="E36C09"/>
                </a:solidFill>
                <a:latin typeface="Calibri"/>
                <a:ea typeface="Calibri"/>
                <a:cs typeface="Calibri"/>
                <a:sym typeface="Calibri"/>
              </a:rPr>
              <a:t>import </a:t>
            </a:r>
            <a:r>
              <a:rPr lang="en-US" sz="1800" dirty="0" err="1">
                <a:solidFill>
                  <a:srgbClr val="E36C09"/>
                </a:solidFill>
                <a:latin typeface="Calibri"/>
                <a:ea typeface="Calibri"/>
                <a:cs typeface="Calibri"/>
                <a:sym typeface="Calibri"/>
              </a:rPr>
              <a:t>MySQLdb</a:t>
            </a:r>
            <a:endParaRPr sz="1800" dirty="0">
              <a:solidFill>
                <a:srgbClr val="E36C09"/>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Open database connection</a:t>
            </a:r>
            <a:endParaRPr dirty="0"/>
          </a:p>
          <a:p>
            <a:pPr marL="0" marR="0" lvl="0" indent="0" algn="l" rtl="0">
              <a:spcBef>
                <a:spcPts val="0"/>
              </a:spcBef>
              <a:spcAft>
                <a:spcPts val="0"/>
              </a:spcAft>
              <a:buNone/>
            </a:pPr>
            <a:r>
              <a:rPr lang="en-US" sz="1800" dirty="0" err="1">
                <a:solidFill>
                  <a:srgbClr val="E36C09"/>
                </a:solidFill>
                <a:latin typeface="Calibri"/>
                <a:ea typeface="Calibri"/>
                <a:cs typeface="Calibri"/>
                <a:sym typeface="Calibri"/>
              </a:rPr>
              <a:t>db</a:t>
            </a:r>
            <a:r>
              <a:rPr lang="en-US" sz="1800" dirty="0">
                <a:solidFill>
                  <a:srgbClr val="E36C09"/>
                </a:solidFill>
                <a:latin typeface="Calibri"/>
                <a:ea typeface="Calibri"/>
                <a:cs typeface="Calibri"/>
                <a:sym typeface="Calibri"/>
              </a:rPr>
              <a:t> = </a:t>
            </a:r>
            <a:r>
              <a:rPr lang="en-US" sz="1800" dirty="0" err="1">
                <a:solidFill>
                  <a:srgbClr val="E36C09"/>
                </a:solidFill>
                <a:latin typeface="Calibri"/>
                <a:ea typeface="Calibri"/>
                <a:cs typeface="Calibri"/>
                <a:sym typeface="Calibri"/>
              </a:rPr>
              <a:t>MySQLdb.connect</a:t>
            </a:r>
            <a:r>
              <a:rPr lang="en-US" sz="1800" dirty="0">
                <a:solidFill>
                  <a:srgbClr val="E36C09"/>
                </a:solidFill>
                <a:latin typeface="Calibri"/>
                <a:ea typeface="Calibri"/>
                <a:cs typeface="Calibri"/>
                <a:sym typeface="Calibri"/>
              </a:rPr>
              <a:t>("localhost","testuser","test123","TESTDB"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prepare a cursor object using cursor() method</a:t>
            </a:r>
            <a:endParaRPr dirty="0"/>
          </a:p>
          <a:p>
            <a:pPr marL="0" marR="0" lvl="0" indent="0" algn="l" rtl="0">
              <a:spcBef>
                <a:spcPts val="0"/>
              </a:spcBef>
              <a:spcAft>
                <a:spcPts val="0"/>
              </a:spcAft>
              <a:buNone/>
            </a:pPr>
            <a:r>
              <a:rPr lang="en-US" sz="1800" dirty="0">
                <a:solidFill>
                  <a:srgbClr val="E36C09"/>
                </a:solidFill>
                <a:latin typeface="Calibri"/>
                <a:ea typeface="Calibri"/>
                <a:cs typeface="Calibri"/>
                <a:sym typeface="Calibri"/>
              </a:rPr>
              <a:t>cursor = </a:t>
            </a:r>
            <a:r>
              <a:rPr lang="en-US" sz="1800" dirty="0" err="1">
                <a:solidFill>
                  <a:srgbClr val="E36C09"/>
                </a:solidFill>
                <a:latin typeface="Calibri"/>
                <a:ea typeface="Calibri"/>
                <a:cs typeface="Calibri"/>
                <a:sym typeface="Calibri"/>
              </a:rPr>
              <a:t>db.cursor</a:t>
            </a:r>
            <a:r>
              <a:rPr lang="en-US" sz="1800" dirty="0">
                <a:solidFill>
                  <a:srgbClr val="E36C09"/>
                </a:solidFill>
                <a:latin typeface="Calibri"/>
                <a:ea typeface="Calibri"/>
                <a:cs typeface="Calibri"/>
                <a:sym typeface="Calibri"/>
              </a:rPr>
              <a:t>()</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Drop table if it already exist using execute() method.</a:t>
            </a:r>
            <a:endParaRPr dirty="0"/>
          </a:p>
          <a:p>
            <a:pPr marL="0" marR="0" lvl="0" indent="0" algn="l" rtl="0">
              <a:spcBef>
                <a:spcPts val="0"/>
              </a:spcBef>
              <a:spcAft>
                <a:spcPts val="0"/>
              </a:spcAft>
              <a:buNone/>
            </a:pPr>
            <a:r>
              <a:rPr lang="en-US" sz="1800" dirty="0" err="1">
                <a:solidFill>
                  <a:srgbClr val="E36C09"/>
                </a:solidFill>
                <a:latin typeface="Calibri"/>
                <a:ea typeface="Calibri"/>
                <a:cs typeface="Calibri"/>
                <a:sym typeface="Calibri"/>
              </a:rPr>
              <a:t>cursor.execute</a:t>
            </a:r>
            <a:r>
              <a:rPr lang="en-US" sz="1800" dirty="0">
                <a:solidFill>
                  <a:srgbClr val="E36C09"/>
                </a:solidFill>
                <a:latin typeface="Calibri"/>
                <a:ea typeface="Calibri"/>
                <a:cs typeface="Calibri"/>
                <a:sym typeface="Calibri"/>
              </a:rPr>
              <a:t>("DROP TABLE IF EXISTS EMPLOYEE")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Create table as per requirement</a:t>
            </a:r>
            <a:endParaRPr dirty="0"/>
          </a:p>
          <a:p>
            <a:pPr marL="0" marR="0" lvl="0" indent="0" algn="l" rtl="0">
              <a:spcBef>
                <a:spcPts val="0"/>
              </a:spcBef>
              <a:spcAft>
                <a:spcPts val="0"/>
              </a:spcAft>
              <a:buNone/>
            </a:pPr>
            <a:r>
              <a:rPr lang="en-US" sz="1800" dirty="0" err="1">
                <a:solidFill>
                  <a:srgbClr val="E36C09"/>
                </a:solidFill>
                <a:latin typeface="Calibri"/>
                <a:ea typeface="Calibri"/>
                <a:cs typeface="Calibri"/>
                <a:sym typeface="Calibri"/>
              </a:rPr>
              <a:t>sql</a:t>
            </a:r>
            <a:r>
              <a:rPr lang="en-US" sz="1800" dirty="0">
                <a:solidFill>
                  <a:srgbClr val="E36C09"/>
                </a:solidFill>
                <a:latin typeface="Calibri"/>
                <a:ea typeface="Calibri"/>
                <a:cs typeface="Calibri"/>
                <a:sym typeface="Calibri"/>
              </a:rPr>
              <a:t> = “ “ "CREATE TABLE EMPLOYEE (FIRST_NAME  CHAR(20) NOT NULL,</a:t>
            </a:r>
            <a:endParaRPr dirty="0"/>
          </a:p>
          <a:p>
            <a:pPr marL="0" marR="0" lvl="0" indent="0" algn="l" rtl="0">
              <a:spcBef>
                <a:spcPts val="0"/>
              </a:spcBef>
              <a:spcAft>
                <a:spcPts val="0"/>
              </a:spcAft>
              <a:buNone/>
            </a:pPr>
            <a:r>
              <a:rPr lang="en-US" sz="1800" dirty="0">
                <a:solidFill>
                  <a:srgbClr val="E36C09"/>
                </a:solidFill>
                <a:latin typeface="Calibri"/>
                <a:ea typeface="Calibri"/>
                <a:cs typeface="Calibri"/>
                <a:sym typeface="Calibri"/>
              </a:rPr>
              <a:t>                                                              LAST_NAME  CHAR(20),</a:t>
            </a:r>
            <a:endParaRPr dirty="0"/>
          </a:p>
          <a:p>
            <a:pPr marL="0" marR="0" lvl="0" indent="0" algn="l" rtl="0">
              <a:spcBef>
                <a:spcPts val="0"/>
              </a:spcBef>
              <a:spcAft>
                <a:spcPts val="0"/>
              </a:spcAft>
              <a:buNone/>
            </a:pPr>
            <a:r>
              <a:rPr lang="en-US" sz="1800" dirty="0">
                <a:solidFill>
                  <a:srgbClr val="E36C09"/>
                </a:solidFill>
                <a:latin typeface="Calibri"/>
                <a:ea typeface="Calibri"/>
                <a:cs typeface="Calibri"/>
                <a:sym typeface="Calibri"/>
              </a:rPr>
              <a:t>                                                              AGE INT,  </a:t>
            </a:r>
            <a:endParaRPr dirty="0"/>
          </a:p>
          <a:p>
            <a:pPr marL="0" marR="0" lvl="0" indent="0" algn="l" rtl="0">
              <a:spcBef>
                <a:spcPts val="0"/>
              </a:spcBef>
              <a:spcAft>
                <a:spcPts val="0"/>
              </a:spcAft>
              <a:buNone/>
            </a:pPr>
            <a:r>
              <a:rPr lang="en-US" sz="1800" dirty="0">
                <a:solidFill>
                  <a:srgbClr val="E36C09"/>
                </a:solidFill>
                <a:latin typeface="Calibri"/>
                <a:ea typeface="Calibri"/>
                <a:cs typeface="Calibri"/>
                <a:sym typeface="Calibri"/>
              </a:rPr>
              <a:t>                                                              SEX CHAR(1),</a:t>
            </a:r>
            <a:endParaRPr dirty="0"/>
          </a:p>
          <a:p>
            <a:pPr marL="0" marR="0" lvl="0" indent="0" algn="l" rtl="0">
              <a:spcBef>
                <a:spcPts val="0"/>
              </a:spcBef>
              <a:spcAft>
                <a:spcPts val="0"/>
              </a:spcAft>
              <a:buNone/>
            </a:pPr>
            <a:r>
              <a:rPr lang="en-US" sz="1800" dirty="0">
                <a:solidFill>
                  <a:srgbClr val="E36C09"/>
                </a:solidFill>
                <a:latin typeface="Calibri"/>
                <a:ea typeface="Calibri"/>
                <a:cs typeface="Calibri"/>
                <a:sym typeface="Calibri"/>
              </a:rPr>
              <a:t>                                                              INCOME FLOAT )“ “ "</a:t>
            </a:r>
            <a:endParaRPr dirty="0"/>
          </a:p>
          <a:p>
            <a:pPr marL="0" marR="0" lvl="0" indent="0" algn="l" rtl="0">
              <a:spcBef>
                <a:spcPts val="0"/>
              </a:spcBef>
              <a:spcAft>
                <a:spcPts val="0"/>
              </a:spcAft>
              <a:buNone/>
            </a:pPr>
            <a:r>
              <a:rPr lang="en-US" sz="1800" dirty="0">
                <a:solidFill>
                  <a:srgbClr val="E36C09"/>
                </a:solidFill>
                <a:latin typeface="Calibri"/>
                <a:ea typeface="Calibri"/>
                <a:cs typeface="Calibri"/>
                <a:sym typeface="Calibri"/>
              </a:rPr>
              <a:t> </a:t>
            </a:r>
            <a:r>
              <a:rPr lang="en-US" sz="1800" dirty="0" err="1">
                <a:solidFill>
                  <a:srgbClr val="E36C09"/>
                </a:solidFill>
                <a:latin typeface="Calibri"/>
                <a:ea typeface="Calibri"/>
                <a:cs typeface="Calibri"/>
                <a:sym typeface="Calibri"/>
              </a:rPr>
              <a:t>cursor.execute</a:t>
            </a:r>
            <a:r>
              <a:rPr lang="en-US" sz="1800" dirty="0">
                <a:solidFill>
                  <a:srgbClr val="E36C09"/>
                </a:solidFill>
                <a:latin typeface="Calibri"/>
                <a:ea typeface="Calibri"/>
                <a:cs typeface="Calibri"/>
                <a:sym typeface="Calibri"/>
              </a:rPr>
              <a:t>(</a:t>
            </a:r>
            <a:r>
              <a:rPr lang="en-US" sz="1800" dirty="0" err="1">
                <a:solidFill>
                  <a:srgbClr val="E36C09"/>
                </a:solidFill>
                <a:latin typeface="Calibri"/>
                <a:ea typeface="Calibri"/>
                <a:cs typeface="Calibri"/>
                <a:sym typeface="Calibri"/>
              </a:rPr>
              <a:t>sql</a:t>
            </a:r>
            <a:r>
              <a:rPr lang="en-US" sz="1800" dirty="0">
                <a:solidFill>
                  <a:srgbClr val="E36C09"/>
                </a:solidFill>
                <a:latin typeface="Calibri"/>
                <a:ea typeface="Calibri"/>
                <a:cs typeface="Calibri"/>
                <a:sym typeface="Calibri"/>
              </a:rPr>
              <a: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disconnect from server</a:t>
            </a:r>
            <a:endParaRPr dirty="0"/>
          </a:p>
          <a:p>
            <a:pPr marL="0" marR="0" lvl="0" indent="0" algn="l" rtl="0">
              <a:spcBef>
                <a:spcPts val="0"/>
              </a:spcBef>
              <a:spcAft>
                <a:spcPts val="0"/>
              </a:spcAft>
              <a:buNone/>
            </a:pPr>
            <a:r>
              <a:rPr lang="en-US" sz="1800" dirty="0" err="1">
                <a:solidFill>
                  <a:srgbClr val="E36C09"/>
                </a:solidFill>
                <a:latin typeface="Calibri"/>
                <a:ea typeface="Calibri"/>
                <a:cs typeface="Calibri"/>
                <a:sym typeface="Calibri"/>
              </a:rPr>
              <a:t>db.close</a:t>
            </a:r>
            <a:r>
              <a:rPr lang="en-US" sz="1800" dirty="0">
                <a:solidFill>
                  <a:srgbClr val="E36C09"/>
                </a:solidFill>
                <a:latin typeface="Calibri"/>
                <a:ea typeface="Calibri"/>
                <a:cs typeface="Calibri"/>
                <a:sym typeface="Calibri"/>
              </a:rPr>
              <a:t>()</a:t>
            </a:r>
            <a:endParaRPr dirty="0"/>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17" name="Google Shape;21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218" name="Google Shape;218;p28" descr="http://myfreewallpapers.net/abstract/wallpapers/sublimate-flower.jpg"/>
          <p:cNvPicPr preferRelativeResize="0"/>
          <p:nvPr/>
        </p:nvPicPr>
        <p:blipFill rotWithShape="1">
          <a:blip r:embed="rId3">
            <a:alphaModFix/>
          </a:blip>
          <a:srcRect/>
          <a:stretch/>
        </p:blipFill>
        <p:spPr>
          <a:xfrm>
            <a:off x="0" y="0"/>
            <a:ext cx="9148149" cy="6858000"/>
          </a:xfrm>
          <a:prstGeom prst="rect">
            <a:avLst/>
          </a:prstGeom>
          <a:noFill/>
          <a:ln>
            <a:noFill/>
          </a:ln>
        </p:spPr>
      </p:pic>
      <p:sp>
        <p:nvSpPr>
          <p:cNvPr id="219" name="Google Shape;219;p28"/>
          <p:cNvSpPr txBox="1"/>
          <p:nvPr/>
        </p:nvSpPr>
        <p:spPr>
          <a:xfrm>
            <a:off x="152400" y="0"/>
            <a:ext cx="8077200" cy="95410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u="sng">
                <a:solidFill>
                  <a:srgbClr val="E36C09"/>
                </a:solidFill>
                <a:latin typeface="Corben"/>
                <a:ea typeface="Corben"/>
                <a:cs typeface="Corben"/>
                <a:sym typeface="Corben"/>
              </a:rPr>
              <a:t>Insert Records into databse table</a:t>
            </a:r>
            <a:endParaRPr/>
          </a:p>
          <a:p>
            <a:pPr marL="0" marR="0" lvl="0" indent="-114300" algn="l" rtl="0">
              <a:spcBef>
                <a:spcPts val="0"/>
              </a:spcBef>
              <a:spcAft>
                <a:spcPts val="0"/>
              </a:spcAft>
              <a:buClr>
                <a:srgbClr val="E36C09"/>
              </a:buClr>
              <a:buSzPts val="1800"/>
              <a:buFont typeface="Noto Sans Symbols"/>
              <a:buChar char="➢"/>
            </a:pPr>
            <a:r>
              <a:rPr lang="en-US" sz="1800">
                <a:solidFill>
                  <a:srgbClr val="E36C09"/>
                </a:solidFill>
                <a:latin typeface="Calibri"/>
                <a:ea typeface="Calibri"/>
                <a:cs typeface="Calibri"/>
                <a:sym typeface="Calibri"/>
              </a:rPr>
              <a:t>Its required to insert records in table for fetching records.</a:t>
            </a:r>
            <a:endParaRPr/>
          </a:p>
          <a:p>
            <a:pPr marL="0" marR="0" lvl="0" indent="-177800" algn="l" rtl="0">
              <a:spcBef>
                <a:spcPts val="0"/>
              </a:spcBef>
              <a:spcAft>
                <a:spcPts val="0"/>
              </a:spcAft>
              <a:buClr>
                <a:srgbClr val="E36C09"/>
              </a:buClr>
              <a:buSzPts val="2800"/>
              <a:buFont typeface="Noto Sans Symbols"/>
              <a:buChar char="➢"/>
            </a:pPr>
            <a:r>
              <a:rPr lang="en-US" sz="2800" b="1">
                <a:solidFill>
                  <a:srgbClr val="E36C09"/>
                </a:solidFill>
                <a:latin typeface="Calibri"/>
                <a:ea typeface="Calibri"/>
                <a:cs typeface="Calibri"/>
                <a:sym typeface="Calibri"/>
              </a:rPr>
              <a:t>Example </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#!/usr/bin/python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E36C09"/>
                </a:solidFill>
                <a:latin typeface="Calibri"/>
                <a:ea typeface="Calibri"/>
                <a:cs typeface="Calibri"/>
                <a:sym typeface="Calibri"/>
              </a:rPr>
              <a:t>import MySQLdb</a:t>
            </a:r>
            <a:endParaRPr sz="1800">
              <a:solidFill>
                <a:srgbClr val="E36C09"/>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 Open database connection</a:t>
            </a:r>
            <a:endParaRPr/>
          </a:p>
          <a:p>
            <a:pPr marL="0" marR="0" lvl="0" indent="0" algn="l" rtl="0">
              <a:spcBef>
                <a:spcPts val="0"/>
              </a:spcBef>
              <a:spcAft>
                <a:spcPts val="0"/>
              </a:spcAft>
              <a:buNone/>
            </a:pPr>
            <a:r>
              <a:rPr lang="en-US" sz="1800">
                <a:solidFill>
                  <a:srgbClr val="E36C09"/>
                </a:solidFill>
                <a:latin typeface="Calibri"/>
                <a:ea typeface="Calibri"/>
                <a:cs typeface="Calibri"/>
                <a:sym typeface="Calibri"/>
              </a:rPr>
              <a:t>db = MySQLdb.connect("localhost","testuser","test123","TESTDB" )</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 prepare a cursor object using cursor() method</a:t>
            </a:r>
            <a:endParaRPr/>
          </a:p>
          <a:p>
            <a:pPr marL="0" marR="0" lvl="0" indent="0" algn="l" rtl="0">
              <a:spcBef>
                <a:spcPts val="0"/>
              </a:spcBef>
              <a:spcAft>
                <a:spcPts val="0"/>
              </a:spcAft>
              <a:buNone/>
            </a:pPr>
            <a:r>
              <a:rPr lang="en-US" sz="1800">
                <a:solidFill>
                  <a:srgbClr val="E36C09"/>
                </a:solidFill>
                <a:latin typeface="Calibri"/>
                <a:ea typeface="Calibri"/>
                <a:cs typeface="Calibri"/>
                <a:sym typeface="Calibri"/>
              </a:rPr>
              <a:t>cursor = db.cursor()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 Prepare SQL query to INSERT a record into the database.</a:t>
            </a:r>
            <a:endParaRPr/>
          </a:p>
          <a:p>
            <a:pPr marL="0" marR="0" lvl="0" indent="0" algn="l" rtl="0">
              <a:spcBef>
                <a:spcPts val="0"/>
              </a:spcBef>
              <a:spcAft>
                <a:spcPts val="0"/>
              </a:spcAft>
              <a:buNone/>
            </a:pPr>
            <a:r>
              <a:rPr lang="en-US" sz="1800">
                <a:solidFill>
                  <a:srgbClr val="E36C09"/>
                </a:solidFill>
                <a:latin typeface="Calibri"/>
                <a:ea typeface="Calibri"/>
                <a:cs typeface="Calibri"/>
                <a:sym typeface="Calibri"/>
              </a:rPr>
              <a:t>sql = """INSERT INTO EMPLOYEE(FIRST_NAME,LAST_NAME, AGE, SEX, INCOME)</a:t>
            </a:r>
            <a:endParaRPr/>
          </a:p>
          <a:p>
            <a:pPr marL="0" marR="0" lvl="0" indent="0" algn="l" rtl="0">
              <a:spcBef>
                <a:spcPts val="0"/>
              </a:spcBef>
              <a:spcAft>
                <a:spcPts val="0"/>
              </a:spcAft>
              <a:buNone/>
            </a:pPr>
            <a:r>
              <a:rPr lang="en-US" sz="1800">
                <a:solidFill>
                  <a:srgbClr val="E36C09"/>
                </a:solidFill>
                <a:latin typeface="Calibri"/>
                <a:ea typeface="Calibri"/>
                <a:cs typeface="Calibri"/>
                <a:sym typeface="Calibri"/>
              </a:rPr>
              <a:t>                                            VALUES('Mac', 'Mohan', 20, 'M', 2000)"""</a:t>
            </a:r>
            <a:endParaRPr/>
          </a:p>
          <a:p>
            <a:pPr marL="0" marR="0" lvl="0" indent="0" algn="l" rtl="0">
              <a:spcBef>
                <a:spcPts val="0"/>
              </a:spcBef>
              <a:spcAft>
                <a:spcPts val="0"/>
              </a:spcAft>
              <a:buNone/>
            </a:pPr>
            <a:r>
              <a:rPr lang="en-US" sz="1800">
                <a:solidFill>
                  <a:srgbClr val="E36C09"/>
                </a:solidFill>
                <a:latin typeface="Calibri"/>
                <a:ea typeface="Calibri"/>
                <a:cs typeface="Calibri"/>
                <a:sym typeface="Calibri"/>
              </a:rPr>
              <a:t>try:</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 Execute the SQL command</a:t>
            </a:r>
            <a:endParaRPr/>
          </a:p>
          <a:p>
            <a:pPr marL="0" marR="0" lvl="0" indent="0" algn="l" rtl="0">
              <a:spcBef>
                <a:spcPts val="0"/>
              </a:spcBef>
              <a:spcAft>
                <a:spcPts val="0"/>
              </a:spcAft>
              <a:buNone/>
            </a:pPr>
            <a:r>
              <a:rPr lang="en-US" sz="1800">
                <a:solidFill>
                  <a:srgbClr val="E36C09"/>
                </a:solidFill>
                <a:latin typeface="Calibri"/>
                <a:ea typeface="Calibri"/>
                <a:cs typeface="Calibri"/>
                <a:sym typeface="Calibri"/>
              </a:rPr>
              <a:t>   cursor.execute(sql)</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 Commit your changes in the database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E36C09"/>
                </a:solidFill>
                <a:latin typeface="Calibri"/>
                <a:ea typeface="Calibri"/>
                <a:cs typeface="Calibri"/>
                <a:sym typeface="Calibri"/>
              </a:rPr>
              <a:t>db.commit()</a:t>
            </a:r>
            <a:endParaRPr/>
          </a:p>
          <a:p>
            <a:pPr marL="0" marR="0" lvl="0" indent="0" algn="l" rtl="0">
              <a:spcBef>
                <a:spcPts val="0"/>
              </a:spcBef>
              <a:spcAft>
                <a:spcPts val="0"/>
              </a:spcAft>
              <a:buNone/>
            </a:pPr>
            <a:r>
              <a:rPr lang="en-US" sz="1800">
                <a:solidFill>
                  <a:srgbClr val="E36C09"/>
                </a:solidFill>
                <a:latin typeface="Calibri"/>
                <a:ea typeface="Calibri"/>
                <a:cs typeface="Calibri"/>
                <a:sym typeface="Calibri"/>
              </a:rPr>
              <a:t>except: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 Rollback in case there is any error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E36C09"/>
                </a:solidFill>
                <a:latin typeface="Calibri"/>
                <a:ea typeface="Calibri"/>
                <a:cs typeface="Calibri"/>
                <a:sym typeface="Calibri"/>
              </a:rPr>
              <a:t>db.rollback()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 disconnect from server</a:t>
            </a:r>
            <a:endParaRPr/>
          </a:p>
          <a:p>
            <a:pPr marL="0" marR="0" lvl="0" indent="0" algn="l" rtl="0">
              <a:spcBef>
                <a:spcPts val="0"/>
              </a:spcBef>
              <a:spcAft>
                <a:spcPts val="0"/>
              </a:spcAft>
              <a:buNone/>
            </a:pPr>
            <a:r>
              <a:rPr lang="en-US" sz="1800">
                <a:solidFill>
                  <a:srgbClr val="E36C09"/>
                </a:solidFill>
                <a:latin typeface="Calibri"/>
                <a:ea typeface="Calibri"/>
                <a:cs typeface="Calibri"/>
                <a:sym typeface="Calibri"/>
              </a:rPr>
              <a:t>db.close()</a:t>
            </a:r>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25" name="Google Shape;225;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226" name="Google Shape;226;p29" descr="http://myfreewallpapers.net/abstract/wallpapers/sublimate-flower.jpg"/>
          <p:cNvPicPr preferRelativeResize="0"/>
          <p:nvPr/>
        </p:nvPicPr>
        <p:blipFill rotWithShape="1">
          <a:blip r:embed="rId3">
            <a:alphaModFix/>
          </a:blip>
          <a:srcRect/>
          <a:stretch/>
        </p:blipFill>
        <p:spPr>
          <a:xfrm>
            <a:off x="0" y="0"/>
            <a:ext cx="9148149" cy="6858000"/>
          </a:xfrm>
          <a:prstGeom prst="rect">
            <a:avLst/>
          </a:prstGeom>
          <a:noFill/>
          <a:ln>
            <a:noFill/>
          </a:ln>
        </p:spPr>
      </p:pic>
      <p:sp>
        <p:nvSpPr>
          <p:cNvPr id="227" name="Google Shape;227;p29"/>
          <p:cNvSpPr txBox="1"/>
          <p:nvPr/>
        </p:nvSpPr>
        <p:spPr>
          <a:xfrm>
            <a:off x="152400" y="0"/>
            <a:ext cx="8763000" cy="80945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u="sng">
                <a:solidFill>
                  <a:srgbClr val="E36C09"/>
                </a:solidFill>
                <a:latin typeface="Corben"/>
                <a:ea typeface="Corben"/>
                <a:cs typeface="Corben"/>
                <a:sym typeface="Corben"/>
              </a:rPr>
              <a:t>Read Records (Select) into databse table</a:t>
            </a:r>
            <a:endParaRPr/>
          </a:p>
          <a:p>
            <a:pPr marL="0" marR="0" lvl="0" indent="-152400" algn="l" rtl="0">
              <a:spcBef>
                <a:spcPts val="0"/>
              </a:spcBef>
              <a:spcAft>
                <a:spcPts val="0"/>
              </a:spcAft>
              <a:buClr>
                <a:srgbClr val="E36C09"/>
              </a:buClr>
              <a:buSzPts val="2400"/>
              <a:buFont typeface="Noto Sans Symbols"/>
              <a:buChar char="➢"/>
            </a:pPr>
            <a:r>
              <a:rPr lang="en-US" sz="2400">
                <a:solidFill>
                  <a:srgbClr val="E36C09"/>
                </a:solidFill>
                <a:latin typeface="Calibri"/>
                <a:ea typeface="Calibri"/>
                <a:cs typeface="Calibri"/>
                <a:sym typeface="Calibri"/>
              </a:rPr>
              <a:t>Read operation on any database means to fetch some useful information from the database.</a:t>
            </a:r>
            <a:endParaRPr/>
          </a:p>
          <a:p>
            <a:pPr marL="0" marR="0" lvl="0" indent="-152400" algn="l" rtl="0">
              <a:spcBef>
                <a:spcPts val="0"/>
              </a:spcBef>
              <a:spcAft>
                <a:spcPts val="0"/>
              </a:spcAft>
              <a:buClr>
                <a:srgbClr val="E36C09"/>
              </a:buClr>
              <a:buSzPts val="2400"/>
              <a:buFont typeface="Noto Sans Symbols"/>
              <a:buChar char="➢"/>
            </a:pPr>
            <a:r>
              <a:rPr lang="en-US" sz="2400">
                <a:solidFill>
                  <a:srgbClr val="E36C09"/>
                </a:solidFill>
                <a:latin typeface="Calibri"/>
                <a:ea typeface="Calibri"/>
                <a:cs typeface="Calibri"/>
                <a:sym typeface="Calibri"/>
              </a:rPr>
              <a:t>We can use fetchone() method to fetch single record</a:t>
            </a:r>
            <a:endParaRPr/>
          </a:p>
          <a:p>
            <a:pPr marL="0" marR="0" lvl="0" indent="-152400" algn="l" rtl="0">
              <a:spcBef>
                <a:spcPts val="0"/>
              </a:spcBef>
              <a:spcAft>
                <a:spcPts val="0"/>
              </a:spcAft>
              <a:buClr>
                <a:srgbClr val="E36C09"/>
              </a:buClr>
              <a:buSzPts val="2400"/>
              <a:buFont typeface="Noto Sans Symbols"/>
              <a:buChar char="➢"/>
            </a:pPr>
            <a:r>
              <a:rPr lang="en-US" sz="2400">
                <a:solidFill>
                  <a:srgbClr val="E36C09"/>
                </a:solidFill>
                <a:latin typeface="Calibri"/>
                <a:ea typeface="Calibri"/>
                <a:cs typeface="Calibri"/>
                <a:sym typeface="Calibri"/>
              </a:rPr>
              <a:t>fetchall() method to fetch multiple values from a database table.</a:t>
            </a:r>
            <a:endParaRPr/>
          </a:p>
          <a:p>
            <a:pPr marL="0" marR="0" lvl="0" indent="-152400" algn="l" rtl="0">
              <a:spcBef>
                <a:spcPts val="0"/>
              </a:spcBef>
              <a:spcAft>
                <a:spcPts val="0"/>
              </a:spcAft>
              <a:buClr>
                <a:srgbClr val="E36C09"/>
              </a:buClr>
              <a:buSzPts val="2400"/>
              <a:buFont typeface="Noto Sans Symbols"/>
              <a:buChar char="➢"/>
            </a:pPr>
            <a:r>
              <a:rPr lang="en-US" sz="2400">
                <a:solidFill>
                  <a:srgbClr val="E36C09"/>
                </a:solidFill>
                <a:latin typeface="Calibri"/>
                <a:ea typeface="Calibri"/>
                <a:cs typeface="Calibri"/>
                <a:sym typeface="Calibri"/>
              </a:rPr>
              <a:t>fetchone() − It fetches the next row of a query result set. </a:t>
            </a:r>
            <a:endParaRPr/>
          </a:p>
          <a:p>
            <a:pPr marL="0" marR="0" lvl="0" indent="0" algn="l" rtl="0">
              <a:spcBef>
                <a:spcPts val="0"/>
              </a:spcBef>
              <a:spcAft>
                <a:spcPts val="0"/>
              </a:spcAft>
              <a:buNone/>
            </a:pPr>
            <a:r>
              <a:rPr lang="en-US" sz="2400">
                <a:solidFill>
                  <a:srgbClr val="E36C09"/>
                </a:solidFill>
                <a:latin typeface="Calibri"/>
                <a:ea typeface="Calibri"/>
                <a:cs typeface="Calibri"/>
                <a:sym typeface="Calibri"/>
              </a:rPr>
              <a:t>                          A result set is an object that is returned when a </a:t>
            </a:r>
            <a:endParaRPr/>
          </a:p>
          <a:p>
            <a:pPr marL="0" marR="0" lvl="0" indent="0" algn="l" rtl="0">
              <a:spcBef>
                <a:spcPts val="0"/>
              </a:spcBef>
              <a:spcAft>
                <a:spcPts val="0"/>
              </a:spcAft>
              <a:buNone/>
            </a:pPr>
            <a:r>
              <a:rPr lang="en-US" sz="2400">
                <a:solidFill>
                  <a:srgbClr val="E36C09"/>
                </a:solidFill>
                <a:latin typeface="Calibri"/>
                <a:ea typeface="Calibri"/>
                <a:cs typeface="Calibri"/>
                <a:sym typeface="Calibri"/>
              </a:rPr>
              <a:t>                          cursor object is used to query a table.</a:t>
            </a:r>
            <a:endParaRPr/>
          </a:p>
          <a:p>
            <a:pPr marL="0" marR="0" lvl="0" indent="0" algn="l" rtl="0">
              <a:spcBef>
                <a:spcPts val="0"/>
              </a:spcBef>
              <a:spcAft>
                <a:spcPts val="0"/>
              </a:spcAft>
              <a:buNone/>
            </a:pPr>
            <a:r>
              <a:rPr lang="en-US" sz="2400">
                <a:solidFill>
                  <a:srgbClr val="E36C09"/>
                </a:solidFill>
                <a:latin typeface="Calibri"/>
                <a:ea typeface="Calibri"/>
                <a:cs typeface="Calibri"/>
                <a:sym typeface="Calibri"/>
              </a:rPr>
              <a:t>fetchall() − It fetches all the rows in a result set. </a:t>
            </a:r>
            <a:endParaRPr/>
          </a:p>
          <a:p>
            <a:pPr marL="0" marR="0" lvl="0" indent="0" algn="l" rtl="0">
              <a:spcBef>
                <a:spcPts val="0"/>
              </a:spcBef>
              <a:spcAft>
                <a:spcPts val="0"/>
              </a:spcAft>
              <a:buNone/>
            </a:pPr>
            <a:r>
              <a:rPr lang="en-US" sz="2400">
                <a:solidFill>
                  <a:srgbClr val="E36C09"/>
                </a:solidFill>
                <a:latin typeface="Calibri"/>
                <a:ea typeface="Calibri"/>
                <a:cs typeface="Calibri"/>
                <a:sym typeface="Calibri"/>
              </a:rPr>
              <a:t>                   If some rows have already been extracted from the         </a:t>
            </a:r>
            <a:endParaRPr/>
          </a:p>
          <a:p>
            <a:pPr marL="0" marR="0" lvl="0" indent="0" algn="l" rtl="0">
              <a:spcBef>
                <a:spcPts val="0"/>
              </a:spcBef>
              <a:spcAft>
                <a:spcPts val="0"/>
              </a:spcAft>
              <a:buNone/>
            </a:pPr>
            <a:r>
              <a:rPr lang="en-US" sz="2400">
                <a:solidFill>
                  <a:srgbClr val="E36C09"/>
                </a:solidFill>
                <a:latin typeface="Calibri"/>
                <a:ea typeface="Calibri"/>
                <a:cs typeface="Calibri"/>
                <a:sym typeface="Calibri"/>
              </a:rPr>
              <a:t>                    result set, then it retrieves the remaining rows from the   </a:t>
            </a:r>
            <a:endParaRPr/>
          </a:p>
          <a:p>
            <a:pPr marL="0" marR="0" lvl="0" indent="0" algn="l" rtl="0">
              <a:spcBef>
                <a:spcPts val="0"/>
              </a:spcBef>
              <a:spcAft>
                <a:spcPts val="0"/>
              </a:spcAft>
              <a:buNone/>
            </a:pPr>
            <a:r>
              <a:rPr lang="en-US" sz="2400">
                <a:solidFill>
                  <a:srgbClr val="E36C09"/>
                </a:solidFill>
                <a:latin typeface="Calibri"/>
                <a:ea typeface="Calibri"/>
                <a:cs typeface="Calibri"/>
                <a:sym typeface="Calibri"/>
              </a:rPr>
              <a:t>                    result set.</a:t>
            </a:r>
            <a:endParaRPr/>
          </a:p>
          <a:p>
            <a:pPr marL="0" marR="0" lvl="0" indent="0" algn="l" rtl="0">
              <a:spcBef>
                <a:spcPts val="0"/>
              </a:spcBef>
              <a:spcAft>
                <a:spcPts val="0"/>
              </a:spcAft>
              <a:buNone/>
            </a:pPr>
            <a:r>
              <a:rPr lang="en-US" sz="2400">
                <a:solidFill>
                  <a:srgbClr val="E36C09"/>
                </a:solidFill>
                <a:latin typeface="Calibri"/>
                <a:ea typeface="Calibri"/>
                <a:cs typeface="Calibri"/>
                <a:sym typeface="Calibri"/>
              </a:rPr>
              <a:t>rowcount − This is a read-only attribute and returns the number of rows that were affected by an execute() method.</a:t>
            </a:r>
            <a:endParaRPr/>
          </a:p>
          <a:p>
            <a:pPr marL="0" marR="0" lvl="0" indent="0" algn="l" rtl="0">
              <a:spcBef>
                <a:spcPts val="0"/>
              </a:spcBef>
              <a:spcAft>
                <a:spcPts val="0"/>
              </a:spcAft>
              <a:buClr>
                <a:schemeClr val="dk1"/>
              </a:buClr>
              <a:buSzPts val="1800"/>
              <a:buFont typeface="Noto Sans Symbols"/>
              <a:buNone/>
            </a:pPr>
            <a:endParaRPr sz="1800">
              <a:solidFill>
                <a:srgbClr val="E36C09"/>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33" name="Google Shape;233;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234" name="Google Shape;234;p30" descr="http://myfreewallpapers.net/abstract/wallpapers/sublimate-flower.jpg"/>
          <p:cNvPicPr preferRelativeResize="0"/>
          <p:nvPr/>
        </p:nvPicPr>
        <p:blipFill rotWithShape="1">
          <a:blip r:embed="rId3">
            <a:alphaModFix/>
          </a:blip>
          <a:srcRect/>
          <a:stretch/>
        </p:blipFill>
        <p:spPr>
          <a:xfrm>
            <a:off x="0" y="0"/>
            <a:ext cx="9148149" cy="6858000"/>
          </a:xfrm>
          <a:prstGeom prst="rect">
            <a:avLst/>
          </a:prstGeom>
          <a:noFill/>
          <a:ln>
            <a:noFill/>
          </a:ln>
        </p:spPr>
      </p:pic>
      <p:sp>
        <p:nvSpPr>
          <p:cNvPr id="235" name="Google Shape;235;p30"/>
          <p:cNvSpPr txBox="1"/>
          <p:nvPr/>
        </p:nvSpPr>
        <p:spPr>
          <a:xfrm>
            <a:off x="152400" y="0"/>
            <a:ext cx="8077200" cy="9140964"/>
          </a:xfrm>
          <a:prstGeom prst="rect">
            <a:avLst/>
          </a:prstGeom>
          <a:noFill/>
          <a:ln>
            <a:noFill/>
          </a:ln>
        </p:spPr>
        <p:txBody>
          <a:bodyPr spcFirstLastPara="1" wrap="square" lIns="91425" tIns="45700" rIns="91425" bIns="45700" anchor="t" anchorCtr="0">
            <a:noAutofit/>
          </a:bodyPr>
          <a:lstStyle/>
          <a:p>
            <a:pPr marL="0" marR="0" lvl="0" indent="-177800" algn="l" rtl="0">
              <a:spcBef>
                <a:spcPts val="0"/>
              </a:spcBef>
              <a:spcAft>
                <a:spcPts val="0"/>
              </a:spcAft>
              <a:buClr>
                <a:srgbClr val="E36C09"/>
              </a:buClr>
              <a:buSzPts val="2800"/>
              <a:buFont typeface="Noto Sans Symbols"/>
              <a:buChar char="➢"/>
            </a:pPr>
            <a:r>
              <a:rPr lang="en-US" sz="2800" b="1">
                <a:solidFill>
                  <a:srgbClr val="E36C09"/>
                </a:solidFill>
                <a:latin typeface="Calibri"/>
                <a:ea typeface="Calibri"/>
                <a:cs typeface="Calibri"/>
                <a:sym typeface="Calibri"/>
              </a:rPr>
              <a:t>Example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import MySQLdb</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db = MySQLdb.connect("localhost","testuser","test123","TESTDB"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cursor = db.cursor()</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sql = "SELECT * FROM EMPLOYEE  WHERE INCOME &gt; '%d'" % (1000)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try:</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cursor.execute(sql)</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 Fetch all the rows in a list of lists.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results = cursor.fetchall()</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for row in results: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fname = row[0]      lname = row[1]</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age = row[2]            sex = row[3]</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income = row[4]</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 Now print fetched result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print "fname=%s,lname=%s,age=%d,sex=%s,income=%d" %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(fname, lname, age, sex, income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except: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print "Error: unable to fecth data"</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 disconnect from server</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db.close()</a:t>
            </a:r>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41" name="Google Shape;241;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242" name="Google Shape;242;p31" descr="http://myfreewallpapers.net/abstract/wallpapers/sublimate-flower.jpg"/>
          <p:cNvPicPr preferRelativeResize="0"/>
          <p:nvPr/>
        </p:nvPicPr>
        <p:blipFill rotWithShape="1">
          <a:blip r:embed="rId3">
            <a:alphaModFix/>
          </a:blip>
          <a:srcRect/>
          <a:stretch/>
        </p:blipFill>
        <p:spPr>
          <a:xfrm>
            <a:off x="0" y="0"/>
            <a:ext cx="9148149" cy="6858000"/>
          </a:xfrm>
          <a:prstGeom prst="rect">
            <a:avLst/>
          </a:prstGeom>
          <a:noFill/>
          <a:ln>
            <a:noFill/>
          </a:ln>
        </p:spPr>
      </p:pic>
      <p:sp>
        <p:nvSpPr>
          <p:cNvPr id="243" name="Google Shape;243;p31"/>
          <p:cNvSpPr txBox="1"/>
          <p:nvPr/>
        </p:nvSpPr>
        <p:spPr>
          <a:xfrm>
            <a:off x="152400" y="0"/>
            <a:ext cx="8077200" cy="96949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u="sng">
                <a:solidFill>
                  <a:srgbClr val="E36C09"/>
                </a:solidFill>
                <a:latin typeface="Corben"/>
                <a:ea typeface="Corben"/>
                <a:cs typeface="Corben"/>
                <a:sym typeface="Corben"/>
              </a:rPr>
              <a:t>Update information into databse table</a:t>
            </a:r>
            <a:endParaRPr/>
          </a:p>
          <a:p>
            <a:pPr marL="0" marR="0" lvl="0" indent="0" algn="l" rtl="0">
              <a:spcBef>
                <a:spcPts val="0"/>
              </a:spcBef>
              <a:spcAft>
                <a:spcPts val="0"/>
              </a:spcAft>
              <a:buNone/>
            </a:pPr>
            <a:endParaRPr sz="2800" u="sng">
              <a:solidFill>
                <a:srgbClr val="E36C09"/>
              </a:solidFill>
              <a:latin typeface="Corben"/>
              <a:ea typeface="Corben"/>
              <a:cs typeface="Corben"/>
              <a:sym typeface="Corben"/>
            </a:endParaRPr>
          </a:p>
          <a:p>
            <a:pPr marL="0" marR="0" lvl="0" indent="-114300" algn="l" rtl="0">
              <a:spcBef>
                <a:spcPts val="0"/>
              </a:spcBef>
              <a:spcAft>
                <a:spcPts val="0"/>
              </a:spcAft>
              <a:buClr>
                <a:srgbClr val="E36C09"/>
              </a:buClr>
              <a:buSzPts val="1800"/>
              <a:buFont typeface="Noto Sans Symbols"/>
              <a:buChar char="➢"/>
            </a:pPr>
            <a:r>
              <a:rPr lang="en-US" sz="1800">
                <a:solidFill>
                  <a:srgbClr val="E36C09"/>
                </a:solidFill>
                <a:latin typeface="Calibri"/>
                <a:ea typeface="Calibri"/>
                <a:cs typeface="Calibri"/>
                <a:sym typeface="Calibri"/>
              </a:rPr>
              <a:t>UPDATE Operation on any database means to update one or more records, which are already available in the database.</a:t>
            </a:r>
            <a:endParaRPr/>
          </a:p>
          <a:p>
            <a:pPr marL="0" marR="0" lvl="0" indent="-114300" algn="l" rtl="0">
              <a:spcBef>
                <a:spcPts val="0"/>
              </a:spcBef>
              <a:spcAft>
                <a:spcPts val="0"/>
              </a:spcAft>
              <a:buClr>
                <a:srgbClr val="E36C09"/>
              </a:buClr>
              <a:buSzPts val="1800"/>
              <a:buFont typeface="Noto Sans Symbols"/>
              <a:buChar char="➢"/>
            </a:pPr>
            <a:r>
              <a:rPr lang="en-US" sz="1800">
                <a:solidFill>
                  <a:srgbClr val="E36C09"/>
                </a:solidFill>
                <a:latin typeface="Calibri"/>
                <a:ea typeface="Calibri"/>
                <a:cs typeface="Calibri"/>
                <a:sym typeface="Calibri"/>
              </a:rPr>
              <a:t>The following procedure updates all the records having SEX as 'M'. Here, we increase AGE of all the males by one year.</a:t>
            </a:r>
            <a:endParaRPr/>
          </a:p>
          <a:p>
            <a:pPr marL="0" marR="0" lvl="0" indent="-177800" algn="l" rtl="0">
              <a:spcBef>
                <a:spcPts val="0"/>
              </a:spcBef>
              <a:spcAft>
                <a:spcPts val="0"/>
              </a:spcAft>
              <a:buClr>
                <a:srgbClr val="E36C09"/>
              </a:buClr>
              <a:buSzPts val="2800"/>
              <a:buFont typeface="Noto Sans Symbols"/>
              <a:buChar char="➢"/>
            </a:pPr>
            <a:r>
              <a:rPr lang="en-US" sz="2800" b="1">
                <a:solidFill>
                  <a:srgbClr val="E36C09"/>
                </a:solidFill>
                <a:latin typeface="Calibri"/>
                <a:ea typeface="Calibri"/>
                <a:cs typeface="Calibri"/>
                <a:sym typeface="Calibri"/>
              </a:rPr>
              <a:t>Example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import MySQLdb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db = MySQLdb.connect("localhost","testuser","test123","TESTDB"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cursor = db.cursor()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sql = "UPDATE EMPLOYEE SET AGE = AGE + 1 WHERE SEX = '%c'" % ('M')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try: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cursor.execute(sql)</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db.commit()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except: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db.rollback()</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db.close()</a:t>
            </a:r>
            <a:endParaRPr/>
          </a:p>
          <a:p>
            <a:pPr marL="0" marR="0" lvl="0" indent="0" algn="l" rtl="0">
              <a:spcBef>
                <a:spcPts val="0"/>
              </a:spcBef>
              <a:spcAft>
                <a:spcPts val="0"/>
              </a:spcAft>
              <a:buClr>
                <a:schemeClr val="dk1"/>
              </a:buClr>
              <a:buSzPts val="1800"/>
              <a:buFont typeface="Noto Sans Symbols"/>
              <a:buNone/>
            </a:pPr>
            <a:endParaRPr sz="1800">
              <a:solidFill>
                <a:srgbClr val="E36C09"/>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rgbClr val="E36C09"/>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49" name="Google Shape;249;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250" name="Google Shape;250;p32" descr="http://myfreewallpapers.net/abstract/wallpapers/sublimate-flower.jpg"/>
          <p:cNvPicPr preferRelativeResize="0"/>
          <p:nvPr/>
        </p:nvPicPr>
        <p:blipFill rotWithShape="1">
          <a:blip r:embed="rId3">
            <a:alphaModFix/>
          </a:blip>
          <a:srcRect/>
          <a:stretch/>
        </p:blipFill>
        <p:spPr>
          <a:xfrm>
            <a:off x="0" y="0"/>
            <a:ext cx="9148149" cy="6858000"/>
          </a:xfrm>
          <a:prstGeom prst="rect">
            <a:avLst/>
          </a:prstGeom>
          <a:noFill/>
          <a:ln>
            <a:noFill/>
          </a:ln>
        </p:spPr>
      </p:pic>
      <p:sp>
        <p:nvSpPr>
          <p:cNvPr id="251" name="Google Shape;251;p32"/>
          <p:cNvSpPr txBox="1"/>
          <p:nvPr/>
        </p:nvSpPr>
        <p:spPr>
          <a:xfrm>
            <a:off x="152400" y="0"/>
            <a:ext cx="8077200" cy="9417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u="sng" dirty="0">
                <a:solidFill>
                  <a:srgbClr val="E36C09"/>
                </a:solidFill>
                <a:latin typeface="Corben"/>
                <a:ea typeface="Corben"/>
                <a:cs typeface="Corben"/>
                <a:sym typeface="Corben"/>
              </a:rPr>
              <a:t>Delete information into </a:t>
            </a:r>
            <a:r>
              <a:rPr lang="en-US" sz="2800" u="sng" dirty="0" err="1">
                <a:solidFill>
                  <a:srgbClr val="E36C09"/>
                </a:solidFill>
                <a:latin typeface="Corben"/>
                <a:ea typeface="Corben"/>
                <a:cs typeface="Corben"/>
                <a:sym typeface="Corben"/>
              </a:rPr>
              <a:t>databse</a:t>
            </a:r>
            <a:r>
              <a:rPr lang="en-US" sz="2800" u="sng" dirty="0">
                <a:solidFill>
                  <a:srgbClr val="E36C09"/>
                </a:solidFill>
                <a:latin typeface="Corben"/>
                <a:ea typeface="Corben"/>
                <a:cs typeface="Corben"/>
                <a:sym typeface="Corben"/>
              </a:rPr>
              <a:t> table</a:t>
            </a:r>
            <a:endParaRPr dirty="0"/>
          </a:p>
          <a:p>
            <a:pPr marL="0" marR="0" lvl="0" indent="0" algn="l" rtl="0">
              <a:spcBef>
                <a:spcPts val="0"/>
              </a:spcBef>
              <a:spcAft>
                <a:spcPts val="0"/>
              </a:spcAft>
              <a:buNone/>
            </a:pPr>
            <a:endParaRPr sz="2800" u="sng" dirty="0">
              <a:solidFill>
                <a:srgbClr val="E36C09"/>
              </a:solidFill>
              <a:latin typeface="Corben"/>
              <a:ea typeface="Corben"/>
              <a:cs typeface="Corben"/>
              <a:sym typeface="Corben"/>
            </a:endParaRPr>
          </a:p>
          <a:p>
            <a:pPr marL="0" marR="0" lvl="0" indent="-114300" algn="l" rtl="0">
              <a:spcBef>
                <a:spcPts val="0"/>
              </a:spcBef>
              <a:spcAft>
                <a:spcPts val="0"/>
              </a:spcAft>
              <a:buClr>
                <a:srgbClr val="E36C09"/>
              </a:buClr>
              <a:buSzPts val="1800"/>
              <a:buFont typeface="Noto Sans Symbols"/>
              <a:buChar char="➢"/>
            </a:pPr>
            <a:r>
              <a:rPr lang="en-US" sz="1800" dirty="0">
                <a:solidFill>
                  <a:srgbClr val="E36C09"/>
                </a:solidFill>
                <a:latin typeface="Calibri"/>
                <a:ea typeface="Calibri"/>
                <a:cs typeface="Calibri"/>
                <a:sym typeface="Calibri"/>
              </a:rPr>
              <a:t>DELETE operation is required when you want to delete some records from your database. Following is the procedure to delete all the records from EMPLOYEE where AGE is more than 20 </a:t>
            </a:r>
            <a:endParaRPr dirty="0"/>
          </a:p>
          <a:p>
            <a:pPr marL="0" marR="0" lvl="0" indent="-177800" algn="l" rtl="0">
              <a:spcBef>
                <a:spcPts val="0"/>
              </a:spcBef>
              <a:spcAft>
                <a:spcPts val="0"/>
              </a:spcAft>
              <a:buClr>
                <a:srgbClr val="E36C09"/>
              </a:buClr>
              <a:buSzPts val="2800"/>
              <a:buFont typeface="Noto Sans Symbols"/>
              <a:buChar char="➢"/>
            </a:pPr>
            <a:r>
              <a:rPr lang="en-US" sz="2800" b="1" dirty="0">
                <a:solidFill>
                  <a:srgbClr val="E36C09"/>
                </a:solidFill>
                <a:latin typeface="Calibri"/>
                <a:ea typeface="Calibri"/>
                <a:cs typeface="Calibri"/>
                <a:sym typeface="Calibri"/>
              </a:rPr>
              <a:t>Example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import </a:t>
            </a:r>
            <a:r>
              <a:rPr lang="en-US" sz="1800" dirty="0" err="1">
                <a:solidFill>
                  <a:schemeClr val="dk1"/>
                </a:solidFill>
                <a:latin typeface="Calibri"/>
                <a:ea typeface="Calibri"/>
                <a:cs typeface="Calibri"/>
                <a:sym typeface="Calibri"/>
              </a:rPr>
              <a:t>MySQLdb</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db</a:t>
            </a:r>
            <a:r>
              <a:rPr lang="en-US" sz="1800" dirty="0">
                <a:solidFill>
                  <a:schemeClr val="dk1"/>
                </a:solidFill>
                <a:latin typeface="Calibri"/>
                <a:ea typeface="Calibri"/>
                <a:cs typeface="Calibri"/>
                <a:sym typeface="Calibri"/>
              </a:rPr>
              <a:t> = </a:t>
            </a:r>
            <a:r>
              <a:rPr lang="en-US" sz="1800" dirty="0" err="1">
                <a:solidFill>
                  <a:schemeClr val="dk1"/>
                </a:solidFill>
                <a:latin typeface="Calibri"/>
                <a:ea typeface="Calibri"/>
                <a:cs typeface="Calibri"/>
                <a:sym typeface="Calibri"/>
              </a:rPr>
              <a:t>MySQLdb.connect</a:t>
            </a:r>
            <a:r>
              <a:rPr lang="en-US" sz="1800" dirty="0">
                <a:solidFill>
                  <a:schemeClr val="dk1"/>
                </a:solidFill>
                <a:latin typeface="Calibri"/>
                <a:ea typeface="Calibri"/>
                <a:cs typeface="Calibri"/>
                <a:sym typeface="Calibri"/>
              </a:rPr>
              <a:t>("localhost","testuser","test123","TESTDB"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cursor = </a:t>
            </a:r>
            <a:r>
              <a:rPr lang="en-US" sz="1800" dirty="0" err="1">
                <a:solidFill>
                  <a:schemeClr val="dk1"/>
                </a:solidFill>
                <a:latin typeface="Calibri"/>
                <a:ea typeface="Calibri"/>
                <a:cs typeface="Calibri"/>
                <a:sym typeface="Calibri"/>
              </a:rPr>
              <a:t>db.cursor</a:t>
            </a:r>
            <a:r>
              <a:rPr lang="en-US"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sql</a:t>
            </a:r>
            <a:r>
              <a:rPr lang="en-US" sz="1800" dirty="0">
                <a:solidFill>
                  <a:schemeClr val="dk1"/>
                </a:solidFill>
                <a:latin typeface="Calibri"/>
                <a:ea typeface="Calibri"/>
                <a:cs typeface="Calibri"/>
                <a:sym typeface="Calibri"/>
              </a:rPr>
              <a:t> = "DELETE FROM EMPLOYEE WHERE AGE &gt; '%d'" % (20)</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try: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cursor.execute</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sql</a:t>
            </a:r>
            <a:r>
              <a:rPr lang="en-US"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db.commit</a:t>
            </a:r>
            <a:r>
              <a:rPr lang="en-US"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except: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db.rollback</a:t>
            </a:r>
            <a:r>
              <a:rPr lang="en-US"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db.close</a:t>
            </a:r>
            <a:r>
              <a:rPr lang="en-US" sz="1800"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800"/>
              <a:buFont typeface="Noto Sans Symbols"/>
              <a:buNone/>
            </a:pPr>
            <a:endParaRPr sz="1800" dirty="0">
              <a:solidFill>
                <a:srgbClr val="E36C09"/>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rgbClr val="E36C09"/>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3" descr="http://www.pptback.com/uploads/curves-orange-burgundy-stripes-backgrounds-powerpoint.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57" name="Google Shape;257;p33"/>
          <p:cNvSpPr/>
          <p:nvPr/>
        </p:nvSpPr>
        <p:spPr>
          <a:xfrm>
            <a:off x="1066800" y="1981200"/>
            <a:ext cx="381000" cy="2438400"/>
          </a:xfrm>
          <a:prstGeom prst="leftBracket">
            <a:avLst>
              <a:gd name="adj" fmla="val 8333"/>
            </a:avLst>
          </a:prstGeom>
          <a:noFill/>
          <a:ln w="38100" cap="flat" cmpd="sng">
            <a:solidFill>
              <a:schemeClr val="accent5"/>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33"/>
          <p:cNvSpPr/>
          <p:nvPr/>
        </p:nvSpPr>
        <p:spPr>
          <a:xfrm>
            <a:off x="609600" y="533400"/>
            <a:ext cx="6553200" cy="5943600"/>
          </a:xfrm>
          <a:prstGeom prst="roundRect">
            <a:avLst>
              <a:gd name="adj" fmla="val 16667"/>
            </a:avLst>
          </a:prstGeom>
          <a:noFill/>
          <a:ln w="9525" cap="flat" cmpd="sng">
            <a:solidFill>
              <a:srgbClr val="F5913F"/>
            </a:solidFill>
            <a:prstDash val="solid"/>
            <a:round/>
            <a:headEnd type="none" w="sm" len="sm"/>
            <a:tailEnd type="none" w="sm" len="sm"/>
          </a:ln>
        </p:spPr>
        <p:txBody>
          <a:bodyPr spcFirstLastPara="1" wrap="square" lIns="91425" tIns="45700" rIns="91425" bIns="45700" anchor="ctr" anchorCtr="0">
            <a:noAutofit/>
          </a:bodyPr>
          <a:lstStyle/>
          <a:p>
            <a:pPr marL="0" marR="0" lvl="0" indent="-177800" algn="l" rtl="0">
              <a:spcBef>
                <a:spcPts val="0"/>
              </a:spcBef>
              <a:spcAft>
                <a:spcPts val="0"/>
              </a:spcAft>
              <a:buClr>
                <a:schemeClr val="lt1"/>
              </a:buClr>
              <a:buSzPts val="2800"/>
              <a:buFont typeface="Noto Sans Symbols"/>
              <a:buChar char="➢"/>
            </a:pPr>
            <a:r>
              <a:rPr lang="en-US" sz="2800" dirty="0">
                <a:solidFill>
                  <a:sysClr val="windowText" lastClr="000000"/>
                </a:solidFill>
                <a:latin typeface="Calibri"/>
                <a:ea typeface="Calibri"/>
                <a:cs typeface="Calibri"/>
                <a:sym typeface="Calibri"/>
              </a:rPr>
              <a:t>To disconnect Database connection, use close() method.</a:t>
            </a:r>
            <a:endParaRPr dirty="0">
              <a:solidFill>
                <a:sysClr val="windowText" lastClr="000000"/>
              </a:solidFill>
            </a:endParaRPr>
          </a:p>
          <a:p>
            <a:pPr marL="0" marR="0" lvl="0" indent="0" algn="l" rtl="0">
              <a:spcBef>
                <a:spcPts val="0"/>
              </a:spcBef>
              <a:spcAft>
                <a:spcPts val="0"/>
              </a:spcAft>
              <a:buNone/>
            </a:pPr>
            <a:endParaRPr sz="2800" b="1" dirty="0">
              <a:solidFill>
                <a:sysClr val="windowText" lastClr="000000"/>
              </a:solidFill>
              <a:latin typeface="Calibri"/>
              <a:ea typeface="Calibri"/>
              <a:cs typeface="Calibri"/>
              <a:sym typeface="Calibri"/>
            </a:endParaRPr>
          </a:p>
          <a:p>
            <a:pPr marL="0" marR="0" lvl="0" indent="0" algn="l" rtl="0">
              <a:spcBef>
                <a:spcPts val="0"/>
              </a:spcBef>
              <a:spcAft>
                <a:spcPts val="0"/>
              </a:spcAft>
              <a:buNone/>
            </a:pPr>
            <a:endParaRPr sz="2800" b="1" dirty="0">
              <a:solidFill>
                <a:sysClr val="windowText" lastClr="000000"/>
              </a:solidFill>
              <a:latin typeface="Calibri"/>
              <a:ea typeface="Calibri"/>
              <a:cs typeface="Calibri"/>
              <a:sym typeface="Calibri"/>
            </a:endParaRPr>
          </a:p>
          <a:p>
            <a:pPr marL="0" marR="0" lvl="0" indent="0" algn="l" rtl="0">
              <a:spcBef>
                <a:spcPts val="0"/>
              </a:spcBef>
              <a:spcAft>
                <a:spcPts val="0"/>
              </a:spcAft>
              <a:buNone/>
            </a:pPr>
            <a:r>
              <a:rPr lang="en-US" sz="2800" b="1" dirty="0" err="1">
                <a:solidFill>
                  <a:sysClr val="windowText" lastClr="000000"/>
                </a:solidFill>
                <a:latin typeface="Calibri"/>
                <a:ea typeface="Calibri"/>
                <a:cs typeface="Calibri"/>
                <a:sym typeface="Calibri"/>
              </a:rPr>
              <a:t>db.close</a:t>
            </a:r>
            <a:r>
              <a:rPr lang="en-US" sz="2800" b="1" dirty="0">
                <a:solidFill>
                  <a:sysClr val="windowText" lastClr="000000"/>
                </a:solidFill>
                <a:latin typeface="Calibri"/>
                <a:ea typeface="Calibri"/>
                <a:cs typeface="Calibri"/>
                <a:sym typeface="Calibri"/>
              </a:rPr>
              <a:t>()</a:t>
            </a:r>
            <a:endParaRPr dirty="0">
              <a:solidFill>
                <a:sysClr val="windowText" lastClr="000000"/>
              </a:solidFill>
            </a:endParaRPr>
          </a:p>
          <a:p>
            <a:pPr marL="0" marR="0" lvl="0" indent="0" algn="l" rtl="0">
              <a:spcBef>
                <a:spcPts val="0"/>
              </a:spcBef>
              <a:spcAft>
                <a:spcPts val="0"/>
              </a:spcAft>
              <a:buClr>
                <a:schemeClr val="dk1"/>
              </a:buClr>
              <a:buSzPts val="2800"/>
              <a:buFont typeface="Noto Sans Symbols"/>
              <a:buNone/>
            </a:pPr>
            <a:endParaRPr sz="2800" dirty="0">
              <a:solidFill>
                <a:schemeClr val="lt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EB Garamond"/>
              <a:ea typeface="EB Garamond"/>
              <a:cs typeface="EB Garamond"/>
              <a:sym typeface="EB Garamond"/>
            </a:endParaRPr>
          </a:p>
        </p:txBody>
      </p:sp>
      <p:sp>
        <p:nvSpPr>
          <p:cNvPr id="259" name="Google Shape;259;p33"/>
          <p:cNvSpPr txBox="1"/>
          <p:nvPr/>
        </p:nvSpPr>
        <p:spPr>
          <a:xfrm>
            <a:off x="1600200" y="533400"/>
            <a:ext cx="4495800" cy="86177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Disconnecting Database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15"/>
          <p:cNvSpPr txBox="1"/>
          <p:nvPr/>
        </p:nvSpPr>
        <p:spPr>
          <a:xfrm>
            <a:off x="2133600" y="228600"/>
            <a:ext cx="4862228"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dirty="0">
                <a:solidFill>
                  <a:schemeClr val="tx1"/>
                </a:solidFill>
                <a:latin typeface="Arial"/>
                <a:ea typeface="Arial"/>
                <a:cs typeface="Arial"/>
                <a:sym typeface="Arial"/>
              </a:rPr>
              <a:t>OBJECTIVE</a:t>
            </a:r>
            <a:endParaRPr dirty="0">
              <a:solidFill>
                <a:schemeClr val="tx1"/>
              </a:solidFill>
            </a:endParaRPr>
          </a:p>
          <a:p>
            <a:pPr marL="0" marR="0" lvl="0" indent="0" algn="l" rtl="0">
              <a:spcBef>
                <a:spcPts val="0"/>
              </a:spcBef>
              <a:spcAft>
                <a:spcPts val="0"/>
              </a:spcAft>
              <a:buNone/>
            </a:pPr>
            <a:endParaRPr sz="6000" b="1" dirty="0">
              <a:solidFill>
                <a:schemeClr val="tx1"/>
              </a:solidFill>
              <a:latin typeface="Arial"/>
              <a:ea typeface="Arial"/>
              <a:cs typeface="Arial"/>
              <a:sym typeface="Arial"/>
            </a:endParaRPr>
          </a:p>
        </p:txBody>
      </p:sp>
      <p:sp>
        <p:nvSpPr>
          <p:cNvPr id="102" name="Google Shape;102;p15"/>
          <p:cNvSpPr/>
          <p:nvPr/>
        </p:nvSpPr>
        <p:spPr>
          <a:xfrm>
            <a:off x="228600" y="1066800"/>
            <a:ext cx="8534400" cy="5562600"/>
          </a:xfrm>
          <a:prstGeom prst="triangle">
            <a:avLst>
              <a:gd name="adj"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To make student aware about </a:t>
            </a:r>
            <a:r>
              <a:rPr lang="en-US" sz="3600">
                <a:solidFill>
                  <a:srgbClr val="FFFF00"/>
                </a:solidFill>
                <a:latin typeface="Calibri"/>
                <a:ea typeface="Calibri"/>
                <a:cs typeface="Calibri"/>
                <a:sym typeface="Calibri"/>
              </a:rPr>
              <a:t>Connectivity between frontend -backend</a:t>
            </a:r>
            <a:r>
              <a:rPr lang="en-US" sz="3600">
                <a:solidFill>
                  <a:schemeClr val="lt1"/>
                </a:solidFill>
                <a:latin typeface="Calibri"/>
                <a:ea typeface="Calibri"/>
                <a:cs typeface="Calibri"/>
                <a:sym typeface="Calibri"/>
              </a:rPr>
              <a:t> </a:t>
            </a:r>
            <a:endParaRPr sz="36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7"/>
          <p:cNvSpPr txBox="1"/>
          <p:nvPr/>
        </p:nvSpPr>
        <p:spPr>
          <a:xfrm>
            <a:off x="838200" y="838200"/>
            <a:ext cx="7772400"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dirty="0">
                <a:solidFill>
                  <a:schemeClr val="tx1"/>
                </a:solidFill>
                <a:latin typeface="EB Garamond"/>
                <a:ea typeface="EB Garamond"/>
                <a:cs typeface="EB Garamond"/>
                <a:sym typeface="EB Garamond"/>
              </a:rPr>
              <a:t>  Point to be Focused   </a:t>
            </a:r>
            <a:endParaRPr dirty="0">
              <a:solidFill>
                <a:schemeClr val="tx1"/>
              </a:solidFill>
            </a:endParaRPr>
          </a:p>
          <a:p>
            <a:pPr marL="0" marR="0" lvl="0" indent="0" algn="l" rtl="0">
              <a:spcBef>
                <a:spcPts val="0"/>
              </a:spcBef>
              <a:spcAft>
                <a:spcPts val="0"/>
              </a:spcAft>
              <a:buNone/>
            </a:pPr>
            <a:r>
              <a:rPr lang="en-US" sz="6000" b="1" dirty="0">
                <a:solidFill>
                  <a:schemeClr val="tx1"/>
                </a:solidFill>
                <a:latin typeface="EB Garamond"/>
                <a:ea typeface="EB Garamond"/>
                <a:cs typeface="EB Garamond"/>
                <a:sym typeface="EB Garamond"/>
              </a:rPr>
              <a:t>(3 Important Steps)</a:t>
            </a:r>
            <a:endParaRPr sz="6000" b="1" dirty="0">
              <a:solidFill>
                <a:schemeClr val="tx1"/>
              </a:solidFill>
              <a:latin typeface="EB Garamond"/>
              <a:ea typeface="EB Garamond"/>
              <a:cs typeface="EB Garamond"/>
              <a:sym typeface="EB Garamond"/>
            </a:endParaRPr>
          </a:p>
        </p:txBody>
      </p:sp>
      <p:sp>
        <p:nvSpPr>
          <p:cNvPr id="116" name="Google Shape;116;p17"/>
          <p:cNvSpPr txBox="1"/>
          <p:nvPr/>
        </p:nvSpPr>
        <p:spPr>
          <a:xfrm>
            <a:off x="-173421" y="2924503"/>
            <a:ext cx="9372600" cy="4339650"/>
          </a:xfrm>
          <a:prstGeom prst="rect">
            <a:avLst/>
          </a:prstGeom>
          <a:noFill/>
          <a:ln>
            <a:noFill/>
          </a:ln>
        </p:spPr>
        <p:txBody>
          <a:bodyPr spcFirstLastPara="1" wrap="square" lIns="91425" tIns="45700" rIns="91425" bIns="45700" anchor="t" anchorCtr="0">
            <a:noAutofit/>
          </a:bodyPr>
          <a:lstStyle/>
          <a:p>
            <a:pPr marL="571500" marR="0" lvl="0" indent="-571500" algn="l" rtl="0">
              <a:spcBef>
                <a:spcPts val="0"/>
              </a:spcBef>
              <a:spcAft>
                <a:spcPts val="0"/>
              </a:spcAft>
              <a:buClr>
                <a:schemeClr val="lt1"/>
              </a:buClr>
              <a:buSzPts val="4000"/>
              <a:buFont typeface="Noto Sans Symbols"/>
              <a:buChar char="➢"/>
            </a:pPr>
            <a:r>
              <a:rPr lang="en-US" sz="4000" dirty="0">
                <a:solidFill>
                  <a:schemeClr val="tx1"/>
                </a:solidFill>
                <a:latin typeface="Calibri"/>
                <a:ea typeface="Calibri"/>
                <a:cs typeface="Calibri"/>
                <a:sym typeface="Calibri"/>
              </a:rPr>
              <a:t>Download Python 3.5.3 and then install it</a:t>
            </a:r>
            <a:endParaRPr dirty="0">
              <a:solidFill>
                <a:schemeClr val="tx1"/>
              </a:solidFill>
            </a:endParaRPr>
          </a:p>
          <a:p>
            <a:pPr marL="571500" marR="0" lvl="0" indent="-571500" algn="l" rtl="0">
              <a:spcBef>
                <a:spcPts val="0"/>
              </a:spcBef>
              <a:spcAft>
                <a:spcPts val="0"/>
              </a:spcAft>
              <a:buClr>
                <a:schemeClr val="lt1"/>
              </a:buClr>
              <a:buSzPts val="4000"/>
              <a:buFont typeface="Noto Sans Symbols"/>
              <a:buChar char="➢"/>
            </a:pPr>
            <a:r>
              <a:rPr lang="en-US" sz="4000" dirty="0">
                <a:solidFill>
                  <a:schemeClr val="tx1"/>
                </a:solidFill>
                <a:latin typeface="Calibri"/>
                <a:ea typeface="Calibri"/>
                <a:cs typeface="Calibri"/>
                <a:sym typeface="Calibri"/>
              </a:rPr>
              <a:t>Download MySQL API, exe file will be </a:t>
            </a:r>
            <a:endParaRPr dirty="0">
              <a:solidFill>
                <a:schemeClr val="tx1"/>
              </a:solidFill>
            </a:endParaRPr>
          </a:p>
          <a:p>
            <a:pPr marL="0" marR="0" lvl="0" indent="0" algn="l" rtl="0">
              <a:spcBef>
                <a:spcPts val="0"/>
              </a:spcBef>
              <a:spcAft>
                <a:spcPts val="0"/>
              </a:spcAft>
              <a:buNone/>
            </a:pPr>
            <a:r>
              <a:rPr lang="en-US" sz="4000" dirty="0">
                <a:solidFill>
                  <a:schemeClr val="tx1"/>
                </a:solidFill>
                <a:latin typeface="Calibri"/>
                <a:ea typeface="Calibri"/>
                <a:cs typeface="Calibri"/>
                <a:sym typeface="Calibri"/>
              </a:rPr>
              <a:t>     downloaded install it.</a:t>
            </a:r>
            <a:endParaRPr dirty="0">
              <a:solidFill>
                <a:schemeClr val="tx1"/>
              </a:solidFill>
            </a:endParaRPr>
          </a:p>
          <a:p>
            <a:pPr marL="571500" marR="0" lvl="0" indent="-571500" algn="l" rtl="0">
              <a:spcBef>
                <a:spcPts val="0"/>
              </a:spcBef>
              <a:spcAft>
                <a:spcPts val="0"/>
              </a:spcAft>
              <a:buClr>
                <a:schemeClr val="lt1"/>
              </a:buClr>
              <a:buSzPts val="4000"/>
              <a:buFont typeface="Noto Sans Symbols"/>
              <a:buChar char="➢"/>
            </a:pPr>
            <a:r>
              <a:rPr lang="en-US" sz="4000" dirty="0">
                <a:solidFill>
                  <a:schemeClr val="tx1"/>
                </a:solidFill>
                <a:latin typeface="Calibri"/>
                <a:ea typeface="Calibri"/>
                <a:cs typeface="Calibri"/>
                <a:sym typeface="Calibri"/>
              </a:rPr>
              <a:t>Install MySQL-Python Connector</a:t>
            </a:r>
            <a:endParaRPr dirty="0">
              <a:solidFill>
                <a:schemeClr val="tx1"/>
              </a:solidFill>
            </a:endParaRPr>
          </a:p>
          <a:p>
            <a:pPr marL="571500" marR="0" lvl="0" indent="-571500" algn="l" rtl="0">
              <a:spcBef>
                <a:spcPts val="0"/>
              </a:spcBef>
              <a:spcAft>
                <a:spcPts val="0"/>
              </a:spcAft>
              <a:buClr>
                <a:schemeClr val="lt1"/>
              </a:buClr>
              <a:buSzPts val="4000"/>
              <a:buFont typeface="Noto Sans Symbols"/>
              <a:buChar char="➢"/>
            </a:pPr>
            <a:r>
              <a:rPr lang="en-US" sz="4000" dirty="0">
                <a:solidFill>
                  <a:schemeClr val="tx1"/>
                </a:solidFill>
                <a:latin typeface="Calibri"/>
                <a:ea typeface="Calibri"/>
                <a:cs typeface="Calibri"/>
                <a:sym typeface="Calibri"/>
              </a:rPr>
              <a:t>Now connect MySQL Server using Python.</a:t>
            </a:r>
            <a:endParaRPr dirty="0">
              <a:solidFill>
                <a:schemeClr val="tx1"/>
              </a:solidFill>
            </a:endParaRPr>
          </a:p>
          <a:p>
            <a:pPr marL="285750" marR="0" lvl="0" indent="-171450" algn="l" rtl="0">
              <a:spcBef>
                <a:spcPts val="0"/>
              </a:spcBef>
              <a:spcAft>
                <a:spcPts val="0"/>
              </a:spcAft>
              <a:buClr>
                <a:schemeClr val="dk1"/>
              </a:buClr>
              <a:buSzPts val="1800"/>
              <a:buFont typeface="Noto Sans Symbols"/>
              <a:buNone/>
            </a:pPr>
            <a:endParaRPr sz="1800" dirty="0">
              <a:solidFill>
                <a:schemeClr val="tx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1" cap="none" dirty="0">
              <a:solidFill>
                <a:schemeClr val="tx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122" name="Google Shape;122;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123" name="Google Shape;123;p18" descr="http://www.staceyreid.com/news/wp-content/uploads/2011/12/andresr24985.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24" name="Google Shape;124;p18"/>
          <p:cNvSpPr txBox="1"/>
          <p:nvPr/>
        </p:nvSpPr>
        <p:spPr>
          <a:xfrm>
            <a:off x="685800" y="762000"/>
            <a:ext cx="30480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What is MySQLdb</a:t>
            </a:r>
            <a:endParaRPr sz="2000">
              <a:solidFill>
                <a:srgbClr val="76923C"/>
              </a:solidFill>
              <a:latin typeface="Arial"/>
              <a:ea typeface="Arial"/>
              <a:cs typeface="Arial"/>
              <a:sym typeface="Arial"/>
            </a:endParaRPr>
          </a:p>
        </p:txBody>
      </p:sp>
      <p:sp>
        <p:nvSpPr>
          <p:cNvPr id="125" name="Google Shape;125;p18"/>
          <p:cNvSpPr txBox="1"/>
          <p:nvPr/>
        </p:nvSpPr>
        <p:spPr>
          <a:xfrm>
            <a:off x="3657600" y="1143000"/>
            <a:ext cx="226138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What is Connection</a:t>
            </a:r>
            <a:endParaRPr sz="2000">
              <a:solidFill>
                <a:srgbClr val="76923C"/>
              </a:solidFill>
              <a:latin typeface="Arial"/>
              <a:ea typeface="Arial"/>
              <a:cs typeface="Arial"/>
              <a:sym typeface="Arial"/>
            </a:endParaRPr>
          </a:p>
        </p:txBody>
      </p:sp>
      <p:sp>
        <p:nvSpPr>
          <p:cNvPr id="126" name="Google Shape;126;p18"/>
          <p:cNvSpPr txBox="1"/>
          <p:nvPr/>
        </p:nvSpPr>
        <p:spPr>
          <a:xfrm>
            <a:off x="6629400" y="609600"/>
            <a:ext cx="192642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What is a Cursor</a:t>
            </a:r>
            <a:endParaRPr sz="2000" b="1">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19" descr="http://www.pptbackgroundstemplates.com/backgrounds/Customer-Analytics-PowerPoint-Template.jpg"/>
          <p:cNvPicPr preferRelativeResize="0"/>
          <p:nvPr/>
        </p:nvPicPr>
        <p:blipFill rotWithShape="1">
          <a:blip r:embed="rId3">
            <a:alphaModFix/>
          </a:blip>
          <a:srcRect/>
          <a:stretch/>
        </p:blipFill>
        <p:spPr>
          <a:xfrm>
            <a:off x="0" y="0"/>
            <a:ext cx="9148149" cy="6858000"/>
          </a:xfrm>
          <a:prstGeom prst="rect">
            <a:avLst/>
          </a:prstGeom>
          <a:noFill/>
          <a:ln>
            <a:noFill/>
          </a:ln>
        </p:spPr>
      </p:pic>
      <p:sp>
        <p:nvSpPr>
          <p:cNvPr id="132" name="Google Shape;132;p19"/>
          <p:cNvSpPr txBox="1"/>
          <p:nvPr/>
        </p:nvSpPr>
        <p:spPr>
          <a:xfrm>
            <a:off x="4953000" y="152400"/>
            <a:ext cx="4191000" cy="7971413"/>
          </a:xfrm>
          <a:prstGeom prst="rect">
            <a:avLst/>
          </a:prstGeom>
          <a:noFill/>
          <a:ln>
            <a:noFill/>
          </a:ln>
        </p:spPr>
        <p:txBody>
          <a:bodyPr spcFirstLastPara="1" wrap="square" lIns="91425" tIns="45700" rIns="91425" bIns="45700" anchor="t" anchorCtr="0">
            <a:noAutofit/>
          </a:bodyPr>
          <a:lstStyle/>
          <a:p>
            <a:pPr marL="0" marR="0" lvl="0" indent="-177800" algn="l" rtl="0">
              <a:spcBef>
                <a:spcPts val="0"/>
              </a:spcBef>
              <a:spcAft>
                <a:spcPts val="0"/>
              </a:spcAft>
              <a:buClr>
                <a:schemeClr val="lt1"/>
              </a:buClr>
              <a:buSzPts val="2800"/>
              <a:buFont typeface="Arial"/>
              <a:buChar char="•"/>
            </a:pPr>
            <a:r>
              <a:rPr lang="en-US" sz="2800" b="1">
                <a:solidFill>
                  <a:schemeClr val="lt1"/>
                </a:solidFill>
                <a:latin typeface="Calibri"/>
                <a:ea typeface="Calibri"/>
                <a:cs typeface="Calibri"/>
                <a:sym typeface="Calibri"/>
              </a:rPr>
              <a:t>MySQLdb is an interface for connecting to a MySQL database server from Python.</a:t>
            </a:r>
            <a:endParaRPr/>
          </a:p>
          <a:p>
            <a:pPr marL="0" marR="0" lvl="0" indent="-177800" algn="l" rtl="0">
              <a:spcBef>
                <a:spcPts val="0"/>
              </a:spcBef>
              <a:spcAft>
                <a:spcPts val="0"/>
              </a:spcAft>
              <a:buClr>
                <a:schemeClr val="lt1"/>
              </a:buClr>
              <a:buSzPts val="2800"/>
              <a:buFont typeface="Arial"/>
              <a:buChar char="•"/>
            </a:pPr>
            <a:r>
              <a:rPr lang="en-US" sz="2800" b="1">
                <a:solidFill>
                  <a:schemeClr val="lt1"/>
                </a:solidFill>
                <a:latin typeface="Calibri"/>
                <a:ea typeface="Calibri"/>
                <a:cs typeface="Calibri"/>
                <a:sym typeface="Calibri"/>
              </a:rPr>
              <a:t> It implements the Python   </a:t>
            </a:r>
            <a:r>
              <a:rPr lang="en-US" sz="2800" b="1">
                <a:solidFill>
                  <a:srgbClr val="FFFF00"/>
                </a:solidFill>
                <a:latin typeface="Calibri"/>
                <a:ea typeface="Calibri"/>
                <a:cs typeface="Calibri"/>
                <a:sym typeface="Calibri"/>
              </a:rPr>
              <a:t>Database API  </a:t>
            </a:r>
            <a:r>
              <a:rPr lang="en-US" sz="2800" b="1">
                <a:solidFill>
                  <a:schemeClr val="lt1"/>
                </a:solidFill>
                <a:latin typeface="Calibri"/>
                <a:ea typeface="Calibri"/>
                <a:cs typeface="Calibri"/>
                <a:sym typeface="Calibri"/>
              </a:rPr>
              <a:t>and is built on top of the </a:t>
            </a:r>
            <a:r>
              <a:rPr lang="en-US" sz="2800" b="1">
                <a:solidFill>
                  <a:srgbClr val="FFFF00"/>
                </a:solidFill>
                <a:latin typeface="Calibri"/>
                <a:ea typeface="Calibri"/>
                <a:cs typeface="Calibri"/>
                <a:sym typeface="Calibri"/>
              </a:rPr>
              <a:t>MySQL C API</a:t>
            </a:r>
            <a:r>
              <a:rPr lang="en-US" sz="2800" b="1">
                <a:solidFill>
                  <a:schemeClr val="lt1"/>
                </a:solidFill>
                <a:latin typeface="Calibri"/>
                <a:ea typeface="Calibri"/>
                <a:cs typeface="Calibri"/>
                <a:sym typeface="Calibri"/>
              </a:rPr>
              <a:t>.</a:t>
            </a:r>
            <a:endParaRPr/>
          </a:p>
          <a:p>
            <a:pPr marL="0" marR="0" lvl="0" indent="0" algn="l" rtl="0">
              <a:spcBef>
                <a:spcPts val="0"/>
              </a:spcBef>
              <a:spcAft>
                <a:spcPts val="0"/>
              </a:spcAft>
              <a:buNone/>
            </a:pPr>
            <a:endParaRPr sz="2800" b="1">
              <a:solidFill>
                <a:schemeClr val="lt1"/>
              </a:solidFill>
              <a:latin typeface="Calibri"/>
              <a:ea typeface="Calibri"/>
              <a:cs typeface="Calibri"/>
              <a:sym typeface="Calibri"/>
            </a:endParaRPr>
          </a:p>
          <a:p>
            <a:pPr marL="0" marR="0" lvl="0" indent="-177800" algn="l" rtl="0">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 Just type the following in your Python script and execute it −</a:t>
            </a:r>
            <a:endParaRPr/>
          </a:p>
          <a:p>
            <a:pPr marL="0" marR="0" lvl="0" indent="0" algn="l" rtl="0">
              <a:spcBef>
                <a:spcPts val="0"/>
              </a:spcBef>
              <a:spcAft>
                <a:spcPts val="0"/>
              </a:spcAft>
              <a:buNone/>
            </a:pPr>
            <a:r>
              <a:rPr lang="en-US" sz="2800">
                <a:solidFill>
                  <a:srgbClr val="FFFF00"/>
                </a:solidFill>
                <a:latin typeface="Calibri"/>
                <a:ea typeface="Calibri"/>
                <a:cs typeface="Calibri"/>
                <a:sym typeface="Calibri"/>
              </a:rPr>
              <a:t>#!/usr/bin/python </a:t>
            </a:r>
            <a:endParaRPr/>
          </a:p>
          <a:p>
            <a:pPr marL="0" marR="0" lvl="0" indent="0" algn="l" rtl="0">
              <a:spcBef>
                <a:spcPts val="0"/>
              </a:spcBef>
              <a:spcAft>
                <a:spcPts val="0"/>
              </a:spcAft>
              <a:buNone/>
            </a:pPr>
            <a:endParaRPr sz="2800">
              <a:solidFill>
                <a:srgbClr val="FFFF00"/>
              </a:solidFill>
              <a:latin typeface="Calibri"/>
              <a:ea typeface="Calibri"/>
              <a:cs typeface="Calibri"/>
              <a:sym typeface="Calibri"/>
            </a:endParaRPr>
          </a:p>
          <a:p>
            <a:pPr marL="0" marR="0" lvl="0" indent="0" algn="l" rtl="0">
              <a:spcBef>
                <a:spcPts val="0"/>
              </a:spcBef>
              <a:spcAft>
                <a:spcPts val="0"/>
              </a:spcAft>
              <a:buNone/>
            </a:pPr>
            <a:r>
              <a:rPr lang="en-US" sz="2800">
                <a:solidFill>
                  <a:srgbClr val="FFFF00"/>
                </a:solidFill>
                <a:latin typeface="Calibri"/>
                <a:ea typeface="Calibri"/>
                <a:cs typeface="Calibri"/>
                <a:sym typeface="Calibri"/>
              </a:rPr>
              <a:t>import MySQLdb</a:t>
            </a:r>
            <a:endParaRPr sz="2800">
              <a:solidFill>
                <a:srgbClr val="FFFF00"/>
              </a:solidFill>
              <a:latin typeface="Calibri"/>
              <a:ea typeface="Calibri"/>
              <a:cs typeface="Calibri"/>
              <a:sym typeface="Calibri"/>
            </a:endParaRPr>
          </a:p>
          <a:p>
            <a:pPr marL="0" marR="0" lvl="0" indent="0" algn="l" rtl="0">
              <a:spcBef>
                <a:spcPts val="0"/>
              </a:spcBef>
              <a:spcAft>
                <a:spcPts val="0"/>
              </a:spcAft>
              <a:buNone/>
            </a:pPr>
            <a:endParaRPr sz="2400">
              <a:solidFill>
                <a:schemeClr val="lt1"/>
              </a:solidFill>
              <a:latin typeface="Calibri"/>
              <a:ea typeface="Calibri"/>
              <a:cs typeface="Calibri"/>
              <a:sym typeface="Calibri"/>
            </a:endParaRPr>
          </a:p>
          <a:p>
            <a:pPr marL="0" marR="0" lvl="0" indent="0" algn="l" rtl="0">
              <a:spcBef>
                <a:spcPts val="0"/>
              </a:spcBef>
              <a:spcAft>
                <a:spcPts val="0"/>
              </a:spcAft>
              <a:buNone/>
            </a:pPr>
            <a:endParaRPr sz="2400">
              <a:solidFill>
                <a:schemeClr val="lt1"/>
              </a:solidFill>
              <a:latin typeface="Calibri"/>
              <a:ea typeface="Calibri"/>
              <a:cs typeface="Calibri"/>
              <a:sym typeface="Calibri"/>
            </a:endParaRPr>
          </a:p>
          <a:p>
            <a:pPr marL="0" marR="0" lvl="0" indent="0" algn="l" rtl="0">
              <a:spcBef>
                <a:spcPts val="0"/>
              </a:spcBef>
              <a:spcAft>
                <a:spcPts val="0"/>
              </a:spcAft>
              <a:buClr>
                <a:schemeClr val="dk1"/>
              </a:buClr>
              <a:buSzPts val="2400"/>
              <a:buFont typeface="Arial"/>
              <a:buNone/>
            </a:pPr>
            <a:endParaRPr sz="2400" b="1">
              <a:solidFill>
                <a:schemeClr val="lt1"/>
              </a:solidFill>
              <a:latin typeface="Calibri"/>
              <a:ea typeface="Calibri"/>
              <a:cs typeface="Calibri"/>
              <a:sym typeface="Calibri"/>
            </a:endParaRPr>
          </a:p>
          <a:p>
            <a:pPr marL="0" marR="0" lvl="0" indent="0" algn="l" rtl="0">
              <a:spcBef>
                <a:spcPts val="0"/>
              </a:spcBef>
              <a:spcAft>
                <a:spcPts val="0"/>
              </a:spcAft>
              <a:buNone/>
            </a:pPr>
            <a:endParaRPr sz="2400" b="1">
              <a:solidFill>
                <a:schemeClr val="lt1"/>
              </a:solidFill>
              <a:latin typeface="EB Garamond"/>
              <a:ea typeface="EB Garamond"/>
              <a:cs typeface="EB Garamond"/>
              <a:sym typeface="EB Garamond"/>
            </a:endParaRPr>
          </a:p>
          <a:p>
            <a:pPr marL="0" marR="0" lvl="0" indent="0" algn="l" rtl="0">
              <a:spcBef>
                <a:spcPts val="0"/>
              </a:spcBef>
              <a:spcAft>
                <a:spcPts val="0"/>
              </a:spcAft>
              <a:buNone/>
            </a:pPr>
            <a:r>
              <a:rPr lang="en-US" sz="2400" b="1">
                <a:solidFill>
                  <a:schemeClr val="lt1"/>
                </a:solidFill>
                <a:latin typeface="EB Garamond"/>
                <a:ea typeface="EB Garamond"/>
                <a:cs typeface="EB Garamond"/>
                <a:sym typeface="EB Garamond"/>
              </a:rPr>
              <a:t>    </a:t>
            </a:r>
            <a:endParaRPr sz="2400" b="1" i="1">
              <a:solidFill>
                <a:srgbClr val="C2D59B"/>
              </a:solidFill>
              <a:latin typeface="Arial"/>
              <a:ea typeface="Arial"/>
              <a:cs typeface="Arial"/>
              <a:sym typeface="Arial"/>
            </a:endParaRPr>
          </a:p>
        </p:txBody>
      </p:sp>
      <p:sp>
        <p:nvSpPr>
          <p:cNvPr id="133" name="Google Shape;133;p19"/>
          <p:cNvSpPr txBox="1"/>
          <p:nvPr/>
        </p:nvSpPr>
        <p:spPr>
          <a:xfrm>
            <a:off x="609600" y="228600"/>
            <a:ext cx="3886200" cy="46166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melight"/>
                <a:ea typeface="Limelight"/>
                <a:cs typeface="Limelight"/>
                <a:sym typeface="Limelight"/>
              </a:rPr>
              <a:t>         </a:t>
            </a:r>
            <a:r>
              <a:rPr lang="en-US" sz="2400">
                <a:solidFill>
                  <a:schemeClr val="dk1"/>
                </a:solidFill>
                <a:latin typeface="Limelight"/>
                <a:ea typeface="Limelight"/>
                <a:cs typeface="Limelight"/>
                <a:sym typeface="Limelight"/>
              </a:rPr>
              <a:t>What is MySQLdb</a:t>
            </a:r>
            <a:endParaRPr sz="2400">
              <a:solidFill>
                <a:schemeClr val="dk1"/>
              </a:solidFill>
              <a:latin typeface="Limelight"/>
              <a:ea typeface="Limelight"/>
              <a:cs typeface="Limelight"/>
              <a:sym typeface="Limelight"/>
            </a:endParaRPr>
          </a:p>
        </p:txBody>
      </p:sp>
      <p:sp>
        <p:nvSpPr>
          <p:cNvPr id="134" name="Google Shape;134;p19"/>
          <p:cNvSpPr/>
          <p:nvPr/>
        </p:nvSpPr>
        <p:spPr>
          <a:xfrm>
            <a:off x="3124200" y="838200"/>
            <a:ext cx="457200" cy="381000"/>
          </a:xfrm>
          <a:prstGeom prst="stripedRightArrow">
            <a:avLst>
              <a:gd name="adj1" fmla="val 50000"/>
              <a:gd name="adj2" fmla="val 50000"/>
            </a:avLst>
          </a:prstGeom>
          <a:gradFill>
            <a:gsLst>
              <a:gs pos="0">
                <a:srgbClr val="5D427D"/>
              </a:gs>
              <a:gs pos="80000">
                <a:srgbClr val="7A57A5"/>
              </a:gs>
              <a:gs pos="100000">
                <a:srgbClr val="7A56A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latin typeface="Calibri"/>
              <a:ea typeface="Calibri"/>
              <a:cs typeface="Calibri"/>
              <a:sym typeface="Calibri"/>
            </a:endParaRPr>
          </a:p>
        </p:txBody>
      </p:sp>
      <p:sp>
        <p:nvSpPr>
          <p:cNvPr id="135" name="Google Shape;135;p19"/>
          <p:cNvSpPr/>
          <p:nvPr/>
        </p:nvSpPr>
        <p:spPr>
          <a:xfrm>
            <a:off x="3657600" y="838200"/>
            <a:ext cx="457200" cy="381000"/>
          </a:xfrm>
          <a:prstGeom prst="stripedRightArrow">
            <a:avLst>
              <a:gd name="adj1" fmla="val 50000"/>
              <a:gd name="adj2" fmla="val 50000"/>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9"/>
          <p:cNvSpPr/>
          <p:nvPr/>
        </p:nvSpPr>
        <p:spPr>
          <a:xfrm>
            <a:off x="4191000" y="838200"/>
            <a:ext cx="457200" cy="381000"/>
          </a:xfrm>
          <a:prstGeom prst="stripedRightArrow">
            <a:avLst>
              <a:gd name="adj1" fmla="val 50000"/>
              <a:gd name="adj2" fmla="val 50000"/>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0" descr="http://thumbs.dreamstime.com/z/3d-person-puppet-pulling-heavy-box-4316490.jpg"/>
          <p:cNvPicPr preferRelativeResize="0"/>
          <p:nvPr/>
        </p:nvPicPr>
        <p:blipFill rotWithShape="1">
          <a:blip r:embed="rId3">
            <a:alphaModFix/>
          </a:blip>
          <a:srcRect/>
          <a:stretch/>
        </p:blipFill>
        <p:spPr>
          <a:xfrm>
            <a:off x="0" y="3110"/>
            <a:ext cx="9144000" cy="6854890"/>
          </a:xfrm>
          <a:prstGeom prst="rect">
            <a:avLst/>
          </a:prstGeom>
          <a:noFill/>
          <a:ln>
            <a:noFill/>
          </a:ln>
        </p:spPr>
      </p:pic>
      <p:sp>
        <p:nvSpPr>
          <p:cNvPr id="142" name="Google Shape;142;p20"/>
          <p:cNvSpPr txBox="1"/>
          <p:nvPr/>
        </p:nvSpPr>
        <p:spPr>
          <a:xfrm>
            <a:off x="1828800" y="762000"/>
            <a:ext cx="7003265" cy="19082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a:solidFill>
                  <a:srgbClr val="31859B"/>
                </a:solidFill>
                <a:latin typeface="EB Garamond"/>
                <a:ea typeface="EB Garamond"/>
                <a:cs typeface="EB Garamond"/>
                <a:sym typeface="EB Garamond"/>
              </a:rPr>
              <a:t>MySQLdb</a:t>
            </a:r>
            <a:endParaRPr sz="5400" b="1">
              <a:solidFill>
                <a:srgbClr val="31859B"/>
              </a:solidFill>
              <a:latin typeface="EB Garamond"/>
              <a:ea typeface="EB Garamond"/>
              <a:cs typeface="EB Garamond"/>
              <a:sym typeface="EB Garamond"/>
            </a:endParaRPr>
          </a:p>
          <a:p>
            <a:pPr marL="0" marR="0" lvl="0" indent="0" algn="l" rtl="0">
              <a:spcBef>
                <a:spcPts val="0"/>
              </a:spcBef>
              <a:spcAft>
                <a:spcPts val="0"/>
              </a:spcAft>
              <a:buNone/>
            </a:pPr>
            <a:endParaRPr sz="3200" b="1">
              <a:solidFill>
                <a:srgbClr val="31859B"/>
              </a:solidFill>
              <a:latin typeface="EB Garamond"/>
              <a:ea typeface="EB Garamond"/>
              <a:cs typeface="EB Garamond"/>
              <a:sym typeface="EB Garamond"/>
            </a:endParaRPr>
          </a:p>
          <a:p>
            <a:pPr marL="0" marR="0" lvl="0" indent="0" algn="l" rtl="0">
              <a:spcBef>
                <a:spcPts val="0"/>
              </a:spcBef>
              <a:spcAft>
                <a:spcPts val="0"/>
              </a:spcAft>
              <a:buNone/>
            </a:pPr>
            <a:r>
              <a:rPr lang="en-US" sz="3200" b="1">
                <a:solidFill>
                  <a:srgbClr val="FF0000"/>
                </a:solidFill>
                <a:latin typeface="EB Garamond"/>
                <a:ea typeface="EB Garamond"/>
                <a:cs typeface="EB Garamond"/>
                <a:sym typeface="EB Garamond"/>
              </a:rPr>
              <a:t> </a:t>
            </a:r>
            <a:endParaRPr sz="3200" b="1">
              <a:solidFill>
                <a:srgbClr val="C00000"/>
              </a:solidFill>
              <a:latin typeface="EB Garamond"/>
              <a:ea typeface="EB Garamond"/>
              <a:cs typeface="EB Garamond"/>
              <a:sym typeface="EB Garamond"/>
            </a:endParaRPr>
          </a:p>
        </p:txBody>
      </p:sp>
      <p:sp>
        <p:nvSpPr>
          <p:cNvPr id="143" name="Google Shape;143;p20"/>
          <p:cNvSpPr txBox="1"/>
          <p:nvPr/>
        </p:nvSpPr>
        <p:spPr>
          <a:xfrm>
            <a:off x="4038600" y="5029200"/>
            <a:ext cx="41148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EB Garamond"/>
                <a:ea typeface="EB Garamond"/>
                <a:cs typeface="EB Garamond"/>
                <a:sym typeface="EB Garamond"/>
              </a:rPr>
              <a:t>import MySQldb</a:t>
            </a:r>
            <a:endParaRPr sz="2800">
              <a:solidFill>
                <a:srgbClr val="C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1" descr="http://www.pptbackgroundstemplates.com/backgrounds/Customer-Analytics-PowerPoint-Template.jpg"/>
          <p:cNvPicPr preferRelativeResize="0"/>
          <p:nvPr/>
        </p:nvPicPr>
        <p:blipFill rotWithShape="1">
          <a:blip r:embed="rId3">
            <a:alphaModFix/>
          </a:blip>
          <a:srcRect/>
          <a:stretch/>
        </p:blipFill>
        <p:spPr>
          <a:xfrm>
            <a:off x="-4149" y="0"/>
            <a:ext cx="9148149" cy="6858000"/>
          </a:xfrm>
          <a:prstGeom prst="rect">
            <a:avLst/>
          </a:prstGeom>
          <a:noFill/>
          <a:ln>
            <a:noFill/>
          </a:ln>
        </p:spPr>
      </p:pic>
      <p:sp>
        <p:nvSpPr>
          <p:cNvPr id="149" name="Google Shape;149;p21"/>
          <p:cNvSpPr txBox="1"/>
          <p:nvPr/>
        </p:nvSpPr>
        <p:spPr>
          <a:xfrm>
            <a:off x="5257800" y="152400"/>
            <a:ext cx="3886200" cy="6832640"/>
          </a:xfrm>
          <a:prstGeom prst="rect">
            <a:avLst/>
          </a:prstGeom>
          <a:noFill/>
          <a:ln>
            <a:noFill/>
          </a:ln>
        </p:spPr>
        <p:txBody>
          <a:bodyPr spcFirstLastPara="1" wrap="square" lIns="91425" tIns="45700" rIns="91425" bIns="45700" anchor="t" anchorCtr="0">
            <a:noAutofit/>
          </a:bodyPr>
          <a:lstStyle/>
          <a:p>
            <a:pPr marL="0" marR="0" lvl="0" indent="-177800" algn="l" rtl="0">
              <a:spcBef>
                <a:spcPts val="0"/>
              </a:spcBef>
              <a:spcAft>
                <a:spcPts val="0"/>
              </a:spcAft>
              <a:buClr>
                <a:schemeClr val="lt1"/>
              </a:buClr>
              <a:buSzPts val="2800"/>
              <a:buFont typeface="Arial"/>
              <a:buChar char="•"/>
            </a:pPr>
            <a:r>
              <a:rPr lang="en-US" sz="2800" b="1">
                <a:solidFill>
                  <a:schemeClr val="lt1"/>
                </a:solidFill>
                <a:latin typeface="Calibri"/>
                <a:ea typeface="Calibri"/>
                <a:cs typeface="Calibri"/>
                <a:sym typeface="Calibri"/>
              </a:rPr>
              <a:t>The next step to using MySQL in your Python scripts is to make a connection to the database that you wish to use. All Python DB-API modules implement a function </a:t>
            </a:r>
            <a:endParaRPr/>
          </a:p>
          <a:p>
            <a:pPr marL="0" marR="0" lvl="0" indent="0" algn="l" rtl="0">
              <a:spcBef>
                <a:spcPts val="0"/>
              </a:spcBef>
              <a:spcAft>
                <a:spcPts val="0"/>
              </a:spcAft>
              <a:buNone/>
            </a:pPr>
            <a:endParaRPr sz="2800" b="1">
              <a:solidFill>
                <a:schemeClr val="lt1"/>
              </a:solidFill>
              <a:latin typeface="Calibri"/>
              <a:ea typeface="Calibri"/>
              <a:cs typeface="Calibri"/>
              <a:sym typeface="Calibri"/>
            </a:endParaRPr>
          </a:p>
          <a:p>
            <a:pPr marL="0" marR="0" lvl="0" indent="0" algn="l" rtl="0">
              <a:spcBef>
                <a:spcPts val="0"/>
              </a:spcBef>
              <a:spcAft>
                <a:spcPts val="0"/>
              </a:spcAft>
              <a:buNone/>
            </a:pPr>
            <a:r>
              <a:rPr lang="en-US" sz="2800" b="1">
                <a:solidFill>
                  <a:srgbClr val="FFFF00"/>
                </a:solidFill>
                <a:latin typeface="Calibri"/>
                <a:ea typeface="Calibri"/>
                <a:cs typeface="Calibri"/>
                <a:sym typeface="Calibri"/>
              </a:rPr>
              <a:t>'module_name.connect‘</a:t>
            </a:r>
            <a:endParaRPr/>
          </a:p>
          <a:p>
            <a:pPr marL="0" marR="0" lvl="0" indent="0" algn="l" rtl="0">
              <a:spcBef>
                <a:spcPts val="0"/>
              </a:spcBef>
              <a:spcAft>
                <a:spcPts val="0"/>
              </a:spcAft>
              <a:buNone/>
            </a:pPr>
            <a:endParaRPr sz="2800" b="1">
              <a:solidFill>
                <a:srgbClr val="FFFF00"/>
              </a:solidFill>
              <a:latin typeface="Calibri"/>
              <a:ea typeface="Calibri"/>
              <a:cs typeface="Calibri"/>
              <a:sym typeface="Calibri"/>
            </a:endParaRPr>
          </a:p>
          <a:p>
            <a:pPr marL="0" marR="0" lvl="0" indent="-177800" algn="l" rtl="0">
              <a:spcBef>
                <a:spcPts val="0"/>
              </a:spcBef>
              <a:spcAft>
                <a:spcPts val="0"/>
              </a:spcAft>
              <a:buClr>
                <a:schemeClr val="lt1"/>
              </a:buClr>
              <a:buSzPts val="2800"/>
              <a:buFont typeface="Arial"/>
              <a:buChar char="•"/>
            </a:pPr>
            <a:r>
              <a:rPr lang="en-US" sz="2800" b="1">
                <a:solidFill>
                  <a:schemeClr val="lt1"/>
                </a:solidFill>
                <a:latin typeface="Calibri"/>
                <a:ea typeface="Calibri"/>
                <a:cs typeface="Calibri"/>
                <a:sym typeface="Calibri"/>
              </a:rPr>
              <a:t>This is the function that is used to connect to the database, in our case MySQL.</a:t>
            </a:r>
            <a:r>
              <a:rPr lang="en-US" sz="2800" b="1">
                <a:solidFill>
                  <a:schemeClr val="lt1"/>
                </a:solidFill>
                <a:latin typeface="Georgia"/>
                <a:ea typeface="Georgia"/>
                <a:cs typeface="Georgia"/>
                <a:sym typeface="Georgia"/>
              </a:rPr>
              <a:t>. </a:t>
            </a:r>
            <a:endParaRPr/>
          </a:p>
          <a:p>
            <a:pPr marL="0" marR="0" lvl="0" indent="0" algn="l" rtl="0">
              <a:spcBef>
                <a:spcPts val="0"/>
              </a:spcBef>
              <a:spcAft>
                <a:spcPts val="0"/>
              </a:spcAft>
              <a:buNone/>
            </a:pPr>
            <a:endParaRPr sz="1800" i="1">
              <a:solidFill>
                <a:schemeClr val="lt1"/>
              </a:solidFill>
              <a:latin typeface="Georgia"/>
              <a:ea typeface="Georgia"/>
              <a:cs typeface="Georgia"/>
              <a:sym typeface="Georgia"/>
            </a:endParaRPr>
          </a:p>
        </p:txBody>
      </p:sp>
      <p:sp>
        <p:nvSpPr>
          <p:cNvPr id="150" name="Google Shape;150;p21"/>
          <p:cNvSpPr txBox="1"/>
          <p:nvPr/>
        </p:nvSpPr>
        <p:spPr>
          <a:xfrm>
            <a:off x="838200" y="228600"/>
            <a:ext cx="3733800" cy="46166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Limelight"/>
                <a:ea typeface="Limelight"/>
                <a:cs typeface="Limelight"/>
                <a:sym typeface="Limelight"/>
              </a:rPr>
              <a:t>  What is Connection</a:t>
            </a:r>
            <a:endParaRPr sz="2400">
              <a:solidFill>
                <a:schemeClr val="dk1"/>
              </a:solidFill>
              <a:latin typeface="Limelight"/>
              <a:ea typeface="Limelight"/>
              <a:cs typeface="Limelight"/>
              <a:sym typeface="Limelight"/>
            </a:endParaRPr>
          </a:p>
        </p:txBody>
      </p:sp>
      <p:sp>
        <p:nvSpPr>
          <p:cNvPr id="151" name="Google Shape;151;p21"/>
          <p:cNvSpPr/>
          <p:nvPr/>
        </p:nvSpPr>
        <p:spPr>
          <a:xfrm>
            <a:off x="3124200" y="838200"/>
            <a:ext cx="457200" cy="381000"/>
          </a:xfrm>
          <a:prstGeom prst="stripedRightArrow">
            <a:avLst>
              <a:gd name="adj1" fmla="val 50000"/>
              <a:gd name="adj2" fmla="val 50000"/>
            </a:avLst>
          </a:prstGeom>
          <a:gradFill>
            <a:gsLst>
              <a:gs pos="0">
                <a:srgbClr val="5D427D"/>
              </a:gs>
              <a:gs pos="80000">
                <a:srgbClr val="7A57A5"/>
              </a:gs>
              <a:gs pos="100000">
                <a:srgbClr val="7A56A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latin typeface="Calibri"/>
              <a:ea typeface="Calibri"/>
              <a:cs typeface="Calibri"/>
              <a:sym typeface="Calibri"/>
            </a:endParaRPr>
          </a:p>
        </p:txBody>
      </p:sp>
      <p:sp>
        <p:nvSpPr>
          <p:cNvPr id="152" name="Google Shape;152;p21"/>
          <p:cNvSpPr/>
          <p:nvPr/>
        </p:nvSpPr>
        <p:spPr>
          <a:xfrm>
            <a:off x="3657600" y="838200"/>
            <a:ext cx="457200" cy="381000"/>
          </a:xfrm>
          <a:prstGeom prst="stripedRightArrow">
            <a:avLst>
              <a:gd name="adj1" fmla="val 50000"/>
              <a:gd name="adj2" fmla="val 50000"/>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21"/>
          <p:cNvSpPr/>
          <p:nvPr/>
        </p:nvSpPr>
        <p:spPr>
          <a:xfrm>
            <a:off x="4191000" y="838200"/>
            <a:ext cx="457200" cy="381000"/>
          </a:xfrm>
          <a:prstGeom prst="stripedRightArrow">
            <a:avLst>
              <a:gd name="adj1" fmla="val 50000"/>
              <a:gd name="adj2" fmla="val 50000"/>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2" descr="http://thumbs.dreamstime.com/z/3d-person-puppet-pulling-heavy-box-4316490.jpg"/>
          <p:cNvPicPr preferRelativeResize="0"/>
          <p:nvPr/>
        </p:nvPicPr>
        <p:blipFill rotWithShape="1">
          <a:blip r:embed="rId3">
            <a:alphaModFix/>
          </a:blip>
          <a:srcRect/>
          <a:stretch/>
        </p:blipFill>
        <p:spPr>
          <a:xfrm>
            <a:off x="0" y="3110"/>
            <a:ext cx="9144000" cy="6854890"/>
          </a:xfrm>
          <a:prstGeom prst="rect">
            <a:avLst/>
          </a:prstGeom>
          <a:noFill/>
          <a:ln>
            <a:noFill/>
          </a:ln>
        </p:spPr>
      </p:pic>
      <p:sp>
        <p:nvSpPr>
          <p:cNvPr id="159" name="Google Shape;159;p22"/>
          <p:cNvSpPr txBox="1"/>
          <p:nvPr/>
        </p:nvSpPr>
        <p:spPr>
          <a:xfrm>
            <a:off x="1828800" y="762000"/>
            <a:ext cx="7003265" cy="273921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a:solidFill>
                  <a:srgbClr val="31859B"/>
                </a:solidFill>
                <a:latin typeface="EB Garamond"/>
                <a:ea typeface="EB Garamond"/>
                <a:cs typeface="EB Garamond"/>
                <a:sym typeface="EB Garamond"/>
              </a:rPr>
              <a:t>Connection MySQLdb</a:t>
            </a:r>
            <a:endParaRPr sz="5400" b="1">
              <a:solidFill>
                <a:srgbClr val="31859B"/>
              </a:solidFill>
              <a:latin typeface="EB Garamond"/>
              <a:ea typeface="EB Garamond"/>
              <a:cs typeface="EB Garamond"/>
              <a:sym typeface="EB Garamond"/>
            </a:endParaRPr>
          </a:p>
          <a:p>
            <a:pPr marL="0" marR="0" lvl="0" indent="0" algn="l" rtl="0">
              <a:spcBef>
                <a:spcPts val="0"/>
              </a:spcBef>
              <a:spcAft>
                <a:spcPts val="0"/>
              </a:spcAft>
              <a:buNone/>
            </a:pPr>
            <a:endParaRPr sz="3200" b="1">
              <a:solidFill>
                <a:srgbClr val="31859B"/>
              </a:solidFill>
              <a:latin typeface="EB Garamond"/>
              <a:ea typeface="EB Garamond"/>
              <a:cs typeface="EB Garamond"/>
              <a:sym typeface="EB Garamond"/>
            </a:endParaRPr>
          </a:p>
          <a:p>
            <a:pPr marL="0" marR="0" lvl="0" indent="0" algn="l" rtl="0">
              <a:spcBef>
                <a:spcPts val="0"/>
              </a:spcBef>
              <a:spcAft>
                <a:spcPts val="0"/>
              </a:spcAft>
              <a:buNone/>
            </a:pPr>
            <a:r>
              <a:rPr lang="en-US" sz="3200" b="1">
                <a:solidFill>
                  <a:srgbClr val="FF0000"/>
                </a:solidFill>
                <a:latin typeface="EB Garamond"/>
                <a:ea typeface="EB Garamond"/>
                <a:cs typeface="EB Garamond"/>
                <a:sym typeface="EB Garamond"/>
              </a:rPr>
              <a:t> </a:t>
            </a:r>
            <a:endParaRPr sz="3200" b="1">
              <a:solidFill>
                <a:srgbClr val="C00000"/>
              </a:solidFill>
              <a:latin typeface="EB Garamond"/>
              <a:ea typeface="EB Garamond"/>
              <a:cs typeface="EB Garamond"/>
              <a:sym typeface="EB Garamond"/>
            </a:endParaRPr>
          </a:p>
        </p:txBody>
      </p:sp>
      <p:sp>
        <p:nvSpPr>
          <p:cNvPr id="160" name="Google Shape;160;p22"/>
          <p:cNvSpPr txBox="1"/>
          <p:nvPr/>
        </p:nvSpPr>
        <p:spPr>
          <a:xfrm>
            <a:off x="4114800" y="4724400"/>
            <a:ext cx="4800600"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EB Garamond"/>
                <a:ea typeface="EB Garamond"/>
                <a:cs typeface="EB Garamond"/>
                <a:sym typeface="EB Garamond"/>
              </a:rPr>
              <a:t>Db=MySQLdb.connect (“localhost”,  testuser”,</a:t>
            </a:r>
            <a:endParaRPr/>
          </a:p>
          <a:p>
            <a:pPr marL="0" marR="0" lvl="0" indent="0" algn="l" rtl="0">
              <a:spcBef>
                <a:spcPts val="0"/>
              </a:spcBef>
              <a:spcAft>
                <a:spcPts val="0"/>
              </a:spcAft>
              <a:buNone/>
            </a:pPr>
            <a:r>
              <a:rPr lang="en-US" sz="2800" b="1">
                <a:solidFill>
                  <a:srgbClr val="C00000"/>
                </a:solidFill>
                <a:latin typeface="EB Garamond"/>
                <a:ea typeface="EB Garamond"/>
                <a:cs typeface="EB Garamond"/>
                <a:sym typeface="EB Garamond"/>
              </a:rPr>
              <a:t>  ”test123”,  ”TESTDB”)</a:t>
            </a:r>
            <a:endParaRPr sz="2800">
              <a:solidFill>
                <a:srgbClr val="C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3" descr="http://www.pptback.com/uploads/blue-classy-slide-template-backgrounds-powerpoint.jpg"/>
          <p:cNvPicPr preferRelativeResize="0"/>
          <p:nvPr/>
        </p:nvPicPr>
        <p:blipFill rotWithShape="1">
          <a:blip r:embed="rId3">
            <a:alphaModFix/>
          </a:blip>
          <a:srcRect/>
          <a:stretch/>
        </p:blipFill>
        <p:spPr>
          <a:xfrm>
            <a:off x="0" y="0"/>
            <a:ext cx="9148149" cy="6858000"/>
          </a:xfrm>
          <a:prstGeom prst="rect">
            <a:avLst/>
          </a:prstGeom>
          <a:noFill/>
          <a:ln>
            <a:noFill/>
          </a:ln>
        </p:spPr>
      </p:pic>
      <p:sp>
        <p:nvSpPr>
          <p:cNvPr id="166" name="Google Shape;166;p23"/>
          <p:cNvSpPr txBox="1"/>
          <p:nvPr/>
        </p:nvSpPr>
        <p:spPr>
          <a:xfrm>
            <a:off x="228600" y="152400"/>
            <a:ext cx="8153400" cy="11387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Connecting to a MySQL database</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a:t>
            </a:r>
            <a:endParaRPr dirty="0"/>
          </a:p>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67" name="Google Shape;167;p23"/>
          <p:cNvSpPr/>
          <p:nvPr/>
        </p:nvSpPr>
        <p:spPr>
          <a:xfrm>
            <a:off x="0" y="457200"/>
            <a:ext cx="9144000" cy="2286000"/>
          </a:xfrm>
          <a:prstGeom prst="leftRightArrow">
            <a:avLst>
              <a:gd name="adj1" fmla="val 50000"/>
              <a:gd name="adj2" fmla="val 50000"/>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dirty="0" err="1">
                <a:solidFill>
                  <a:schemeClr val="dk1"/>
                </a:solidFill>
                <a:latin typeface="Calibri"/>
                <a:ea typeface="Calibri"/>
                <a:cs typeface="Calibri"/>
                <a:sym typeface="Calibri"/>
              </a:rPr>
              <a:t>db</a:t>
            </a:r>
            <a:r>
              <a:rPr lang="en-US" sz="2800" b="1" dirty="0">
                <a:solidFill>
                  <a:schemeClr val="dk1"/>
                </a:solidFill>
                <a:latin typeface="Calibri"/>
                <a:ea typeface="Calibri"/>
                <a:cs typeface="Calibri"/>
                <a:sym typeface="Calibri"/>
              </a:rPr>
              <a:t> = </a:t>
            </a:r>
            <a:r>
              <a:rPr lang="en-US" sz="2800" b="1" dirty="0" err="1">
                <a:solidFill>
                  <a:schemeClr val="dk1"/>
                </a:solidFill>
                <a:latin typeface="Calibri"/>
                <a:ea typeface="Calibri"/>
                <a:cs typeface="Calibri"/>
                <a:sym typeface="Calibri"/>
              </a:rPr>
              <a:t>MySQLdb.connect</a:t>
            </a:r>
            <a:r>
              <a:rPr lang="en-US" sz="2800" b="1" dirty="0">
                <a:solidFill>
                  <a:schemeClr val="dk1"/>
                </a:solidFill>
                <a:latin typeface="Calibri"/>
                <a:ea typeface="Calibri"/>
                <a:cs typeface="Calibri"/>
                <a:sym typeface="Calibri"/>
              </a:rPr>
              <a:t>(host=MY_HOST, user=MY_USER, passwd=MY_PASS, </a:t>
            </a:r>
            <a:r>
              <a:rPr lang="en-US" sz="2800" b="1" dirty="0" err="1">
                <a:solidFill>
                  <a:schemeClr val="dk1"/>
                </a:solidFill>
                <a:latin typeface="Calibri"/>
                <a:ea typeface="Calibri"/>
                <a:cs typeface="Calibri"/>
                <a:sym typeface="Calibri"/>
              </a:rPr>
              <a:t>db</a:t>
            </a:r>
            <a:r>
              <a:rPr lang="en-US" sz="2800" b="1" dirty="0">
                <a:solidFill>
                  <a:schemeClr val="dk1"/>
                </a:solidFill>
                <a:latin typeface="Calibri"/>
                <a:ea typeface="Calibri"/>
                <a:cs typeface="Calibri"/>
                <a:sym typeface="Calibri"/>
              </a:rPr>
              <a:t>=MY_DB)</a:t>
            </a:r>
            <a:endParaRPr sz="1800" b="1" dirty="0"/>
          </a:p>
          <a:p>
            <a:pPr marL="0" marR="0" lvl="0" indent="0" algn="ctr" rtl="0">
              <a:spcBef>
                <a:spcPts val="0"/>
              </a:spcBef>
              <a:spcAft>
                <a:spcPts val="0"/>
              </a:spcAft>
              <a:buNone/>
            </a:pPr>
            <a:endParaRPr sz="2000" b="1" dirty="0">
              <a:solidFill>
                <a:srgbClr val="DF322D"/>
              </a:solidFill>
              <a:latin typeface="FrankRuehl"/>
              <a:ea typeface="FrankRuehl"/>
              <a:cs typeface="FrankRuehl"/>
              <a:sym typeface="FrankRuehl"/>
            </a:endParaRPr>
          </a:p>
        </p:txBody>
      </p:sp>
      <p:cxnSp>
        <p:nvCxnSpPr>
          <p:cNvPr id="168" name="Google Shape;168;p23"/>
          <p:cNvCxnSpPr/>
          <p:nvPr/>
        </p:nvCxnSpPr>
        <p:spPr>
          <a:xfrm rot="5400000">
            <a:off x="2133600" y="1981200"/>
            <a:ext cx="1295400" cy="1295400"/>
          </a:xfrm>
          <a:prstGeom prst="straightConnector1">
            <a:avLst/>
          </a:prstGeom>
          <a:noFill/>
          <a:ln w="38100" cap="flat" cmpd="sng">
            <a:solidFill>
              <a:schemeClr val="accent5"/>
            </a:solidFill>
            <a:prstDash val="solid"/>
            <a:round/>
            <a:headEnd type="none" w="sm" len="sm"/>
            <a:tailEnd type="stealth" w="med" len="med"/>
          </a:ln>
          <a:effectLst>
            <a:outerShdw blurRad="40000" dist="23000" dir="5400000" rotWithShape="0">
              <a:srgbClr val="000000">
                <a:alpha val="34901"/>
              </a:srgbClr>
            </a:outerShdw>
          </a:effectLst>
        </p:spPr>
      </p:cxnSp>
      <p:sp>
        <p:nvSpPr>
          <p:cNvPr id="169" name="Google Shape;169;p23"/>
          <p:cNvSpPr/>
          <p:nvPr/>
        </p:nvSpPr>
        <p:spPr>
          <a:xfrm rot="-368811">
            <a:off x="45944" y="3252996"/>
            <a:ext cx="3886200" cy="1066800"/>
          </a:xfrm>
          <a:prstGeom prst="irregularSeal2">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Overlock"/>
                <a:ea typeface="Overlock"/>
                <a:cs typeface="Overlock"/>
                <a:sym typeface="Overlock"/>
              </a:rPr>
              <a:t>Your Local host</a:t>
            </a:r>
            <a:endParaRPr sz="1800">
              <a:solidFill>
                <a:schemeClr val="dk1"/>
              </a:solidFill>
              <a:latin typeface="Overlock"/>
              <a:ea typeface="Overlock"/>
              <a:cs typeface="Overlock"/>
              <a:sym typeface="Overlock"/>
            </a:endParaRPr>
          </a:p>
        </p:txBody>
      </p:sp>
      <p:cxnSp>
        <p:nvCxnSpPr>
          <p:cNvPr id="170" name="Google Shape;170;p23"/>
          <p:cNvCxnSpPr>
            <a:cxnSpLocks/>
          </p:cNvCxnSpPr>
          <p:nvPr/>
        </p:nvCxnSpPr>
        <p:spPr>
          <a:xfrm>
            <a:off x="5257800" y="1828800"/>
            <a:ext cx="0" cy="304800"/>
          </a:xfrm>
          <a:prstGeom prst="straightConnector1">
            <a:avLst/>
          </a:prstGeom>
          <a:noFill/>
          <a:ln w="38100" cap="flat" cmpd="sng">
            <a:solidFill>
              <a:schemeClr val="accent6"/>
            </a:solidFill>
            <a:prstDash val="solid"/>
            <a:round/>
            <a:headEnd type="none" w="sm" len="sm"/>
            <a:tailEnd type="stealth" w="med" len="med"/>
          </a:ln>
          <a:effectLst>
            <a:outerShdw blurRad="40000" dist="23000" dir="5400000" rotWithShape="0">
              <a:srgbClr val="000000">
                <a:alpha val="34901"/>
              </a:srgbClr>
            </a:outerShdw>
          </a:effectLst>
        </p:spPr>
      </p:cxnSp>
      <p:sp>
        <p:nvSpPr>
          <p:cNvPr id="171" name="Google Shape;171;p23"/>
          <p:cNvSpPr/>
          <p:nvPr/>
        </p:nvSpPr>
        <p:spPr>
          <a:xfrm>
            <a:off x="4191000" y="2209800"/>
            <a:ext cx="2667000" cy="838200"/>
          </a:xfrm>
          <a:prstGeom prst="clou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Overlock"/>
                <a:ea typeface="Overlock"/>
                <a:cs typeface="Overlock"/>
                <a:sym typeface="Overlock"/>
              </a:rPr>
              <a:t>Your user name</a:t>
            </a:r>
            <a:endParaRPr sz="1800">
              <a:solidFill>
                <a:schemeClr val="dk1"/>
              </a:solidFill>
              <a:latin typeface="Overlock"/>
              <a:ea typeface="Overlock"/>
              <a:cs typeface="Overlock"/>
              <a:sym typeface="Overlock"/>
            </a:endParaRPr>
          </a:p>
        </p:txBody>
      </p:sp>
      <p:cxnSp>
        <p:nvCxnSpPr>
          <p:cNvPr id="172" name="Google Shape;172;p23"/>
          <p:cNvCxnSpPr/>
          <p:nvPr/>
        </p:nvCxnSpPr>
        <p:spPr>
          <a:xfrm rot="-5400000" flipH="1">
            <a:off x="6438900" y="2400300"/>
            <a:ext cx="1676400" cy="685800"/>
          </a:xfrm>
          <a:prstGeom prst="straightConnector1">
            <a:avLst/>
          </a:prstGeom>
          <a:noFill/>
          <a:ln w="38100" cap="flat" cmpd="sng">
            <a:solidFill>
              <a:schemeClr val="accent5"/>
            </a:solidFill>
            <a:prstDash val="solid"/>
            <a:round/>
            <a:headEnd type="none" w="sm" len="sm"/>
            <a:tailEnd type="stealth" w="med" len="med"/>
          </a:ln>
          <a:effectLst>
            <a:outerShdw blurRad="40000" dist="23000" dir="5400000" rotWithShape="0">
              <a:srgbClr val="000000">
                <a:alpha val="34901"/>
              </a:srgbClr>
            </a:outerShdw>
          </a:effectLst>
        </p:spPr>
      </p:cxnSp>
      <p:sp>
        <p:nvSpPr>
          <p:cNvPr id="173" name="Google Shape;173;p23"/>
          <p:cNvSpPr/>
          <p:nvPr/>
        </p:nvSpPr>
        <p:spPr>
          <a:xfrm>
            <a:off x="5638800" y="3429000"/>
            <a:ext cx="3505200" cy="1295400"/>
          </a:xfrm>
          <a:prstGeom prst="irregularSeal2">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Overlock"/>
                <a:ea typeface="Overlock"/>
                <a:cs typeface="Overlock"/>
                <a:sym typeface="Overlock"/>
              </a:rPr>
              <a:t>Your Password</a:t>
            </a:r>
            <a:endParaRPr sz="1800">
              <a:solidFill>
                <a:schemeClr val="dk1"/>
              </a:solidFill>
              <a:latin typeface="Overlock"/>
              <a:ea typeface="Overlock"/>
              <a:cs typeface="Overlock"/>
              <a:sym typeface="Overlock"/>
            </a:endParaRPr>
          </a:p>
        </p:txBody>
      </p:sp>
      <p:cxnSp>
        <p:nvCxnSpPr>
          <p:cNvPr id="174" name="Google Shape;174;p23"/>
          <p:cNvCxnSpPr>
            <a:cxnSpLocks/>
          </p:cNvCxnSpPr>
          <p:nvPr/>
        </p:nvCxnSpPr>
        <p:spPr>
          <a:xfrm>
            <a:off x="3978088" y="1905000"/>
            <a:ext cx="60512" cy="2057400"/>
          </a:xfrm>
          <a:prstGeom prst="straightConnector1">
            <a:avLst/>
          </a:prstGeom>
          <a:noFill/>
          <a:ln w="38100" cap="flat" cmpd="sng">
            <a:solidFill>
              <a:schemeClr val="accent6"/>
            </a:solidFill>
            <a:prstDash val="solid"/>
            <a:round/>
            <a:headEnd type="none" w="sm" len="sm"/>
            <a:tailEnd type="stealth" w="med" len="med"/>
          </a:ln>
          <a:effectLst>
            <a:outerShdw blurRad="40000" dist="23000" dir="5400000" rotWithShape="0">
              <a:srgbClr val="000000">
                <a:alpha val="34901"/>
              </a:srgbClr>
            </a:outerShdw>
          </a:effectLst>
        </p:spPr>
      </p:cxnSp>
      <p:sp>
        <p:nvSpPr>
          <p:cNvPr id="175" name="Google Shape;175;p23"/>
          <p:cNvSpPr/>
          <p:nvPr/>
        </p:nvSpPr>
        <p:spPr>
          <a:xfrm>
            <a:off x="2819400" y="3962400"/>
            <a:ext cx="2667000" cy="838200"/>
          </a:xfrm>
          <a:prstGeom prst="clou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Overlock"/>
                <a:ea typeface="Overlock"/>
                <a:cs typeface="Overlock"/>
                <a:sym typeface="Overlock"/>
              </a:rPr>
              <a:t>Name of the Database</a:t>
            </a:r>
            <a:endParaRPr sz="1800">
              <a:solidFill>
                <a:schemeClr val="dk1"/>
              </a:solidFill>
              <a:latin typeface="Overlock"/>
              <a:ea typeface="Overlock"/>
              <a:cs typeface="Overlock"/>
              <a:sym typeface="Overlock"/>
            </a:endParaRPr>
          </a:p>
        </p:txBody>
      </p:sp>
      <p:sp>
        <p:nvSpPr>
          <p:cNvPr id="176" name="Google Shape;176;p23"/>
          <p:cNvSpPr/>
          <p:nvPr/>
        </p:nvSpPr>
        <p:spPr>
          <a:xfrm>
            <a:off x="0" y="4381500"/>
            <a:ext cx="9144000" cy="2286000"/>
          </a:xfrm>
          <a:prstGeom prst="leftRightArrow">
            <a:avLst>
              <a:gd name="adj1" fmla="val 50000"/>
              <a:gd name="adj2" fmla="val 50000"/>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2000" b="1" dirty="0" err="1">
                <a:solidFill>
                  <a:schemeClr val="dk1"/>
                </a:solidFill>
                <a:latin typeface="Calibri"/>
                <a:ea typeface="Calibri"/>
                <a:cs typeface="Calibri"/>
                <a:sym typeface="Calibri"/>
              </a:rPr>
              <a:t>db</a:t>
            </a:r>
            <a:r>
              <a:rPr lang="en-US" sz="2000" b="1" dirty="0">
                <a:solidFill>
                  <a:schemeClr val="dk1"/>
                </a:solidFill>
                <a:latin typeface="Calibri"/>
                <a:ea typeface="Calibri"/>
                <a:cs typeface="Calibri"/>
                <a:sym typeface="Calibri"/>
              </a:rPr>
              <a:t> = </a:t>
            </a:r>
            <a:r>
              <a:rPr lang="en-US" sz="2000" b="1" dirty="0" err="1">
                <a:solidFill>
                  <a:schemeClr val="dk1"/>
                </a:solidFill>
                <a:latin typeface="Calibri"/>
                <a:ea typeface="Calibri"/>
                <a:cs typeface="Calibri"/>
                <a:sym typeface="Calibri"/>
              </a:rPr>
              <a:t>MySQLdb.connect</a:t>
            </a:r>
            <a:r>
              <a:rPr lang="en-US" sz="2000" b="1" dirty="0">
                <a:solidFill>
                  <a:schemeClr val="dk1"/>
                </a:solidFill>
                <a:latin typeface="Calibri"/>
                <a:ea typeface="Calibri"/>
                <a:cs typeface="Calibri"/>
                <a:sym typeface="Calibri"/>
              </a:rPr>
              <a:t>("localhost","testuser","test123","TESTDB" )</a:t>
            </a:r>
            <a:endParaRPr b="1" dirty="0"/>
          </a:p>
          <a:p>
            <a:pPr marL="0" marR="0" lvl="0" indent="0" algn="ctr" rtl="0">
              <a:spcBef>
                <a:spcPts val="0"/>
              </a:spcBef>
              <a:spcAft>
                <a:spcPts val="0"/>
              </a:spcAft>
              <a:buNone/>
            </a:pPr>
            <a:endParaRPr sz="2400" b="1" dirty="0">
              <a:solidFill>
                <a:srgbClr val="DF322D"/>
              </a:solidFill>
              <a:latin typeface="FrankRuehl"/>
              <a:ea typeface="FrankRuehl"/>
              <a:cs typeface="FrankRuehl"/>
              <a:sym typeface="FrankRueh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1294</Words>
  <Application>Microsoft Macintosh PowerPoint</Application>
  <PresentationFormat>On-screen Show (4:3)</PresentationFormat>
  <Paragraphs>238</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EB Garamond</vt:lpstr>
      <vt:lpstr>Noto Sans Symbols</vt:lpstr>
      <vt:lpstr>FrankRuehl</vt:lpstr>
      <vt:lpstr>Limelight</vt:lpstr>
      <vt:lpstr>Georgia</vt:lpstr>
      <vt:lpstr>Corben</vt:lpstr>
      <vt:lpstr>Overlock</vt:lpstr>
      <vt:lpstr>Calibri</vt:lpstr>
      <vt:lpstr>Office Theme</vt:lpstr>
      <vt:lpstr>Connecting Python with SQL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Python with SQL Database</dc:title>
  <dc:creator>Preeti Arora</dc:creator>
  <cp:lastModifiedBy>Microsoft Office User</cp:lastModifiedBy>
  <cp:revision>5</cp:revision>
  <dcterms:modified xsi:type="dcterms:W3CDTF">2021-09-20T18:47:31Z</dcterms:modified>
</cp:coreProperties>
</file>