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18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3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292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4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D284-F99F-4D2F-8FE6-B223945FA64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2E8AD6-4EAD-4202-9965-AAD61AE2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9BCD-F647-4D03-92FE-911119C50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Project :- INVESTIGATE WORLD UNIVERSITY RANKING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76F52-A50E-4627-BEB8-4B751D3F0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Bhavin Patel – 0882186</a:t>
            </a:r>
          </a:p>
          <a:p>
            <a:r>
              <a:rPr lang="en-US" dirty="0">
                <a:latin typeface="+mj-lt"/>
              </a:rPr>
              <a:t>Guided by- 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DR. SABAH MOHAMMED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78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DC9D-6326-498A-8695-2BEB5599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Exercise: 5 </a:t>
            </a:r>
            <a:r>
              <a:rPr lang="en-US" dirty="0"/>
              <a:t>find out how many universities have teaching ratio less than 50.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0A72-0D57-495E-A1EC-CB20F491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6228"/>
          </a:xfrm>
        </p:spPr>
        <p:txBody>
          <a:bodyPr/>
          <a:lstStyle/>
          <a:p>
            <a:r>
              <a:rPr lang="en-US" b="1" dirty="0"/>
              <a:t>&gt; </a:t>
            </a:r>
            <a:r>
              <a:rPr lang="en-US" b="1" dirty="0" err="1"/>
              <a:t>mydata</a:t>
            </a:r>
            <a:r>
              <a:rPr lang="en-US" b="1" dirty="0"/>
              <a:t> &lt;- read.csv("D:/LAKEHEAD WINTER 2019/DATA SCI/project/timesData.csv") </a:t>
            </a:r>
            <a:endParaRPr lang="en-US" dirty="0"/>
          </a:p>
          <a:p>
            <a:r>
              <a:rPr lang="en-US" b="1" dirty="0"/>
              <a:t>&gt;View(</a:t>
            </a:r>
            <a:r>
              <a:rPr lang="en-US" b="1" dirty="0" err="1"/>
              <a:t>mydata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dirty="0"/>
              <a:t>#data has </a:t>
            </a:r>
            <a:r>
              <a:rPr lang="en-US" b="1" dirty="0" err="1"/>
              <a:t>teching</a:t>
            </a:r>
            <a:r>
              <a:rPr lang="en-US" b="1" dirty="0"/>
              <a:t> &lt; 50 </a:t>
            </a:r>
            <a:endParaRPr lang="en-US" dirty="0"/>
          </a:p>
          <a:p>
            <a:r>
              <a:rPr lang="en-US" dirty="0"/>
              <a:t>&gt;a&lt;- 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[</a:t>
            </a:r>
            <a:r>
              <a:rPr lang="en-US" dirty="0" err="1"/>
              <a:t>mydata$teaching</a:t>
            </a:r>
            <a:r>
              <a:rPr lang="en-US" dirty="0"/>
              <a:t>&lt; 50,]) </a:t>
            </a:r>
          </a:p>
          <a:p>
            <a:r>
              <a:rPr lang="en-US" dirty="0"/>
              <a:t>&gt;a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68C1A3-64C4-429E-A2AF-4A48113C9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85252"/>
            <a:ext cx="6910314" cy="974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A22BD-B227-47BF-98EB-6D613F822B00}"/>
              </a:ext>
            </a:extLst>
          </p:cNvPr>
          <p:cNvSpPr txBox="1"/>
          <p:nvPr/>
        </p:nvSpPr>
        <p:spPr>
          <a:xfrm>
            <a:off x="781877" y="5789894"/>
            <a:ext cx="542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2073 universities which have teaching ratio less than 50.</a:t>
            </a:r>
          </a:p>
        </p:txBody>
      </p:sp>
    </p:spTree>
    <p:extLst>
      <p:ext uri="{BB962C8B-B14F-4D97-AF65-F5344CB8AC3E}">
        <p14:creationId xmlns:p14="http://schemas.microsoft.com/office/powerpoint/2010/main" val="194711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AE60-F20B-4AE9-99F3-895267D9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Exercise: 6 </a:t>
            </a:r>
            <a:r>
              <a:rPr lang="en-US" dirty="0"/>
              <a:t>find out </a:t>
            </a:r>
            <a:r>
              <a:rPr lang="en-US" dirty="0" err="1"/>
              <a:t>canadian</a:t>
            </a:r>
            <a:r>
              <a:rPr lang="en-US" dirty="0"/>
              <a:t> institution names with world rank and national rank in year 2015.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621B-6143-40D9-9750-DCBEECE2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&gt; </a:t>
            </a:r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tidyverse</a:t>
            </a:r>
            <a:r>
              <a:rPr lang="en-US" b="1" dirty="0"/>
              <a:t>") </a:t>
            </a:r>
            <a:endParaRPr lang="en-US" dirty="0"/>
          </a:p>
          <a:p>
            <a:r>
              <a:rPr lang="en-US" b="1" dirty="0"/>
              <a:t>&gt;library(</a:t>
            </a:r>
            <a:r>
              <a:rPr lang="en-US" b="1" dirty="0" err="1"/>
              <a:t>tidyverse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dirty="0"/>
              <a:t>&gt;x &lt;- read.csv("D:/LAKEHEAD WINTER 2019/DATA SCI/project/cwurData.csv") </a:t>
            </a:r>
            <a:endParaRPr lang="en-US" dirty="0"/>
          </a:p>
          <a:p>
            <a:r>
              <a:rPr lang="en-US" b="1" dirty="0"/>
              <a:t>&gt;x </a:t>
            </a:r>
          </a:p>
          <a:p>
            <a:r>
              <a:rPr lang="en-US" b="1" dirty="0"/>
              <a:t>&gt;</a:t>
            </a:r>
            <a:r>
              <a:rPr lang="en-US" b="1" dirty="0" err="1"/>
              <a:t>data_canada</a:t>
            </a:r>
            <a:r>
              <a:rPr lang="en-US" b="1" dirty="0"/>
              <a:t>&lt;- filter(x, country=="Canada") </a:t>
            </a:r>
            <a:endParaRPr lang="en-US" dirty="0"/>
          </a:p>
          <a:p>
            <a:r>
              <a:rPr lang="en-US" b="1" dirty="0"/>
              <a:t>&gt;a1&lt;-filter(</a:t>
            </a:r>
            <a:r>
              <a:rPr lang="en-US" b="1" dirty="0" err="1"/>
              <a:t>data_canada</a:t>
            </a:r>
            <a:r>
              <a:rPr lang="en-US" b="1" dirty="0"/>
              <a:t>, year=="2015") </a:t>
            </a:r>
            <a:endParaRPr lang="en-US" dirty="0"/>
          </a:p>
          <a:p>
            <a:r>
              <a:rPr lang="en-US" b="1" dirty="0"/>
              <a:t>&gt;a1&lt;- select(a1, </a:t>
            </a:r>
            <a:r>
              <a:rPr lang="en-US" b="1" dirty="0" err="1"/>
              <a:t>world_rank,national_rank,institution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dirty="0"/>
              <a:t>&gt;a1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9F0CC8-948F-4AD8-B44B-489173068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17" y="1539153"/>
            <a:ext cx="8597900" cy="30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9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44805F-0C35-4559-BF0F-0B53D2553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98" y="593785"/>
            <a:ext cx="8596312" cy="3171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EA1AD-2E40-41B2-A0EC-96A5DECE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5" y="3882481"/>
            <a:ext cx="8596312" cy="1054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7605A-F168-42FF-AA56-FC074F0CA65C}"/>
              </a:ext>
            </a:extLst>
          </p:cNvPr>
          <p:cNvSpPr txBox="1"/>
          <p:nvPr/>
        </p:nvSpPr>
        <p:spPr>
          <a:xfrm>
            <a:off x="585098" y="5314122"/>
            <a:ext cx="841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the list of Canadian universities with national and world rank in 2015. </a:t>
            </a:r>
          </a:p>
        </p:txBody>
      </p:sp>
    </p:spTree>
    <p:extLst>
      <p:ext uri="{BB962C8B-B14F-4D97-AF65-F5344CB8AC3E}">
        <p14:creationId xmlns:p14="http://schemas.microsoft.com/office/powerpoint/2010/main" val="262396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D33F-0624-4526-8C9D-60C38EFD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Exercise 7 : </a:t>
            </a:r>
            <a:r>
              <a:rPr lang="en-US" dirty="0"/>
              <a:t>Make histograms of the variable "research" using different numbers of bars.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1581-A813-41BA-B1BC-55C9B2CA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77" y="1488613"/>
            <a:ext cx="8596668" cy="4806000"/>
          </a:xfrm>
        </p:spPr>
        <p:txBody>
          <a:bodyPr/>
          <a:lstStyle/>
          <a:p>
            <a:r>
              <a:rPr lang="en-US" b="1" dirty="0"/>
              <a:t>&gt;hist(</a:t>
            </a:r>
            <a:r>
              <a:rPr lang="en-US" b="1" dirty="0" err="1"/>
              <a:t>mydata$research</a:t>
            </a:r>
            <a:r>
              <a:rPr lang="en-US" b="1" dirty="0"/>
              <a:t>, breaks = 10, main = 'Histogram of research', </a:t>
            </a:r>
            <a:r>
              <a:rPr lang="en-US" b="1" dirty="0" err="1"/>
              <a:t>xlab</a:t>
            </a:r>
            <a:r>
              <a:rPr lang="en-US" b="1" dirty="0"/>
              <a:t> = "research") </a:t>
            </a:r>
            <a:endParaRPr lang="en-US" dirty="0"/>
          </a:p>
          <a:p>
            <a:r>
              <a:rPr lang="en-US" dirty="0"/>
              <a:t>Here x-axes will be research and it will break out at interval 10.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4C918-83BA-4C78-9402-9BD9F1A6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2700130"/>
            <a:ext cx="7050157" cy="2865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56A57-4D14-4613-9238-B5AE3139DCC2}"/>
              </a:ext>
            </a:extLst>
          </p:cNvPr>
          <p:cNvSpPr txBox="1"/>
          <p:nvPr/>
        </p:nvSpPr>
        <p:spPr>
          <a:xfrm>
            <a:off x="848139" y="5565743"/>
            <a:ext cx="718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research ratio is highest with frequency of almost 600 for research level 10-30 .</a:t>
            </a:r>
          </a:p>
        </p:txBody>
      </p:sp>
    </p:spTree>
    <p:extLst>
      <p:ext uri="{BB962C8B-B14F-4D97-AF65-F5344CB8AC3E}">
        <p14:creationId xmlns:p14="http://schemas.microsoft.com/office/powerpoint/2010/main" val="276497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AA69-1576-43FA-9CA4-BFD35344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29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Exercise 8: </a:t>
            </a:r>
            <a:r>
              <a:rPr lang="en-US" dirty="0"/>
              <a:t>Print out from  </a:t>
            </a:r>
            <a:r>
              <a:rPr lang="en-US" dirty="0" err="1"/>
              <a:t>times_teaching_score</a:t>
            </a:r>
            <a:r>
              <a:rPr lang="en-US" dirty="0"/>
              <a:t> object all the observations which have teaching&gt;88 and </a:t>
            </a:r>
            <a:r>
              <a:rPr lang="en-US" dirty="0" err="1"/>
              <a:t>student_staff_ratio</a:t>
            </a:r>
            <a:r>
              <a:rPr lang="en-US" dirty="0"/>
              <a:t> &gt;10.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9403-FD94-458A-A176-9D2BBB49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05878"/>
            <a:ext cx="8596668" cy="3735484"/>
          </a:xfrm>
        </p:spPr>
        <p:txBody>
          <a:bodyPr/>
          <a:lstStyle/>
          <a:p>
            <a:r>
              <a:rPr lang="en-US" b="1" dirty="0"/>
              <a:t>&gt; </a:t>
            </a:r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tidyverse</a:t>
            </a:r>
            <a:r>
              <a:rPr lang="en-US" b="1" dirty="0"/>
              <a:t>") </a:t>
            </a:r>
            <a:endParaRPr lang="en-US" dirty="0"/>
          </a:p>
          <a:p>
            <a:r>
              <a:rPr lang="en-US" b="1" dirty="0"/>
              <a:t>&gt;library(</a:t>
            </a:r>
            <a:r>
              <a:rPr lang="en-US" b="1" dirty="0" err="1"/>
              <a:t>tidyverse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dirty="0"/>
              <a:t>#create the object </a:t>
            </a:r>
            <a:r>
              <a:rPr lang="en-US" b="1" dirty="0" err="1"/>
              <a:t>times_teaching_tscore</a:t>
            </a:r>
            <a:r>
              <a:rPr lang="en-US" b="1" dirty="0"/>
              <a:t> containing the column name income and students staff ratio </a:t>
            </a:r>
            <a:endParaRPr lang="en-US" dirty="0"/>
          </a:p>
          <a:p>
            <a:r>
              <a:rPr lang="en-US" b="1" dirty="0"/>
              <a:t>&gt;</a:t>
            </a:r>
            <a:r>
              <a:rPr lang="en-US" b="1" dirty="0" err="1"/>
              <a:t>times_teaching_score</a:t>
            </a:r>
            <a:r>
              <a:rPr lang="en-US" b="1" dirty="0"/>
              <a:t> = </a:t>
            </a:r>
            <a:r>
              <a:rPr lang="en-US" b="1" dirty="0" err="1"/>
              <a:t>mydata</a:t>
            </a:r>
            <a:r>
              <a:rPr lang="en-US" b="1" dirty="0"/>
              <a:t> %&gt;% </a:t>
            </a:r>
            <a:endParaRPr lang="en-US" dirty="0"/>
          </a:p>
          <a:p>
            <a:r>
              <a:rPr lang="en-US" b="1" dirty="0"/>
              <a:t>&gt; select(teaching , </a:t>
            </a:r>
            <a:r>
              <a:rPr lang="en-US" b="1" dirty="0" err="1"/>
              <a:t>student_staff_ratio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dirty="0"/>
              <a:t>&gt;</a:t>
            </a:r>
            <a:r>
              <a:rPr lang="en-US" b="1" dirty="0" err="1"/>
              <a:t>times_teaching_score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#print out from </a:t>
            </a:r>
            <a:r>
              <a:rPr lang="en-US" b="1" dirty="0" err="1"/>
              <a:t>times_income_tscore</a:t>
            </a:r>
            <a:r>
              <a:rPr lang="en-US" b="1" dirty="0"/>
              <a:t> object all the observation having teaching &gt; 88 and student staff ratio&gt; 10 </a:t>
            </a:r>
            <a:endParaRPr lang="en-US" dirty="0"/>
          </a:p>
          <a:p>
            <a:r>
              <a:rPr lang="en-US" b="1" dirty="0"/>
              <a:t>&gt;</a:t>
            </a:r>
            <a:r>
              <a:rPr lang="en-US" b="1" dirty="0" err="1"/>
              <a:t>times_teaching_score</a:t>
            </a:r>
            <a:r>
              <a:rPr lang="en-US" b="1" dirty="0"/>
              <a:t> %&gt;% filter(teaching &gt; 88, </a:t>
            </a:r>
            <a:r>
              <a:rPr lang="en-US" b="1" dirty="0" err="1"/>
              <a:t>student_staff_ratio</a:t>
            </a:r>
            <a:r>
              <a:rPr lang="en-US" b="1" dirty="0"/>
              <a:t> &gt; 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9199B4-7B28-4CD7-B974-5EACD7172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125" y="956079"/>
            <a:ext cx="8383837" cy="3163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5EEAB-D64D-427A-8E5E-4D85E2EA3519}"/>
              </a:ext>
            </a:extLst>
          </p:cNvPr>
          <p:cNvSpPr txBox="1"/>
          <p:nvPr/>
        </p:nvSpPr>
        <p:spPr>
          <a:xfrm>
            <a:off x="730125" y="4638261"/>
            <a:ext cx="838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13 object that have teaching ratio greater than 88 and </a:t>
            </a:r>
            <a:r>
              <a:rPr lang="en-US" dirty="0" err="1"/>
              <a:t>student_staff_ratio</a:t>
            </a:r>
            <a:r>
              <a:rPr lang="en-US" dirty="0"/>
              <a:t> greater than 10 .</a:t>
            </a:r>
          </a:p>
        </p:txBody>
      </p:sp>
    </p:spTree>
    <p:extLst>
      <p:ext uri="{BB962C8B-B14F-4D97-AF65-F5344CB8AC3E}">
        <p14:creationId xmlns:p14="http://schemas.microsoft.com/office/powerpoint/2010/main" val="207200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B2C-6CC0-42A1-8A71-5ED70C4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 9: </a:t>
            </a:r>
            <a:r>
              <a:rPr lang="en-US" dirty="0"/>
              <a:t>Use the </a:t>
            </a:r>
            <a:r>
              <a:rPr lang="en-US" dirty="0" err="1"/>
              <a:t>wordcloud</a:t>
            </a:r>
            <a:r>
              <a:rPr lang="en-US" dirty="0"/>
              <a:t> library to visualize which country has mentioned most in 2011.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13E4-9CF1-45A0-B8D0-B909EA25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we are using two packages called “tm” ,“</a:t>
            </a:r>
            <a:r>
              <a:rPr lang="en-US" dirty="0" err="1"/>
              <a:t>wordcloud</a:t>
            </a:r>
            <a:r>
              <a:rPr lang="en-US" dirty="0"/>
              <a:t>”.with the help of wordcount words can visually show up in content information such as word </a:t>
            </a:r>
            <a:r>
              <a:rPr lang="en-US" dirty="0" err="1"/>
              <a:t>scatterd</a:t>
            </a:r>
            <a:r>
              <a:rPr lang="en-US" dirty="0"/>
              <a:t> around the figure. Words seeming all the more frequently in the text are appeared in a bigger text style, while less basic terms are appeared littler textual styles. </a:t>
            </a:r>
          </a:p>
          <a:p>
            <a:r>
              <a:rPr lang="en-US" b="1" dirty="0"/>
              <a:t>&gt; </a:t>
            </a:r>
            <a:r>
              <a:rPr lang="en-US" b="1" dirty="0" err="1"/>
              <a:t>install.packages</a:t>
            </a:r>
            <a:r>
              <a:rPr lang="en-US" b="1" dirty="0"/>
              <a:t>("tm") </a:t>
            </a:r>
          </a:p>
          <a:p>
            <a:r>
              <a:rPr lang="en-US" b="1" dirty="0"/>
              <a:t>&gt;</a:t>
            </a:r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wordcloud</a:t>
            </a:r>
            <a:r>
              <a:rPr lang="en-US" b="1" dirty="0"/>
              <a:t>") </a:t>
            </a:r>
          </a:p>
          <a:p>
            <a:r>
              <a:rPr lang="en-US" b="1" dirty="0"/>
              <a:t>&gt;library(</a:t>
            </a:r>
            <a:r>
              <a:rPr lang="en-US" b="1" dirty="0" err="1"/>
              <a:t>wordcloud</a:t>
            </a:r>
            <a:r>
              <a:rPr lang="en-US" b="1" dirty="0"/>
              <a:t>) </a:t>
            </a:r>
          </a:p>
          <a:p>
            <a:r>
              <a:rPr lang="en-US" b="1" dirty="0"/>
              <a:t>#use the </a:t>
            </a:r>
            <a:r>
              <a:rPr lang="en-US" b="1" dirty="0" err="1"/>
              <a:t>wordcloud</a:t>
            </a:r>
            <a:r>
              <a:rPr lang="en-US" b="1" dirty="0"/>
              <a:t> library to visualize which country is mentioned most in year 0f 2011 </a:t>
            </a:r>
            <a:endParaRPr lang="en-US" dirty="0"/>
          </a:p>
          <a:p>
            <a:r>
              <a:rPr lang="en-US" b="1" dirty="0"/>
              <a:t>&gt;a &lt;- </a:t>
            </a:r>
            <a:r>
              <a:rPr lang="en-US" b="1" dirty="0" err="1"/>
              <a:t>mydata$country</a:t>
            </a:r>
            <a:r>
              <a:rPr lang="en-US" b="1" dirty="0"/>
              <a:t>[</a:t>
            </a:r>
            <a:r>
              <a:rPr lang="en-US" b="1" dirty="0" err="1"/>
              <a:t>mydata$year</a:t>
            </a:r>
            <a:r>
              <a:rPr lang="en-US" b="1" dirty="0"/>
              <a:t> == 2011] </a:t>
            </a:r>
            <a:endParaRPr lang="en-US" dirty="0"/>
          </a:p>
          <a:p>
            <a:r>
              <a:rPr lang="en-US" b="1" dirty="0"/>
              <a:t>&gt;</a:t>
            </a:r>
            <a:r>
              <a:rPr lang="en-US" b="1" dirty="0" err="1"/>
              <a:t>wordcloud</a:t>
            </a:r>
            <a:r>
              <a:rPr lang="en-US" b="1" dirty="0"/>
              <a:t>(a, </a:t>
            </a:r>
            <a:r>
              <a:rPr lang="en-US" b="1" dirty="0" err="1"/>
              <a:t>min.freq</a:t>
            </a:r>
            <a:r>
              <a:rPr lang="en-US" b="1" dirty="0"/>
              <a:t> = 500, </a:t>
            </a:r>
            <a:r>
              <a:rPr lang="en-US" b="1" dirty="0" err="1"/>
              <a:t>random.order</a:t>
            </a:r>
            <a:r>
              <a:rPr lang="en-US" b="1" dirty="0"/>
              <a:t> = FALSE)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AD1DA9-1926-4699-91FE-28088361E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17" y="172761"/>
            <a:ext cx="7593496" cy="5194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92AD57-5034-4614-90D7-EC5A21B820D4}"/>
              </a:ext>
            </a:extLst>
          </p:cNvPr>
          <p:cNvSpPr txBox="1"/>
          <p:nvPr/>
        </p:nvSpPr>
        <p:spPr>
          <a:xfrm>
            <a:off x="1020417" y="4558748"/>
            <a:ext cx="77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country name of word cloud which has mentioned most in 2011. </a:t>
            </a:r>
          </a:p>
        </p:txBody>
      </p:sp>
    </p:spTree>
    <p:extLst>
      <p:ext uri="{BB962C8B-B14F-4D97-AF65-F5344CB8AC3E}">
        <p14:creationId xmlns:p14="http://schemas.microsoft.com/office/powerpoint/2010/main" val="1493891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93DB-B224-4C4F-8505-8E6C5657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 10: </a:t>
            </a:r>
            <a:r>
              <a:rPr lang="en-US" dirty="0"/>
              <a:t>find out distribution for number of universities in Canada with respect to the year.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F0BC9-E39E-4B0D-80E3-2723A06FE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n-US" b="1" dirty="0"/>
              <a:t>&gt; </a:t>
            </a:r>
            <a:r>
              <a:rPr lang="en-US" b="1" dirty="0" err="1"/>
              <a:t>mydata</a:t>
            </a:r>
            <a:r>
              <a:rPr lang="en-US" b="1" dirty="0"/>
              <a:t> &lt;- read.csv("D:/LAKEHEAD WINTER 2019/DATA SCI/project/timesData.csv") </a:t>
            </a:r>
            <a:endParaRPr lang="en-US" dirty="0"/>
          </a:p>
          <a:p>
            <a:r>
              <a:rPr lang="en-US" b="1" dirty="0"/>
              <a:t>&gt;View(</a:t>
            </a:r>
            <a:r>
              <a:rPr lang="en-US" b="1" dirty="0" err="1"/>
              <a:t>mydata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dirty="0"/>
              <a:t>&gt;</a:t>
            </a:r>
            <a:r>
              <a:rPr lang="en-US" b="1" dirty="0" err="1"/>
              <a:t>mydata</a:t>
            </a:r>
            <a:r>
              <a:rPr lang="en-US" b="1" dirty="0"/>
              <a:t> %&gt;% </a:t>
            </a:r>
            <a:r>
              <a:rPr lang="en-US" b="1" dirty="0" err="1"/>
              <a:t>group_by</a:t>
            </a:r>
            <a:r>
              <a:rPr lang="en-US" b="1" dirty="0"/>
              <a:t>(year, country) %&gt;% </a:t>
            </a:r>
            <a:r>
              <a:rPr lang="en-US" b="1" dirty="0" err="1"/>
              <a:t>summarise</a:t>
            </a:r>
            <a:r>
              <a:rPr lang="en-US" b="1" dirty="0"/>
              <a:t>(count = n()) %&gt;% filter(country == "Canada") %&gt;% </a:t>
            </a:r>
            <a:endParaRPr lang="en-US" dirty="0"/>
          </a:p>
          <a:p>
            <a:r>
              <a:rPr lang="en-US" b="1" dirty="0"/>
              <a:t>&gt;</a:t>
            </a:r>
            <a:r>
              <a:rPr lang="en-US" b="1" dirty="0" err="1"/>
              <a:t>ggplot</a:t>
            </a:r>
            <a:r>
              <a:rPr lang="en-US" b="1" dirty="0"/>
              <a:t>(</a:t>
            </a:r>
            <a:r>
              <a:rPr lang="en-US" b="1" dirty="0" err="1"/>
              <a:t>aes</a:t>
            </a:r>
            <a:r>
              <a:rPr lang="en-US" b="1" dirty="0"/>
              <a:t>(country, count, fill = country)) + </a:t>
            </a:r>
            <a:r>
              <a:rPr lang="en-US" b="1" dirty="0" err="1"/>
              <a:t>geom_bar</a:t>
            </a:r>
            <a:r>
              <a:rPr lang="en-US" b="1" dirty="0"/>
              <a:t>(stat = "identity") + </a:t>
            </a:r>
            <a:r>
              <a:rPr lang="en-US" b="1" dirty="0" err="1"/>
              <a:t>facet_wrap</a:t>
            </a:r>
            <a:r>
              <a:rPr lang="en-US" b="1" dirty="0"/>
              <a:t>(~year) + </a:t>
            </a:r>
            <a:r>
              <a:rPr lang="en-US" b="1" dirty="0" err="1"/>
              <a:t>geom_text</a:t>
            </a:r>
            <a:r>
              <a:rPr lang="en-US" b="1" dirty="0"/>
              <a:t>(</a:t>
            </a:r>
            <a:r>
              <a:rPr lang="en-US" b="1" dirty="0" err="1"/>
              <a:t>aes</a:t>
            </a:r>
            <a:r>
              <a:rPr lang="en-US" b="1" dirty="0"/>
              <a:t>(label = count), </a:t>
            </a:r>
            <a:r>
              <a:rPr lang="en-US" b="1" dirty="0" err="1"/>
              <a:t>vjust</a:t>
            </a:r>
            <a:r>
              <a:rPr lang="en-US" b="1" dirty="0"/>
              <a:t> = -0.2) + labs(title = "Number of Universities in Canada", y = "Number of Universities")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1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70C1-864F-469E-89D4-6D0E9699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Exercise :1 </a:t>
            </a:r>
            <a:r>
              <a:rPr lang="en-US" dirty="0"/>
              <a:t>generate a bar chart of the distribution students on the country by using </a:t>
            </a:r>
            <a:r>
              <a:rPr lang="en-US" dirty="0" err="1"/>
              <a:t>ggplot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6EF6-3FDE-4B1D-83EA-BD149F01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 First what is “ggplot2” so it is a one kind of package which is used for data visualization and also used for semantic grammar of graphics. </a:t>
            </a:r>
          </a:p>
          <a:p>
            <a:r>
              <a:rPr lang="en-US" dirty="0"/>
              <a:t>so now we have to install ggplot2 package by below code </a:t>
            </a:r>
          </a:p>
          <a:p>
            <a:r>
              <a:rPr lang="en-US" dirty="0"/>
              <a:t>&gt;</a:t>
            </a:r>
            <a:r>
              <a:rPr lang="en-US" b="1" dirty="0" err="1"/>
              <a:t>install.packages</a:t>
            </a:r>
            <a:r>
              <a:rPr lang="en-US" b="1" dirty="0"/>
              <a:t>("ggplot2") </a:t>
            </a:r>
          </a:p>
          <a:p>
            <a:r>
              <a:rPr lang="en-US" b="1" dirty="0"/>
              <a:t>&gt;library(ggplot2) </a:t>
            </a:r>
            <a:endParaRPr lang="en-US" dirty="0"/>
          </a:p>
          <a:p>
            <a:r>
              <a:rPr lang="en-US" dirty="0"/>
              <a:t>now we have to load the data by below code </a:t>
            </a:r>
          </a:p>
          <a:p>
            <a:r>
              <a:rPr lang="en-US" b="1" dirty="0"/>
              <a:t>&gt;</a:t>
            </a:r>
            <a:r>
              <a:rPr lang="en-US" b="1" dirty="0" err="1"/>
              <a:t>mydata</a:t>
            </a:r>
            <a:r>
              <a:rPr lang="en-US" b="1" dirty="0"/>
              <a:t> &lt;- read.csv("D:/LAKEHEAD WINTER 2019/DATA SCI/project/timesData.csv") </a:t>
            </a:r>
            <a:endParaRPr lang="en-US" dirty="0"/>
          </a:p>
          <a:p>
            <a:r>
              <a:rPr lang="en-US" b="1" dirty="0"/>
              <a:t>&gt;View(</a:t>
            </a:r>
            <a:r>
              <a:rPr lang="en-US" b="1" dirty="0" err="1"/>
              <a:t>mydata</a:t>
            </a:r>
            <a:r>
              <a:rPr lang="en-US" b="1" dirty="0"/>
              <a:t>) </a:t>
            </a:r>
            <a:endParaRPr lang="en-US" dirty="0"/>
          </a:p>
          <a:p>
            <a:r>
              <a:rPr lang="en-US" dirty="0"/>
              <a:t>Now bar chart of the distribution of students on the country can be done by following code. </a:t>
            </a:r>
          </a:p>
          <a:p>
            <a:r>
              <a:rPr lang="en-US" b="1" dirty="0"/>
              <a:t>&gt;</a:t>
            </a:r>
            <a:r>
              <a:rPr lang="en-US" b="1" dirty="0" err="1"/>
              <a:t>ggplot</a:t>
            </a:r>
            <a:r>
              <a:rPr lang="en-US" b="1" dirty="0"/>
              <a:t>(</a:t>
            </a:r>
            <a:r>
              <a:rPr lang="en-US" b="1" dirty="0" err="1"/>
              <a:t>mydata</a:t>
            </a:r>
            <a:r>
              <a:rPr lang="en-US" b="1" dirty="0"/>
              <a:t>[1:100,]) + </a:t>
            </a:r>
            <a:r>
              <a:rPr lang="en-US" b="1" dirty="0" err="1"/>
              <a:t>geom_bar</a:t>
            </a:r>
            <a:r>
              <a:rPr lang="en-US" b="1" dirty="0"/>
              <a:t>(</a:t>
            </a:r>
            <a:r>
              <a:rPr lang="en-US" b="1" dirty="0" err="1"/>
              <a:t>aes</a:t>
            </a:r>
            <a:r>
              <a:rPr lang="en-US" b="1" dirty="0"/>
              <a:t>(country)) </a:t>
            </a:r>
            <a:endParaRPr lang="en-US" dirty="0"/>
          </a:p>
          <a:p>
            <a:r>
              <a:rPr lang="en-US" dirty="0"/>
              <a:t> here we are using </a:t>
            </a:r>
            <a:r>
              <a:rPr lang="en-US" dirty="0" err="1"/>
              <a:t>geom_bar</a:t>
            </a:r>
            <a:r>
              <a:rPr lang="en-US" dirty="0"/>
              <a:t>() which is used to define geometric object for </a:t>
            </a:r>
            <a:r>
              <a:rPr lang="en-US" dirty="0" err="1"/>
              <a:t>barchart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340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3080B1-F17C-4D06-AD64-987AFB9B6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739" y="663575"/>
            <a:ext cx="6583810" cy="3879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F6DFB-AB31-4C36-A22A-15FC99E726AB}"/>
              </a:ext>
            </a:extLst>
          </p:cNvPr>
          <p:cNvSpPr txBox="1"/>
          <p:nvPr/>
        </p:nvSpPr>
        <p:spPr>
          <a:xfrm>
            <a:off x="1007165" y="5088835"/>
            <a:ext cx="780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number of universities in Canada with respect to the year from 2011 </a:t>
            </a:r>
            <a:r>
              <a:rPr lang="en-US"/>
              <a:t>to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8864-928A-48B2-94F1-47B21634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 11 : </a:t>
            </a:r>
            <a:r>
              <a:rPr lang="en-US" dirty="0"/>
              <a:t>generate a decision tree for CWURDATA using </a:t>
            </a:r>
            <a:r>
              <a:rPr lang="en-US" dirty="0" err="1"/>
              <a:t>rpart</a:t>
            </a:r>
            <a:r>
              <a:rPr lang="en-US" dirty="0"/>
              <a:t> and tree packages.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99B7-CC1B-4620-99A2-462B4F34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2678"/>
            <a:ext cx="8596668" cy="424511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&gt; x &lt;- read.csv("D:/LAKEHEAD WINTER 2019/DATA SCI/project/cwurData.csv") </a:t>
            </a:r>
            <a:endParaRPr lang="en-US" dirty="0"/>
          </a:p>
          <a:p>
            <a:r>
              <a:rPr lang="en-US" b="1" dirty="0"/>
              <a:t>&gt;f &lt;- x[sample(</a:t>
            </a:r>
            <a:r>
              <a:rPr lang="en-US" b="1" dirty="0" err="1"/>
              <a:t>nrow</a:t>
            </a:r>
            <a:r>
              <a:rPr lang="en-US" b="1" dirty="0"/>
              <a:t>(x)),] </a:t>
            </a:r>
            <a:endParaRPr lang="en-US" dirty="0"/>
          </a:p>
          <a:p>
            <a:r>
              <a:rPr lang="en-US" b="1" dirty="0"/>
              <a:t>&gt;</a:t>
            </a:r>
            <a:r>
              <a:rPr lang="en-US" b="1" dirty="0" err="1"/>
              <a:t>x_train</a:t>
            </a:r>
            <a:r>
              <a:rPr lang="en-US" b="1" dirty="0"/>
              <a:t> &lt;- f[1:2000, ] </a:t>
            </a:r>
            <a:endParaRPr lang="en-US" dirty="0"/>
          </a:p>
          <a:p>
            <a:r>
              <a:rPr lang="en-US" b="1" dirty="0"/>
              <a:t>&gt;</a:t>
            </a:r>
            <a:r>
              <a:rPr lang="en-US" b="1" dirty="0" err="1"/>
              <a:t>x_test</a:t>
            </a:r>
            <a:r>
              <a:rPr lang="en-US" b="1" dirty="0"/>
              <a:t> &lt;- f[2001:2200, ] </a:t>
            </a:r>
            <a:endParaRPr lang="en-US" dirty="0"/>
          </a:p>
          <a:p>
            <a:r>
              <a:rPr lang="en-US" b="1" dirty="0"/>
              <a:t>&gt;library(</a:t>
            </a:r>
            <a:r>
              <a:rPr lang="en-US" b="1" dirty="0" err="1"/>
              <a:t>rpart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dirty="0"/>
              <a:t>&gt;model &lt;- </a:t>
            </a:r>
            <a:r>
              <a:rPr lang="en-US" b="1" dirty="0" err="1"/>
              <a:t>rpart</a:t>
            </a:r>
            <a:r>
              <a:rPr lang="en-US" b="1" dirty="0"/>
              <a:t>(</a:t>
            </a:r>
            <a:r>
              <a:rPr lang="en-US" b="1" dirty="0" err="1"/>
              <a:t>x$world_rank</a:t>
            </a:r>
            <a:r>
              <a:rPr lang="en-US" b="1" dirty="0"/>
              <a:t> ~ </a:t>
            </a:r>
            <a:r>
              <a:rPr lang="en-US" b="1" dirty="0" err="1"/>
              <a:t>x$patent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x$alumni_employment</a:t>
            </a:r>
            <a:r>
              <a:rPr lang="en-US" dirty="0"/>
              <a:t> </a:t>
            </a:r>
          </a:p>
          <a:p>
            <a:r>
              <a:rPr lang="en-US" b="1" dirty="0"/>
              <a:t>+</a:t>
            </a:r>
            <a:r>
              <a:rPr lang="en-US" b="1" dirty="0" err="1"/>
              <a:t>x$citations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x$publications</a:t>
            </a:r>
            <a:r>
              <a:rPr lang="en-US" dirty="0"/>
              <a:t> </a:t>
            </a:r>
          </a:p>
          <a:p>
            <a:r>
              <a:rPr lang="en-US" dirty="0"/>
              <a:t>, data = </a:t>
            </a:r>
            <a:r>
              <a:rPr lang="en-US" dirty="0" err="1"/>
              <a:t>x_train</a:t>
            </a:r>
            <a:r>
              <a:rPr lang="en-US" dirty="0"/>
              <a:t>) </a:t>
            </a:r>
          </a:p>
          <a:p>
            <a:r>
              <a:rPr lang="en-US" b="1" dirty="0"/>
              <a:t>&gt;</a:t>
            </a:r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rpart.plot</a:t>
            </a:r>
            <a:r>
              <a:rPr lang="en-US" b="1" dirty="0"/>
              <a:t>") </a:t>
            </a:r>
            <a:endParaRPr lang="en-US" dirty="0"/>
          </a:p>
          <a:p>
            <a:r>
              <a:rPr lang="en-US" b="1" dirty="0"/>
              <a:t>&gt;</a:t>
            </a:r>
            <a:r>
              <a:rPr lang="en-US" b="1" dirty="0" err="1"/>
              <a:t>install.packages</a:t>
            </a:r>
            <a:r>
              <a:rPr lang="en-US" b="1" dirty="0"/>
              <a:t>("tree") </a:t>
            </a:r>
            <a:endParaRPr lang="en-US" dirty="0"/>
          </a:p>
          <a:p>
            <a:r>
              <a:rPr lang="en-US" b="1" dirty="0"/>
              <a:t>&gt;library(tree) </a:t>
            </a:r>
            <a:endParaRPr lang="en-US" dirty="0"/>
          </a:p>
          <a:p>
            <a:r>
              <a:rPr lang="en-US" b="1" dirty="0"/>
              <a:t>&gt;library(</a:t>
            </a:r>
            <a:r>
              <a:rPr lang="en-US" b="1" dirty="0" err="1"/>
              <a:t>rpart.plot</a:t>
            </a:r>
            <a:r>
              <a:rPr lang="en-US" b="1" dirty="0"/>
              <a:t>) </a:t>
            </a:r>
          </a:p>
          <a:p>
            <a:r>
              <a:rPr lang="en-US" b="1" dirty="0"/>
              <a:t>&gt;</a:t>
            </a:r>
            <a:r>
              <a:rPr lang="en-US" b="1" dirty="0" err="1"/>
              <a:t>rpart.plot</a:t>
            </a:r>
            <a:r>
              <a:rPr lang="en-US" b="1" dirty="0"/>
              <a:t>(model, digits = 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5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0E5130-DAB7-4B6D-81E2-890C68224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242" y="1286151"/>
            <a:ext cx="6583810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4BE0-A383-4E28-B765-ECDBCE79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6591"/>
            <a:ext cx="8596668" cy="5484772"/>
          </a:xfrm>
        </p:spPr>
        <p:txBody>
          <a:bodyPr/>
          <a:lstStyle/>
          <a:p>
            <a:r>
              <a:rPr lang="en-US" dirty="0"/>
              <a:t>By run this code we get the following output</a:t>
            </a:r>
          </a:p>
          <a:p>
            <a:r>
              <a:rPr lang="en-US" dirty="0"/>
              <a:t>We  can easily say from the output that there are more students from USA as compared to other country.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B647F-3A0C-4370-9015-74A5F0591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1563757"/>
            <a:ext cx="8759687" cy="45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2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F54E-506D-401E-A611-25EF5888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2: </a:t>
            </a:r>
            <a:r>
              <a:rPr lang="en-US" dirty="0"/>
              <a:t>using scatter plot compare </a:t>
            </a:r>
            <a:r>
              <a:rPr lang="en-US" dirty="0" err="1"/>
              <a:t>students’s</a:t>
            </a:r>
            <a:r>
              <a:rPr lang="en-US" dirty="0"/>
              <a:t> teaching and research ratio.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B50D-5A8D-401E-8D0E-82662F52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Following is the code:-</a:t>
            </a:r>
          </a:p>
          <a:p>
            <a:r>
              <a:rPr lang="en-US" b="1" dirty="0"/>
              <a:t>&gt;</a:t>
            </a:r>
            <a:r>
              <a:rPr lang="en-US" b="1" dirty="0" err="1"/>
              <a:t>ggplot</a:t>
            </a:r>
            <a:r>
              <a:rPr lang="en-US" b="1" dirty="0"/>
              <a:t>(</a:t>
            </a:r>
            <a:r>
              <a:rPr lang="en-US" b="1" dirty="0" err="1"/>
              <a:t>mydata</a:t>
            </a:r>
            <a:r>
              <a:rPr lang="en-US" b="1" dirty="0"/>
              <a:t>[1:50,], </a:t>
            </a:r>
            <a:r>
              <a:rPr lang="en-US" b="1" dirty="0" err="1"/>
              <a:t>aes</a:t>
            </a:r>
            <a:r>
              <a:rPr lang="en-US" b="1" dirty="0"/>
              <a:t>(teaching, research)) + </a:t>
            </a:r>
            <a:r>
              <a:rPr lang="en-US" b="1" dirty="0" err="1"/>
              <a:t>geom_point</a:t>
            </a:r>
            <a:r>
              <a:rPr lang="en-US" b="1" dirty="0"/>
              <a:t>(size=3.5,shape=18) + </a:t>
            </a:r>
            <a:r>
              <a:rPr lang="en-US" b="1" dirty="0" err="1"/>
              <a:t>coord_cartesian</a:t>
            </a:r>
            <a:r>
              <a:rPr lang="en-US" b="1" dirty="0"/>
              <a:t>(</a:t>
            </a:r>
            <a:r>
              <a:rPr lang="en-US" b="1" dirty="0" err="1"/>
              <a:t>xlim</a:t>
            </a:r>
            <a:r>
              <a:rPr lang="en-US" b="1" dirty="0"/>
              <a:t> = c(58,86)) + </a:t>
            </a:r>
            <a:r>
              <a:rPr lang="en-US" b="1" dirty="0" err="1"/>
              <a:t>scale_x_continuous</a:t>
            </a:r>
            <a:r>
              <a:rPr lang="en-US" b="1" dirty="0"/>
              <a:t>(breaks = seq(60,85,5)) </a:t>
            </a:r>
            <a:endParaRPr lang="en-US" dirty="0"/>
          </a:p>
          <a:p>
            <a:r>
              <a:rPr lang="en-US" dirty="0"/>
              <a:t>Here </a:t>
            </a:r>
            <a:r>
              <a:rPr lang="en-US" dirty="0" err="1"/>
              <a:t>geom_point</a:t>
            </a:r>
            <a:r>
              <a:rPr lang="en-US" dirty="0"/>
              <a:t> is define object of scatter plot. </a:t>
            </a:r>
          </a:p>
        </p:txBody>
      </p:sp>
    </p:spTree>
    <p:extLst>
      <p:ext uri="{BB962C8B-B14F-4D97-AF65-F5344CB8AC3E}">
        <p14:creationId xmlns:p14="http://schemas.microsoft.com/office/powerpoint/2010/main" val="31984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ABBA0E-8EBE-4D3E-A541-8E8F59C8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30" y="172279"/>
            <a:ext cx="8106944" cy="5221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2C970-35CA-4352-B8AF-FEF15BA8DEAF}"/>
              </a:ext>
            </a:extLst>
          </p:cNvPr>
          <p:cNvSpPr txBox="1"/>
          <p:nvPr/>
        </p:nvSpPr>
        <p:spPr>
          <a:xfrm>
            <a:off x="781878" y="5711687"/>
            <a:ext cx="777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there are fluctuation on ratio such as if </a:t>
            </a:r>
            <a:r>
              <a:rPr lang="en-US" dirty="0" err="1"/>
              <a:t>reasearch</a:t>
            </a:r>
            <a:r>
              <a:rPr lang="en-US" dirty="0"/>
              <a:t> is at the 90% while teaching ratio stuck around 75% .</a:t>
            </a:r>
          </a:p>
        </p:txBody>
      </p:sp>
    </p:spTree>
    <p:extLst>
      <p:ext uri="{BB962C8B-B14F-4D97-AF65-F5344CB8AC3E}">
        <p14:creationId xmlns:p14="http://schemas.microsoft.com/office/powerpoint/2010/main" val="267614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7BCE-EADD-4276-A585-27AF5BFF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Exercise: 3 </a:t>
            </a:r>
            <a:r>
              <a:rPr lang="en-US" dirty="0"/>
              <a:t>modify the teaching and research ratio by including smooth regression.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8DAD-6852-4E24-B0E5-49D34715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modify the last code with add only </a:t>
            </a:r>
            <a:r>
              <a:rPr lang="en-US" b="1" dirty="0" err="1"/>
              <a:t>geom_smooth</a:t>
            </a:r>
            <a:r>
              <a:rPr lang="en-US" b="1" dirty="0"/>
              <a:t>() function.</a:t>
            </a:r>
          </a:p>
          <a:p>
            <a:r>
              <a:rPr lang="en-US" b="1" dirty="0"/>
              <a:t>&gt; </a:t>
            </a:r>
            <a:r>
              <a:rPr lang="en-US" b="1" dirty="0" err="1"/>
              <a:t>ggplot</a:t>
            </a:r>
            <a:r>
              <a:rPr lang="en-US" b="1" dirty="0"/>
              <a:t>(</a:t>
            </a:r>
            <a:r>
              <a:rPr lang="en-US" b="1" dirty="0" err="1"/>
              <a:t>mydata</a:t>
            </a:r>
            <a:r>
              <a:rPr lang="en-US" b="1" dirty="0"/>
              <a:t>[1:100,], </a:t>
            </a:r>
            <a:r>
              <a:rPr lang="en-US" b="1" dirty="0" err="1"/>
              <a:t>aes</a:t>
            </a:r>
            <a:r>
              <a:rPr lang="en-US" b="1" dirty="0"/>
              <a:t>(teaching, research) ) + </a:t>
            </a:r>
            <a:r>
              <a:rPr lang="en-US" b="1" dirty="0" err="1"/>
              <a:t>geom_point</a:t>
            </a:r>
            <a:r>
              <a:rPr lang="en-US" b="1" dirty="0"/>
              <a:t>(size=3.5,shape=18) + </a:t>
            </a:r>
            <a:r>
              <a:rPr lang="en-US" b="1" dirty="0" err="1"/>
              <a:t>coord_cartesian</a:t>
            </a:r>
            <a:r>
              <a:rPr lang="en-US" b="1" dirty="0"/>
              <a:t>(</a:t>
            </a:r>
            <a:r>
              <a:rPr lang="en-US" b="1" dirty="0" err="1"/>
              <a:t>xlim</a:t>
            </a:r>
            <a:r>
              <a:rPr lang="en-US" b="1" dirty="0"/>
              <a:t> = c(58,86)) + </a:t>
            </a:r>
            <a:r>
              <a:rPr lang="en-US" b="1" dirty="0" err="1"/>
              <a:t>scale_x_continuous</a:t>
            </a:r>
            <a:r>
              <a:rPr lang="en-US" b="1" dirty="0"/>
              <a:t>(breaks = seq(60,85,5)) + </a:t>
            </a:r>
            <a:r>
              <a:rPr lang="en-US" b="1" dirty="0" err="1"/>
              <a:t>geom_smooth</a:t>
            </a:r>
            <a:r>
              <a:rPr lang="en-US" b="1" dirty="0"/>
              <a:t>() </a:t>
            </a:r>
            <a:endParaRPr lang="en-US" dirty="0"/>
          </a:p>
          <a:p>
            <a:r>
              <a:rPr lang="en-US" dirty="0" err="1"/>
              <a:t>Geom_smooth</a:t>
            </a:r>
            <a:r>
              <a:rPr lang="en-US" dirty="0"/>
              <a:t> is used for adding extra line on scatter plot. </a:t>
            </a:r>
          </a:p>
        </p:txBody>
      </p:sp>
    </p:spTree>
    <p:extLst>
      <p:ext uri="{BB962C8B-B14F-4D97-AF65-F5344CB8AC3E}">
        <p14:creationId xmlns:p14="http://schemas.microsoft.com/office/powerpoint/2010/main" val="148825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8B50B1-5954-49E9-93A0-6184D5FE9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114" y="477562"/>
            <a:ext cx="7898556" cy="465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231D7-6125-4360-AFD2-059C491D2CF2}"/>
              </a:ext>
            </a:extLst>
          </p:cNvPr>
          <p:cNvSpPr txBox="1"/>
          <p:nvPr/>
        </p:nvSpPr>
        <p:spPr>
          <a:xfrm>
            <a:off x="1325217" y="5132194"/>
            <a:ext cx="720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add one smooth line over the scatter plot to get easy interpretable and visualization .</a:t>
            </a:r>
          </a:p>
        </p:txBody>
      </p:sp>
    </p:spTree>
    <p:extLst>
      <p:ext uri="{BB962C8B-B14F-4D97-AF65-F5344CB8AC3E}">
        <p14:creationId xmlns:p14="http://schemas.microsoft.com/office/powerpoint/2010/main" val="248106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4B3B-4FA6-4F28-A8B8-1E92CFC3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 4: </a:t>
            </a:r>
            <a:r>
              <a:rPr lang="en-US" dirty="0"/>
              <a:t>visualize </a:t>
            </a:r>
            <a:r>
              <a:rPr lang="en-US" dirty="0" err="1"/>
              <a:t>student_staff_ratio</a:t>
            </a:r>
            <a:r>
              <a:rPr lang="en-US" dirty="0"/>
              <a:t> by using a histogram with density distribution function.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D9EB-906C-4752-91FC-D3345F03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are using </a:t>
            </a:r>
            <a:r>
              <a:rPr lang="en-US" dirty="0" err="1"/>
              <a:t>geom_histogram</a:t>
            </a:r>
            <a:r>
              <a:rPr lang="en-US" dirty="0"/>
              <a:t> for defining </a:t>
            </a:r>
            <a:r>
              <a:rPr lang="en-US" dirty="0" err="1"/>
              <a:t>histrogram</a:t>
            </a:r>
            <a:r>
              <a:rPr lang="en-US" dirty="0"/>
              <a:t>. Also we are using </a:t>
            </a:r>
            <a:r>
              <a:rPr lang="en-US" dirty="0" err="1"/>
              <a:t>geom_density</a:t>
            </a:r>
            <a:r>
              <a:rPr lang="en-US" dirty="0"/>
              <a:t> for define density curve as object. </a:t>
            </a:r>
          </a:p>
          <a:p>
            <a:r>
              <a:rPr lang="en-US" dirty="0" err="1"/>
              <a:t>Geom_rug</a:t>
            </a:r>
            <a:r>
              <a:rPr lang="en-US" dirty="0"/>
              <a:t> can be used for tick marks on x-axes. </a:t>
            </a:r>
          </a:p>
          <a:p>
            <a:r>
              <a:rPr lang="en-US" b="1" dirty="0"/>
              <a:t>#Histogram with density distribution function </a:t>
            </a:r>
            <a:endParaRPr lang="en-US" dirty="0"/>
          </a:p>
          <a:p>
            <a:r>
              <a:rPr lang="en-US" b="1" dirty="0"/>
              <a:t>&gt;</a:t>
            </a:r>
            <a:r>
              <a:rPr lang="en-US" b="1" dirty="0" err="1"/>
              <a:t>mydata</a:t>
            </a:r>
            <a:r>
              <a:rPr lang="en-US" b="1" dirty="0"/>
              <a:t> &lt;- read.csv("D:/LAKEHEAD WINTER 2019/DATA SCI/project/timesData.csv") </a:t>
            </a:r>
            <a:endParaRPr lang="en-US" dirty="0"/>
          </a:p>
          <a:p>
            <a:r>
              <a:rPr lang="en-US" b="1" dirty="0"/>
              <a:t>&gt;View(</a:t>
            </a:r>
            <a:r>
              <a:rPr lang="en-US" b="1" dirty="0" err="1"/>
              <a:t>mydata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dirty="0"/>
              <a:t>&gt;a&lt;- </a:t>
            </a:r>
            <a:r>
              <a:rPr lang="en-US" b="1" dirty="0" err="1"/>
              <a:t>ggplot</a:t>
            </a:r>
            <a:r>
              <a:rPr lang="en-US" b="1" dirty="0"/>
              <a:t>(data=</a:t>
            </a:r>
            <a:r>
              <a:rPr lang="en-US" b="1" dirty="0" err="1"/>
              <a:t>mydata</a:t>
            </a:r>
            <a:r>
              <a:rPr lang="en-US" b="1" dirty="0"/>
              <a:t>, </a:t>
            </a:r>
            <a:r>
              <a:rPr lang="en-US" b="1" dirty="0" err="1"/>
              <a:t>aes</a:t>
            </a:r>
            <a:r>
              <a:rPr lang="en-US" b="1" dirty="0"/>
              <a:t>(</a:t>
            </a:r>
            <a:r>
              <a:rPr lang="en-US" b="1" dirty="0" err="1"/>
              <a:t>student_staff_ratio</a:t>
            </a:r>
            <a:r>
              <a:rPr lang="en-US" b="1" dirty="0"/>
              <a:t>)) + </a:t>
            </a:r>
            <a:r>
              <a:rPr lang="en-US" b="1" dirty="0" err="1"/>
              <a:t>geom_histogram</a:t>
            </a:r>
            <a:r>
              <a:rPr lang="en-US" b="1" dirty="0"/>
              <a:t>(</a:t>
            </a:r>
            <a:r>
              <a:rPr lang="en-US" b="1" dirty="0" err="1"/>
              <a:t>aes</a:t>
            </a:r>
            <a:r>
              <a:rPr lang="en-US" b="1" dirty="0"/>
              <a:t>(y=..density..)) + </a:t>
            </a:r>
            <a:r>
              <a:rPr lang="en-US" dirty="0" err="1"/>
              <a:t>geom_density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student_staff_ratio</a:t>
            </a:r>
            <a:r>
              <a:rPr lang="en-US" dirty="0"/>
              <a:t>)) + </a:t>
            </a:r>
            <a:r>
              <a:rPr lang="en-US" dirty="0" err="1"/>
              <a:t>geom_rug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student_staff_ratio</a:t>
            </a:r>
            <a:r>
              <a:rPr lang="en-US" dirty="0"/>
              <a:t>)) </a:t>
            </a:r>
          </a:p>
          <a:p>
            <a:r>
              <a:rPr lang="en-US" b="1" dirty="0"/>
              <a:t>&gt;a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54E67C-FF74-45DC-BD49-E9816BA5A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17" y="835025"/>
            <a:ext cx="7441465" cy="410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22A3E-E897-4200-9535-8F2894360D26}"/>
              </a:ext>
            </a:extLst>
          </p:cNvPr>
          <p:cNvSpPr txBox="1"/>
          <p:nvPr/>
        </p:nvSpPr>
        <p:spPr>
          <a:xfrm>
            <a:off x="1020417" y="523460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highest </a:t>
            </a:r>
            <a:r>
              <a:rPr lang="en-US" dirty="0" err="1"/>
              <a:t>student_staff_ratio</a:t>
            </a:r>
            <a:r>
              <a:rPr lang="en-US" dirty="0"/>
              <a:t> with the density of above 0.06.</a:t>
            </a:r>
          </a:p>
        </p:txBody>
      </p:sp>
    </p:spTree>
    <p:extLst>
      <p:ext uri="{BB962C8B-B14F-4D97-AF65-F5344CB8AC3E}">
        <p14:creationId xmlns:p14="http://schemas.microsoft.com/office/powerpoint/2010/main" val="1224331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752</TotalTime>
  <Words>1451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  Project :- INVESTIGATE WORLD UNIVERSITY RANKING </vt:lpstr>
      <vt:lpstr> Exercise :1 generate a bar chart of the distribution students on the country by using ggplot. </vt:lpstr>
      <vt:lpstr>PowerPoint Presentation</vt:lpstr>
      <vt:lpstr>Exercise 2: using scatter plot compare students’s teaching and research ratio. </vt:lpstr>
      <vt:lpstr>PowerPoint Presentation</vt:lpstr>
      <vt:lpstr>Exercise: 3 modify the teaching and research ratio by including smooth regression. </vt:lpstr>
      <vt:lpstr>PowerPoint Presentation</vt:lpstr>
      <vt:lpstr>Exercise 4: visualize student_staff_ratio by using a histogram with density distribution function. </vt:lpstr>
      <vt:lpstr>PowerPoint Presentation</vt:lpstr>
      <vt:lpstr>Exercise: 5 find out how many universities have teaching ratio less than 50. </vt:lpstr>
      <vt:lpstr>Exercise: 6 find out canadian institution names with world rank and national rank in year 2015. </vt:lpstr>
      <vt:lpstr>PowerPoint Presentation</vt:lpstr>
      <vt:lpstr>PowerPoint Presentation</vt:lpstr>
      <vt:lpstr>Exercise 7 : Make histograms of the variable "research" using different numbers of bars. </vt:lpstr>
      <vt:lpstr>Exercise 8: Print out from  times_teaching_score object all the observations which have teaching&gt;88 and student_staff_ratio &gt;10. </vt:lpstr>
      <vt:lpstr>PowerPoint Presentation</vt:lpstr>
      <vt:lpstr>Exercise 9: Use the wordcloud library to visualize which country has mentioned most in 2011. </vt:lpstr>
      <vt:lpstr>PowerPoint Presentation</vt:lpstr>
      <vt:lpstr>Exercise 10: find out distribution for number of universities in Canada with respect to the year. </vt:lpstr>
      <vt:lpstr>PowerPoint Presentation</vt:lpstr>
      <vt:lpstr>Exercise 11 : generate a decision tree for CWURDATA using rpart and tree packages.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:- INVESTIGATE WORLD UNIVERSITY RANKING</dc:title>
  <dc:creator>Bhavin</dc:creator>
  <cp:lastModifiedBy>Bhavin</cp:lastModifiedBy>
  <cp:revision>10</cp:revision>
  <dcterms:created xsi:type="dcterms:W3CDTF">2019-04-01T04:21:55Z</dcterms:created>
  <dcterms:modified xsi:type="dcterms:W3CDTF">2019-04-01T19:20:41Z</dcterms:modified>
</cp:coreProperties>
</file>