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3" r:id="rId2"/>
    <p:sldId id="274" r:id="rId3"/>
    <p:sldId id="289" r:id="rId4"/>
    <p:sldId id="275" r:id="rId5"/>
    <p:sldId id="276" r:id="rId6"/>
    <p:sldId id="279" r:id="rId7"/>
    <p:sldId id="278" r:id="rId8"/>
    <p:sldId id="281" r:id="rId9"/>
    <p:sldId id="280" r:id="rId10"/>
    <p:sldId id="282" r:id="rId11"/>
    <p:sldId id="283" r:id="rId12"/>
    <p:sldId id="284" r:id="rId13"/>
    <p:sldId id="286" r:id="rId14"/>
    <p:sldId id="287" r:id="rId15"/>
    <p:sldId id="285" r:id="rId16"/>
    <p:sldId id="288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3" autoAdjust="0"/>
    <p:restoredTop sz="90387" autoAdjust="0"/>
  </p:normalViewPr>
  <p:slideViewPr>
    <p:cSldViewPr>
      <p:cViewPr varScale="1">
        <p:scale>
          <a:sx n="74" d="100"/>
          <a:sy n="74" d="100"/>
        </p:scale>
        <p:origin x="168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5146-FD07-4142-91E5-F4903203624F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E61B-9923-41E8-A048-1B57D195D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3E61B-9923-41E8-A048-1B57D195D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ndy\AppData\Local\Microsoft\Windows\Temporary Internet Files\Content.IE5\PQCBMZKS\MPj04422350000[1].jpg"/>
          <p:cNvPicPr>
            <a:picLocks noChangeAspect="1" noChangeArrowheads="1"/>
          </p:cNvPicPr>
          <p:nvPr/>
        </p:nvPicPr>
        <p:blipFill>
          <a:blip r:embed="rId2" cstate="print"/>
          <a:srcRect t="23170" b="3601"/>
          <a:stretch>
            <a:fillRect/>
          </a:stretch>
        </p:blipFill>
        <p:spPr bwMode="auto">
          <a:xfrm flipH="1">
            <a:off x="4000500" y="0"/>
            <a:ext cx="5143500" cy="4648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can we gain from cloud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Industrial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industry and market :</a:t>
            </a:r>
          </a:p>
          <a:p>
            <a:pPr lvl="1"/>
            <a:r>
              <a:rPr lang="en-US" dirty="0"/>
              <a:t>Every enterprise has to own its IT department</a:t>
            </a:r>
          </a:p>
          <a:p>
            <a:pPr lvl="1"/>
            <a:r>
              <a:rPr lang="en-US" dirty="0"/>
              <a:t>IT resource is managed by enterprise themselves</a:t>
            </a:r>
          </a:p>
          <a:p>
            <a:pPr lvl="1"/>
            <a:r>
              <a:rPr lang="en-US" dirty="0"/>
              <a:t>IT complexity should be well taken care by enterprise themselves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IT department is not the business focus of enterprise</a:t>
            </a:r>
          </a:p>
          <a:p>
            <a:pPr lvl="1"/>
            <a:r>
              <a:rPr lang="en-US" dirty="0"/>
              <a:t>Most of enterprises do not well maintain their IT resources</a:t>
            </a:r>
          </a:p>
          <a:p>
            <a:pPr lvl="1"/>
            <a:r>
              <a:rPr lang="en-US" dirty="0"/>
              <a:t>Enterprise seldom optimizes their IT resource usage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Industrial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Collaboration with Cloud providers :</a:t>
            </a:r>
          </a:p>
          <a:p>
            <a:pPr lvl="1"/>
            <a:r>
              <a:rPr lang="en-US" dirty="0"/>
              <a:t>Cloud providers centrally maintain IT infrastructure for clients</a:t>
            </a:r>
          </a:p>
          <a:p>
            <a:pPr lvl="1"/>
            <a:r>
              <a:rPr lang="en-US" dirty="0"/>
              <a:t>Cloud providers employ experts for management and administration</a:t>
            </a:r>
          </a:p>
          <a:p>
            <a:pPr lvl="1"/>
            <a:r>
              <a:rPr lang="en-US" dirty="0"/>
              <a:t>Cloud providers focus on providing reliable IT services</a:t>
            </a:r>
          </a:p>
          <a:p>
            <a:pPr lvl="1"/>
            <a:r>
              <a:rPr lang="en-US" dirty="0"/>
              <a:t>Enterprises only rent the service they need and care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Industrial specialization will be improved</a:t>
            </a:r>
          </a:p>
          <a:p>
            <a:pPr lvl="1"/>
            <a:r>
              <a:rPr lang="en-US" dirty="0"/>
              <a:t>IT service performance will be optimized</a:t>
            </a:r>
          </a:p>
          <a:p>
            <a:pPr lvl="1"/>
            <a:r>
              <a:rPr lang="en-US" dirty="0"/>
              <a:t>Enterprise business focus will be enhanced</a:t>
            </a:r>
          </a:p>
          <a:p>
            <a:pPr lvl="1"/>
            <a:r>
              <a:rPr lang="en-US" dirty="0"/>
              <a:t>IT resource waste will be reduced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Industrial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  <p:pic>
        <p:nvPicPr>
          <p:cNvPr id="41986" name="Picture 2" descr="http://www.srlab.com.cn/images/ShakeHands.jpg"/>
          <p:cNvPicPr>
            <a:picLocks noChangeAspect="1" noChangeArrowheads="1"/>
          </p:cNvPicPr>
          <p:nvPr/>
        </p:nvPicPr>
        <p:blipFill>
          <a:blip r:embed="rId2" cstate="print"/>
          <a:srcRect t="5530" b="9677"/>
          <a:stretch>
            <a:fillRect/>
          </a:stretch>
        </p:blipFill>
        <p:spPr bwMode="auto">
          <a:xfrm>
            <a:off x="2560022" y="4343400"/>
            <a:ext cx="4023956" cy="2267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858001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 needs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to take care everything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focuses on its own business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 works with poor manageability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provider applies professional control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Stand alone enterprise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Win-Win partnership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Resource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industry and market :</a:t>
            </a:r>
          </a:p>
          <a:p>
            <a:pPr lvl="1"/>
            <a:r>
              <a:rPr lang="en-US" dirty="0"/>
              <a:t>Enterprise seldom takes care about IT resource utilization</a:t>
            </a:r>
          </a:p>
          <a:p>
            <a:pPr lvl="1"/>
            <a:r>
              <a:rPr lang="en-US" dirty="0"/>
              <a:t>Enterprise owns their IT resource without well management</a:t>
            </a:r>
          </a:p>
          <a:p>
            <a:pPr lvl="1"/>
            <a:r>
              <a:rPr lang="en-US" dirty="0"/>
              <a:t>IT resource usually over invested for peak demand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Power and space utilization among enterprises are wasted</a:t>
            </a:r>
          </a:p>
          <a:p>
            <a:pPr lvl="1"/>
            <a:r>
              <a:rPr lang="en-US" dirty="0"/>
              <a:t>IT resources across enterprises cannot be shared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Resource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with Cloud providers :</a:t>
            </a:r>
          </a:p>
          <a:p>
            <a:pPr lvl="1"/>
            <a:r>
              <a:rPr lang="en-US" dirty="0"/>
              <a:t>IT resources are centrically managed and optimized</a:t>
            </a:r>
          </a:p>
          <a:p>
            <a:pPr lvl="2"/>
            <a:r>
              <a:rPr lang="en-US" dirty="0"/>
              <a:t>Cloud provider builds performance optimized hardware</a:t>
            </a:r>
          </a:p>
          <a:p>
            <a:pPr lvl="2"/>
            <a:r>
              <a:rPr lang="en-US" dirty="0"/>
              <a:t>Cloud provider builds consolidated cooling system</a:t>
            </a:r>
          </a:p>
          <a:p>
            <a:pPr lvl="2"/>
            <a:r>
              <a:rPr lang="en-US" dirty="0"/>
              <a:t>Cloud provider will consider the geographic issues</a:t>
            </a:r>
          </a:p>
          <a:p>
            <a:pPr lvl="2"/>
            <a:r>
              <a:rPr lang="en-US" dirty="0"/>
              <a:t>Cloud provider will consider legal policy issues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IT infrastructure can be shared among enterprises</a:t>
            </a:r>
          </a:p>
          <a:p>
            <a:pPr lvl="1"/>
            <a:r>
              <a:rPr lang="en-US" dirty="0"/>
              <a:t>IT infrastructure performance and utilization can be optimized</a:t>
            </a:r>
          </a:p>
          <a:p>
            <a:pPr lvl="1"/>
            <a:r>
              <a:rPr lang="en-US" dirty="0"/>
              <a:t>Large-scale integrated optimization can be applied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Resource Utilization</a:t>
            </a:r>
          </a:p>
        </p:txBody>
      </p:sp>
      <p:pic>
        <p:nvPicPr>
          <p:cNvPr id="46084" name="Picture 4" descr="http://achieving-your-potential.com/tree%20in%20hand.jpg"/>
          <p:cNvPicPr>
            <a:picLocks noChangeAspect="1" noChangeArrowheads="1"/>
          </p:cNvPicPr>
          <p:nvPr/>
        </p:nvPicPr>
        <p:blipFill>
          <a:blip r:embed="rId2" cstate="print"/>
          <a:srcRect t="20593" b="14455"/>
          <a:stretch>
            <a:fillRect/>
          </a:stretch>
        </p:blipFill>
        <p:spPr bwMode="auto">
          <a:xfrm>
            <a:off x="2473675" y="4191000"/>
            <a:ext cx="4196650" cy="2267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3500" y="2311400"/>
          <a:ext cx="6477001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IT Resource Utilization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resource under utilized most of time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Share to improve utilization of IT resource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Power</a:t>
                      </a:r>
                      <a:r>
                        <a:rPr lang="en-US" b="1" i="1" baseline="0" dirty="0"/>
                        <a:t> </a:t>
                      </a:r>
                      <a:r>
                        <a:rPr lang="en-US" b="1" i="1" dirty="0"/>
                        <a:t>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Waste power and cooling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 system should be global 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Local Computing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local computing power requirement :</a:t>
            </a:r>
          </a:p>
          <a:p>
            <a:pPr lvl="1"/>
            <a:r>
              <a:rPr lang="en-US" dirty="0"/>
              <a:t>One need to buy your own personal computer</a:t>
            </a:r>
          </a:p>
          <a:p>
            <a:pPr lvl="1"/>
            <a:r>
              <a:rPr lang="en-US" dirty="0"/>
              <a:t>Buy powerful processor if you need intensive computing</a:t>
            </a:r>
          </a:p>
          <a:p>
            <a:pPr lvl="1"/>
            <a:r>
              <a:rPr lang="en-US" dirty="0"/>
              <a:t>Buy large memory to meet application requirement</a:t>
            </a:r>
          </a:p>
          <a:p>
            <a:pPr lvl="1"/>
            <a:r>
              <a:rPr lang="en-US" dirty="0"/>
              <a:t>Install plenty of applications in need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One can hardly replicate the same system environment</a:t>
            </a:r>
          </a:p>
          <a:p>
            <a:pPr lvl="1"/>
            <a:r>
              <a:rPr lang="en-US" dirty="0"/>
              <a:t>One needs to regularly update or upgrade software and hardware</a:t>
            </a:r>
          </a:p>
          <a:p>
            <a:pPr lvl="1"/>
            <a:r>
              <a:rPr lang="en-US" dirty="0"/>
              <a:t>One needs to reinstall all applications if you reinstall the 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Local Computing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Cloud Computing services :</a:t>
            </a:r>
          </a:p>
          <a:p>
            <a:pPr lvl="1"/>
            <a:r>
              <a:rPr lang="en-US" dirty="0"/>
              <a:t>One can utilize the remote computing power in the cloud</a:t>
            </a:r>
          </a:p>
          <a:p>
            <a:pPr lvl="1"/>
            <a:r>
              <a:rPr lang="en-US" dirty="0"/>
              <a:t>One needs only basic computing power to connect to internet</a:t>
            </a:r>
          </a:p>
          <a:p>
            <a:pPr lvl="1"/>
            <a:r>
              <a:rPr lang="en-US" dirty="0"/>
              <a:t>Application in the cloud will automatically upgrade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One can access his/her applications anywhere through the Internet</a:t>
            </a:r>
          </a:p>
          <a:p>
            <a:pPr lvl="1"/>
            <a:r>
              <a:rPr lang="en-US" dirty="0"/>
              <a:t>One can dynamically request for computing power on demand</a:t>
            </a:r>
          </a:p>
          <a:p>
            <a:pPr lvl="1"/>
            <a:r>
              <a:rPr lang="en-US" dirty="0"/>
              <a:t>Application may need not to be reinstalled even reinstall the 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Local Computing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3500" y="2133600"/>
          <a:ext cx="6477001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Hardware</a:t>
                      </a:r>
                      <a:r>
                        <a:rPr lang="en-US" b="1" i="1" baseline="0" dirty="0"/>
                        <a:t> Requirement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User needs to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buy powerful hardware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Only basic hardware to connect to internet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Install application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in local computer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No local installation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Portability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Hard to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be portable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Natively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portable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178" name="Picture 2" descr="http://www.cloudtopweb.com/images/cloud-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9248" y="4343400"/>
            <a:ext cx="3265505" cy="2267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Local Storage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local storage power requirement :</a:t>
            </a:r>
          </a:p>
          <a:p>
            <a:pPr lvl="1"/>
            <a:r>
              <a:rPr lang="en-US" dirty="0"/>
              <a:t>User programs and data files are stored in local devices</a:t>
            </a:r>
          </a:p>
          <a:p>
            <a:pPr lvl="1"/>
            <a:r>
              <a:rPr lang="en-US" dirty="0"/>
              <a:t>User has to backup data regularly preventing hardware damage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Storage space may not enough for burst data requirement</a:t>
            </a:r>
          </a:p>
          <a:p>
            <a:pPr lvl="1"/>
            <a:r>
              <a:rPr lang="en-US" dirty="0"/>
              <a:t>Storage space may be over needed which result in resource waste</a:t>
            </a:r>
          </a:p>
          <a:p>
            <a:pPr lvl="1"/>
            <a:r>
              <a:rPr lang="en-US" dirty="0"/>
              <a:t>Data consistency is hard to maintain between computers</a:t>
            </a:r>
          </a:p>
          <a:p>
            <a:pPr lvl="1"/>
            <a:r>
              <a:rPr lang="en-US" dirty="0"/>
              <a:t>Need to sacrifice part of storage space for data backup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http://seewhy.com/blog/wp-content/uploads/2010/07/Facebook-like-thumbs-up-symbol.jpg"/>
          <p:cNvPicPr>
            <a:picLocks noChangeAspect="1" noChangeArrowheads="1"/>
          </p:cNvPicPr>
          <p:nvPr/>
        </p:nvPicPr>
        <p:blipFill>
          <a:blip r:embed="rId3" cstate="print"/>
          <a:srcRect l="6916" t="7692"/>
          <a:stretch>
            <a:fillRect/>
          </a:stretch>
        </p:blipFill>
        <p:spPr bwMode="auto">
          <a:xfrm>
            <a:off x="5368798" y="2362200"/>
            <a:ext cx="3699002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From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brings many benefits :</a:t>
            </a:r>
          </a:p>
          <a:p>
            <a:pPr lvl="1"/>
            <a:r>
              <a:rPr lang="en-US" dirty="0"/>
              <a:t>For the market and enterprises</a:t>
            </a:r>
          </a:p>
          <a:p>
            <a:pPr lvl="2"/>
            <a:r>
              <a:rPr lang="en-US" dirty="0"/>
              <a:t>Reduce initial investment</a:t>
            </a:r>
          </a:p>
          <a:p>
            <a:pPr lvl="2"/>
            <a:r>
              <a:rPr lang="en-US" dirty="0"/>
              <a:t>Reduce capital expenditure</a:t>
            </a:r>
          </a:p>
          <a:p>
            <a:pPr lvl="2"/>
            <a:r>
              <a:rPr lang="en-US" dirty="0"/>
              <a:t>Improve industrial specialization</a:t>
            </a:r>
          </a:p>
          <a:p>
            <a:pPr lvl="2"/>
            <a:r>
              <a:rPr lang="en-US" dirty="0"/>
              <a:t>Improve resource utilization</a:t>
            </a:r>
          </a:p>
          <a:p>
            <a:pPr lvl="1"/>
            <a:r>
              <a:rPr lang="en-US" dirty="0"/>
              <a:t>For the end user and individuals</a:t>
            </a:r>
          </a:p>
          <a:p>
            <a:pPr lvl="2"/>
            <a:r>
              <a:rPr lang="en-US" dirty="0"/>
              <a:t>Reduce local computing power</a:t>
            </a:r>
          </a:p>
          <a:p>
            <a:pPr lvl="2"/>
            <a:r>
              <a:rPr lang="en-US" dirty="0"/>
              <a:t>Reduce local storage power</a:t>
            </a:r>
          </a:p>
          <a:p>
            <a:pPr lvl="2"/>
            <a:r>
              <a:rPr lang="en-US" dirty="0"/>
              <a:t>Variety of thin client devices in daily life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Local Storage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Cloud Computing services :</a:t>
            </a:r>
          </a:p>
          <a:p>
            <a:pPr lvl="1"/>
            <a:r>
              <a:rPr lang="en-US" dirty="0"/>
              <a:t>User programs and data files are stored in the cloud</a:t>
            </a:r>
          </a:p>
          <a:p>
            <a:pPr lvl="1"/>
            <a:r>
              <a:rPr lang="en-US" dirty="0"/>
              <a:t>Cloud service provider will guarantee the data availability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One can dynamically allocate storage space on demand</a:t>
            </a:r>
          </a:p>
          <a:p>
            <a:pPr lvl="1"/>
            <a:r>
              <a:rPr lang="en-US" dirty="0"/>
              <a:t>One can access data anywhere through the Internet</a:t>
            </a:r>
          </a:p>
          <a:p>
            <a:pPr lvl="1"/>
            <a:r>
              <a:rPr lang="en-US" dirty="0"/>
              <a:t>No need to care about data consistency between computers</a:t>
            </a:r>
          </a:p>
          <a:p>
            <a:pPr lvl="1"/>
            <a:r>
              <a:rPr lang="en-US" dirty="0"/>
              <a:t>No need to care about data loss due to hardware damage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Local Storage Power</a:t>
            </a:r>
          </a:p>
        </p:txBody>
      </p:sp>
      <p:pic>
        <p:nvPicPr>
          <p:cNvPr id="55298" name="Picture 2" descr="http://storageeffect.media.seagate.com/files/2010/07/digital_lockers_in_the_sky.jpg"/>
          <p:cNvPicPr>
            <a:picLocks noChangeAspect="1" noChangeArrowheads="1"/>
          </p:cNvPicPr>
          <p:nvPr/>
        </p:nvPicPr>
        <p:blipFill>
          <a:blip r:embed="rId2" cstate="print"/>
          <a:srcRect t="13333" b="8333"/>
          <a:stretch>
            <a:fillRect/>
          </a:stretch>
        </p:blipFill>
        <p:spPr bwMode="auto">
          <a:xfrm>
            <a:off x="2645048" y="4361688"/>
            <a:ext cx="3853904" cy="2267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3500" y="2133600"/>
          <a:ext cx="6477001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Storage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Limited to local disk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, may be under utilized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Dynamically allocated on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Storage Data 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Difficult to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maintain data consistency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Data consistency maintained by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Regular user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 service guarantee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End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computing resource :</a:t>
            </a:r>
          </a:p>
          <a:p>
            <a:pPr lvl="1"/>
            <a:r>
              <a:rPr lang="en-US" dirty="0"/>
              <a:t>One can connect to the Internet by personal computer</a:t>
            </a:r>
          </a:p>
          <a:p>
            <a:pPr lvl="1"/>
            <a:r>
              <a:rPr lang="en-US" dirty="0"/>
              <a:t>Only personal computer can deliver reasonable computing power</a:t>
            </a:r>
          </a:p>
          <a:p>
            <a:pPr lvl="1"/>
            <a:r>
              <a:rPr lang="en-US" dirty="0"/>
              <a:t>Small devices cannot perform incentive computation due to their power and hardware limitation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Computing power is not portable</a:t>
            </a:r>
          </a:p>
          <a:p>
            <a:pPr lvl="1"/>
            <a:r>
              <a:rPr lang="en-US" dirty="0"/>
              <a:t>Small devices can only perform simplified works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End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Devices collaborate with Cloud services :</a:t>
            </a:r>
          </a:p>
          <a:p>
            <a:pPr lvl="1"/>
            <a:r>
              <a:rPr lang="en-US" dirty="0"/>
              <a:t>Device connects to the Internet through wireless network</a:t>
            </a:r>
          </a:p>
          <a:p>
            <a:pPr lvl="1"/>
            <a:r>
              <a:rPr lang="en-US" dirty="0"/>
              <a:t>Device accesses cloud services through web service interface</a:t>
            </a:r>
          </a:p>
          <a:p>
            <a:pPr lvl="1"/>
            <a:r>
              <a:rPr lang="en-US" dirty="0"/>
              <a:t>Device sends computing incentive jobs into cloud and wait for results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User can easily access cloud service through small devices</a:t>
            </a:r>
          </a:p>
          <a:p>
            <a:pPr lvl="1"/>
            <a:r>
              <a:rPr lang="en-US" dirty="0"/>
              <a:t>User can access almost unlimited computing power anywhere</a:t>
            </a:r>
          </a:p>
          <a:p>
            <a:pPr lvl="1"/>
            <a:r>
              <a:rPr lang="en-US" dirty="0"/>
              <a:t>Small devices can be intelligently managed through cloud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End Devices</a:t>
            </a:r>
          </a:p>
        </p:txBody>
      </p:sp>
      <p:pic>
        <p:nvPicPr>
          <p:cNvPr id="58372" name="Picture 4" descr="http://farm3.static.flickr.com/2501/4123373317_52a5f28d48_z.jpg?zz=1"/>
          <p:cNvPicPr>
            <a:picLocks noChangeAspect="1" noChangeArrowheads="1"/>
          </p:cNvPicPr>
          <p:nvPr/>
        </p:nvPicPr>
        <p:blipFill>
          <a:blip r:embed="rId2" cstate="print"/>
          <a:srcRect t="34999" b="3333"/>
          <a:stretch>
            <a:fillRect/>
          </a:stretch>
        </p:blipFill>
        <p:spPr bwMode="auto">
          <a:xfrm>
            <a:off x="1935892" y="4243387"/>
            <a:ext cx="5074508" cy="2346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3500" y="2133600"/>
          <a:ext cx="6477001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Computing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accessed through desktop computer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Accessed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through small smart devices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Small</a:t>
                      </a:r>
                      <a:r>
                        <a:rPr lang="en-US" b="1" i="1" baseline="0" dirty="0"/>
                        <a:t> Device Intelligence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Functionalities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was limited due to their power consumption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computing incentive jobs into cloud, and then wait for results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Andy\AppData\Local\Microsoft\Windows\Temporary Internet Files\Content.IE5\VM829XVI\MPj04392880000[1].jpg"/>
          <p:cNvPicPr>
            <a:picLocks noChangeAspect="1" noChangeArrowheads="1"/>
          </p:cNvPicPr>
          <p:nvPr/>
        </p:nvPicPr>
        <p:blipFill>
          <a:blip r:embed="rId2" cstate="print"/>
          <a:srcRect t="12089"/>
          <a:stretch>
            <a:fillRect/>
          </a:stretch>
        </p:blipFill>
        <p:spPr bwMode="auto">
          <a:xfrm>
            <a:off x="2050610" y="2133600"/>
            <a:ext cx="5042780" cy="4433180"/>
          </a:xfrm>
          <a:prstGeom prst="roundRect">
            <a:avLst>
              <a:gd name="adj" fmla="val 2425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4822" y="838200"/>
            <a:ext cx="89543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Market and </a:t>
            </a:r>
            <a:r>
              <a:rPr lang="en-US" sz="60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Enterpeises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Initial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Traditional process of enterprises to initiate business :</a:t>
            </a:r>
          </a:p>
          <a:p>
            <a:pPr lvl="1"/>
            <a:r>
              <a:rPr lang="en-US" dirty="0"/>
              <a:t>Survey and analysis the industry and market</a:t>
            </a:r>
          </a:p>
          <a:p>
            <a:pPr lvl="1"/>
            <a:r>
              <a:rPr lang="en-US" dirty="0"/>
              <a:t>Estimate the quantity of supply and demand</a:t>
            </a:r>
          </a:p>
          <a:p>
            <a:pPr lvl="1"/>
            <a:r>
              <a:rPr lang="en-US" dirty="0"/>
              <a:t>Purchase and deploy IT infrastructure</a:t>
            </a:r>
          </a:p>
          <a:p>
            <a:pPr lvl="1"/>
            <a:r>
              <a:rPr lang="en-US" dirty="0"/>
              <a:t>Install and test the software system</a:t>
            </a:r>
          </a:p>
          <a:p>
            <a:pPr lvl="1"/>
            <a:r>
              <a:rPr lang="en-US" dirty="0"/>
              <a:t>Design and develop enterprise specific business service</a:t>
            </a:r>
          </a:p>
          <a:p>
            <a:pPr lvl="1"/>
            <a:r>
              <a:rPr lang="en-US" dirty="0"/>
              <a:t>Announce the business service to clients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The survey, analysis and estimation may not 100% correct</a:t>
            </a:r>
          </a:p>
          <a:p>
            <a:pPr lvl="1"/>
            <a:r>
              <a:rPr lang="en-US" dirty="0"/>
              <a:t>Infrastructure deployment is time consuming</a:t>
            </a:r>
          </a:p>
          <a:p>
            <a:pPr lvl="1"/>
            <a:r>
              <a:rPr lang="en-US" dirty="0"/>
              <a:t>Enterprises should take the risk of wrong investment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Initial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 business with Cloud Computing services :</a:t>
            </a:r>
          </a:p>
          <a:p>
            <a:pPr lvl="1"/>
            <a:r>
              <a:rPr lang="en-US" dirty="0"/>
              <a:t>Survey and analysis the industry and market</a:t>
            </a:r>
          </a:p>
          <a:p>
            <a:pPr lvl="1"/>
            <a:r>
              <a:rPr lang="en-US" dirty="0"/>
              <a:t>Chose one cloud provider for enterprise deployment</a:t>
            </a:r>
          </a:p>
          <a:p>
            <a:pPr lvl="1"/>
            <a:r>
              <a:rPr lang="en-US" dirty="0"/>
              <a:t>Design and develop business service upon cloud environment</a:t>
            </a:r>
          </a:p>
          <a:p>
            <a:pPr lvl="1"/>
            <a:r>
              <a:rPr lang="en-US" dirty="0"/>
              <a:t>Announce the business service to clients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Enterprise do not need to own the infrastructure</a:t>
            </a:r>
          </a:p>
          <a:p>
            <a:pPr lvl="1"/>
            <a:r>
              <a:rPr lang="en-US" dirty="0"/>
              <a:t>Enterprise can develop and deploy business service in short time</a:t>
            </a:r>
          </a:p>
          <a:p>
            <a:pPr lvl="1"/>
            <a:r>
              <a:rPr lang="en-US" dirty="0"/>
              <a:t>Enterprise can reduce the business loss of wrong investment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Initial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228850"/>
          <a:ext cx="6858001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Invest</a:t>
                      </a:r>
                      <a:r>
                        <a:rPr lang="en-US" b="1" i="1" baseline="0" dirty="0"/>
                        <a:t>ment Risk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takes the risk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 reduces the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owns the infrastructure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 provider owns the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Time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Long deployment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Fast to business ready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3798" name="Picture 6" descr="http://www.boltonpartners.com/_images/images/Investment.jpg"/>
          <p:cNvPicPr>
            <a:picLocks noChangeAspect="1" noChangeArrowheads="1"/>
          </p:cNvPicPr>
          <p:nvPr/>
        </p:nvPicPr>
        <p:blipFill>
          <a:blip r:embed="rId2" cstate="print"/>
          <a:srcRect t="33508"/>
          <a:stretch>
            <a:fillRect/>
          </a:stretch>
        </p:blipFill>
        <p:spPr bwMode="auto">
          <a:xfrm>
            <a:off x="2752725" y="4210050"/>
            <a:ext cx="3638550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Capital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Traditional capital expenditure of enterprises :</a:t>
            </a:r>
          </a:p>
          <a:p>
            <a:pPr lvl="1"/>
            <a:r>
              <a:rPr lang="en-US" dirty="0"/>
              <a:t>Each enterprise should establish its own IT department</a:t>
            </a:r>
          </a:p>
          <a:p>
            <a:pPr lvl="1"/>
            <a:r>
              <a:rPr lang="en-US" dirty="0"/>
              <a:t>IT department should handle the listing jobs</a:t>
            </a:r>
          </a:p>
          <a:p>
            <a:pPr lvl="2"/>
            <a:r>
              <a:rPr lang="en-US" dirty="0"/>
              <a:t>Manage and administrate hardware and software</a:t>
            </a:r>
          </a:p>
          <a:p>
            <a:pPr lvl="2"/>
            <a:r>
              <a:rPr lang="en-US" dirty="0"/>
              <a:t>Apply regular data backup and check point process</a:t>
            </a:r>
          </a:p>
          <a:p>
            <a:pPr lvl="2"/>
            <a:r>
              <a:rPr lang="en-US" dirty="0"/>
              <a:t>Purchase new infrastructure and eliminate outdated one</a:t>
            </a:r>
          </a:p>
          <a:p>
            <a:pPr lvl="2"/>
            <a:r>
              <a:rPr lang="en-US" dirty="0"/>
              <a:t>Always standby for any unexpected IT problems</a:t>
            </a:r>
          </a:p>
          <a:p>
            <a:pPr lvl="1"/>
            <a:endParaRPr lang="en-US" dirty="0"/>
          </a:p>
          <a:p>
            <a:r>
              <a:rPr lang="en-US" dirty="0"/>
              <a:t>Some drawbacks :</a:t>
            </a:r>
          </a:p>
          <a:p>
            <a:pPr lvl="1"/>
            <a:r>
              <a:rPr lang="en-US" dirty="0"/>
              <a:t>Enterprise pays for IT investment which is not its business focus</a:t>
            </a:r>
          </a:p>
          <a:p>
            <a:pPr lvl="1"/>
            <a:r>
              <a:rPr lang="en-US" dirty="0"/>
              <a:t>Enterprise should take the risk of hardware/software malfunction</a:t>
            </a:r>
          </a:p>
          <a:p>
            <a:pPr lvl="1"/>
            <a:r>
              <a:rPr lang="en-US" dirty="0"/>
              <a:t>Replacing and updating infrastructure is time consuming and risky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Capital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Capital expenditure with Cloud Computing service :</a:t>
            </a:r>
          </a:p>
          <a:p>
            <a:pPr lvl="1"/>
            <a:r>
              <a:rPr lang="en-US" dirty="0"/>
              <a:t>Enterprise can almost dismiss its IT department</a:t>
            </a:r>
          </a:p>
          <a:p>
            <a:pPr lvl="1"/>
            <a:r>
              <a:rPr lang="en-US" dirty="0"/>
              <a:t>The jobs of IT department can be achieved by cloud provider</a:t>
            </a:r>
          </a:p>
          <a:p>
            <a:pPr lvl="2"/>
            <a:r>
              <a:rPr lang="en-US" dirty="0"/>
              <a:t>Dynamically update and upgrade hardware or software</a:t>
            </a:r>
          </a:p>
          <a:p>
            <a:pPr lvl="2"/>
            <a:r>
              <a:rPr lang="en-US" dirty="0"/>
              <a:t>Dynamically provision and deploy infrastructure for enterprise</a:t>
            </a:r>
          </a:p>
          <a:p>
            <a:pPr lvl="2"/>
            <a:r>
              <a:rPr lang="en-US" dirty="0"/>
              <a:t>Automatically backup data and check consistency</a:t>
            </a:r>
          </a:p>
          <a:p>
            <a:pPr lvl="2"/>
            <a:r>
              <a:rPr lang="en-US" dirty="0"/>
              <a:t>Self-recover from disaster or system malfunction</a:t>
            </a:r>
          </a:p>
          <a:p>
            <a:pPr lvl="1"/>
            <a:endParaRPr lang="en-US" dirty="0"/>
          </a:p>
          <a:p>
            <a:r>
              <a:rPr lang="en-US" dirty="0"/>
              <a:t>Some benefits :</a:t>
            </a:r>
          </a:p>
          <a:p>
            <a:pPr lvl="1"/>
            <a:r>
              <a:rPr lang="en-US" dirty="0"/>
              <a:t>Enterprise can shift effort to its business focus</a:t>
            </a:r>
          </a:p>
          <a:p>
            <a:pPr lvl="1"/>
            <a:r>
              <a:rPr lang="en-US" dirty="0"/>
              <a:t>Enterprise can reconfigure its IT services in short time</a:t>
            </a:r>
          </a:p>
          <a:p>
            <a:pPr lvl="1"/>
            <a:r>
              <a:rPr lang="en-US" dirty="0"/>
              <a:t>Enterprise pays to cloud provider as many as the service used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Capital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/>
          <a:lstStyle/>
          <a:p>
            <a:r>
              <a:rPr lang="en-US" dirty="0"/>
              <a:t>What dose cloud computing achieve ?</a:t>
            </a:r>
          </a:p>
        </p:txBody>
      </p:sp>
      <p:pic>
        <p:nvPicPr>
          <p:cNvPr id="40962" name="Picture 2" descr="http://www.candangroup.com/images/spot/invest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153" y="4358409"/>
            <a:ext cx="5063695" cy="227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3500" y="2133600"/>
          <a:ext cx="6477001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Cloud Computing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Business 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Need to own its 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IT department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Cloud provider takes care everything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Pay for all investment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and human resource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Enterprise pays as the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service used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Time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Long establish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Fast to business ready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</Template>
  <TotalTime>20642</TotalTime>
  <Words>1352</Words>
  <Application>Microsoft Office PowerPoint</Application>
  <PresentationFormat>On-screen Show (4:3)</PresentationFormat>
  <Paragraphs>241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Sky</vt:lpstr>
      <vt:lpstr>What is cloud computing ?</vt:lpstr>
      <vt:lpstr>Benefits From Cloud</vt:lpstr>
      <vt:lpstr>PowerPoint Presentation</vt:lpstr>
      <vt:lpstr>Reduce Initial Investment</vt:lpstr>
      <vt:lpstr>Reduce Initial Investment</vt:lpstr>
      <vt:lpstr>Reduce Initial Investment</vt:lpstr>
      <vt:lpstr>Reduce Capital Expenditure</vt:lpstr>
      <vt:lpstr>Reduce Capital Expenditure</vt:lpstr>
      <vt:lpstr>Reduce Capital Expenditure</vt:lpstr>
      <vt:lpstr>Improve Industrial Specialization</vt:lpstr>
      <vt:lpstr>Improve Industrial Specialization</vt:lpstr>
      <vt:lpstr>Improve Industrial Specialization</vt:lpstr>
      <vt:lpstr>Improve Resource Utilization</vt:lpstr>
      <vt:lpstr>Improve Resource Utilization</vt:lpstr>
      <vt:lpstr>Improve Resource Utilization</vt:lpstr>
      <vt:lpstr>Reduce Local Computing Power</vt:lpstr>
      <vt:lpstr>Reduce Local Computing Power</vt:lpstr>
      <vt:lpstr>Reduce Local Computing Power</vt:lpstr>
      <vt:lpstr>Reduce Local Storage Power</vt:lpstr>
      <vt:lpstr>Reduce Local Storage Power</vt:lpstr>
      <vt:lpstr>Reduce Local Storage Power</vt:lpstr>
      <vt:lpstr>Variety of End Devices</vt:lpstr>
      <vt:lpstr>Variety of End Devices</vt:lpstr>
      <vt:lpstr>Variety of End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cyhuang</dc:creator>
  <cp:lastModifiedBy>hp</cp:lastModifiedBy>
  <cp:revision>1668</cp:revision>
  <dcterms:created xsi:type="dcterms:W3CDTF">2006-08-16T00:00:00Z</dcterms:created>
  <dcterms:modified xsi:type="dcterms:W3CDTF">2022-03-11T06:01:34Z</dcterms:modified>
</cp:coreProperties>
</file>