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7" r:id="rId3"/>
    <p:sldId id="278"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5" r:id="rId20"/>
    <p:sldId id="276" r:id="rId21"/>
    <p:sldId id="279" r:id="rId22"/>
    <p:sldId id="280"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1CEB2-9824-466D-9E98-EEE3706D188D}"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56C2C4-2E9D-4634-B176-C1AC165F8C1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514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1CEB2-9824-466D-9E98-EEE3706D188D}"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56C2C4-2E9D-4634-B176-C1AC165F8C18}" type="slidenum">
              <a:rPr lang="en-IN" smtClean="0"/>
              <a:t>‹#›</a:t>
            </a:fld>
            <a:endParaRPr lang="en-IN"/>
          </a:p>
        </p:txBody>
      </p:sp>
    </p:spTree>
    <p:extLst>
      <p:ext uri="{BB962C8B-B14F-4D97-AF65-F5344CB8AC3E}">
        <p14:creationId xmlns:p14="http://schemas.microsoft.com/office/powerpoint/2010/main" val="351614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1CEB2-9824-466D-9E98-EEE3706D188D}"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56C2C4-2E9D-4634-B176-C1AC165F8C18}" type="slidenum">
              <a:rPr lang="en-IN" smtClean="0"/>
              <a:t>‹#›</a:t>
            </a:fld>
            <a:endParaRPr lang="en-IN"/>
          </a:p>
        </p:txBody>
      </p:sp>
    </p:spTree>
    <p:extLst>
      <p:ext uri="{BB962C8B-B14F-4D97-AF65-F5344CB8AC3E}">
        <p14:creationId xmlns:p14="http://schemas.microsoft.com/office/powerpoint/2010/main" val="216154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1CEB2-9824-466D-9E98-EEE3706D188D}"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56C2C4-2E9D-4634-B176-C1AC165F8C18}" type="slidenum">
              <a:rPr lang="en-IN" smtClean="0"/>
              <a:t>‹#›</a:t>
            </a:fld>
            <a:endParaRPr lang="en-IN"/>
          </a:p>
        </p:txBody>
      </p:sp>
    </p:spTree>
    <p:extLst>
      <p:ext uri="{BB962C8B-B14F-4D97-AF65-F5344CB8AC3E}">
        <p14:creationId xmlns:p14="http://schemas.microsoft.com/office/powerpoint/2010/main" val="11810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1CEB2-9824-466D-9E98-EEE3706D188D}"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56C2C4-2E9D-4634-B176-C1AC165F8C1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72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1CEB2-9824-466D-9E98-EEE3706D188D}"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56C2C4-2E9D-4634-B176-C1AC165F8C18}" type="slidenum">
              <a:rPr lang="en-IN" smtClean="0"/>
              <a:t>‹#›</a:t>
            </a:fld>
            <a:endParaRPr lang="en-IN"/>
          </a:p>
        </p:txBody>
      </p:sp>
    </p:spTree>
    <p:extLst>
      <p:ext uri="{BB962C8B-B14F-4D97-AF65-F5344CB8AC3E}">
        <p14:creationId xmlns:p14="http://schemas.microsoft.com/office/powerpoint/2010/main" val="162271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1CEB2-9824-466D-9E98-EEE3706D188D}" type="datetimeFigureOut">
              <a:rPr lang="en-IN" smtClean="0"/>
              <a:t>31-03-2022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56C2C4-2E9D-4634-B176-C1AC165F8C18}" type="slidenum">
              <a:rPr lang="en-IN" smtClean="0"/>
              <a:t>‹#›</a:t>
            </a:fld>
            <a:endParaRPr lang="en-IN"/>
          </a:p>
        </p:txBody>
      </p:sp>
    </p:spTree>
    <p:extLst>
      <p:ext uri="{BB962C8B-B14F-4D97-AF65-F5344CB8AC3E}">
        <p14:creationId xmlns:p14="http://schemas.microsoft.com/office/powerpoint/2010/main" val="383108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1CEB2-9824-466D-9E98-EEE3706D188D}" type="datetimeFigureOut">
              <a:rPr lang="en-IN" smtClean="0"/>
              <a:t>31-03-2022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56C2C4-2E9D-4634-B176-C1AC165F8C18}" type="slidenum">
              <a:rPr lang="en-IN" smtClean="0"/>
              <a:t>‹#›</a:t>
            </a:fld>
            <a:endParaRPr lang="en-IN"/>
          </a:p>
        </p:txBody>
      </p:sp>
    </p:spTree>
    <p:extLst>
      <p:ext uri="{BB962C8B-B14F-4D97-AF65-F5344CB8AC3E}">
        <p14:creationId xmlns:p14="http://schemas.microsoft.com/office/powerpoint/2010/main" val="427349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91CEB2-9824-466D-9E98-EEE3706D188D}" type="datetimeFigureOut">
              <a:rPr lang="en-IN" smtClean="0"/>
              <a:t>31-03-2022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256C2C4-2E9D-4634-B176-C1AC165F8C18}" type="slidenum">
              <a:rPr lang="en-IN" smtClean="0"/>
              <a:t>‹#›</a:t>
            </a:fld>
            <a:endParaRPr lang="en-IN"/>
          </a:p>
        </p:txBody>
      </p:sp>
    </p:spTree>
    <p:extLst>
      <p:ext uri="{BB962C8B-B14F-4D97-AF65-F5344CB8AC3E}">
        <p14:creationId xmlns:p14="http://schemas.microsoft.com/office/powerpoint/2010/main" val="308244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91CEB2-9824-466D-9E98-EEE3706D188D}" type="datetimeFigureOut">
              <a:rPr lang="en-IN" smtClean="0"/>
              <a:t>31-03-2022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56C2C4-2E9D-4634-B176-C1AC165F8C18}" type="slidenum">
              <a:rPr lang="en-IN" smtClean="0"/>
              <a:t>‹#›</a:t>
            </a:fld>
            <a:endParaRPr lang="en-IN"/>
          </a:p>
        </p:txBody>
      </p:sp>
    </p:spTree>
    <p:extLst>
      <p:ext uri="{BB962C8B-B14F-4D97-AF65-F5344CB8AC3E}">
        <p14:creationId xmlns:p14="http://schemas.microsoft.com/office/powerpoint/2010/main" val="222519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91CEB2-9824-466D-9E98-EEE3706D188D}"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56C2C4-2E9D-4634-B176-C1AC165F8C18}" type="slidenum">
              <a:rPr lang="en-IN" smtClean="0"/>
              <a:t>‹#›</a:t>
            </a:fld>
            <a:endParaRPr lang="en-IN"/>
          </a:p>
        </p:txBody>
      </p:sp>
    </p:spTree>
    <p:extLst>
      <p:ext uri="{BB962C8B-B14F-4D97-AF65-F5344CB8AC3E}">
        <p14:creationId xmlns:p14="http://schemas.microsoft.com/office/powerpoint/2010/main" val="186881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91CEB2-9824-466D-9E98-EEE3706D188D}" type="datetimeFigureOut">
              <a:rPr lang="en-IN" smtClean="0"/>
              <a:t>31-03-2022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56C2C4-2E9D-4634-B176-C1AC165F8C1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50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D67D-4B88-47F8-B0AA-BB3B15C25BC2}"/>
              </a:ext>
            </a:extLst>
          </p:cNvPr>
          <p:cNvSpPr>
            <a:spLocks noGrp="1"/>
          </p:cNvSpPr>
          <p:nvPr>
            <p:ph type="title"/>
          </p:nvPr>
        </p:nvSpPr>
        <p:spPr/>
        <p:txBody>
          <a:bodyPr/>
          <a:lstStyle/>
          <a:p>
            <a:r>
              <a:rPr lang="en-IN" dirty="0"/>
              <a:t>What is Service Level Agreement?</a:t>
            </a:r>
          </a:p>
        </p:txBody>
      </p:sp>
      <p:sp>
        <p:nvSpPr>
          <p:cNvPr id="3" name="Content Placeholder 2">
            <a:extLst>
              <a:ext uri="{FF2B5EF4-FFF2-40B4-BE49-F238E27FC236}">
                <a16:creationId xmlns:a16="http://schemas.microsoft.com/office/drawing/2014/main" id="{3AC2DFA4-693B-4187-B518-0DDC3BAB7197}"/>
              </a:ext>
            </a:extLst>
          </p:cNvPr>
          <p:cNvSpPr>
            <a:spLocks noGrp="1"/>
          </p:cNvSpPr>
          <p:nvPr>
            <p:ph idx="1"/>
          </p:nvPr>
        </p:nvSpPr>
        <p:spPr/>
        <p:txBody>
          <a:bodyPr/>
          <a:lstStyle/>
          <a:p>
            <a:pPr>
              <a:buFont typeface="Wingdings" panose="05000000000000000000" pitchFamily="2" charset="2"/>
              <a:buChar char="q"/>
            </a:pPr>
            <a:r>
              <a:rPr lang="en-US" dirty="0"/>
              <a:t> A formal contract between a service Provider (SP) and Service Consumer (SC)</a:t>
            </a:r>
          </a:p>
          <a:p>
            <a:pPr>
              <a:buFont typeface="Wingdings" panose="05000000000000000000" pitchFamily="2" charset="2"/>
              <a:buChar char="q"/>
            </a:pPr>
            <a:r>
              <a:rPr lang="en-US" dirty="0"/>
              <a:t>SLA: foundation of the consumers trust in the provider</a:t>
            </a:r>
          </a:p>
          <a:p>
            <a:pPr>
              <a:buFont typeface="Wingdings" panose="05000000000000000000" pitchFamily="2" charset="2"/>
              <a:buChar char="q"/>
            </a:pPr>
            <a:r>
              <a:rPr lang="en-US" dirty="0"/>
              <a:t>Purpose: To define a formal basis for performance and availability the SP guarantees to deliver</a:t>
            </a:r>
          </a:p>
          <a:p>
            <a:pPr>
              <a:buFont typeface="Wingdings" panose="05000000000000000000" pitchFamily="2" charset="2"/>
              <a:buChar char="q"/>
            </a:pPr>
            <a:r>
              <a:rPr lang="en-US" dirty="0"/>
              <a:t>SLA contains Service Level Objectives(SLOs)</a:t>
            </a:r>
          </a:p>
          <a:p>
            <a:pPr>
              <a:buFont typeface="Wingdings" panose="05000000000000000000" pitchFamily="2" charset="2"/>
              <a:buChar char="q"/>
            </a:pPr>
            <a:r>
              <a:rPr lang="en-US" dirty="0"/>
              <a:t> Objectively measurable conditions for the service .</a:t>
            </a:r>
          </a:p>
          <a:p>
            <a:pPr>
              <a:buFont typeface="Wingdings" panose="05000000000000000000" pitchFamily="2" charset="2"/>
              <a:buChar char="q"/>
            </a:pPr>
            <a:r>
              <a:rPr lang="en-US" dirty="0"/>
              <a:t>SLA and SLO: basis of selection of cloud provider.</a:t>
            </a:r>
            <a:endParaRPr lang="en-IN" dirty="0"/>
          </a:p>
        </p:txBody>
      </p:sp>
    </p:spTree>
    <p:extLst>
      <p:ext uri="{BB962C8B-B14F-4D97-AF65-F5344CB8AC3E}">
        <p14:creationId xmlns:p14="http://schemas.microsoft.com/office/powerpoint/2010/main" val="232456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3C2C-542C-499F-B642-21C4CFA24EC5}"/>
              </a:ext>
            </a:extLst>
          </p:cNvPr>
          <p:cNvSpPr>
            <a:spLocks noGrp="1"/>
          </p:cNvSpPr>
          <p:nvPr>
            <p:ph type="title"/>
          </p:nvPr>
        </p:nvSpPr>
        <p:spPr/>
        <p:txBody>
          <a:bodyPr/>
          <a:lstStyle/>
          <a:p>
            <a:r>
              <a:rPr lang="en-IN" dirty="0"/>
              <a:t>SLA  for Cloud Services </a:t>
            </a:r>
          </a:p>
        </p:txBody>
      </p:sp>
      <p:sp>
        <p:nvSpPr>
          <p:cNvPr id="3" name="Content Placeholder 2">
            <a:extLst>
              <a:ext uri="{FF2B5EF4-FFF2-40B4-BE49-F238E27FC236}">
                <a16:creationId xmlns:a16="http://schemas.microsoft.com/office/drawing/2014/main" id="{4972D0D9-8B70-4FFB-8EC9-C163DD31DA04}"/>
              </a:ext>
            </a:extLst>
          </p:cNvPr>
          <p:cNvSpPr>
            <a:spLocks noGrp="1"/>
          </p:cNvSpPr>
          <p:nvPr>
            <p:ph idx="1"/>
          </p:nvPr>
        </p:nvSpPr>
        <p:spPr/>
        <p:txBody>
          <a:bodyPr>
            <a:normAutofit/>
          </a:bodyPr>
          <a:lstStyle/>
          <a:p>
            <a:r>
              <a:rPr lang="en-IN" dirty="0"/>
              <a:t>Management Portal means the web interface, provided by Microsoft . Through which customers may manage the Service.</a:t>
            </a:r>
          </a:p>
          <a:p>
            <a:r>
              <a:rPr lang="en-IN" dirty="0"/>
              <a:t>Service Credit is the percentage of the Applicable Monthly Service  fees credited to you following Microsoft s claim approval.</a:t>
            </a:r>
          </a:p>
          <a:p>
            <a:r>
              <a:rPr lang="en-IN" dirty="0"/>
              <a:t>Service Level means the performance metric(s) set forth in this SLA that Microsoft agrees to meet in the delivery of the service </a:t>
            </a:r>
          </a:p>
          <a:p>
            <a:r>
              <a:rPr lang="en-IN" dirty="0"/>
              <a:t>Success Code means an indication that an operation has succeeded such as an HTTP status code in 2XX range.</a:t>
            </a:r>
          </a:p>
          <a:p>
            <a:r>
              <a:rPr lang="en-IN" dirty="0"/>
              <a:t>Support Window refers to the period of time during which a Service feature or compatibility with a separate product or service supported </a:t>
            </a:r>
          </a:p>
          <a:p>
            <a:endParaRPr lang="en-IN" dirty="0"/>
          </a:p>
          <a:p>
            <a:endParaRPr lang="en-IN" dirty="0"/>
          </a:p>
        </p:txBody>
      </p:sp>
    </p:spTree>
    <p:extLst>
      <p:ext uri="{BB962C8B-B14F-4D97-AF65-F5344CB8AC3E}">
        <p14:creationId xmlns:p14="http://schemas.microsoft.com/office/powerpoint/2010/main" val="39091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69DA-1463-435C-AAE6-B77FD5702DEE}"/>
              </a:ext>
            </a:extLst>
          </p:cNvPr>
          <p:cNvSpPr>
            <a:spLocks noGrp="1"/>
          </p:cNvSpPr>
          <p:nvPr>
            <p:ph type="title"/>
          </p:nvPr>
        </p:nvSpPr>
        <p:spPr/>
        <p:txBody>
          <a:bodyPr/>
          <a:lstStyle/>
          <a:p>
            <a:r>
              <a:rPr lang="en-IN" dirty="0"/>
              <a:t>Additional Definitions </a:t>
            </a:r>
          </a:p>
        </p:txBody>
      </p:sp>
      <p:sp>
        <p:nvSpPr>
          <p:cNvPr id="3" name="Content Placeholder 2">
            <a:extLst>
              <a:ext uri="{FF2B5EF4-FFF2-40B4-BE49-F238E27FC236}">
                <a16:creationId xmlns:a16="http://schemas.microsoft.com/office/drawing/2014/main" id="{6FE3B22E-0446-4B11-9CD8-E70CEA98A92A}"/>
              </a:ext>
            </a:extLst>
          </p:cNvPr>
          <p:cNvSpPr>
            <a:spLocks noGrp="1"/>
          </p:cNvSpPr>
          <p:nvPr>
            <p:ph idx="1"/>
          </p:nvPr>
        </p:nvSpPr>
        <p:spPr/>
        <p:txBody>
          <a:bodyPr/>
          <a:lstStyle/>
          <a:p>
            <a:r>
              <a:rPr lang="en-IN" dirty="0"/>
              <a:t>Availability Set </a:t>
            </a:r>
          </a:p>
          <a:p>
            <a:r>
              <a:rPr lang="en-IN" dirty="0"/>
              <a:t>Cloud Services </a:t>
            </a:r>
          </a:p>
          <a:p>
            <a:r>
              <a:rPr lang="en-IN" dirty="0"/>
              <a:t>Fault Domain </a:t>
            </a:r>
          </a:p>
          <a:p>
            <a:r>
              <a:rPr lang="en-IN" dirty="0"/>
              <a:t>Update Domain</a:t>
            </a:r>
          </a:p>
          <a:p>
            <a:r>
              <a:rPr lang="en-IN" dirty="0"/>
              <a:t>Virtual Machine </a:t>
            </a:r>
          </a:p>
        </p:txBody>
      </p:sp>
    </p:spTree>
    <p:extLst>
      <p:ext uri="{BB962C8B-B14F-4D97-AF65-F5344CB8AC3E}">
        <p14:creationId xmlns:p14="http://schemas.microsoft.com/office/powerpoint/2010/main" val="256057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1C9A-12AF-49E5-8946-119D085AC805}"/>
              </a:ext>
            </a:extLst>
          </p:cNvPr>
          <p:cNvSpPr>
            <a:spLocks noGrp="1"/>
          </p:cNvSpPr>
          <p:nvPr>
            <p:ph type="title"/>
          </p:nvPr>
        </p:nvSpPr>
        <p:spPr/>
        <p:txBody>
          <a:bodyPr/>
          <a:lstStyle/>
          <a:p>
            <a:r>
              <a:rPr lang="en-IN" dirty="0"/>
              <a:t>Monthly uptime Calculation </a:t>
            </a:r>
          </a:p>
        </p:txBody>
      </p:sp>
      <p:sp>
        <p:nvSpPr>
          <p:cNvPr id="3" name="Content Placeholder 2">
            <a:extLst>
              <a:ext uri="{FF2B5EF4-FFF2-40B4-BE49-F238E27FC236}">
                <a16:creationId xmlns:a16="http://schemas.microsoft.com/office/drawing/2014/main" id="{1ED71B15-98DD-4ABF-A618-7FB5BB8AA3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200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A0D5-DA44-4C40-B37C-11DAFAA61CCA}"/>
              </a:ext>
            </a:extLst>
          </p:cNvPr>
          <p:cNvSpPr>
            <a:spLocks noGrp="1"/>
          </p:cNvSpPr>
          <p:nvPr>
            <p:ph type="title"/>
          </p:nvPr>
        </p:nvSpPr>
        <p:spPr/>
        <p:txBody>
          <a:bodyPr/>
          <a:lstStyle/>
          <a:p>
            <a:r>
              <a:rPr lang="en-IN" dirty="0"/>
              <a:t>SLA best practices </a:t>
            </a:r>
          </a:p>
        </p:txBody>
      </p:sp>
      <p:sp>
        <p:nvSpPr>
          <p:cNvPr id="3" name="Content Placeholder 2">
            <a:extLst>
              <a:ext uri="{FF2B5EF4-FFF2-40B4-BE49-F238E27FC236}">
                <a16:creationId xmlns:a16="http://schemas.microsoft.com/office/drawing/2014/main" id="{073F518C-DCC5-4753-A6B5-D51A8648AE16}"/>
              </a:ext>
            </a:extLst>
          </p:cNvPr>
          <p:cNvSpPr>
            <a:spLocks noGrp="1"/>
          </p:cNvSpPr>
          <p:nvPr>
            <p:ph idx="1"/>
          </p:nvPr>
        </p:nvSpPr>
        <p:spPr/>
        <p:txBody>
          <a:bodyPr>
            <a:normAutofit/>
          </a:bodyPr>
          <a:lstStyle/>
          <a:p>
            <a:r>
              <a:rPr lang="en-IN" dirty="0"/>
              <a:t>The cloud Standard Custom Council provided consumer with the seven steps they should take when evaluating cloud SLAs</a:t>
            </a:r>
          </a:p>
          <a:p>
            <a:r>
              <a:rPr lang="en-IN" dirty="0"/>
              <a:t>Identify the cloud actors </a:t>
            </a:r>
          </a:p>
          <a:p>
            <a:pPr marL="0" indent="0">
              <a:buNone/>
            </a:pPr>
            <a:r>
              <a:rPr lang="en-IN" dirty="0"/>
              <a:t>   as per NIST reference architecture</a:t>
            </a:r>
          </a:p>
          <a:p>
            <a:pPr marL="0" indent="0">
              <a:buNone/>
            </a:pPr>
            <a:r>
              <a:rPr lang="en-IN" dirty="0"/>
              <a:t>  Cloud Consumer </a:t>
            </a:r>
          </a:p>
          <a:p>
            <a:pPr marL="0" indent="0">
              <a:buNone/>
            </a:pPr>
            <a:r>
              <a:rPr lang="en-IN" dirty="0"/>
              <a:t>  Cloud Provider</a:t>
            </a:r>
          </a:p>
          <a:p>
            <a:pPr marL="0" indent="0">
              <a:buNone/>
            </a:pPr>
            <a:r>
              <a:rPr lang="en-IN" dirty="0"/>
              <a:t>  Cloud carrier</a:t>
            </a:r>
          </a:p>
          <a:p>
            <a:pPr marL="0" indent="0">
              <a:buNone/>
            </a:pPr>
            <a:r>
              <a:rPr lang="en-IN" dirty="0"/>
              <a:t>  Cloud Broker</a:t>
            </a:r>
          </a:p>
          <a:p>
            <a:pPr marL="0" indent="0">
              <a:buNone/>
            </a:pPr>
            <a:r>
              <a:rPr lang="en-IN" dirty="0"/>
              <a:t>  Cloud Auditor </a:t>
            </a:r>
          </a:p>
        </p:txBody>
      </p:sp>
    </p:spTree>
    <p:extLst>
      <p:ext uri="{BB962C8B-B14F-4D97-AF65-F5344CB8AC3E}">
        <p14:creationId xmlns:p14="http://schemas.microsoft.com/office/powerpoint/2010/main" val="389713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A0D5-DA44-4C40-B37C-11DAFAA61CCA}"/>
              </a:ext>
            </a:extLst>
          </p:cNvPr>
          <p:cNvSpPr>
            <a:spLocks noGrp="1"/>
          </p:cNvSpPr>
          <p:nvPr>
            <p:ph type="title"/>
          </p:nvPr>
        </p:nvSpPr>
        <p:spPr/>
        <p:txBody>
          <a:bodyPr/>
          <a:lstStyle/>
          <a:p>
            <a:r>
              <a:rPr lang="en-IN" dirty="0"/>
              <a:t>SLA best practices </a:t>
            </a:r>
          </a:p>
        </p:txBody>
      </p:sp>
      <p:sp>
        <p:nvSpPr>
          <p:cNvPr id="3" name="Content Placeholder 2">
            <a:extLst>
              <a:ext uri="{FF2B5EF4-FFF2-40B4-BE49-F238E27FC236}">
                <a16:creationId xmlns:a16="http://schemas.microsoft.com/office/drawing/2014/main" id="{073F518C-DCC5-4753-A6B5-D51A8648AE16}"/>
              </a:ext>
            </a:extLst>
          </p:cNvPr>
          <p:cNvSpPr>
            <a:spLocks noGrp="1"/>
          </p:cNvSpPr>
          <p:nvPr>
            <p:ph idx="1"/>
          </p:nvPr>
        </p:nvSpPr>
        <p:spPr/>
        <p:txBody>
          <a:bodyPr>
            <a:normAutofit/>
          </a:bodyPr>
          <a:lstStyle/>
          <a:p>
            <a:pPr>
              <a:buFont typeface="Wingdings" panose="05000000000000000000" pitchFamily="2" charset="2"/>
              <a:buChar char="Ø"/>
            </a:pPr>
            <a:r>
              <a:rPr lang="en-IN" dirty="0"/>
              <a:t>Evaluate business level policies </a:t>
            </a:r>
          </a:p>
          <a:p>
            <a:pPr>
              <a:buFont typeface="Wingdings" panose="05000000000000000000" pitchFamily="2" charset="2"/>
              <a:buChar char="Ø"/>
            </a:pPr>
            <a:r>
              <a:rPr lang="en-IN" dirty="0"/>
              <a:t>Data policy, SLA guarantees, list of services not covered, excess usage, payment and penalty methods, subcontracted services, licenced software and industry specific standards</a:t>
            </a:r>
          </a:p>
          <a:p>
            <a:pPr>
              <a:buFont typeface="Wingdings" panose="05000000000000000000" pitchFamily="2" charset="2"/>
              <a:buChar char="Ø"/>
            </a:pPr>
            <a:r>
              <a:rPr lang="en-IN" dirty="0"/>
              <a:t>Understand SaaS, PaaS and IaaS</a:t>
            </a:r>
          </a:p>
          <a:p>
            <a:pPr>
              <a:buFont typeface="Wingdings" panose="05000000000000000000" pitchFamily="2" charset="2"/>
              <a:buChar char="Ø"/>
            </a:pPr>
            <a:r>
              <a:rPr lang="en-IN" dirty="0"/>
              <a:t>To understand what SaaS , PaaS and IaaS are about and which type of cloud it is running on ( private public or hybrid)</a:t>
            </a:r>
          </a:p>
          <a:p>
            <a:pPr>
              <a:buFont typeface="Wingdings" panose="05000000000000000000" pitchFamily="2" charset="2"/>
              <a:buChar char="Ø"/>
            </a:pPr>
            <a:r>
              <a:rPr lang="en-IN" dirty="0"/>
              <a:t>Terms and conditions in the SLA depends on the complexity of control variables that the provider gives to the consumers</a:t>
            </a:r>
          </a:p>
        </p:txBody>
      </p:sp>
    </p:spTree>
    <p:extLst>
      <p:ext uri="{BB962C8B-B14F-4D97-AF65-F5344CB8AC3E}">
        <p14:creationId xmlns:p14="http://schemas.microsoft.com/office/powerpoint/2010/main" val="42697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2289-0A31-4020-8C87-2E3919B6242C}"/>
              </a:ext>
            </a:extLst>
          </p:cNvPr>
          <p:cNvSpPr>
            <a:spLocks noGrp="1"/>
          </p:cNvSpPr>
          <p:nvPr>
            <p:ph type="title"/>
          </p:nvPr>
        </p:nvSpPr>
        <p:spPr/>
        <p:txBody>
          <a:bodyPr/>
          <a:lstStyle/>
          <a:p>
            <a:r>
              <a:rPr lang="en-IN" dirty="0"/>
              <a:t>Control Parameters </a:t>
            </a:r>
          </a:p>
        </p:txBody>
      </p:sp>
      <p:sp>
        <p:nvSpPr>
          <p:cNvPr id="3" name="Content Placeholder 2">
            <a:extLst>
              <a:ext uri="{FF2B5EF4-FFF2-40B4-BE49-F238E27FC236}">
                <a16:creationId xmlns:a16="http://schemas.microsoft.com/office/drawing/2014/main" id="{85A26BB7-E857-4049-A68F-31C5FD88D49E}"/>
              </a:ext>
            </a:extLst>
          </p:cNvPr>
          <p:cNvSpPr>
            <a:spLocks noGrp="1"/>
          </p:cNvSpPr>
          <p:nvPr>
            <p:ph idx="1"/>
          </p:nvPr>
        </p:nvSpPr>
        <p:spPr/>
        <p:txBody>
          <a:bodyPr/>
          <a:lstStyle/>
          <a:p>
            <a:r>
              <a:rPr lang="en-IN" dirty="0"/>
              <a:t>Metrics:  To identify what metric should be used to achieve performance objectives. Some examples of availability and response time metric are</a:t>
            </a:r>
          </a:p>
          <a:p>
            <a:pPr marL="0" indent="0">
              <a:buNone/>
            </a:pPr>
            <a:r>
              <a:rPr lang="en-IN" dirty="0"/>
              <a:t>     Metric name in SLA</a:t>
            </a:r>
          </a:p>
          <a:p>
            <a:pPr marL="0" indent="0">
              <a:buNone/>
            </a:pPr>
            <a:r>
              <a:rPr lang="en-IN" dirty="0"/>
              <a:t>     Constraints </a:t>
            </a:r>
          </a:p>
          <a:p>
            <a:pPr marL="0" indent="0">
              <a:buNone/>
            </a:pPr>
            <a:r>
              <a:rPr lang="en-IN" dirty="0"/>
              <a:t>     Methods and frequency of Collection </a:t>
            </a:r>
          </a:p>
          <a:p>
            <a:pPr marL="0" indent="0">
              <a:buNone/>
            </a:pPr>
            <a:endParaRPr lang="en-IN" dirty="0"/>
          </a:p>
        </p:txBody>
      </p:sp>
    </p:spTree>
    <p:extLst>
      <p:ext uri="{BB962C8B-B14F-4D97-AF65-F5344CB8AC3E}">
        <p14:creationId xmlns:p14="http://schemas.microsoft.com/office/powerpoint/2010/main" val="1847910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7141-E1BB-41DF-BC23-B82EF2BBF3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44963F-4AA5-4F0F-B2ED-EE5CE7B8B7BB}"/>
              </a:ext>
            </a:extLst>
          </p:cNvPr>
          <p:cNvSpPr>
            <a:spLocks noGrp="1"/>
          </p:cNvSpPr>
          <p:nvPr>
            <p:ph idx="1"/>
          </p:nvPr>
        </p:nvSpPr>
        <p:spPr/>
        <p:txBody>
          <a:bodyPr/>
          <a:lstStyle/>
          <a:p>
            <a:r>
              <a:rPr lang="en-IN" dirty="0"/>
              <a:t>Security : Considers key security requirements for cloud SLAs including </a:t>
            </a:r>
          </a:p>
          <a:p>
            <a:r>
              <a:rPr lang="en-IN" dirty="0"/>
              <a:t>Assets sensitivity</a:t>
            </a:r>
          </a:p>
          <a:p>
            <a:r>
              <a:rPr lang="en-IN" dirty="0"/>
              <a:t>Legal/regulatory requirements</a:t>
            </a:r>
          </a:p>
          <a:p>
            <a:r>
              <a:rPr lang="en-IN" dirty="0"/>
              <a:t>Cloud Providers security capabilities .</a:t>
            </a:r>
          </a:p>
          <a:p>
            <a:r>
              <a:rPr lang="en-IN" dirty="0"/>
              <a:t> </a:t>
            </a:r>
          </a:p>
        </p:txBody>
      </p:sp>
    </p:spTree>
    <p:extLst>
      <p:ext uri="{BB962C8B-B14F-4D97-AF65-F5344CB8AC3E}">
        <p14:creationId xmlns:p14="http://schemas.microsoft.com/office/powerpoint/2010/main" val="1594769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8E1E-7A6A-40A3-BE15-E31AEAA99530}"/>
              </a:ext>
            </a:extLst>
          </p:cNvPr>
          <p:cNvSpPr>
            <a:spLocks noGrp="1"/>
          </p:cNvSpPr>
          <p:nvPr>
            <p:ph type="title"/>
          </p:nvPr>
        </p:nvSpPr>
        <p:spPr/>
        <p:txBody>
          <a:bodyPr/>
          <a:lstStyle/>
          <a:p>
            <a:r>
              <a:rPr lang="en-IN" dirty="0"/>
              <a:t>Identify service management requirements </a:t>
            </a:r>
          </a:p>
        </p:txBody>
      </p:sp>
      <p:sp>
        <p:nvSpPr>
          <p:cNvPr id="3" name="Content Placeholder 2">
            <a:extLst>
              <a:ext uri="{FF2B5EF4-FFF2-40B4-BE49-F238E27FC236}">
                <a16:creationId xmlns:a16="http://schemas.microsoft.com/office/drawing/2014/main" id="{6A825B0E-547D-4FF1-82F7-D86424A177EF}"/>
              </a:ext>
            </a:extLst>
          </p:cNvPr>
          <p:cNvSpPr>
            <a:spLocks noGrp="1"/>
          </p:cNvSpPr>
          <p:nvPr>
            <p:ph idx="1"/>
          </p:nvPr>
        </p:nvSpPr>
        <p:spPr/>
        <p:txBody>
          <a:bodyPr/>
          <a:lstStyle/>
          <a:p>
            <a:r>
              <a:rPr lang="en-IN" dirty="0"/>
              <a:t>What should be monitored and reported ( for example load performance, application performance ) and what should be metered</a:t>
            </a:r>
          </a:p>
          <a:p>
            <a:r>
              <a:rPr lang="en-IN" dirty="0"/>
              <a:t>How rapid provisioning should be ( speed, testing, demand, flexibility) and how resource change should be managed.</a:t>
            </a:r>
          </a:p>
        </p:txBody>
      </p:sp>
    </p:spTree>
    <p:extLst>
      <p:ext uri="{BB962C8B-B14F-4D97-AF65-F5344CB8AC3E}">
        <p14:creationId xmlns:p14="http://schemas.microsoft.com/office/powerpoint/2010/main" val="326827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2BA4-D7E4-4A35-A5C0-68200AB76D04}"/>
              </a:ext>
            </a:extLst>
          </p:cNvPr>
          <p:cNvSpPr>
            <a:spLocks noGrp="1"/>
          </p:cNvSpPr>
          <p:nvPr>
            <p:ph type="title"/>
          </p:nvPr>
        </p:nvSpPr>
        <p:spPr/>
        <p:txBody>
          <a:bodyPr/>
          <a:lstStyle/>
          <a:p>
            <a:r>
              <a:rPr lang="en-IN" dirty="0"/>
              <a:t>Prepare for and manage service failure </a:t>
            </a:r>
          </a:p>
        </p:txBody>
      </p:sp>
      <p:sp>
        <p:nvSpPr>
          <p:cNvPr id="3" name="Content Placeholder 2">
            <a:extLst>
              <a:ext uri="{FF2B5EF4-FFF2-40B4-BE49-F238E27FC236}">
                <a16:creationId xmlns:a16="http://schemas.microsoft.com/office/drawing/2014/main" id="{5D087980-706E-4525-AE59-258E49B77C26}"/>
              </a:ext>
            </a:extLst>
          </p:cNvPr>
          <p:cNvSpPr>
            <a:spLocks noGrp="1"/>
          </p:cNvSpPr>
          <p:nvPr>
            <p:ph idx="1"/>
          </p:nvPr>
        </p:nvSpPr>
        <p:spPr/>
        <p:txBody>
          <a:bodyPr/>
          <a:lstStyle/>
          <a:p>
            <a:r>
              <a:rPr lang="en-IN" dirty="0"/>
              <a:t>Determine what remedies should be provided (for example, service credits) and what are the liability limitations.</a:t>
            </a:r>
          </a:p>
          <a:p>
            <a:r>
              <a:rPr lang="en-IN" dirty="0"/>
              <a:t>How the disaster recovery plan will work.</a:t>
            </a:r>
          </a:p>
          <a:p>
            <a:r>
              <a:rPr lang="en-IN" dirty="0"/>
              <a:t>An exit clause should be part of every cloud SLA in case either the consumer or provider wants to terminate </a:t>
            </a:r>
            <a:r>
              <a:rPr lang="en-IN"/>
              <a:t>the relationship </a:t>
            </a:r>
          </a:p>
        </p:txBody>
      </p:sp>
    </p:spTree>
    <p:extLst>
      <p:ext uri="{BB962C8B-B14F-4D97-AF65-F5344CB8AC3E}">
        <p14:creationId xmlns:p14="http://schemas.microsoft.com/office/powerpoint/2010/main" val="1677905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41D4-73B1-4322-BBCB-5BDE051554A8}"/>
              </a:ext>
            </a:extLst>
          </p:cNvPr>
          <p:cNvSpPr>
            <a:spLocks noGrp="1"/>
          </p:cNvSpPr>
          <p:nvPr>
            <p:ph type="title"/>
          </p:nvPr>
        </p:nvSpPr>
        <p:spPr/>
        <p:txBody>
          <a:bodyPr/>
          <a:lstStyle/>
          <a:p>
            <a:r>
              <a:rPr lang="en-US" dirty="0"/>
              <a:t>SLA MANAGEMENT IN CLOUD COMPUTING: </a:t>
            </a:r>
            <a:endParaRPr lang="en-IN" dirty="0"/>
          </a:p>
        </p:txBody>
      </p:sp>
      <p:sp>
        <p:nvSpPr>
          <p:cNvPr id="3" name="Content Placeholder 2">
            <a:extLst>
              <a:ext uri="{FF2B5EF4-FFF2-40B4-BE49-F238E27FC236}">
                <a16:creationId xmlns:a16="http://schemas.microsoft.com/office/drawing/2014/main" id="{41AB1209-A579-4DB4-8311-6BE2BC71FA8A}"/>
              </a:ext>
            </a:extLst>
          </p:cNvPr>
          <p:cNvSpPr>
            <a:spLocks noGrp="1"/>
          </p:cNvSpPr>
          <p:nvPr>
            <p:ph idx="1"/>
          </p:nvPr>
        </p:nvSpPr>
        <p:spPr/>
        <p:txBody>
          <a:bodyPr/>
          <a:lstStyle/>
          <a:p>
            <a:r>
              <a:rPr lang="en-US" dirty="0"/>
              <a:t>A SERVICE PROVIDER’S PERSPECTIVE TRADITIONAL APPROACHES TO SLO MANAGEMENT Traditionally, load balancing techniques and admission control mechanisms have been used to provide guaranteed quality of service (QoS) for hosted web applications. These mechanisms can be viewed as the first attempt towards managing the SLOs. In the following subsections we discuss the existing approaches for load balancing and admission control for ensuring QoS. </a:t>
            </a:r>
            <a:endParaRPr lang="en-IN" dirty="0"/>
          </a:p>
        </p:txBody>
      </p:sp>
    </p:spTree>
    <p:extLst>
      <p:ext uri="{BB962C8B-B14F-4D97-AF65-F5344CB8AC3E}">
        <p14:creationId xmlns:p14="http://schemas.microsoft.com/office/powerpoint/2010/main" val="153850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6652-FB21-453C-8D95-DA46EEB95D80}"/>
              </a:ext>
            </a:extLst>
          </p:cNvPr>
          <p:cNvSpPr>
            <a:spLocks noGrp="1"/>
          </p:cNvSpPr>
          <p:nvPr>
            <p:ph type="title"/>
          </p:nvPr>
        </p:nvSpPr>
        <p:spPr/>
        <p:txBody>
          <a:bodyPr/>
          <a:lstStyle/>
          <a:p>
            <a:r>
              <a:rPr lang="en-US" b="1" i="0" dirty="0">
                <a:solidFill>
                  <a:srgbClr val="273239"/>
                </a:solidFill>
                <a:effectLst/>
                <a:latin typeface="urw-din"/>
              </a:rPr>
              <a:t>Service Level Agreement (SLA)</a:t>
            </a:r>
            <a:r>
              <a:rPr lang="en-US"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0C76660B-34C1-4B0A-A22B-C259238B8DBB}"/>
              </a:ext>
            </a:extLst>
          </p:cNvPr>
          <p:cNvSpPr>
            <a:spLocks noGrp="1"/>
          </p:cNvSpPr>
          <p:nvPr>
            <p:ph idx="1"/>
          </p:nvPr>
        </p:nvSpPr>
        <p:spPr/>
        <p:txBody>
          <a:bodyPr/>
          <a:lstStyle/>
          <a:p>
            <a:pPr algn="l" fontAlgn="base"/>
            <a:r>
              <a:rPr lang="en-US" b="0" i="0" dirty="0">
                <a:solidFill>
                  <a:srgbClr val="273239"/>
                </a:solidFill>
                <a:effectLst/>
                <a:latin typeface="urw-din"/>
              </a:rPr>
              <a:t>A </a:t>
            </a:r>
            <a:r>
              <a:rPr lang="en-US" b="1" i="0" dirty="0">
                <a:solidFill>
                  <a:srgbClr val="273239"/>
                </a:solidFill>
                <a:effectLst/>
                <a:latin typeface="urw-din"/>
              </a:rPr>
              <a:t>Service Level Agreement (SLA)</a:t>
            </a:r>
            <a:r>
              <a:rPr lang="en-US" b="0" i="0" dirty="0">
                <a:solidFill>
                  <a:srgbClr val="273239"/>
                </a:solidFill>
                <a:effectLst/>
                <a:latin typeface="urw-din"/>
              </a:rPr>
              <a:t> is the bond for performance negotiated between the cloud services provider and the client. Earlier, in cloud computing all Service Level Agreements were negotiated between a client and the service consumer. Nowadays, with the initiation of large utility-like cloud computing providers, most Service Level Agreements are standardized until a client becomes a large consumer of cloud services. Service level agreements are also defined at </a:t>
            </a:r>
            <a:r>
              <a:rPr lang="en-US" b="1" i="0" dirty="0">
                <a:solidFill>
                  <a:srgbClr val="273239"/>
                </a:solidFill>
                <a:effectLst/>
                <a:latin typeface="urw-din"/>
              </a:rPr>
              <a:t>different levels</a:t>
            </a:r>
            <a:r>
              <a:rPr lang="en-US" b="0" i="0" dirty="0">
                <a:solidFill>
                  <a:srgbClr val="273239"/>
                </a:solidFill>
                <a:effectLst/>
                <a:latin typeface="urw-din"/>
              </a:rPr>
              <a:t> which are mentioned below:</a:t>
            </a:r>
          </a:p>
          <a:p>
            <a:pPr algn="l" fontAlgn="base">
              <a:buFont typeface="Arial" panose="020B0604020202020204" pitchFamily="34" charset="0"/>
              <a:buChar char="•"/>
            </a:pPr>
            <a:r>
              <a:rPr lang="en-US" b="0" i="0" dirty="0">
                <a:solidFill>
                  <a:srgbClr val="273239"/>
                </a:solidFill>
                <a:effectLst/>
                <a:latin typeface="urw-din"/>
              </a:rPr>
              <a:t>Customer-based SLA</a:t>
            </a:r>
          </a:p>
          <a:p>
            <a:pPr algn="l" fontAlgn="base">
              <a:buFont typeface="Arial" panose="020B0604020202020204" pitchFamily="34" charset="0"/>
              <a:buChar char="•"/>
            </a:pPr>
            <a:r>
              <a:rPr lang="en-US" b="0" i="0" dirty="0">
                <a:solidFill>
                  <a:srgbClr val="273239"/>
                </a:solidFill>
                <a:effectLst/>
                <a:latin typeface="urw-din"/>
              </a:rPr>
              <a:t>Service-based SLA</a:t>
            </a:r>
          </a:p>
          <a:p>
            <a:pPr algn="l" fontAlgn="base">
              <a:buFont typeface="Arial" panose="020B0604020202020204" pitchFamily="34" charset="0"/>
              <a:buChar char="•"/>
            </a:pPr>
            <a:r>
              <a:rPr lang="en-US" b="0" i="0" dirty="0">
                <a:solidFill>
                  <a:srgbClr val="273239"/>
                </a:solidFill>
                <a:effectLst/>
                <a:latin typeface="urw-din"/>
              </a:rPr>
              <a:t>Multilevel SLA</a:t>
            </a:r>
          </a:p>
          <a:p>
            <a:endParaRPr lang="en-IN" dirty="0"/>
          </a:p>
        </p:txBody>
      </p:sp>
    </p:spTree>
    <p:extLst>
      <p:ext uri="{BB962C8B-B14F-4D97-AF65-F5344CB8AC3E}">
        <p14:creationId xmlns:p14="http://schemas.microsoft.com/office/powerpoint/2010/main" val="3761018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67E8-B70C-45BD-B448-C4D4D723CD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AB5DAF-0ECA-472B-96F7-DBD565C3D642}"/>
              </a:ext>
            </a:extLst>
          </p:cNvPr>
          <p:cNvSpPr>
            <a:spLocks noGrp="1"/>
          </p:cNvSpPr>
          <p:nvPr>
            <p:ph idx="1"/>
          </p:nvPr>
        </p:nvSpPr>
        <p:spPr/>
        <p:txBody>
          <a:bodyPr/>
          <a:lstStyle/>
          <a:p>
            <a:r>
              <a:rPr lang="en-US" dirty="0"/>
              <a:t>TYPES OF SLA :Service-level agreement provides a framework within which both seller and buyer of a service can pursue a profitable service business relationship. It outlines the broad understanding between the service provider and the service consumer for conducting business and forms the basis for maintaining a mutually beneficial relationship. From a legal perspective, the necessary terms and conditions that bind the service provider to provide services continually to the service consumer are formally defined in SLA. </a:t>
            </a:r>
          </a:p>
          <a:p>
            <a:endParaRPr lang="en-US" dirty="0"/>
          </a:p>
          <a:p>
            <a:r>
              <a:rPr lang="en-US" dirty="0"/>
              <a:t>SLA can be modeled using web service-level agreement (WSLA) language specification .Although WSLA is intended for web-service-based applications, it is equally applicable for hosting of applications. Service-level para- meter, metric, function, measurement directive, service-level objective, and penalty are some of the important components of WSLA</a:t>
            </a:r>
            <a:endParaRPr lang="en-IN" dirty="0"/>
          </a:p>
        </p:txBody>
      </p:sp>
    </p:spTree>
    <p:extLst>
      <p:ext uri="{BB962C8B-B14F-4D97-AF65-F5344CB8AC3E}">
        <p14:creationId xmlns:p14="http://schemas.microsoft.com/office/powerpoint/2010/main" val="209091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59E7-8CDC-4BF3-8D85-8F46DA59A8B5}"/>
              </a:ext>
            </a:extLst>
          </p:cNvPr>
          <p:cNvSpPr>
            <a:spLocks noGrp="1"/>
          </p:cNvSpPr>
          <p:nvPr>
            <p:ph type="title"/>
          </p:nvPr>
        </p:nvSpPr>
        <p:spPr/>
        <p:txBody>
          <a:bodyPr/>
          <a:lstStyle/>
          <a:p>
            <a:r>
              <a:rPr lang="en-US" dirty="0"/>
              <a:t>Key Components of a Service-Level Agreement</a:t>
            </a:r>
            <a:endParaRPr lang="en-IN" dirty="0"/>
          </a:p>
        </p:txBody>
      </p:sp>
      <p:sp>
        <p:nvSpPr>
          <p:cNvPr id="3" name="Content Placeholder 2">
            <a:extLst>
              <a:ext uri="{FF2B5EF4-FFF2-40B4-BE49-F238E27FC236}">
                <a16:creationId xmlns:a16="http://schemas.microsoft.com/office/drawing/2014/main" id="{C65FF0C4-C849-444D-B398-05C32DC47644}"/>
              </a:ext>
            </a:extLst>
          </p:cNvPr>
          <p:cNvSpPr>
            <a:spLocks noGrp="1"/>
          </p:cNvSpPr>
          <p:nvPr>
            <p:ph idx="1"/>
          </p:nvPr>
        </p:nvSpPr>
        <p:spPr/>
        <p:txBody>
          <a:bodyPr/>
          <a:lstStyle/>
          <a:p>
            <a:r>
              <a:rPr lang="en-US" dirty="0"/>
              <a:t>1. Service Level Parameter :  Describes an observable property of a service whose value is measurable.</a:t>
            </a:r>
          </a:p>
          <a:p>
            <a:r>
              <a:rPr lang="en-US" dirty="0"/>
              <a:t>2. Metrics :  These are definitions of values of service properties that are measured from a service-providing system or computed from other metrics and constants. Metrics are the key instrument to describe exactly what SLA parameters mean by specifying how to measure or compute the parameter values.</a:t>
            </a:r>
          </a:p>
          <a:p>
            <a:r>
              <a:rPr lang="en-US" dirty="0"/>
              <a:t>3. Function :  A function specifies how to compute a metric‘s value from the values of other metrics and constants. Functions are central to describing exactly how SLA parameters are computed from resource metrics.</a:t>
            </a:r>
          </a:p>
          <a:p>
            <a:r>
              <a:rPr lang="en-US" dirty="0"/>
              <a:t>4. Measurement directives: These specify how to measure a metric</a:t>
            </a:r>
            <a:endParaRPr lang="en-IN" dirty="0"/>
          </a:p>
        </p:txBody>
      </p:sp>
    </p:spTree>
    <p:extLst>
      <p:ext uri="{BB962C8B-B14F-4D97-AF65-F5344CB8AC3E}">
        <p14:creationId xmlns:p14="http://schemas.microsoft.com/office/powerpoint/2010/main" val="3035756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7279-8B68-49E2-9B2F-5B56EB44266C}"/>
              </a:ext>
            </a:extLst>
          </p:cNvPr>
          <p:cNvSpPr>
            <a:spLocks noGrp="1"/>
          </p:cNvSpPr>
          <p:nvPr>
            <p:ph type="title"/>
          </p:nvPr>
        </p:nvSpPr>
        <p:spPr/>
        <p:txBody>
          <a:bodyPr/>
          <a:lstStyle/>
          <a:p>
            <a:r>
              <a:rPr lang="en-US" dirty="0"/>
              <a:t>There are two types of SLAs from the perspective of application hosting</a:t>
            </a:r>
            <a:endParaRPr lang="en-IN" dirty="0"/>
          </a:p>
        </p:txBody>
      </p:sp>
      <p:sp>
        <p:nvSpPr>
          <p:cNvPr id="3" name="Content Placeholder 2">
            <a:extLst>
              <a:ext uri="{FF2B5EF4-FFF2-40B4-BE49-F238E27FC236}">
                <a16:creationId xmlns:a16="http://schemas.microsoft.com/office/drawing/2014/main" id="{1CF7F031-52BF-4A20-80BB-4AAB31F556BF}"/>
              </a:ext>
            </a:extLst>
          </p:cNvPr>
          <p:cNvSpPr>
            <a:spLocks noGrp="1"/>
          </p:cNvSpPr>
          <p:nvPr>
            <p:ph idx="1"/>
          </p:nvPr>
        </p:nvSpPr>
        <p:spPr/>
        <p:txBody>
          <a:bodyPr/>
          <a:lstStyle/>
          <a:p>
            <a:r>
              <a:rPr lang="en-US" dirty="0"/>
              <a:t>1. Infrastructure SLA : The infrastructure provider manages and offers guaran- tees on availability of the infrastructure, namely, server machine, power, network connectivity, and so on. Enterprises manage themselves, their applications that are deployed on these server machines. The machines are leased to the customers and are isolated from machines of other customers. In such dedicated hosting environments, a practical example of service-level guarantees offered by infrastructure providers. </a:t>
            </a:r>
          </a:p>
          <a:p>
            <a:r>
              <a:rPr lang="en-US" dirty="0"/>
              <a:t>2.Application SLA:  In the application co-location hosting model, the server capacity is available to the applications based solely on their resource demands. Hence, the service providers are flexible in allocating and de-allocating computing resources among the co-located applications. Therefore, the service</a:t>
            </a:r>
            <a:endParaRPr lang="en-IN" dirty="0"/>
          </a:p>
        </p:txBody>
      </p:sp>
    </p:spTree>
    <p:extLst>
      <p:ext uri="{BB962C8B-B14F-4D97-AF65-F5344CB8AC3E}">
        <p14:creationId xmlns:p14="http://schemas.microsoft.com/office/powerpoint/2010/main" val="2570289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E9C7-D6B4-4A1D-A595-F1D72F2A6180}"/>
              </a:ext>
            </a:extLst>
          </p:cNvPr>
          <p:cNvSpPr>
            <a:spLocks noGrp="1"/>
          </p:cNvSpPr>
          <p:nvPr>
            <p:ph type="title"/>
          </p:nvPr>
        </p:nvSpPr>
        <p:spPr/>
        <p:txBody>
          <a:bodyPr/>
          <a:lstStyle/>
          <a:p>
            <a:r>
              <a:rPr lang="en-IN" dirty="0"/>
              <a:t>LIFE CYCLE OF SLA</a:t>
            </a:r>
          </a:p>
        </p:txBody>
      </p:sp>
      <p:sp>
        <p:nvSpPr>
          <p:cNvPr id="3" name="Content Placeholder 2">
            <a:extLst>
              <a:ext uri="{FF2B5EF4-FFF2-40B4-BE49-F238E27FC236}">
                <a16:creationId xmlns:a16="http://schemas.microsoft.com/office/drawing/2014/main" id="{3258FF34-8A5B-413B-A396-ABE09506FD10}"/>
              </a:ext>
            </a:extLst>
          </p:cNvPr>
          <p:cNvSpPr>
            <a:spLocks noGrp="1"/>
          </p:cNvSpPr>
          <p:nvPr>
            <p:ph idx="1"/>
          </p:nvPr>
        </p:nvSpPr>
        <p:spPr/>
        <p:txBody>
          <a:bodyPr/>
          <a:lstStyle/>
          <a:p>
            <a:r>
              <a:rPr lang="en-US" dirty="0"/>
              <a:t>Each SLA goes through a sequence of steps starting from identification of terms and conditions, activation and monitoring of the stated terms and conditions, and eventual termination of contract once the hosting relationship ceases to exist. </a:t>
            </a:r>
          </a:p>
          <a:p>
            <a:r>
              <a:rPr lang="en-US" dirty="0"/>
              <a:t>Such a sequence of steps is called SLA life cycle and consists of the following five phases:</a:t>
            </a:r>
          </a:p>
          <a:p>
            <a:r>
              <a:rPr lang="en-US" dirty="0"/>
              <a:t> 1. Contract definition </a:t>
            </a:r>
          </a:p>
          <a:p>
            <a:r>
              <a:rPr lang="en-US" dirty="0"/>
              <a:t>2. Publishing and discovery</a:t>
            </a:r>
          </a:p>
          <a:p>
            <a:r>
              <a:rPr lang="en-US" dirty="0"/>
              <a:t> 3. Negotiation</a:t>
            </a:r>
          </a:p>
          <a:p>
            <a:r>
              <a:rPr lang="en-US" dirty="0"/>
              <a:t> 4. Operationalization </a:t>
            </a:r>
          </a:p>
          <a:p>
            <a:r>
              <a:rPr lang="en-US" dirty="0"/>
              <a:t>5. De-commissioning</a:t>
            </a:r>
            <a:endParaRPr lang="en-IN" dirty="0"/>
          </a:p>
        </p:txBody>
      </p:sp>
    </p:spTree>
    <p:extLst>
      <p:ext uri="{BB962C8B-B14F-4D97-AF65-F5344CB8AC3E}">
        <p14:creationId xmlns:p14="http://schemas.microsoft.com/office/powerpoint/2010/main" val="23287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1AFD-0757-4542-B8B5-B8F745983257}"/>
              </a:ext>
            </a:extLst>
          </p:cNvPr>
          <p:cNvSpPr>
            <a:spLocks noGrp="1"/>
          </p:cNvSpPr>
          <p:nvPr>
            <p:ph type="title"/>
          </p:nvPr>
        </p:nvSpPr>
        <p:spPr/>
        <p:txBody>
          <a:bodyPr/>
          <a:lstStyle/>
          <a:p>
            <a:r>
              <a:rPr lang="en-US" dirty="0"/>
              <a:t>1.Contract Definition &amp; Publication and Discovery</a:t>
            </a:r>
            <a:endParaRPr lang="en-IN" dirty="0"/>
          </a:p>
        </p:txBody>
      </p:sp>
      <p:sp>
        <p:nvSpPr>
          <p:cNvPr id="3" name="Content Placeholder 2">
            <a:extLst>
              <a:ext uri="{FF2B5EF4-FFF2-40B4-BE49-F238E27FC236}">
                <a16:creationId xmlns:a16="http://schemas.microsoft.com/office/drawing/2014/main" id="{DEC72E47-C24F-4D31-ABDD-EAFFCB074855}"/>
              </a:ext>
            </a:extLst>
          </p:cNvPr>
          <p:cNvSpPr>
            <a:spLocks noGrp="1"/>
          </p:cNvSpPr>
          <p:nvPr>
            <p:ph idx="1"/>
          </p:nvPr>
        </p:nvSpPr>
        <p:spPr/>
        <p:txBody>
          <a:bodyPr/>
          <a:lstStyle/>
          <a:p>
            <a:r>
              <a:rPr lang="en-US" dirty="0"/>
              <a:t>1.Contract Definition:  Generally, service providers define a set of service offerings and corresponding SLAs using standard templates. These service offerings form a catalog. Individual SLAs for enterprises can be derived by customizing these base SLA templates. </a:t>
            </a:r>
          </a:p>
          <a:p>
            <a:r>
              <a:rPr lang="en-US" dirty="0"/>
              <a:t>2.Publication and Discovery:  Service provider advertises these base service offerings through standard publication media, and the customers should be able to locate the service provider by searching the catalog. The customers can search different competitive offerings and shortlist a few that fulfill their requirements for further negotiation</a:t>
            </a:r>
            <a:endParaRPr lang="en-IN" dirty="0"/>
          </a:p>
        </p:txBody>
      </p:sp>
    </p:spTree>
    <p:extLst>
      <p:ext uri="{BB962C8B-B14F-4D97-AF65-F5344CB8AC3E}">
        <p14:creationId xmlns:p14="http://schemas.microsoft.com/office/powerpoint/2010/main" val="264591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E406-4506-43DC-A86D-B9CCC0A9B2CB}"/>
              </a:ext>
            </a:extLst>
          </p:cNvPr>
          <p:cNvSpPr>
            <a:spLocks noGrp="1"/>
          </p:cNvSpPr>
          <p:nvPr>
            <p:ph type="title"/>
          </p:nvPr>
        </p:nvSpPr>
        <p:spPr/>
        <p:txBody>
          <a:bodyPr/>
          <a:lstStyle/>
          <a:p>
            <a:r>
              <a:rPr lang="en-US" dirty="0"/>
              <a:t>3. Negotiation:</a:t>
            </a:r>
            <a:endParaRPr lang="en-IN" dirty="0"/>
          </a:p>
        </p:txBody>
      </p:sp>
      <p:sp>
        <p:nvSpPr>
          <p:cNvPr id="3" name="Content Placeholder 2">
            <a:extLst>
              <a:ext uri="{FF2B5EF4-FFF2-40B4-BE49-F238E27FC236}">
                <a16:creationId xmlns:a16="http://schemas.microsoft.com/office/drawing/2014/main" id="{93657F77-7AA9-4FB3-9964-72814954BB75}"/>
              </a:ext>
            </a:extLst>
          </p:cNvPr>
          <p:cNvSpPr>
            <a:spLocks noGrp="1"/>
          </p:cNvSpPr>
          <p:nvPr>
            <p:ph idx="1"/>
          </p:nvPr>
        </p:nvSpPr>
        <p:spPr/>
        <p:txBody>
          <a:bodyPr/>
          <a:lstStyle/>
          <a:p>
            <a:pPr>
              <a:buFont typeface="Wingdings" panose="05000000000000000000" pitchFamily="2" charset="2"/>
              <a:buChar char="Ø"/>
            </a:pPr>
            <a:r>
              <a:rPr lang="en-US" dirty="0"/>
              <a:t>Once the customer has discovered a service provider who can meet their application hosting need, the SLA terms and conditions needs to be mutually agreed upon before signing the agreement for hosting the application. </a:t>
            </a:r>
          </a:p>
          <a:p>
            <a:pPr>
              <a:buFont typeface="Wingdings" panose="05000000000000000000" pitchFamily="2" charset="2"/>
              <a:buChar char="Ø"/>
            </a:pPr>
            <a:r>
              <a:rPr lang="en-US" dirty="0"/>
              <a:t>For a standard packaged application which is offered as service, this phase could be automated. For customized applications that are hosted on cloud platforms, this phase is manual.</a:t>
            </a:r>
          </a:p>
          <a:p>
            <a:pPr>
              <a:buFont typeface="Wingdings" panose="05000000000000000000" pitchFamily="2" charset="2"/>
              <a:buChar char="Ø"/>
            </a:pPr>
            <a:r>
              <a:rPr lang="en-US" dirty="0"/>
              <a:t> The service provider needs to analyze the application‘s behavior with respect to scalability and performance before agreeing on the specification of SLA. </a:t>
            </a:r>
          </a:p>
          <a:p>
            <a:pPr>
              <a:buFont typeface="Wingdings" panose="05000000000000000000" pitchFamily="2" charset="2"/>
              <a:buChar char="Ø"/>
            </a:pPr>
            <a:r>
              <a:rPr lang="en-US" dirty="0"/>
              <a:t>At the end of this phase, the SLA is mutually agreed by both customer and provider and is eventually signed off. </a:t>
            </a:r>
            <a:endParaRPr lang="en-IN" dirty="0"/>
          </a:p>
        </p:txBody>
      </p:sp>
    </p:spTree>
    <p:extLst>
      <p:ext uri="{BB962C8B-B14F-4D97-AF65-F5344CB8AC3E}">
        <p14:creationId xmlns:p14="http://schemas.microsoft.com/office/powerpoint/2010/main" val="2295636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D12C-53CF-4133-94AC-DE1736B8D170}"/>
              </a:ext>
            </a:extLst>
          </p:cNvPr>
          <p:cNvSpPr>
            <a:spLocks noGrp="1"/>
          </p:cNvSpPr>
          <p:nvPr>
            <p:ph type="title"/>
          </p:nvPr>
        </p:nvSpPr>
        <p:spPr/>
        <p:txBody>
          <a:bodyPr/>
          <a:lstStyle/>
          <a:p>
            <a:r>
              <a:rPr lang="en-US" dirty="0"/>
              <a:t>4.Operationalization</a:t>
            </a:r>
            <a:endParaRPr lang="en-IN" dirty="0"/>
          </a:p>
        </p:txBody>
      </p:sp>
      <p:sp>
        <p:nvSpPr>
          <p:cNvPr id="3" name="Content Placeholder 2">
            <a:extLst>
              <a:ext uri="{FF2B5EF4-FFF2-40B4-BE49-F238E27FC236}">
                <a16:creationId xmlns:a16="http://schemas.microsoft.com/office/drawing/2014/main" id="{A3BF101D-1483-4286-9493-A594B6D15550}"/>
              </a:ext>
            </a:extLst>
          </p:cNvPr>
          <p:cNvSpPr>
            <a:spLocks noGrp="1"/>
          </p:cNvSpPr>
          <p:nvPr>
            <p:ph idx="1"/>
          </p:nvPr>
        </p:nvSpPr>
        <p:spPr/>
        <p:txBody>
          <a:bodyPr/>
          <a:lstStyle/>
          <a:p>
            <a:pPr>
              <a:buFont typeface="Wingdings" panose="05000000000000000000" pitchFamily="2" charset="2"/>
              <a:buChar char="Ø"/>
            </a:pPr>
            <a:r>
              <a:rPr lang="en-US" dirty="0"/>
              <a:t>SLA operation consists of SLA monitoring, SLA accounting, and SLA enforcement. </a:t>
            </a:r>
          </a:p>
          <a:p>
            <a:pPr>
              <a:buFont typeface="Wingdings" panose="05000000000000000000" pitchFamily="2" charset="2"/>
              <a:buChar char="Ø"/>
            </a:pPr>
            <a:r>
              <a:rPr lang="en-US" dirty="0"/>
              <a:t>SLA monitoring involves measuring parameter values and calculating the metrics defined as a part of SLA and determining the deviations. </a:t>
            </a:r>
          </a:p>
          <a:p>
            <a:pPr>
              <a:buFont typeface="Wingdings" panose="05000000000000000000" pitchFamily="2" charset="2"/>
              <a:buChar char="Ø"/>
            </a:pPr>
            <a:r>
              <a:rPr lang="en-US" dirty="0"/>
              <a:t>On identifying the deviations, the concerned parties are notified. SLA accounting involves capturing and archiving the SLA adherence for compliance. </a:t>
            </a:r>
          </a:p>
          <a:p>
            <a:pPr>
              <a:buFont typeface="Wingdings" panose="05000000000000000000" pitchFamily="2" charset="2"/>
              <a:buChar char="Ø"/>
            </a:pPr>
            <a:r>
              <a:rPr lang="en-US" dirty="0"/>
              <a:t>As part of accounting, the application‘s actual performance and the performance guaranteed as a part of SLA is reported.</a:t>
            </a:r>
            <a:endParaRPr lang="en-IN" dirty="0"/>
          </a:p>
        </p:txBody>
      </p:sp>
    </p:spTree>
    <p:extLst>
      <p:ext uri="{BB962C8B-B14F-4D97-AF65-F5344CB8AC3E}">
        <p14:creationId xmlns:p14="http://schemas.microsoft.com/office/powerpoint/2010/main" val="3900241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93C3-6CD0-4BBD-BE01-F8B7D5F733B0}"/>
              </a:ext>
            </a:extLst>
          </p:cNvPr>
          <p:cNvSpPr>
            <a:spLocks noGrp="1"/>
          </p:cNvSpPr>
          <p:nvPr>
            <p:ph type="title"/>
          </p:nvPr>
        </p:nvSpPr>
        <p:spPr/>
        <p:txBody>
          <a:bodyPr/>
          <a:lstStyle/>
          <a:p>
            <a:r>
              <a:rPr lang="en-US" dirty="0"/>
              <a:t>5.De-commissioning.</a:t>
            </a:r>
            <a:endParaRPr lang="en-IN" dirty="0"/>
          </a:p>
        </p:txBody>
      </p:sp>
      <p:sp>
        <p:nvSpPr>
          <p:cNvPr id="3" name="Content Placeholder 2">
            <a:extLst>
              <a:ext uri="{FF2B5EF4-FFF2-40B4-BE49-F238E27FC236}">
                <a16:creationId xmlns:a16="http://schemas.microsoft.com/office/drawing/2014/main" id="{651455D7-F776-44D6-B7C7-5B9614E0ACF6}"/>
              </a:ext>
            </a:extLst>
          </p:cNvPr>
          <p:cNvSpPr>
            <a:spLocks noGrp="1"/>
          </p:cNvSpPr>
          <p:nvPr>
            <p:ph idx="1"/>
          </p:nvPr>
        </p:nvSpPr>
        <p:spPr/>
        <p:txBody>
          <a:bodyPr/>
          <a:lstStyle/>
          <a:p>
            <a:pPr>
              <a:buFont typeface="Wingdings" panose="05000000000000000000" pitchFamily="2" charset="2"/>
              <a:buChar char="Ø"/>
            </a:pPr>
            <a:r>
              <a:rPr lang="en-US" dirty="0"/>
              <a:t>SLA decommissioning involves termination of all activities performed under a particular SLA when the hosting relationship between the service provider and the service consumer has ended. </a:t>
            </a:r>
          </a:p>
          <a:p>
            <a:pPr>
              <a:buFont typeface="Wingdings" panose="05000000000000000000" pitchFamily="2" charset="2"/>
              <a:buChar char="Ø"/>
            </a:pPr>
            <a:r>
              <a:rPr lang="en-US" dirty="0"/>
              <a:t>SLA specifies the terms and conditions of contract termination and specifies situations under which the relationship between a service provider and a service consumer can be considered to be legally ended.</a:t>
            </a:r>
            <a:endParaRPr lang="en-IN" dirty="0"/>
          </a:p>
        </p:txBody>
      </p:sp>
    </p:spTree>
    <p:extLst>
      <p:ext uri="{BB962C8B-B14F-4D97-AF65-F5344CB8AC3E}">
        <p14:creationId xmlns:p14="http://schemas.microsoft.com/office/powerpoint/2010/main" val="948406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01E7-5B58-463C-8AB3-140445453FBA}"/>
              </a:ext>
            </a:extLst>
          </p:cNvPr>
          <p:cNvSpPr>
            <a:spLocks noGrp="1"/>
          </p:cNvSpPr>
          <p:nvPr>
            <p:ph type="title"/>
          </p:nvPr>
        </p:nvSpPr>
        <p:spPr/>
        <p:txBody>
          <a:bodyPr/>
          <a:lstStyle/>
          <a:p>
            <a:r>
              <a:rPr lang="en-US" dirty="0"/>
              <a:t>SLA MANAGEMENT IN CLOUD</a:t>
            </a:r>
            <a:br>
              <a:rPr lang="en-US" dirty="0"/>
            </a:br>
            <a:endParaRPr lang="en-IN" dirty="0"/>
          </a:p>
        </p:txBody>
      </p:sp>
      <p:sp>
        <p:nvSpPr>
          <p:cNvPr id="3" name="Content Placeholder 2">
            <a:extLst>
              <a:ext uri="{FF2B5EF4-FFF2-40B4-BE49-F238E27FC236}">
                <a16:creationId xmlns:a16="http://schemas.microsoft.com/office/drawing/2014/main" id="{A57B1B11-E368-47BF-A57E-D3F88AC98C60}"/>
              </a:ext>
            </a:extLst>
          </p:cNvPr>
          <p:cNvSpPr>
            <a:spLocks noGrp="1"/>
          </p:cNvSpPr>
          <p:nvPr>
            <p:ph idx="1"/>
          </p:nvPr>
        </p:nvSpPr>
        <p:spPr/>
        <p:txBody>
          <a:bodyPr/>
          <a:lstStyle/>
          <a:p>
            <a:endParaRPr lang="en-US" dirty="0"/>
          </a:p>
          <a:p>
            <a:r>
              <a:rPr lang="en-US" dirty="0"/>
              <a:t> SLA management of applications hosted on cloud platforms involves five phases. </a:t>
            </a:r>
          </a:p>
          <a:p>
            <a:r>
              <a:rPr lang="en-US" dirty="0"/>
              <a:t>1. Feasibility </a:t>
            </a:r>
          </a:p>
          <a:p>
            <a:r>
              <a:rPr lang="en-US" dirty="0"/>
              <a:t>2. On-boarding</a:t>
            </a:r>
          </a:p>
          <a:p>
            <a:r>
              <a:rPr lang="en-US" dirty="0"/>
              <a:t> 3. Pre-production</a:t>
            </a:r>
          </a:p>
          <a:p>
            <a:r>
              <a:rPr lang="en-US" dirty="0"/>
              <a:t> 4. Production </a:t>
            </a:r>
          </a:p>
          <a:p>
            <a:r>
              <a:rPr lang="en-US" dirty="0"/>
              <a:t>5. Termination</a:t>
            </a:r>
            <a:endParaRPr lang="en-IN" dirty="0"/>
          </a:p>
        </p:txBody>
      </p:sp>
    </p:spTree>
    <p:extLst>
      <p:ext uri="{BB962C8B-B14F-4D97-AF65-F5344CB8AC3E}">
        <p14:creationId xmlns:p14="http://schemas.microsoft.com/office/powerpoint/2010/main" val="1421414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5958-6EB8-471D-9638-12A755D6F8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B0044D-5E59-4402-8586-90D1F5CA29B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6046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E80-94A0-4EA0-AFF4-A75306D818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EED14D-9F99-4D3C-AD69-30C2A912E640}"/>
              </a:ext>
            </a:extLst>
          </p:cNvPr>
          <p:cNvSpPr>
            <a:spLocks noGrp="1"/>
          </p:cNvSpPr>
          <p:nvPr>
            <p:ph idx="1"/>
          </p:nvPr>
        </p:nvSpPr>
        <p:spPr/>
        <p:txBody>
          <a:bodyPr/>
          <a:lstStyle/>
          <a:p>
            <a:pPr algn="l" fontAlgn="base"/>
            <a:r>
              <a:rPr lang="en-US" b="0" i="0" dirty="0">
                <a:solidFill>
                  <a:srgbClr val="273239"/>
                </a:solidFill>
                <a:effectLst/>
                <a:latin typeface="urw-din"/>
              </a:rPr>
              <a:t>Service Level Agreements usually specify </a:t>
            </a:r>
            <a:r>
              <a:rPr lang="en-US" b="1" i="0" dirty="0">
                <a:solidFill>
                  <a:srgbClr val="273239"/>
                </a:solidFill>
                <a:effectLst/>
                <a:latin typeface="urw-din"/>
              </a:rPr>
              <a:t>some parameters</a:t>
            </a:r>
            <a:r>
              <a:rPr lang="en-US" b="0" i="0" dirty="0">
                <a:solidFill>
                  <a:srgbClr val="273239"/>
                </a:solidFill>
                <a:effectLst/>
                <a:latin typeface="urw-din"/>
              </a:rPr>
              <a:t> which are mentioned below:</a:t>
            </a:r>
          </a:p>
          <a:p>
            <a:pPr algn="l" fontAlgn="base">
              <a:buFont typeface="+mj-lt"/>
              <a:buAutoNum type="arabicPeriod"/>
            </a:pPr>
            <a:r>
              <a:rPr lang="en-US" b="0" i="0" dirty="0">
                <a:solidFill>
                  <a:srgbClr val="273239"/>
                </a:solidFill>
                <a:effectLst/>
                <a:latin typeface="urw-din"/>
              </a:rPr>
              <a:t>Availability of the Service (uptime)</a:t>
            </a:r>
          </a:p>
          <a:p>
            <a:pPr algn="l" fontAlgn="base">
              <a:buFont typeface="+mj-lt"/>
              <a:buAutoNum type="arabicPeriod"/>
            </a:pPr>
            <a:r>
              <a:rPr lang="en-US" b="0" i="0" dirty="0">
                <a:solidFill>
                  <a:srgbClr val="273239"/>
                </a:solidFill>
                <a:effectLst/>
                <a:latin typeface="urw-din"/>
              </a:rPr>
              <a:t>Latency or the response time</a:t>
            </a:r>
          </a:p>
          <a:p>
            <a:pPr algn="l" fontAlgn="base">
              <a:buFont typeface="+mj-lt"/>
              <a:buAutoNum type="arabicPeriod"/>
            </a:pPr>
            <a:r>
              <a:rPr lang="en-US" b="0" i="0" dirty="0">
                <a:solidFill>
                  <a:srgbClr val="273239"/>
                </a:solidFill>
                <a:effectLst/>
                <a:latin typeface="urw-din"/>
              </a:rPr>
              <a:t>Service components reliability</a:t>
            </a:r>
          </a:p>
          <a:p>
            <a:pPr algn="l" fontAlgn="base">
              <a:buFont typeface="+mj-lt"/>
              <a:buAutoNum type="arabicPeriod"/>
            </a:pPr>
            <a:r>
              <a:rPr lang="en-US" b="0" i="0" dirty="0">
                <a:solidFill>
                  <a:srgbClr val="273239"/>
                </a:solidFill>
                <a:effectLst/>
                <a:latin typeface="urw-din"/>
              </a:rPr>
              <a:t>Each party accountability</a:t>
            </a:r>
          </a:p>
          <a:p>
            <a:pPr algn="l" fontAlgn="base">
              <a:buFont typeface="+mj-lt"/>
              <a:buAutoNum type="arabicPeriod"/>
            </a:pPr>
            <a:r>
              <a:rPr lang="en-US" b="0" i="0" dirty="0">
                <a:solidFill>
                  <a:srgbClr val="273239"/>
                </a:solidFill>
                <a:effectLst/>
                <a:latin typeface="urw-din"/>
              </a:rPr>
              <a:t>Warranties</a:t>
            </a:r>
          </a:p>
          <a:p>
            <a:endParaRPr lang="en-IN" dirty="0"/>
          </a:p>
        </p:txBody>
      </p:sp>
    </p:spTree>
    <p:extLst>
      <p:ext uri="{BB962C8B-B14F-4D97-AF65-F5344CB8AC3E}">
        <p14:creationId xmlns:p14="http://schemas.microsoft.com/office/powerpoint/2010/main" val="191102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8D27-CE92-4573-A484-F9D772247BF4}"/>
              </a:ext>
            </a:extLst>
          </p:cNvPr>
          <p:cNvSpPr>
            <a:spLocks noGrp="1"/>
          </p:cNvSpPr>
          <p:nvPr>
            <p:ph type="title"/>
          </p:nvPr>
        </p:nvSpPr>
        <p:spPr/>
        <p:txBody>
          <a:bodyPr/>
          <a:lstStyle/>
          <a:p>
            <a:r>
              <a:rPr lang="en-US" dirty="0"/>
              <a:t>Problem 1</a:t>
            </a:r>
            <a:endParaRPr lang="en-IN" dirty="0"/>
          </a:p>
        </p:txBody>
      </p:sp>
      <p:sp>
        <p:nvSpPr>
          <p:cNvPr id="3" name="Content Placeholder 2">
            <a:extLst>
              <a:ext uri="{FF2B5EF4-FFF2-40B4-BE49-F238E27FC236}">
                <a16:creationId xmlns:a16="http://schemas.microsoft.com/office/drawing/2014/main" id="{D348513A-DB7F-456B-AA2A-61366CCC7039}"/>
              </a:ext>
            </a:extLst>
          </p:cNvPr>
          <p:cNvSpPr>
            <a:spLocks noGrp="1"/>
          </p:cNvSpPr>
          <p:nvPr>
            <p:ph idx="1"/>
          </p:nvPr>
        </p:nvSpPr>
        <p:spPr/>
        <p:txBody>
          <a:bodyPr/>
          <a:lstStyle/>
          <a:p>
            <a:r>
              <a:rPr lang="en-US" dirty="0"/>
              <a:t>Cloud SLA:  Suppose a cloud guarantees service availability for 99% of time . Let a third party application runs in the cloud for 12 hours/day. At the end of one month, it was found that total outage is 10.75 hrs.</a:t>
            </a:r>
          </a:p>
          <a:p>
            <a:r>
              <a:rPr lang="en-US" dirty="0"/>
              <a:t>Find out whether the provider has violated the initial availability guarantee.</a:t>
            </a:r>
            <a:endParaRPr lang="en-IN" dirty="0"/>
          </a:p>
        </p:txBody>
      </p:sp>
    </p:spTree>
    <p:extLst>
      <p:ext uri="{BB962C8B-B14F-4D97-AF65-F5344CB8AC3E}">
        <p14:creationId xmlns:p14="http://schemas.microsoft.com/office/powerpoint/2010/main" val="156363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4AD4-8CFE-4E10-8EA6-F8C5F96AA3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38EB2B-6E95-4BA8-80A7-A3D18654BBA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BC3BE37-4F19-4EDA-9898-0D6F19788B39}"/>
              </a:ext>
            </a:extLst>
          </p:cNvPr>
          <p:cNvPicPr>
            <a:picLocks noChangeAspect="1"/>
          </p:cNvPicPr>
          <p:nvPr/>
        </p:nvPicPr>
        <p:blipFill>
          <a:blip r:embed="rId2"/>
          <a:stretch>
            <a:fillRect/>
          </a:stretch>
        </p:blipFill>
        <p:spPr>
          <a:xfrm>
            <a:off x="41018" y="0"/>
            <a:ext cx="12109964" cy="6858000"/>
          </a:xfrm>
          <a:prstGeom prst="rect">
            <a:avLst/>
          </a:prstGeom>
        </p:spPr>
      </p:pic>
    </p:spTree>
    <p:extLst>
      <p:ext uri="{BB962C8B-B14F-4D97-AF65-F5344CB8AC3E}">
        <p14:creationId xmlns:p14="http://schemas.microsoft.com/office/powerpoint/2010/main" val="307097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94EA-2981-4C0F-AAEC-06B49FAFAB82}"/>
              </a:ext>
            </a:extLst>
          </p:cNvPr>
          <p:cNvSpPr>
            <a:spLocks noGrp="1"/>
          </p:cNvSpPr>
          <p:nvPr>
            <p:ph type="title"/>
          </p:nvPr>
        </p:nvSpPr>
        <p:spPr/>
        <p:txBody>
          <a:bodyPr/>
          <a:lstStyle/>
          <a:p>
            <a:r>
              <a:rPr lang="en-US" dirty="0"/>
              <a:t>Problem 2</a:t>
            </a:r>
            <a:endParaRPr lang="en-IN" dirty="0"/>
          </a:p>
        </p:txBody>
      </p:sp>
      <p:pic>
        <p:nvPicPr>
          <p:cNvPr id="5" name="Content Placeholder 4">
            <a:extLst>
              <a:ext uri="{FF2B5EF4-FFF2-40B4-BE49-F238E27FC236}">
                <a16:creationId xmlns:a16="http://schemas.microsoft.com/office/drawing/2014/main" id="{B405DAAD-B7CF-4E2F-B388-0411E31E30E8}"/>
              </a:ext>
            </a:extLst>
          </p:cNvPr>
          <p:cNvPicPr>
            <a:picLocks noGrp="1" noChangeAspect="1"/>
          </p:cNvPicPr>
          <p:nvPr>
            <p:ph idx="1"/>
          </p:nvPr>
        </p:nvPicPr>
        <p:blipFill>
          <a:blip r:embed="rId2"/>
          <a:stretch>
            <a:fillRect/>
          </a:stretch>
        </p:blipFill>
        <p:spPr>
          <a:xfrm>
            <a:off x="1096963" y="2316844"/>
            <a:ext cx="10058400" cy="3160221"/>
          </a:xfrm>
        </p:spPr>
      </p:pic>
    </p:spTree>
    <p:extLst>
      <p:ext uri="{BB962C8B-B14F-4D97-AF65-F5344CB8AC3E}">
        <p14:creationId xmlns:p14="http://schemas.microsoft.com/office/powerpoint/2010/main" val="156400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F15F-B723-4D3E-8494-5F5312DE3F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61B04B-FF09-4F21-AA3B-28EDE69D7A6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47BB9E8-054F-460F-87CE-19DAA7B9D896}"/>
              </a:ext>
            </a:extLst>
          </p:cNvPr>
          <p:cNvPicPr>
            <a:picLocks noChangeAspect="1"/>
          </p:cNvPicPr>
          <p:nvPr/>
        </p:nvPicPr>
        <p:blipFill>
          <a:blip r:embed="rId2"/>
          <a:stretch>
            <a:fillRect/>
          </a:stretch>
        </p:blipFill>
        <p:spPr>
          <a:xfrm>
            <a:off x="0" y="19507"/>
            <a:ext cx="12192000" cy="6818986"/>
          </a:xfrm>
          <a:prstGeom prst="rect">
            <a:avLst/>
          </a:prstGeom>
        </p:spPr>
      </p:pic>
    </p:spTree>
    <p:extLst>
      <p:ext uri="{BB962C8B-B14F-4D97-AF65-F5344CB8AC3E}">
        <p14:creationId xmlns:p14="http://schemas.microsoft.com/office/powerpoint/2010/main" val="60466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FB53F9-19FB-4D14-B758-C3B7DB2E6B2E}"/>
              </a:ext>
            </a:extLst>
          </p:cNvPr>
          <p:cNvPicPr>
            <a:picLocks noChangeAspect="1"/>
          </p:cNvPicPr>
          <p:nvPr/>
        </p:nvPicPr>
        <p:blipFill>
          <a:blip r:embed="rId2"/>
          <a:stretch>
            <a:fillRect/>
          </a:stretch>
        </p:blipFill>
        <p:spPr>
          <a:xfrm>
            <a:off x="1479601" y="654305"/>
            <a:ext cx="10085593" cy="4891088"/>
          </a:xfrm>
          <a:prstGeom prst="rect">
            <a:avLst/>
          </a:prstGeom>
        </p:spPr>
      </p:pic>
    </p:spTree>
    <p:extLst>
      <p:ext uri="{BB962C8B-B14F-4D97-AF65-F5344CB8AC3E}">
        <p14:creationId xmlns:p14="http://schemas.microsoft.com/office/powerpoint/2010/main" val="371941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3C2C-542C-499F-B642-21C4CFA24EC5}"/>
              </a:ext>
            </a:extLst>
          </p:cNvPr>
          <p:cNvSpPr>
            <a:spLocks noGrp="1"/>
          </p:cNvSpPr>
          <p:nvPr>
            <p:ph type="title"/>
          </p:nvPr>
        </p:nvSpPr>
        <p:spPr/>
        <p:txBody>
          <a:bodyPr/>
          <a:lstStyle/>
          <a:p>
            <a:r>
              <a:rPr lang="en-IN" dirty="0"/>
              <a:t>SLA  for Cloud Services </a:t>
            </a:r>
          </a:p>
        </p:txBody>
      </p:sp>
      <p:sp>
        <p:nvSpPr>
          <p:cNvPr id="3" name="Content Placeholder 2">
            <a:extLst>
              <a:ext uri="{FF2B5EF4-FFF2-40B4-BE49-F238E27FC236}">
                <a16:creationId xmlns:a16="http://schemas.microsoft.com/office/drawing/2014/main" id="{4972D0D9-8B70-4FFB-8EC9-C163DD31DA04}"/>
              </a:ext>
            </a:extLst>
          </p:cNvPr>
          <p:cNvSpPr>
            <a:spLocks noGrp="1"/>
          </p:cNvSpPr>
          <p:nvPr>
            <p:ph idx="1"/>
          </p:nvPr>
        </p:nvSpPr>
        <p:spPr/>
        <p:txBody>
          <a:bodyPr>
            <a:normAutofit fontScale="92500" lnSpcReduction="10000"/>
          </a:bodyPr>
          <a:lstStyle/>
          <a:p>
            <a:r>
              <a:rPr lang="en-IN" dirty="0"/>
              <a:t>Definitions :</a:t>
            </a:r>
          </a:p>
          <a:p>
            <a:r>
              <a:rPr lang="en-IN" b="1" dirty="0">
                <a:solidFill>
                  <a:srgbClr val="FF0000"/>
                </a:solidFill>
              </a:rPr>
              <a:t>1. Applicable Monthly Period </a:t>
            </a:r>
            <a:r>
              <a:rPr lang="en-IN" dirty="0"/>
              <a:t>: For a calendar month in which a service Credit owed, the number of days that you are a  subscriber for Service.</a:t>
            </a:r>
          </a:p>
          <a:p>
            <a:r>
              <a:rPr lang="en-IN" b="1" dirty="0">
                <a:solidFill>
                  <a:srgbClr val="FF0000"/>
                </a:solidFill>
              </a:rPr>
              <a:t>2.Applicable Monthly Service Fees </a:t>
            </a:r>
            <a:r>
              <a:rPr lang="en-IN" dirty="0"/>
              <a:t>: The total fees actually paid by you for a service that are applied to the month in which a Service  Credit is owed.</a:t>
            </a:r>
          </a:p>
          <a:p>
            <a:r>
              <a:rPr lang="en-IN" b="1" dirty="0">
                <a:solidFill>
                  <a:srgbClr val="FF0000"/>
                </a:solidFill>
              </a:rPr>
              <a:t>3.Down time :  </a:t>
            </a:r>
            <a:r>
              <a:rPr lang="en-IN" dirty="0"/>
              <a:t>It is defined for each Service in the Service Specific </a:t>
            </a:r>
            <a:r>
              <a:rPr lang="en-IN" dirty="0" err="1"/>
              <a:t>Tems</a:t>
            </a:r>
            <a:r>
              <a:rPr lang="en-IN" dirty="0"/>
              <a:t> below.</a:t>
            </a:r>
          </a:p>
          <a:p>
            <a:r>
              <a:rPr lang="en-IN" b="1" dirty="0">
                <a:solidFill>
                  <a:srgbClr val="FF0000"/>
                </a:solidFill>
              </a:rPr>
              <a:t>4.Error Code </a:t>
            </a:r>
            <a:r>
              <a:rPr lang="en-IN" dirty="0"/>
              <a:t>: means an indication that an operation has failed, such as an HTTP status code in the 5 XX range </a:t>
            </a:r>
          </a:p>
          <a:p>
            <a:r>
              <a:rPr lang="en-IN" dirty="0"/>
              <a:t>External Connectivity  is a bidirectional network traffic over supported  protocols  such as HTTP and HTTPs that can be sent and received from a public IP address.</a:t>
            </a:r>
          </a:p>
          <a:p>
            <a:r>
              <a:rPr lang="en-IN" dirty="0"/>
              <a:t>Incident means i) Any single event or any set of events that result in downtime </a:t>
            </a:r>
          </a:p>
          <a:p>
            <a:endParaRPr lang="en-IN" dirty="0"/>
          </a:p>
        </p:txBody>
      </p:sp>
    </p:spTree>
    <p:extLst>
      <p:ext uri="{BB962C8B-B14F-4D97-AF65-F5344CB8AC3E}">
        <p14:creationId xmlns:p14="http://schemas.microsoft.com/office/powerpoint/2010/main" val="40889805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138</TotalTime>
  <Words>1803</Words>
  <Application>Microsoft Office PowerPoint</Application>
  <PresentationFormat>Widescreen</PresentationFormat>
  <Paragraphs>120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urw-din</vt:lpstr>
      <vt:lpstr>Wingdings</vt:lpstr>
      <vt:lpstr>Retrospect</vt:lpstr>
      <vt:lpstr>What is Service Level Agreement?</vt:lpstr>
      <vt:lpstr>Service Level Agreement (SLA) </vt:lpstr>
      <vt:lpstr>PowerPoint Presentation</vt:lpstr>
      <vt:lpstr>Problem 1</vt:lpstr>
      <vt:lpstr>PowerPoint Presentation</vt:lpstr>
      <vt:lpstr>Problem 2</vt:lpstr>
      <vt:lpstr>PowerPoint Presentation</vt:lpstr>
      <vt:lpstr>PowerPoint Presentation</vt:lpstr>
      <vt:lpstr>SLA  for Cloud Services </vt:lpstr>
      <vt:lpstr>SLA  for Cloud Services </vt:lpstr>
      <vt:lpstr>Additional Definitions </vt:lpstr>
      <vt:lpstr>Monthly uptime Calculation </vt:lpstr>
      <vt:lpstr>SLA best practices </vt:lpstr>
      <vt:lpstr>SLA best practices </vt:lpstr>
      <vt:lpstr>Control Parameters </vt:lpstr>
      <vt:lpstr>PowerPoint Presentation</vt:lpstr>
      <vt:lpstr>Identify service management requirements </vt:lpstr>
      <vt:lpstr>Prepare for and manage service failure </vt:lpstr>
      <vt:lpstr>SLA MANAGEMENT IN CLOUD COMPUTING: </vt:lpstr>
      <vt:lpstr>PowerPoint Presentation</vt:lpstr>
      <vt:lpstr>Key Components of a Service-Level Agreement</vt:lpstr>
      <vt:lpstr>There are two types of SLAs from the perspective of application hosting</vt:lpstr>
      <vt:lpstr>LIFE CYCLE OF SLA</vt:lpstr>
      <vt:lpstr>1.Contract Definition &amp; Publication and Discovery</vt:lpstr>
      <vt:lpstr>3. Negotiation:</vt:lpstr>
      <vt:lpstr>4.Operationalization</vt:lpstr>
      <vt:lpstr>5.De-commissioning.</vt:lpstr>
      <vt:lpstr>SLA MANAGEMENT IN CLOUD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Level Agreement</dc:title>
  <dc:creator>hp</dc:creator>
  <cp:lastModifiedBy>hp</cp:lastModifiedBy>
  <cp:revision>11</cp:revision>
  <dcterms:created xsi:type="dcterms:W3CDTF">2022-01-02T18:27:52Z</dcterms:created>
  <dcterms:modified xsi:type="dcterms:W3CDTF">2022-03-31T05:35:48Z</dcterms:modified>
</cp:coreProperties>
</file>