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467" r:id="rId2"/>
    <p:sldId id="257" r:id="rId3"/>
    <p:sldId id="260" r:id="rId4"/>
    <p:sldId id="277" r:id="rId5"/>
    <p:sldId id="280" r:id="rId6"/>
    <p:sldId id="281" r:id="rId7"/>
    <p:sldId id="282" r:id="rId8"/>
    <p:sldId id="323" r:id="rId9"/>
    <p:sldId id="283" r:id="rId10"/>
    <p:sldId id="284" r:id="rId11"/>
    <p:sldId id="285" r:id="rId12"/>
    <p:sldId id="286" r:id="rId13"/>
    <p:sldId id="287" r:id="rId14"/>
    <p:sldId id="424" r:id="rId15"/>
    <p:sldId id="288" r:id="rId16"/>
    <p:sldId id="291" r:id="rId17"/>
    <p:sldId id="290" r:id="rId18"/>
    <p:sldId id="289" r:id="rId19"/>
    <p:sldId id="292" r:id="rId20"/>
    <p:sldId id="294" r:id="rId21"/>
    <p:sldId id="293" r:id="rId22"/>
    <p:sldId id="295" r:id="rId23"/>
    <p:sldId id="296" r:id="rId24"/>
    <p:sldId id="297" r:id="rId25"/>
    <p:sldId id="278" r:id="rId26"/>
    <p:sldId id="298" r:id="rId27"/>
    <p:sldId id="308" r:id="rId28"/>
    <p:sldId id="299" r:id="rId29"/>
    <p:sldId id="300" r:id="rId30"/>
    <p:sldId id="302" r:id="rId31"/>
    <p:sldId id="301" r:id="rId32"/>
    <p:sldId id="303" r:id="rId33"/>
    <p:sldId id="304" r:id="rId34"/>
    <p:sldId id="305" r:id="rId35"/>
    <p:sldId id="306" r:id="rId36"/>
    <p:sldId id="311" r:id="rId37"/>
    <p:sldId id="310" r:id="rId38"/>
    <p:sldId id="307" r:id="rId39"/>
    <p:sldId id="309" r:id="rId40"/>
    <p:sldId id="315" r:id="rId41"/>
    <p:sldId id="312" r:id="rId42"/>
    <p:sldId id="313" r:id="rId43"/>
    <p:sldId id="314" r:id="rId44"/>
    <p:sldId id="316" r:id="rId45"/>
    <p:sldId id="279" r:id="rId46"/>
    <p:sldId id="318" r:id="rId47"/>
    <p:sldId id="320" r:id="rId48"/>
    <p:sldId id="317" r:id="rId49"/>
    <p:sldId id="321" r:id="rId50"/>
    <p:sldId id="322" r:id="rId51"/>
    <p:sldId id="324" r:id="rId52"/>
    <p:sldId id="325" r:id="rId53"/>
    <p:sldId id="32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0" autoAdjust="0"/>
    <p:restoredTop sz="94576" autoAdjust="0"/>
  </p:normalViewPr>
  <p:slideViewPr>
    <p:cSldViewPr>
      <p:cViewPr varScale="1">
        <p:scale>
          <a:sx n="82" d="100"/>
          <a:sy n="82" d="100"/>
        </p:scale>
        <p:origin x="1690" y="62"/>
      </p:cViewPr>
      <p:guideLst>
        <p:guide orient="horz" pos="2160"/>
        <p:guide pos="2880"/>
      </p:guideLst>
    </p:cSldViewPr>
  </p:slideViewPr>
  <p:notesTextViewPr>
    <p:cViewPr>
      <p:scale>
        <a:sx n="100" d="100"/>
        <a:sy n="100" d="100"/>
      </p:scale>
      <p:origin x="0" y="0"/>
    </p:cViewPr>
  </p:notesTextViewPr>
  <p:sorterViewPr>
    <p:cViewPr>
      <p:scale>
        <a:sx n="45" d="100"/>
        <a:sy n="45" d="100"/>
      </p:scale>
      <p:origin x="0" y="3917"/>
    </p:cViewPr>
  </p:sorterViewPr>
  <p:notesViewPr>
    <p:cSldViewPr>
      <p:cViewPr varScale="1">
        <p:scale>
          <a:sx n="71" d="100"/>
          <a:sy n="71" d="100"/>
        </p:scale>
        <p:origin x="-231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94F0E6-AAFD-4866-A038-76796769B5F3}" type="datetimeFigureOut">
              <a:rPr lang="en-US" smtClean="0"/>
              <a:pPr/>
              <a:t>3/28/2022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4F284-C953-4959-8A2F-552AC784C31D}" type="slidenum">
              <a:rPr lang="en-US" smtClean="0"/>
              <a:pPr/>
              <a:t>‹#›</a:t>
            </a:fld>
            <a:endParaRPr lang="en-US"/>
          </a:p>
        </p:txBody>
      </p:sp>
    </p:spTree>
    <p:extLst>
      <p:ext uri="{BB962C8B-B14F-4D97-AF65-F5344CB8AC3E}">
        <p14:creationId xmlns:p14="http://schemas.microsoft.com/office/powerpoint/2010/main" val="28452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lang="en-US" sz="3600" b="1" i="1" kern="1200" dirty="0">
                <a:solidFill>
                  <a:schemeClr val="accent1">
                    <a:lumMod val="50000"/>
                  </a:schemeClr>
                </a:solidFill>
                <a:latin typeface="+mn-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b">
            <a:normAutofit/>
          </a:bodyPr>
          <a:lstStyle>
            <a:lvl1pPr marL="0" indent="0" algn="l">
              <a:buNone/>
              <a:defRPr lang="en-US" sz="1800" b="1" i="1" kern="1200" dirty="0">
                <a:solidFill>
                  <a:schemeClr val="accent2">
                    <a:lumMod val="50000"/>
                  </a:schemeClr>
                </a:solidFill>
                <a:latin typeface="Cambria"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logo"/>
          <p:cNvPicPr>
            <a:picLocks noChangeAspect="1" noChangeArrowheads="1"/>
          </p:cNvPicPr>
          <p:nvPr userDrawn="1"/>
        </p:nvPicPr>
        <p:blipFill>
          <a:blip r:embed="rId3" cstate="print"/>
          <a:srcRect/>
          <a:stretch>
            <a:fillRect/>
          </a:stretch>
        </p:blipFill>
        <p:spPr bwMode="auto">
          <a:xfrm>
            <a:off x="6374027" y="6030097"/>
            <a:ext cx="2743200"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lgn="r">
              <a:defRPr b="1">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4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1177-FC14-4AF2-B888-297137BD8D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7FE0EF-77AD-4FFA-93AC-1C9FCEC035C7}"/>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r>
              <a:rPr lang="en-US" dirty="0"/>
              <a:t>                              </a:t>
            </a:r>
            <a:r>
              <a:rPr lang="en-US" sz="3600" dirty="0"/>
              <a:t>Virtualization Technique</a:t>
            </a:r>
          </a:p>
          <a:p>
            <a:endParaRPr lang="en-IN" dirty="0"/>
          </a:p>
        </p:txBody>
      </p:sp>
    </p:spTree>
    <p:extLst>
      <p:ext uri="{BB962C8B-B14F-4D97-AF65-F5344CB8AC3E}">
        <p14:creationId xmlns:p14="http://schemas.microsoft.com/office/powerpoint/2010/main" val="742515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Translation</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1143000" y="1066800"/>
            <a:ext cx="6858000" cy="5607781"/>
          </a:xfrm>
          <a:prstGeom prst="rect">
            <a:avLst/>
          </a:prstGeom>
          <a:noFill/>
          <a:ln w="9525">
            <a:noFill/>
            <a:miter lim="800000"/>
            <a:headEnd/>
            <a:tailEnd/>
          </a:ln>
          <a:effectLst/>
        </p:spPr>
      </p:pic>
      <p:sp>
        <p:nvSpPr>
          <p:cNvPr id="5" name="Rounded Rectangle 4"/>
          <p:cNvSpPr/>
          <p:nvPr/>
        </p:nvSpPr>
        <p:spPr>
          <a:xfrm>
            <a:off x="990600" y="1752600"/>
            <a:ext cx="7162800" cy="4191000"/>
          </a:xfrm>
          <a:prstGeom prst="roundRect">
            <a:avLst>
              <a:gd name="adj" fmla="val 4592"/>
            </a:avLst>
          </a:prstGeom>
          <a:gradFill>
            <a:gsLst>
              <a:gs pos="0">
                <a:schemeClr val="accent6">
                  <a:tint val="50000"/>
                  <a:satMod val="300000"/>
                  <a:alpha val="60000"/>
                </a:schemeClr>
              </a:gs>
              <a:gs pos="35000">
                <a:schemeClr val="accent6">
                  <a:tint val="37000"/>
                  <a:satMod val="300000"/>
                  <a:alpha val="60000"/>
                </a:schemeClr>
              </a:gs>
              <a:gs pos="100000">
                <a:schemeClr val="accent6">
                  <a:tint val="15000"/>
                  <a:satMod val="350000"/>
                  <a:alpha val="60000"/>
                </a:schemeClr>
              </a:gs>
            </a:gsLst>
          </a:gradFill>
          <a:ln w="38100"/>
        </p:spPr>
        <p:style>
          <a:lnRef idx="1">
            <a:schemeClr val="accent6"/>
          </a:lnRef>
          <a:fillRef idx="2">
            <a:schemeClr val="accent6"/>
          </a:fillRef>
          <a:effectRef idx="1">
            <a:schemeClr val="accent6"/>
          </a:effectRef>
          <a:fontRef idx="minor">
            <a:schemeClr val="dk1"/>
          </a:fontRef>
        </p:style>
        <p:txBody>
          <a:bodyPr rtlCol="0" anchor="t"/>
          <a:lstStyle/>
          <a:p>
            <a:pPr algn="r"/>
            <a:r>
              <a:rPr lang="en-US" sz="2400" b="1" i="1" dirty="0">
                <a:solidFill>
                  <a:schemeClr val="accent6">
                    <a:lumMod val="50000"/>
                  </a:schemeClr>
                </a:solidFill>
              </a:rPr>
              <a:t>Binary Translator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 y="274638"/>
            <a:ext cx="8686800" cy="868362"/>
          </a:xfrm>
        </p:spPr>
        <p:txBody>
          <a:bodyPr>
            <a:noAutofit/>
          </a:bodyPr>
          <a:lstStyle/>
          <a:p>
            <a:r>
              <a:rPr lang="en-US" dirty="0"/>
              <a:t>Comparison</a:t>
            </a:r>
          </a:p>
        </p:txBody>
      </p:sp>
      <p:sp>
        <p:nvSpPr>
          <p:cNvPr id="3" name="Content Placeholder 2"/>
          <p:cNvSpPr>
            <a:spLocks noGrp="1"/>
          </p:cNvSpPr>
          <p:nvPr>
            <p:ph idx="1"/>
          </p:nvPr>
        </p:nvSpPr>
        <p:spPr/>
        <p:txBody>
          <a:bodyPr/>
          <a:lstStyle/>
          <a:p>
            <a:r>
              <a:rPr lang="en-US" dirty="0"/>
              <a:t>Interpretation implementation</a:t>
            </a:r>
            <a:br>
              <a:rPr lang="en-US" dirty="0"/>
            </a:br>
            <a:br>
              <a:rPr lang="en-US" dirty="0"/>
            </a:br>
            <a:br>
              <a:rPr lang="en-US" dirty="0"/>
            </a:br>
            <a:br>
              <a:rPr lang="en-US" dirty="0"/>
            </a:br>
            <a:br>
              <a:rPr lang="en-US" dirty="0"/>
            </a:br>
            <a:br>
              <a:rPr lang="en-US" dirty="0"/>
            </a:br>
            <a:endParaRPr lang="en-US" dirty="0"/>
          </a:p>
          <a:p>
            <a:r>
              <a:rPr lang="en-US" dirty="0"/>
              <a:t>Static binary translation implementation</a:t>
            </a:r>
          </a:p>
        </p:txBody>
      </p:sp>
      <p:pic>
        <p:nvPicPr>
          <p:cNvPr id="4098" name="Picture 2"/>
          <p:cNvPicPr>
            <a:picLocks noChangeAspect="1" noChangeArrowheads="1"/>
          </p:cNvPicPr>
          <p:nvPr/>
        </p:nvPicPr>
        <p:blipFill>
          <a:blip r:embed="rId2" cstate="print"/>
          <a:srcRect/>
          <a:stretch>
            <a:fillRect/>
          </a:stretch>
        </p:blipFill>
        <p:spPr bwMode="auto">
          <a:xfrm>
            <a:off x="990600" y="2227263"/>
            <a:ext cx="4754563" cy="181133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990600" y="4818063"/>
            <a:ext cx="7602537" cy="181133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Binary Translation</a:t>
            </a:r>
          </a:p>
        </p:txBody>
      </p:sp>
      <p:sp>
        <p:nvSpPr>
          <p:cNvPr id="3" name="Content Placeholder 2"/>
          <p:cNvSpPr>
            <a:spLocks noGrp="1"/>
          </p:cNvSpPr>
          <p:nvPr>
            <p:ph idx="1"/>
          </p:nvPr>
        </p:nvSpPr>
        <p:spPr>
          <a:xfrm>
            <a:off x="457200" y="1600200"/>
            <a:ext cx="8229600" cy="5105400"/>
          </a:xfrm>
        </p:spPr>
        <p:txBody>
          <a:bodyPr>
            <a:noAutofit/>
          </a:bodyPr>
          <a:lstStyle/>
          <a:p>
            <a:r>
              <a:rPr lang="en-US" dirty="0"/>
              <a:t>A hybrid implementation</a:t>
            </a:r>
          </a:p>
          <a:p>
            <a:pPr lvl="1"/>
            <a:r>
              <a:rPr lang="en-US" dirty="0"/>
              <a:t>For the first discovered codes, directly interpret by interpreter and record these codes as discovered.</a:t>
            </a:r>
          </a:p>
          <a:p>
            <a:pPr lvl="1"/>
            <a:r>
              <a:rPr lang="en-US" dirty="0"/>
              <a:t>As the guest codes discovered, trigger the binary translation module to translate the guest code blocks to host code blocks, and place them into code cache.</a:t>
            </a:r>
          </a:p>
          <a:p>
            <a:pPr lvl="1"/>
            <a:r>
              <a:rPr lang="en-US" dirty="0"/>
              <a:t>When execute the translated block of guest code next time, jump to the code cache and execute the translated host binary code.</a:t>
            </a:r>
            <a:br>
              <a:rPr lang="en-US" dirty="0"/>
            </a:br>
            <a:endParaRPr lang="en-US" dirty="0"/>
          </a:p>
          <a:p>
            <a:r>
              <a:rPr lang="en-US" dirty="0"/>
              <a:t>Pros &amp; Cons</a:t>
            </a:r>
          </a:p>
          <a:p>
            <a:pPr lvl="1"/>
            <a:r>
              <a:rPr lang="en-US" dirty="0"/>
              <a:t>Pros</a:t>
            </a:r>
          </a:p>
          <a:p>
            <a:pPr lvl="2"/>
            <a:r>
              <a:rPr lang="en-US" dirty="0"/>
              <a:t>Transparently implement binary translation.</a:t>
            </a:r>
          </a:p>
          <a:p>
            <a:pPr lvl="1"/>
            <a:r>
              <a:rPr lang="en-US" dirty="0"/>
              <a:t>Cons</a:t>
            </a:r>
          </a:p>
          <a:p>
            <a:pPr lvl="2"/>
            <a:r>
              <a:rPr lang="en-US" dirty="0"/>
              <a:t>Hard to implement.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Binary Translation</a:t>
            </a:r>
          </a:p>
        </p:txBody>
      </p:sp>
      <p:sp>
        <p:nvSpPr>
          <p:cNvPr id="4" name="Round Diagonal Corner Rectangle 3"/>
          <p:cNvSpPr/>
          <p:nvPr/>
        </p:nvSpPr>
        <p:spPr>
          <a:xfrm>
            <a:off x="1143000" y="4191000"/>
            <a:ext cx="1828800" cy="1676400"/>
          </a:xfrm>
          <a:prstGeom prst="round2DiagRect">
            <a:avLst>
              <a:gd name="adj1" fmla="val 11533"/>
              <a:gd name="adj2" fmla="val 0"/>
            </a:avLst>
          </a:prstGeom>
          <a:gradFill>
            <a:gsLst>
              <a:gs pos="0">
                <a:schemeClr val="bg1">
                  <a:lumMod val="65000"/>
                </a:schemeClr>
              </a:gs>
              <a:gs pos="70000">
                <a:schemeClr val="bg1">
                  <a:lumMod val="85000"/>
                </a:schemeClr>
              </a:gs>
              <a:gs pos="100000">
                <a:schemeClr val="bg1">
                  <a:lumMod val="95000"/>
                </a:schemeClr>
              </a:gs>
            </a:gsLst>
            <a:lin ang="5400000" scaled="1"/>
          </a:gradFill>
        </p:spPr>
        <p:style>
          <a:lnRef idx="3">
            <a:schemeClr val="lt1"/>
          </a:lnRef>
          <a:fillRef idx="1">
            <a:schemeClr val="dk1"/>
          </a:fillRef>
          <a:effectRef idx="1">
            <a:schemeClr val="dk1"/>
          </a:effectRef>
          <a:fontRef idx="minor">
            <a:schemeClr val="lt1"/>
          </a:fontRef>
        </p:style>
        <p:txBody>
          <a:bodyPr rtlCol="0" anchor="t"/>
          <a:lstStyle/>
          <a:p>
            <a:pPr algn="ctr"/>
            <a:r>
              <a:rPr lang="en-US" b="1" i="1" dirty="0">
                <a:solidFill>
                  <a:schemeClr val="tx1">
                    <a:lumMod val="75000"/>
                    <a:lumOff val="25000"/>
                  </a:schemeClr>
                </a:solidFill>
              </a:rPr>
              <a:t>Guest Binary</a:t>
            </a:r>
          </a:p>
        </p:txBody>
      </p:sp>
      <p:sp>
        <p:nvSpPr>
          <p:cNvPr id="5" name="Rounded Rectangle 4"/>
          <p:cNvSpPr/>
          <p:nvPr/>
        </p:nvSpPr>
        <p:spPr>
          <a:xfrm>
            <a:off x="3794760" y="4709160"/>
            <a:ext cx="1463040" cy="640080"/>
          </a:xfrm>
          <a:prstGeom prst="roundRect">
            <a:avLst/>
          </a:prstGeom>
          <a:gradFill flip="none" rotWithShape="1">
            <a:gsLst>
              <a:gs pos="0">
                <a:schemeClr val="accent2">
                  <a:lumMod val="60000"/>
                  <a:lumOff val="40000"/>
                </a:schemeClr>
              </a:gs>
              <a:gs pos="50000">
                <a:schemeClr val="accent2">
                  <a:lumMod val="40000"/>
                  <a:lumOff val="60000"/>
                </a:schemeClr>
              </a:gs>
              <a:gs pos="100000">
                <a:schemeClr val="accent2">
                  <a:lumMod val="20000"/>
                  <a:lumOff val="80000"/>
                </a:schemeClr>
              </a:gs>
            </a:gsLst>
            <a:lin ang="5400000" scaled="1"/>
            <a:tileRect/>
          </a:gradFill>
        </p:spPr>
        <p:style>
          <a:lnRef idx="3">
            <a:schemeClr val="lt1"/>
          </a:lnRef>
          <a:fillRef idx="1">
            <a:schemeClr val="accent2"/>
          </a:fillRef>
          <a:effectRef idx="1">
            <a:schemeClr val="accent2"/>
          </a:effectRef>
          <a:fontRef idx="minor">
            <a:schemeClr val="lt1"/>
          </a:fontRef>
        </p:style>
        <p:txBody>
          <a:bodyPr rtlCol="0" anchor="ctr"/>
          <a:lstStyle/>
          <a:p>
            <a:pPr algn="ctr"/>
            <a:r>
              <a:rPr lang="en-US" b="1" i="1" dirty="0">
                <a:solidFill>
                  <a:schemeClr val="accent2">
                    <a:lumMod val="50000"/>
                  </a:schemeClr>
                </a:solidFill>
              </a:rPr>
              <a:t>Emulation Manager</a:t>
            </a:r>
          </a:p>
        </p:txBody>
      </p:sp>
      <p:sp>
        <p:nvSpPr>
          <p:cNvPr id="6" name="Left-Right Arrow 5"/>
          <p:cNvSpPr/>
          <p:nvPr/>
        </p:nvSpPr>
        <p:spPr>
          <a:xfrm>
            <a:off x="3124200" y="4876800"/>
            <a:ext cx="533400" cy="304800"/>
          </a:xfrm>
          <a:prstGeom prst="leftRightArrow">
            <a:avLst>
              <a:gd name="adj1" fmla="val 50000"/>
              <a:gd name="adj2" fmla="val 57059"/>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Oval 6"/>
          <p:cNvSpPr/>
          <p:nvPr/>
        </p:nvSpPr>
        <p:spPr>
          <a:xfrm>
            <a:off x="3657600" y="3505200"/>
            <a:ext cx="1737360" cy="640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i="1" dirty="0">
                <a:solidFill>
                  <a:schemeClr val="accent6">
                    <a:lumMod val="50000"/>
                  </a:schemeClr>
                </a:solidFill>
              </a:rPr>
              <a:t>Binary Translator</a:t>
            </a:r>
          </a:p>
        </p:txBody>
      </p:sp>
      <p:sp>
        <p:nvSpPr>
          <p:cNvPr id="8" name="Oval 7"/>
          <p:cNvSpPr/>
          <p:nvPr/>
        </p:nvSpPr>
        <p:spPr>
          <a:xfrm>
            <a:off x="3657600" y="5943600"/>
            <a:ext cx="1737360" cy="640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i="1" dirty="0">
                <a:solidFill>
                  <a:schemeClr val="accent6">
                    <a:lumMod val="50000"/>
                  </a:schemeClr>
                </a:solidFill>
              </a:rPr>
              <a:t>Interpreter</a:t>
            </a:r>
          </a:p>
        </p:txBody>
      </p:sp>
      <p:sp>
        <p:nvSpPr>
          <p:cNvPr id="9" name="Round Diagonal Corner Rectangle 8"/>
          <p:cNvSpPr/>
          <p:nvPr/>
        </p:nvSpPr>
        <p:spPr>
          <a:xfrm>
            <a:off x="5977662" y="4191000"/>
            <a:ext cx="1828800" cy="1676400"/>
          </a:xfrm>
          <a:prstGeom prst="round2DiagRect">
            <a:avLst>
              <a:gd name="adj1" fmla="val 11533"/>
              <a:gd name="adj2" fmla="val 0"/>
            </a:avLst>
          </a:prstGeom>
          <a:gradFill>
            <a:gsLst>
              <a:gs pos="0">
                <a:schemeClr val="accent1">
                  <a:lumMod val="60000"/>
                  <a:lumOff val="40000"/>
                </a:schemeClr>
              </a:gs>
              <a:gs pos="70000">
                <a:schemeClr val="accent1">
                  <a:lumMod val="40000"/>
                  <a:lumOff val="60000"/>
                </a:schemeClr>
              </a:gs>
              <a:gs pos="100000">
                <a:schemeClr val="accent1">
                  <a:lumMod val="20000"/>
                  <a:lumOff val="80000"/>
                </a:schemeClr>
              </a:gs>
            </a:gsLst>
            <a:lin ang="5400000" scaled="1"/>
          </a:gradFill>
        </p:spPr>
        <p:style>
          <a:lnRef idx="3">
            <a:schemeClr val="lt1"/>
          </a:lnRef>
          <a:fillRef idx="1">
            <a:schemeClr val="dk1"/>
          </a:fillRef>
          <a:effectRef idx="1">
            <a:schemeClr val="dk1"/>
          </a:effectRef>
          <a:fontRef idx="minor">
            <a:schemeClr val="lt1"/>
          </a:fontRef>
        </p:style>
        <p:txBody>
          <a:bodyPr rtlCol="0" anchor="t"/>
          <a:lstStyle/>
          <a:p>
            <a:pPr algn="ctr"/>
            <a:r>
              <a:rPr lang="en-US" b="1" i="1" dirty="0">
                <a:solidFill>
                  <a:schemeClr val="accent1">
                    <a:lumMod val="50000"/>
                  </a:schemeClr>
                </a:solidFill>
              </a:rPr>
              <a:t>Host Binary Code Cache</a:t>
            </a:r>
          </a:p>
        </p:txBody>
      </p:sp>
      <p:sp>
        <p:nvSpPr>
          <p:cNvPr id="10" name="Rectangle 9"/>
          <p:cNvSpPr/>
          <p:nvPr/>
        </p:nvSpPr>
        <p:spPr>
          <a:xfrm>
            <a:off x="6130062" y="49530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1" name="Rectangle 10"/>
          <p:cNvSpPr/>
          <p:nvPr/>
        </p:nvSpPr>
        <p:spPr>
          <a:xfrm>
            <a:off x="6130062" y="54102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2" name="Rectangle 11"/>
          <p:cNvSpPr/>
          <p:nvPr/>
        </p:nvSpPr>
        <p:spPr>
          <a:xfrm>
            <a:off x="6968262" y="49530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3" name="Rectangle 12"/>
          <p:cNvSpPr/>
          <p:nvPr/>
        </p:nvSpPr>
        <p:spPr>
          <a:xfrm>
            <a:off x="6968262" y="54102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4" name="Rectangle 13"/>
          <p:cNvSpPr/>
          <p:nvPr/>
        </p:nvSpPr>
        <p:spPr>
          <a:xfrm>
            <a:off x="1295400" y="4724400"/>
            <a:ext cx="1524000" cy="37472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endParaRPr lang="en-US" sz="1000" b="1" dirty="0">
              <a:latin typeface="Consolas" pitchFamily="49" charset="0"/>
              <a:cs typeface="Consolas" pitchFamily="49" charset="0"/>
            </a:endParaRPr>
          </a:p>
        </p:txBody>
      </p:sp>
      <p:sp>
        <p:nvSpPr>
          <p:cNvPr id="15" name="Rectangle 14"/>
          <p:cNvSpPr/>
          <p:nvPr/>
        </p:nvSpPr>
        <p:spPr>
          <a:xfrm>
            <a:off x="1295400" y="5251525"/>
            <a:ext cx="1524000" cy="37472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6" name="Right Arrow 15"/>
          <p:cNvSpPr/>
          <p:nvPr/>
        </p:nvSpPr>
        <p:spPr>
          <a:xfrm rot="20365690">
            <a:off x="3086986" y="3909435"/>
            <a:ext cx="439978" cy="301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Right Arrow 16"/>
          <p:cNvSpPr/>
          <p:nvPr/>
        </p:nvSpPr>
        <p:spPr>
          <a:xfrm rot="1234310" flipV="1">
            <a:off x="5503871" y="3909435"/>
            <a:ext cx="439978" cy="301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8" name="Straight Arrow Connector 17"/>
          <p:cNvCxnSpPr/>
          <p:nvPr/>
        </p:nvCxnSpPr>
        <p:spPr>
          <a:xfrm rot="5400000">
            <a:off x="4420394" y="565324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rot="16200000" flipV="1">
            <a:off x="4115594" y="565324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16200000" flipV="1">
            <a:off x="4297680" y="4429565"/>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5334000" y="4930590"/>
            <a:ext cx="54864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a:off x="5334000" y="5159190"/>
            <a:ext cx="54864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439543" y="4686161"/>
            <a:ext cx="359394" cy="276999"/>
          </a:xfrm>
          <a:prstGeom prst="rect">
            <a:avLst/>
          </a:prstGeom>
          <a:noFill/>
        </p:spPr>
        <p:txBody>
          <a:bodyPr wrap="none" rtlCol="0">
            <a:spAutoFit/>
          </a:bodyPr>
          <a:lstStyle/>
          <a:p>
            <a:r>
              <a:rPr lang="en-US" sz="1200" b="1" dirty="0"/>
              <a:t>hit</a:t>
            </a:r>
          </a:p>
        </p:txBody>
      </p:sp>
      <p:sp>
        <p:nvSpPr>
          <p:cNvPr id="24" name="TextBox 23"/>
          <p:cNvSpPr txBox="1"/>
          <p:nvPr/>
        </p:nvSpPr>
        <p:spPr>
          <a:xfrm>
            <a:off x="5408702" y="5153521"/>
            <a:ext cx="421077" cy="276999"/>
          </a:xfrm>
          <a:prstGeom prst="rect">
            <a:avLst/>
          </a:prstGeom>
          <a:noFill/>
        </p:spPr>
        <p:txBody>
          <a:bodyPr wrap="none" rtlCol="0">
            <a:spAutoFit/>
          </a:bodyPr>
          <a:lstStyle/>
          <a:p>
            <a:r>
              <a:rPr lang="en-US" sz="1200" b="1" dirty="0"/>
              <a:t>exit</a:t>
            </a:r>
          </a:p>
        </p:txBody>
      </p:sp>
      <p:sp>
        <p:nvSpPr>
          <p:cNvPr id="25" name="TextBox 24"/>
          <p:cNvSpPr txBox="1"/>
          <p:nvPr/>
        </p:nvSpPr>
        <p:spPr>
          <a:xfrm>
            <a:off x="4651782" y="5504041"/>
            <a:ext cx="470000" cy="276999"/>
          </a:xfrm>
          <a:prstGeom prst="rect">
            <a:avLst/>
          </a:prstGeom>
          <a:noFill/>
        </p:spPr>
        <p:txBody>
          <a:bodyPr wrap="none" rtlCol="0">
            <a:spAutoFit/>
          </a:bodyPr>
          <a:lstStyle/>
          <a:p>
            <a:r>
              <a:rPr lang="en-US" sz="1200" b="1" dirty="0"/>
              <a:t>miss</a:t>
            </a:r>
          </a:p>
        </p:txBody>
      </p:sp>
      <p:sp>
        <p:nvSpPr>
          <p:cNvPr id="26" name="TextBox 25"/>
          <p:cNvSpPr txBox="1"/>
          <p:nvPr/>
        </p:nvSpPr>
        <p:spPr>
          <a:xfrm>
            <a:off x="3767862" y="5504041"/>
            <a:ext cx="587469" cy="276999"/>
          </a:xfrm>
          <a:prstGeom prst="rect">
            <a:avLst/>
          </a:prstGeom>
          <a:noFill/>
        </p:spPr>
        <p:txBody>
          <a:bodyPr wrap="none" rtlCol="0">
            <a:spAutoFit/>
          </a:bodyPr>
          <a:lstStyle/>
          <a:p>
            <a:r>
              <a:rPr lang="en-US" sz="1200" b="1" dirty="0"/>
              <a:t>return</a:t>
            </a:r>
          </a:p>
        </p:txBody>
      </p:sp>
      <p:sp>
        <p:nvSpPr>
          <p:cNvPr id="27" name="TextBox 26"/>
          <p:cNvSpPr txBox="1"/>
          <p:nvPr/>
        </p:nvSpPr>
        <p:spPr>
          <a:xfrm>
            <a:off x="4524782" y="4318000"/>
            <a:ext cx="609077" cy="276999"/>
          </a:xfrm>
          <a:prstGeom prst="rect">
            <a:avLst/>
          </a:prstGeom>
          <a:noFill/>
        </p:spPr>
        <p:txBody>
          <a:bodyPr wrap="none" rtlCol="0">
            <a:spAutoFit/>
          </a:bodyPr>
          <a:lstStyle/>
          <a:p>
            <a:r>
              <a:rPr lang="en-US" sz="1200" b="1" dirty="0"/>
              <a:t>trigger</a:t>
            </a:r>
          </a:p>
        </p:txBody>
      </p:sp>
      <p:sp>
        <p:nvSpPr>
          <p:cNvPr id="28" name="TextBox 27"/>
          <p:cNvSpPr txBox="1"/>
          <p:nvPr/>
        </p:nvSpPr>
        <p:spPr>
          <a:xfrm>
            <a:off x="609600" y="1600200"/>
            <a:ext cx="8060668" cy="1631216"/>
          </a:xfrm>
          <a:prstGeom prst="rect">
            <a:avLst/>
          </a:prstGeom>
          <a:noFill/>
        </p:spPr>
        <p:txBody>
          <a:bodyPr wrap="none" rtlCol="0">
            <a:spAutoFit/>
          </a:bodyPr>
          <a:lstStyle/>
          <a:p>
            <a:pPr indent="274320">
              <a:buFont typeface="+mj-lt"/>
              <a:buAutoNum type="arabicPeriod"/>
            </a:pPr>
            <a:r>
              <a:rPr lang="en-US" sz="2000" dirty="0">
                <a:solidFill>
                  <a:schemeClr val="accent1">
                    <a:lumMod val="50000"/>
                  </a:schemeClr>
                </a:solidFill>
              </a:rPr>
              <a:t>First time execution, no translated code in code cache.</a:t>
            </a:r>
          </a:p>
          <a:p>
            <a:pPr indent="274320">
              <a:buFont typeface="+mj-lt"/>
              <a:buAutoNum type="arabicPeriod"/>
            </a:pPr>
            <a:r>
              <a:rPr lang="en-US" sz="2000" dirty="0">
                <a:solidFill>
                  <a:schemeClr val="accent1">
                    <a:lumMod val="50000"/>
                  </a:schemeClr>
                </a:solidFill>
              </a:rPr>
              <a:t>Miss code cache matching, then directly interpret the guest instruction.</a:t>
            </a:r>
          </a:p>
          <a:p>
            <a:pPr indent="274320">
              <a:buFont typeface="+mj-lt"/>
              <a:buAutoNum type="arabicPeriod"/>
            </a:pPr>
            <a:r>
              <a:rPr lang="en-US" sz="2000" dirty="0">
                <a:solidFill>
                  <a:schemeClr val="accent1">
                    <a:lumMod val="50000"/>
                  </a:schemeClr>
                </a:solidFill>
              </a:rPr>
              <a:t>As a code block discovered, trigger the binary translation module.</a:t>
            </a:r>
          </a:p>
          <a:p>
            <a:pPr indent="274320">
              <a:buFont typeface="+mj-lt"/>
              <a:buAutoNum type="arabicPeriod"/>
            </a:pPr>
            <a:r>
              <a:rPr lang="en-US" sz="2000" dirty="0">
                <a:solidFill>
                  <a:schemeClr val="accent1">
                    <a:lumMod val="50000"/>
                  </a:schemeClr>
                </a:solidFill>
              </a:rPr>
              <a:t>Translate guest code block to host binary, and place it in the code cache.</a:t>
            </a:r>
          </a:p>
          <a:p>
            <a:pPr indent="274320">
              <a:buFont typeface="+mj-lt"/>
              <a:buAutoNum type="arabicPeriod"/>
            </a:pPr>
            <a:r>
              <a:rPr lang="en-US" sz="2000" dirty="0">
                <a:solidFill>
                  <a:schemeClr val="accent1">
                    <a:lumMod val="50000"/>
                  </a:schemeClr>
                </a:solidFill>
              </a:rPr>
              <a:t>Next time execution, run the translated code clock in the code cache.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xEl>
                                              <p:pRg st="1" end="1"/>
                                            </p:txEl>
                                          </p:spTgt>
                                        </p:tgtEl>
                                        <p:attrNameLst>
                                          <p:attrName>style.visibility</p:attrName>
                                        </p:attrNameLst>
                                      </p:cBhvr>
                                      <p:to>
                                        <p:strVal val="visible"/>
                                      </p:to>
                                    </p:set>
                                    <p:animEffect transition="in" filter="fade">
                                      <p:cBhvr>
                                        <p:cTn id="30" dur="500"/>
                                        <p:tgtEl>
                                          <p:spTgt spid="2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xEl>
                                              <p:pRg st="2" end="2"/>
                                            </p:txEl>
                                          </p:spTgt>
                                        </p:tgtEl>
                                        <p:attrNameLst>
                                          <p:attrName>style.visibility</p:attrName>
                                        </p:attrNameLst>
                                      </p:cBhvr>
                                      <p:to>
                                        <p:strVal val="visible"/>
                                      </p:to>
                                    </p:set>
                                    <p:animEffect transition="in" filter="fade">
                                      <p:cBhvr>
                                        <p:cTn id="50" dur="500"/>
                                        <p:tgtEl>
                                          <p:spTgt spid="2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nodeType="withEffect">
                                  <p:stCondLst>
                                    <p:cond delay="0"/>
                                  </p:stCondLst>
                                  <p:childTnLst>
                                    <p:set>
                                      <p:cBhvr>
                                        <p:cTn id="60" dur="1" fill="hold">
                                          <p:stCondLst>
                                            <p:cond delay="0"/>
                                          </p:stCondLst>
                                        </p:cTn>
                                        <p:tgtEl>
                                          <p:spTgt spid="28">
                                            <p:txEl>
                                              <p:pRg st="3" end="3"/>
                                            </p:txEl>
                                          </p:spTgt>
                                        </p:tgtEl>
                                        <p:attrNameLst>
                                          <p:attrName>style.visibility</p:attrName>
                                        </p:attrNameLst>
                                      </p:cBhvr>
                                      <p:to>
                                        <p:strVal val="visible"/>
                                      </p:to>
                                    </p:set>
                                    <p:animEffect transition="in" filter="fade">
                                      <p:cBhvr>
                                        <p:cTn id="61" dur="500"/>
                                        <p:tgtEl>
                                          <p:spTgt spid="28">
                                            <p:txEl>
                                              <p:pRg st="3" end="3"/>
                                            </p:txEl>
                                          </p:spTgt>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par>
                          <p:cTn id="66" fill="hold">
                            <p:stCondLst>
                              <p:cond delay="1000"/>
                            </p:stCondLst>
                            <p:childTnLst>
                              <p:par>
                                <p:cTn id="67" presetID="9"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dissolve">
                                      <p:cBhvr>
                                        <p:cTn id="69" dur="500"/>
                                        <p:tgtEl>
                                          <p:spTgt spid="12"/>
                                        </p:tgtEl>
                                      </p:cBhvr>
                                    </p:animEffect>
                                  </p:childTnLst>
                                </p:cTn>
                              </p:par>
                            </p:childTnLst>
                          </p:cTn>
                        </p:par>
                        <p:par>
                          <p:cTn id="70" fill="hold">
                            <p:stCondLst>
                              <p:cond delay="1500"/>
                            </p:stCondLst>
                            <p:childTnLst>
                              <p:par>
                                <p:cTn id="71" presetID="9" presetClass="entr" presetSubtype="0" fill="hold" grpId="0"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dissolve">
                                      <p:cBhvr>
                                        <p:cTn id="73" dur="500"/>
                                        <p:tgtEl>
                                          <p:spTgt spid="11"/>
                                        </p:tgtEl>
                                      </p:cBhvr>
                                    </p:animEffect>
                                  </p:childTnLst>
                                </p:cTn>
                              </p:par>
                            </p:childTnLst>
                          </p:cTn>
                        </p:par>
                        <p:par>
                          <p:cTn id="74" fill="hold">
                            <p:stCondLst>
                              <p:cond delay="2000"/>
                            </p:stCondLst>
                            <p:childTnLst>
                              <p:par>
                                <p:cTn id="75" presetID="9" presetClass="entr" presetSubtype="0"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dissolve">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par>
                                <p:cTn id="95" presetID="10" presetClass="entr" presetSubtype="0" fill="hold" nodeType="withEffect">
                                  <p:stCondLst>
                                    <p:cond delay="0"/>
                                  </p:stCondLst>
                                  <p:childTnLst>
                                    <p:set>
                                      <p:cBhvr>
                                        <p:cTn id="96" dur="1" fill="hold">
                                          <p:stCondLst>
                                            <p:cond delay="0"/>
                                          </p:stCondLst>
                                        </p:cTn>
                                        <p:tgtEl>
                                          <p:spTgt spid="28">
                                            <p:txEl>
                                              <p:pRg st="4" end="4"/>
                                            </p:txEl>
                                          </p:spTgt>
                                        </p:tgtEl>
                                        <p:attrNameLst>
                                          <p:attrName>style.visibility</p:attrName>
                                        </p:attrNameLst>
                                      </p:cBhvr>
                                      <p:to>
                                        <p:strVal val="visible"/>
                                      </p:to>
                                    </p:set>
                                    <p:animEffect transition="in" filter="fade">
                                      <p:cBhvr>
                                        <p:cTn id="97"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23" grpId="0"/>
      <p:bldP spid="24"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371600" y="4406900"/>
            <a:ext cx="7772400" cy="1362075"/>
          </a:xfrm>
        </p:spPr>
        <p:txBody>
          <a:bodyPr/>
          <a:lstStyle/>
          <a:p>
            <a:r>
              <a:rPr lang="en-US" altLang="zh-TW" dirty="0"/>
              <a:t>Design challenges and issues</a:t>
            </a:r>
            <a:endParaRPr lang="zh-TW" altLang="en-US" dirty="0"/>
          </a:p>
        </p:txBody>
      </p:sp>
      <p:sp>
        <p:nvSpPr>
          <p:cNvPr id="3" name="內容版面配置區 2"/>
          <p:cNvSpPr>
            <a:spLocks noGrp="1"/>
          </p:cNvSpPr>
          <p:nvPr>
            <p:ph type="body" idx="4294967295"/>
          </p:nvPr>
        </p:nvSpPr>
        <p:spPr>
          <a:xfrm>
            <a:off x="1371600" y="2906713"/>
            <a:ext cx="7772400" cy="1500187"/>
          </a:xfrm>
        </p:spPr>
        <p:txBody>
          <a:bodyPr/>
          <a:lstStyle/>
          <a:p>
            <a:pPr>
              <a:buNone/>
            </a:pPr>
            <a:r>
              <a:rPr lang="en-US" altLang="zh-TW" dirty="0"/>
              <a:t>Register mapping problem</a:t>
            </a:r>
          </a:p>
          <a:p>
            <a:pPr>
              <a:buNone/>
            </a:pPr>
            <a:r>
              <a:rPr lang="en-US" altLang="zh-TW" dirty="0"/>
              <a:t>Performance improvement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Mapping Problem</a:t>
            </a:r>
          </a:p>
        </p:txBody>
      </p:sp>
      <p:sp>
        <p:nvSpPr>
          <p:cNvPr id="3" name="Content Placeholder 2"/>
          <p:cNvSpPr>
            <a:spLocks noGrp="1"/>
          </p:cNvSpPr>
          <p:nvPr>
            <p:ph idx="1"/>
          </p:nvPr>
        </p:nvSpPr>
        <p:spPr>
          <a:xfrm>
            <a:off x="457200" y="1371600"/>
            <a:ext cx="8229600" cy="1828800"/>
          </a:xfrm>
        </p:spPr>
        <p:txBody>
          <a:bodyPr/>
          <a:lstStyle/>
          <a:p>
            <a:r>
              <a:rPr lang="en-US" dirty="0"/>
              <a:t>Why should we map registers ?</a:t>
            </a:r>
          </a:p>
          <a:p>
            <a:pPr lvl="1"/>
            <a:r>
              <a:rPr lang="en-US" dirty="0"/>
              <a:t>Different ISA will define different number of registers.</a:t>
            </a:r>
          </a:p>
          <a:p>
            <a:pPr lvl="1"/>
            <a:r>
              <a:rPr lang="en-US" dirty="0"/>
              <a:t>Sometimes guest ISA even require some special purpose register which host ISA does not defined.</a:t>
            </a:r>
          </a:p>
        </p:txBody>
      </p:sp>
      <p:pic>
        <p:nvPicPr>
          <p:cNvPr id="5122" name="Picture 2"/>
          <p:cNvPicPr>
            <a:picLocks noChangeAspect="1" noChangeArrowheads="1"/>
          </p:cNvPicPr>
          <p:nvPr/>
        </p:nvPicPr>
        <p:blipFill>
          <a:blip r:embed="rId2" cstate="print"/>
          <a:srcRect/>
          <a:stretch>
            <a:fillRect/>
          </a:stretch>
        </p:blipFill>
        <p:spPr bwMode="auto">
          <a:xfrm>
            <a:off x="1143000" y="2911813"/>
            <a:ext cx="6858000" cy="37937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Mapping Problem</a:t>
            </a:r>
          </a:p>
        </p:txBody>
      </p:sp>
      <p:sp>
        <p:nvSpPr>
          <p:cNvPr id="3" name="Content Placeholder 2"/>
          <p:cNvSpPr>
            <a:spLocks noGrp="1"/>
          </p:cNvSpPr>
          <p:nvPr>
            <p:ph idx="1"/>
          </p:nvPr>
        </p:nvSpPr>
        <p:spPr/>
        <p:txBody>
          <a:bodyPr/>
          <a:lstStyle/>
          <a:p>
            <a:r>
              <a:rPr lang="en-US" dirty="0"/>
              <a:t>Mapping different purpose of registers :</a:t>
            </a:r>
          </a:p>
          <a:p>
            <a:pPr lvl="1"/>
            <a:r>
              <a:rPr lang="en-US" dirty="0"/>
              <a:t>Map special purpose registers</a:t>
            </a:r>
          </a:p>
          <a:p>
            <a:pPr lvl="2"/>
            <a:r>
              <a:rPr lang="en-US" dirty="0"/>
              <a:t>Program Counter Register</a:t>
            </a:r>
          </a:p>
          <a:p>
            <a:pPr lvl="2"/>
            <a:r>
              <a:rPr lang="en-US" dirty="0"/>
              <a:t>Stack Pointer Register</a:t>
            </a:r>
          </a:p>
          <a:p>
            <a:pPr lvl="2"/>
            <a:r>
              <a:rPr lang="en-US" dirty="0"/>
              <a:t>Page Table Register</a:t>
            </a:r>
          </a:p>
          <a:p>
            <a:pPr lvl="2"/>
            <a:r>
              <a:rPr lang="en-US" dirty="0"/>
              <a:t>System Statues Register</a:t>
            </a:r>
          </a:p>
          <a:p>
            <a:pPr lvl="2"/>
            <a:r>
              <a:rPr lang="en-US" dirty="0"/>
              <a:t>Special Flags Register</a:t>
            </a:r>
          </a:p>
          <a:p>
            <a:pPr lvl="1"/>
            <a:r>
              <a:rPr lang="en-US" dirty="0"/>
              <a:t>Hold guest context and memory image</a:t>
            </a:r>
          </a:p>
          <a:p>
            <a:pPr lvl="1"/>
            <a:r>
              <a:rPr lang="en-US" dirty="0"/>
              <a:t>Map general purpose registers</a:t>
            </a:r>
          </a:p>
          <a:p>
            <a:pPr lvl="1"/>
            <a:r>
              <a:rPr lang="en-US" dirty="0"/>
              <a:t>Map intermediate values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Mapping Problem</a:t>
            </a:r>
          </a:p>
        </p:txBody>
      </p:sp>
      <p:sp>
        <p:nvSpPr>
          <p:cNvPr id="3" name="Content Placeholder 2"/>
          <p:cNvSpPr>
            <a:spLocks noGrp="1"/>
          </p:cNvSpPr>
          <p:nvPr>
            <p:ph idx="1"/>
          </p:nvPr>
        </p:nvSpPr>
        <p:spPr>
          <a:xfrm>
            <a:off x="457200" y="1600200"/>
            <a:ext cx="8229600" cy="4953000"/>
          </a:xfrm>
        </p:spPr>
        <p:txBody>
          <a:bodyPr/>
          <a:lstStyle/>
          <a:p>
            <a:r>
              <a:rPr lang="en-US" dirty="0"/>
              <a:t>If number of host registers is larger the guest</a:t>
            </a:r>
          </a:p>
          <a:p>
            <a:pPr lvl="1"/>
            <a:r>
              <a:rPr lang="en-US" dirty="0"/>
              <a:t>That will be an easier case for implementation.</a:t>
            </a:r>
          </a:p>
          <a:p>
            <a:pPr lvl="1"/>
            <a:r>
              <a:rPr lang="en-US" dirty="0"/>
              <a:t>Directly map one register of guest to one of host, and make use of the rest registers for optimization.</a:t>
            </a:r>
          </a:p>
          <a:p>
            <a:pPr lvl="1"/>
            <a:r>
              <a:rPr lang="en-US" dirty="0"/>
              <a:t>Example :</a:t>
            </a:r>
          </a:p>
          <a:p>
            <a:pPr lvl="2"/>
            <a:r>
              <a:rPr lang="en-US" dirty="0"/>
              <a:t>Translating x86 binary to RISC</a:t>
            </a:r>
            <a:br>
              <a:rPr lang="en-US" dirty="0"/>
            </a:br>
            <a:endParaRPr lang="en-US" dirty="0"/>
          </a:p>
          <a:p>
            <a:r>
              <a:rPr lang="en-US" dirty="0"/>
              <a:t>If number of host registers is not enough</a:t>
            </a:r>
          </a:p>
          <a:p>
            <a:pPr lvl="1"/>
            <a:r>
              <a:rPr lang="en-US" dirty="0"/>
              <a:t>That should involve more effort.</a:t>
            </a:r>
          </a:p>
          <a:p>
            <a:pPr lvl="1"/>
            <a:r>
              <a:rPr lang="en-US" dirty="0"/>
              <a:t>Emulator may only map some frequently used guest registers to host, and left the unmapped registers in memory.</a:t>
            </a:r>
          </a:p>
          <a:p>
            <a:pPr lvl="1"/>
            <a:r>
              <a:rPr lang="en-US" dirty="0"/>
              <a:t>Mapping decision will be critical in this case.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Improvement</a:t>
            </a:r>
          </a:p>
        </p:txBody>
      </p:sp>
      <p:sp>
        <p:nvSpPr>
          <p:cNvPr id="3" name="Content Placeholder 2"/>
          <p:cNvSpPr>
            <a:spLocks noGrp="1"/>
          </p:cNvSpPr>
          <p:nvPr>
            <p:ph idx="1"/>
          </p:nvPr>
        </p:nvSpPr>
        <p:spPr/>
        <p:txBody>
          <a:bodyPr/>
          <a:lstStyle/>
          <a:p>
            <a:r>
              <a:rPr lang="en-US" dirty="0"/>
              <a:t>What introduces the performance hit ?</a:t>
            </a:r>
          </a:p>
          <a:p>
            <a:pPr lvl="1"/>
            <a:r>
              <a:rPr lang="en-US" dirty="0"/>
              <a:t>Control flow problem</a:t>
            </a:r>
          </a:p>
          <a:p>
            <a:pPr lvl="2"/>
            <a:r>
              <a:rPr lang="en-US" dirty="0"/>
              <a:t>Highly frequent context switches between code caches and emulation manager will degrade performance.</a:t>
            </a:r>
          </a:p>
          <a:p>
            <a:pPr lvl="1"/>
            <a:r>
              <a:rPr lang="en-US" dirty="0"/>
              <a:t>Target code optimization</a:t>
            </a:r>
          </a:p>
          <a:p>
            <a:pPr lvl="2"/>
            <a:r>
              <a:rPr lang="en-US" dirty="0"/>
              <a:t>Translate guest code block in instruction-wise (translate one instruction at a time) will miss many optimization opportunities.</a:t>
            </a:r>
            <a:br>
              <a:rPr lang="en-US" dirty="0"/>
            </a:br>
            <a:endParaRPr lang="en-US" dirty="0"/>
          </a:p>
          <a:p>
            <a:r>
              <a:rPr lang="en-US" dirty="0"/>
              <a:t>Solutions :</a:t>
            </a:r>
          </a:p>
          <a:p>
            <a:pPr lvl="1"/>
            <a:r>
              <a:rPr lang="en-US" dirty="0"/>
              <a:t>Translation Chaining</a:t>
            </a:r>
          </a:p>
          <a:p>
            <a:pPr lvl="1"/>
            <a:r>
              <a:rPr lang="en-US" dirty="0"/>
              <a:t>Dynamic Optimization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Chaining</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2590800" y="1427712"/>
            <a:ext cx="6400800" cy="5354088"/>
          </a:xfrm>
          <a:prstGeom prst="rect">
            <a:avLst/>
          </a:prstGeom>
          <a:noFill/>
          <a:ln w="9525">
            <a:noFill/>
            <a:miter lim="800000"/>
            <a:headEnd/>
            <a:tailEnd/>
          </a:ln>
          <a:effectLst/>
        </p:spPr>
      </p:pic>
      <p:sp>
        <p:nvSpPr>
          <p:cNvPr id="5" name="Content Placeholder 2"/>
          <p:cNvSpPr txBox="1">
            <a:spLocks/>
          </p:cNvSpPr>
          <p:nvPr/>
        </p:nvSpPr>
        <p:spPr>
          <a:xfrm>
            <a:off x="381000" y="1295400"/>
            <a:ext cx="4953000" cy="1371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lumMod val="75000"/>
                </a:schemeClr>
              </a:buClr>
              <a:buSzTx/>
              <a:buFont typeface="Arial" pitchFamily="34" charset="0"/>
              <a:buChar char="•"/>
              <a:tabLst/>
              <a:defRPr/>
            </a:pPr>
            <a:r>
              <a:rPr kumimoji="0" lang="en-US" sz="2400" b="0" i="0" u="none" strike="noStrike" kern="1200" cap="none" spc="0" normalizeH="0" baseline="0" noProof="0" dirty="0">
                <a:ln>
                  <a:noFill/>
                </a:ln>
                <a:solidFill>
                  <a:schemeClr val="tx2">
                    <a:lumMod val="75000"/>
                  </a:schemeClr>
                </a:solidFill>
                <a:effectLst/>
                <a:uLnTx/>
                <a:uFillTx/>
                <a:latin typeface="Cambria" pitchFamily="18" charset="0"/>
                <a:ea typeface="+mn-ea"/>
                <a:cs typeface="+mn-cs"/>
              </a:rPr>
              <a:t>Non-optimized control flow</a:t>
            </a:r>
            <a:br>
              <a:rPr kumimoji="0" lang="en-US" sz="2400" b="0" i="0" u="none" strike="noStrike" kern="1200" cap="none" spc="0" normalizeH="0" baseline="0" noProof="0" dirty="0">
                <a:ln>
                  <a:noFill/>
                </a:ln>
                <a:solidFill>
                  <a:schemeClr val="tx2">
                    <a:lumMod val="75000"/>
                  </a:schemeClr>
                </a:solidFill>
                <a:effectLst/>
                <a:uLnTx/>
                <a:uFillTx/>
                <a:latin typeface="Cambria" pitchFamily="18" charset="0"/>
                <a:ea typeface="+mn-ea"/>
                <a:cs typeface="+mn-cs"/>
              </a:rPr>
            </a:br>
            <a:r>
              <a:rPr kumimoji="0" lang="en-US" sz="2400" b="0" i="0" u="none" strike="noStrike" kern="1200" cap="none" spc="0" normalizeH="0" baseline="0" noProof="0" dirty="0">
                <a:ln>
                  <a:noFill/>
                </a:ln>
                <a:solidFill>
                  <a:schemeClr val="tx2">
                    <a:lumMod val="75000"/>
                  </a:schemeClr>
                </a:solidFill>
                <a:effectLst/>
                <a:uLnTx/>
                <a:uFillTx/>
                <a:latin typeface="Cambria" pitchFamily="18" charset="0"/>
                <a:ea typeface="+mn-ea"/>
                <a:cs typeface="+mn-cs"/>
              </a:rPr>
              <a:t>between</a:t>
            </a:r>
            <a:r>
              <a:rPr kumimoji="0" lang="en-US" sz="2400" b="0" i="0" u="none" strike="noStrike" kern="1200" cap="none" spc="0" normalizeH="0" noProof="0" dirty="0">
                <a:ln>
                  <a:noFill/>
                </a:ln>
                <a:solidFill>
                  <a:schemeClr val="tx2">
                    <a:lumMod val="75000"/>
                  </a:schemeClr>
                </a:solidFill>
                <a:effectLst/>
                <a:uLnTx/>
                <a:uFillTx/>
                <a:latin typeface="Cambria" pitchFamily="18" charset="0"/>
                <a:ea typeface="+mn-ea"/>
                <a:cs typeface="+mn-cs"/>
              </a:rPr>
              <a:t> translated blocks and</a:t>
            </a:r>
            <a:br>
              <a:rPr kumimoji="0" lang="en-US" sz="2400" b="0" i="0" u="none" strike="noStrike" kern="1200" cap="none" spc="0" normalizeH="0" noProof="0" dirty="0">
                <a:ln>
                  <a:noFill/>
                </a:ln>
                <a:solidFill>
                  <a:schemeClr val="tx2">
                    <a:lumMod val="75000"/>
                  </a:schemeClr>
                </a:solidFill>
                <a:effectLst/>
                <a:uLnTx/>
                <a:uFillTx/>
                <a:latin typeface="Cambria" pitchFamily="18" charset="0"/>
                <a:ea typeface="+mn-ea"/>
                <a:cs typeface="+mn-cs"/>
              </a:rPr>
            </a:br>
            <a:r>
              <a:rPr kumimoji="0" lang="en-US" sz="2400" b="0" i="0" u="none" strike="noStrike" kern="1200" cap="none" spc="0" normalizeH="0" noProof="0" dirty="0">
                <a:ln>
                  <a:noFill/>
                </a:ln>
                <a:solidFill>
                  <a:schemeClr val="tx2">
                    <a:lumMod val="75000"/>
                  </a:schemeClr>
                </a:solidFill>
                <a:effectLst/>
                <a:uLnTx/>
                <a:uFillTx/>
                <a:latin typeface="Cambria" pitchFamily="18" charset="0"/>
                <a:ea typeface="+mn-ea"/>
                <a:cs typeface="+mn-cs"/>
              </a:rPr>
              <a:t>emulation manager.</a:t>
            </a:r>
            <a:endParaRPr kumimoji="0" lang="en-US" sz="2400" b="0" i="0" u="none" strike="noStrike" kern="1200" cap="none" spc="0" normalizeH="0" baseline="0" noProof="0" dirty="0">
              <a:ln>
                <a:noFill/>
              </a:ln>
              <a:solidFill>
                <a:schemeClr val="tx2">
                  <a:lumMod val="75000"/>
                </a:schemeClr>
              </a:solidFill>
              <a:effectLst/>
              <a:uLnTx/>
              <a:uFillTx/>
              <a:latin typeface="Cambria" pitchFamily="18" charset="0"/>
              <a:ea typeface="+mn-ea"/>
              <a:cs typeface="+mn-cs"/>
            </a:endParaRPr>
          </a:p>
        </p:txBody>
      </p:sp>
      <p:sp>
        <p:nvSpPr>
          <p:cNvPr id="6" name="Oval 5"/>
          <p:cNvSpPr/>
          <p:nvPr/>
        </p:nvSpPr>
        <p:spPr>
          <a:xfrm>
            <a:off x="4419600" y="2286000"/>
            <a:ext cx="1066800" cy="3886200"/>
          </a:xfrm>
          <a:prstGeom prst="ellipse">
            <a:avLst/>
          </a:prstGeom>
          <a:noFill/>
          <a:ln w="57150"/>
          <a:effectLst>
            <a:glow rad="63500">
              <a:schemeClr val="accent6">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133600" y="5334000"/>
            <a:ext cx="2370392"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Contex</a:t>
            </a: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 Switches</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a:t>
            </a:r>
          </a:p>
        </p:txBody>
      </p:sp>
      <p:sp>
        <p:nvSpPr>
          <p:cNvPr id="3" name="Content Placeholder 2"/>
          <p:cNvSpPr>
            <a:spLocks noGrp="1"/>
          </p:cNvSpPr>
          <p:nvPr>
            <p:ph idx="1"/>
          </p:nvPr>
        </p:nvSpPr>
        <p:spPr>
          <a:xfrm>
            <a:off x="381000" y="1524000"/>
            <a:ext cx="4267200" cy="4572000"/>
          </a:xfrm>
        </p:spPr>
        <p:txBody>
          <a:bodyPr>
            <a:noAutofit/>
          </a:bodyPr>
          <a:lstStyle/>
          <a:p>
            <a:r>
              <a:rPr lang="en-US" dirty="0"/>
              <a:t>Virtualization Technique</a:t>
            </a:r>
          </a:p>
          <a:p>
            <a:pPr lvl="1"/>
            <a:r>
              <a:rPr lang="en-US" dirty="0"/>
              <a:t>CPU Virtualization</a:t>
            </a:r>
          </a:p>
          <a:p>
            <a:pPr lvl="2"/>
            <a:r>
              <a:rPr lang="en-US" dirty="0"/>
              <a:t>Emulation techniques</a:t>
            </a:r>
          </a:p>
          <a:p>
            <a:pPr lvl="2"/>
            <a:r>
              <a:rPr lang="en-US" dirty="0"/>
              <a:t>Trap and emulate model</a:t>
            </a:r>
          </a:p>
          <a:p>
            <a:pPr lvl="2"/>
            <a:r>
              <a:rPr lang="en-US" dirty="0"/>
              <a:t>Hardware assistance</a:t>
            </a:r>
          </a:p>
          <a:p>
            <a:pPr lvl="1"/>
            <a:r>
              <a:rPr lang="en-US" dirty="0"/>
              <a:t>Memory Virtualization</a:t>
            </a:r>
          </a:p>
          <a:p>
            <a:pPr lvl="2"/>
            <a:r>
              <a:rPr lang="en-US" dirty="0"/>
              <a:t>Shadow page table</a:t>
            </a:r>
          </a:p>
          <a:p>
            <a:pPr lvl="2"/>
            <a:r>
              <a:rPr lang="en-US" dirty="0"/>
              <a:t>Hardware assistance</a:t>
            </a:r>
          </a:p>
          <a:p>
            <a:pPr lvl="1"/>
            <a:r>
              <a:rPr lang="en-US" dirty="0"/>
              <a:t>IO Virtualization</a:t>
            </a:r>
          </a:p>
          <a:p>
            <a:pPr lvl="2"/>
            <a:r>
              <a:rPr lang="en-US" dirty="0"/>
              <a:t>Overview</a:t>
            </a:r>
          </a:p>
          <a:p>
            <a:pPr lvl="2"/>
            <a:r>
              <a:rPr lang="en-US" dirty="0"/>
              <a:t>Device model</a:t>
            </a:r>
          </a:p>
          <a:p>
            <a:pPr lvl="2"/>
            <a:r>
              <a:rPr lang="en-US" dirty="0"/>
              <a:t>Hardware assistance</a:t>
            </a:r>
          </a:p>
        </p:txBody>
      </p:sp>
      <p:sp>
        <p:nvSpPr>
          <p:cNvPr id="4" name="Content Placeholder 2"/>
          <p:cNvSpPr txBox="1">
            <a:spLocks/>
          </p:cNvSpPr>
          <p:nvPr/>
        </p:nvSpPr>
        <p:spPr>
          <a:xfrm>
            <a:off x="4648200" y="1524000"/>
            <a:ext cx="4267200" cy="4572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lumMod val="75000"/>
                </a:schemeClr>
              </a:buClr>
              <a:buSzTx/>
              <a:buFont typeface="Arial" pitchFamily="34" charset="0"/>
              <a:buChar char="•"/>
              <a:tabLst/>
              <a:defRPr/>
            </a:pPr>
            <a:r>
              <a:rPr kumimoji="0" lang="en-US" sz="2400" b="0" i="0" u="none" strike="noStrike" kern="1200" cap="none" spc="0" normalizeH="0" baseline="0" noProof="0" dirty="0">
                <a:ln>
                  <a:noFill/>
                </a:ln>
                <a:solidFill>
                  <a:schemeClr val="tx2">
                    <a:lumMod val="75000"/>
                  </a:schemeClr>
                </a:solidFill>
                <a:effectLst/>
                <a:uLnTx/>
                <a:uFillTx/>
                <a:latin typeface="Cambria" pitchFamily="18" charset="0"/>
                <a:ea typeface="+mn-ea"/>
                <a:cs typeface="+mn-cs"/>
              </a:rPr>
              <a:t>Ecosystem</a:t>
            </a:r>
          </a:p>
          <a:p>
            <a:pPr marL="742950" marR="0" lvl="1" indent="-285750" algn="l" defTabSz="914400" rtl="0" eaLnBrk="1" fontAlgn="auto" latinLnBrk="0" hangingPunct="1">
              <a:lnSpc>
                <a:spcPct val="100000"/>
              </a:lnSpc>
              <a:spcBef>
                <a:spcPct val="20000"/>
              </a:spcBef>
              <a:spcAft>
                <a:spcPts val="0"/>
              </a:spcAft>
              <a:buClr>
                <a:schemeClr val="accent3">
                  <a:lumMod val="50000"/>
                </a:schemeClr>
              </a:buClr>
              <a:buSzTx/>
              <a:buFont typeface="Wingdings" pitchFamily="2" charset="2"/>
              <a:buChar char="§"/>
              <a:tabLst/>
              <a:defRPr/>
            </a:pPr>
            <a:r>
              <a:rPr kumimoji="0" lang="en-US" sz="2000" b="0" i="0" u="none" strike="noStrike" kern="1200" cap="none" spc="0" normalizeH="0" baseline="0" noProof="0" dirty="0">
                <a:ln>
                  <a:noFill/>
                </a:ln>
                <a:solidFill>
                  <a:schemeClr val="accent3">
                    <a:lumMod val="50000"/>
                  </a:schemeClr>
                </a:solidFill>
                <a:effectLst/>
                <a:uLnTx/>
                <a:uFillTx/>
                <a:latin typeface="Cambria" pitchFamily="18" charset="0"/>
                <a:ea typeface="+mn-ea"/>
                <a:cs typeface="+mn-cs"/>
              </a:rPr>
              <a:t>VMware</a:t>
            </a:r>
          </a:p>
          <a:p>
            <a:pPr marL="742950" lvl="1" indent="-285750">
              <a:spcBef>
                <a:spcPct val="20000"/>
              </a:spcBef>
              <a:buClr>
                <a:schemeClr val="accent3">
                  <a:lumMod val="50000"/>
                </a:schemeClr>
              </a:buClr>
              <a:buFont typeface="Wingdings" pitchFamily="2" charset="2"/>
              <a:buChar char="§"/>
              <a:defRPr/>
            </a:pPr>
            <a:r>
              <a:rPr lang="en-US" sz="2000" dirty="0" err="1">
                <a:solidFill>
                  <a:schemeClr val="accent3">
                    <a:lumMod val="50000"/>
                  </a:schemeClr>
                </a:solidFill>
                <a:latin typeface="Cambria" pitchFamily="18" charset="0"/>
              </a:rPr>
              <a:t>Xen</a:t>
            </a:r>
            <a:endParaRPr kumimoji="0" lang="en-US" sz="2000" b="0" i="0" u="none" strike="noStrike" kern="1200" cap="none" spc="0" normalizeH="0" baseline="0" noProof="0" dirty="0">
              <a:ln>
                <a:noFill/>
              </a:ln>
              <a:solidFill>
                <a:schemeClr val="accent3">
                  <a:lumMod val="50000"/>
                </a:schemeClr>
              </a:solidFill>
              <a:effectLst/>
              <a:uLnTx/>
              <a:uFillTx/>
              <a:latin typeface="Cambria" pitchFamily="18" charset="0"/>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3">
                  <a:lumMod val="50000"/>
                </a:schemeClr>
              </a:buClr>
              <a:buSzTx/>
              <a:buFont typeface="Wingdings" pitchFamily="2" charset="2"/>
              <a:buChar char="§"/>
              <a:tabLst/>
              <a:defRPr/>
            </a:pPr>
            <a:r>
              <a:rPr lang="en-US" sz="2000" dirty="0">
                <a:solidFill>
                  <a:schemeClr val="accent3">
                    <a:lumMod val="50000"/>
                  </a:schemeClr>
                </a:solidFill>
                <a:latin typeface="Cambria" pitchFamily="18" charset="0"/>
              </a:rPr>
              <a:t>KVM</a:t>
            </a:r>
            <a:br>
              <a:rPr kumimoji="0" lang="en-US" sz="2000" b="0" i="0" u="none" strike="noStrike" kern="1200" cap="none" spc="0" normalizeH="0" baseline="0" noProof="0" dirty="0">
                <a:ln>
                  <a:noFill/>
                </a:ln>
                <a:solidFill>
                  <a:schemeClr val="accent3">
                    <a:lumMod val="50000"/>
                  </a:schemeClr>
                </a:solidFill>
                <a:effectLst/>
                <a:uLnTx/>
                <a:uFillTx/>
                <a:latin typeface="Cambria" pitchFamily="18" charset="0"/>
                <a:ea typeface="+mn-ea"/>
                <a:cs typeface="+mn-cs"/>
              </a:rPr>
            </a:br>
            <a:endParaRPr kumimoji="0" lang="en-US" sz="2000" b="0" i="0" u="none" strike="noStrike" kern="1200" cap="none" spc="0" normalizeH="0" baseline="0" noProof="0" dirty="0">
              <a:ln>
                <a:noFill/>
              </a:ln>
              <a:solidFill>
                <a:schemeClr val="accent3">
                  <a:lumMod val="50000"/>
                </a:schemeClr>
              </a:solidFill>
              <a:effectLst/>
              <a:uLnTx/>
              <a:uFillTx/>
              <a:latin typeface="Cambria"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lumMod val="75000"/>
                </a:schemeClr>
              </a:buClr>
              <a:buSzTx/>
              <a:buFont typeface="Arial" pitchFamily="34" charset="0"/>
              <a:buChar char="•"/>
              <a:tabLst/>
              <a:defRPr/>
            </a:pPr>
            <a:r>
              <a:rPr kumimoji="0" lang="en-US" sz="2400" b="0" i="0" u="none" strike="noStrike" kern="1200" cap="none" spc="0" normalizeH="0" baseline="0" noProof="0" dirty="0">
                <a:ln>
                  <a:noFill/>
                </a:ln>
                <a:solidFill>
                  <a:schemeClr val="tx2">
                    <a:lumMod val="75000"/>
                  </a:schemeClr>
                </a:solidFill>
                <a:effectLst/>
                <a:uLnTx/>
                <a:uFillTx/>
                <a:latin typeface="Cambria" pitchFamily="18" charset="0"/>
                <a:ea typeface="+mn-ea"/>
                <a:cs typeface="+mn-cs"/>
              </a:rPr>
              <a:t>Other Issues</a:t>
            </a:r>
          </a:p>
          <a:p>
            <a:pPr marL="742950" lvl="1" indent="-285750">
              <a:spcBef>
                <a:spcPct val="20000"/>
              </a:spcBef>
              <a:buClr>
                <a:schemeClr val="accent3">
                  <a:lumMod val="50000"/>
                </a:schemeClr>
              </a:buClr>
              <a:buFont typeface="Wingdings" pitchFamily="2" charset="2"/>
              <a:buChar char="§"/>
              <a:defRPr/>
            </a:pPr>
            <a:r>
              <a:rPr lang="en-US" sz="2000" dirty="0">
                <a:solidFill>
                  <a:schemeClr val="accent3">
                    <a:lumMod val="50000"/>
                  </a:schemeClr>
                </a:solidFill>
                <a:latin typeface="Cambria" pitchFamily="18" charset="0"/>
              </a:rPr>
              <a:t>Live migration</a:t>
            </a:r>
          </a:p>
          <a:p>
            <a:pPr marL="742950" lvl="1" indent="-285750">
              <a:spcBef>
                <a:spcPct val="20000"/>
              </a:spcBef>
              <a:buClr>
                <a:schemeClr val="accent3">
                  <a:lumMod val="50000"/>
                </a:schemeClr>
              </a:buClr>
              <a:buFont typeface="Wingdings" pitchFamily="2" charset="2"/>
              <a:buChar char="§"/>
              <a:defRPr/>
            </a:pPr>
            <a:r>
              <a:rPr lang="en-US" sz="2000" dirty="0">
                <a:solidFill>
                  <a:schemeClr val="accent3">
                    <a:lumMod val="50000"/>
                  </a:schemeClr>
                </a:solidFill>
                <a:latin typeface="Cambria" pitchFamily="18" charset="0"/>
              </a:rPr>
              <a:t>Cloud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Chaining</a:t>
            </a:r>
          </a:p>
        </p:txBody>
      </p:sp>
      <p:sp>
        <p:nvSpPr>
          <p:cNvPr id="3" name="Content Placeholder 2"/>
          <p:cNvSpPr>
            <a:spLocks noGrp="1"/>
          </p:cNvSpPr>
          <p:nvPr>
            <p:ph idx="1"/>
          </p:nvPr>
        </p:nvSpPr>
        <p:spPr>
          <a:xfrm>
            <a:off x="457200" y="1600201"/>
            <a:ext cx="4191000" cy="1676400"/>
          </a:xfrm>
        </p:spPr>
        <p:txBody>
          <a:bodyPr/>
          <a:lstStyle/>
          <a:p>
            <a:r>
              <a:rPr lang="en-US" dirty="0"/>
              <a:t>Jump from one translation directly to next, which avoid switching back to emulation manager.</a:t>
            </a:r>
          </a:p>
        </p:txBody>
      </p:sp>
      <p:pic>
        <p:nvPicPr>
          <p:cNvPr id="7170" name="Picture 2"/>
          <p:cNvPicPr>
            <a:picLocks noChangeAspect="1" noChangeArrowheads="1"/>
          </p:cNvPicPr>
          <p:nvPr/>
        </p:nvPicPr>
        <p:blipFill>
          <a:blip r:embed="rId2" cstate="print"/>
          <a:srcRect/>
          <a:stretch>
            <a:fillRect/>
          </a:stretch>
        </p:blipFill>
        <p:spPr bwMode="auto">
          <a:xfrm>
            <a:off x="2590800" y="1428254"/>
            <a:ext cx="6400800" cy="535354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Optimization</a:t>
            </a:r>
          </a:p>
        </p:txBody>
      </p:sp>
      <p:sp>
        <p:nvSpPr>
          <p:cNvPr id="3" name="Content Placeholder 2"/>
          <p:cNvSpPr>
            <a:spLocks noGrp="1"/>
          </p:cNvSpPr>
          <p:nvPr>
            <p:ph idx="1"/>
          </p:nvPr>
        </p:nvSpPr>
        <p:spPr>
          <a:xfrm>
            <a:off x="457200" y="1600200"/>
            <a:ext cx="8229600" cy="5029200"/>
          </a:xfrm>
        </p:spPr>
        <p:txBody>
          <a:bodyPr>
            <a:noAutofit/>
          </a:bodyPr>
          <a:lstStyle/>
          <a:p>
            <a:r>
              <a:rPr lang="en-US" dirty="0"/>
              <a:t>How to optimize binary codes ?</a:t>
            </a:r>
          </a:p>
          <a:p>
            <a:pPr lvl="1"/>
            <a:r>
              <a:rPr lang="en-US" dirty="0"/>
              <a:t>Static optimization (compiling time optimization)</a:t>
            </a:r>
          </a:p>
          <a:p>
            <a:pPr lvl="2"/>
            <a:r>
              <a:rPr lang="en-US" dirty="0"/>
              <a:t>Optimization techniques apply to generate binary code base on the </a:t>
            </a:r>
            <a:r>
              <a:rPr lang="en-US" altLang="zh-TW" dirty="0">
                <a:ea typeface="新細明體" charset="-120"/>
              </a:rPr>
              <a:t>semantic </a:t>
            </a:r>
            <a:r>
              <a:rPr lang="en-US" dirty="0"/>
              <a:t>information in source code.</a:t>
            </a:r>
          </a:p>
          <a:p>
            <a:pPr lvl="1"/>
            <a:r>
              <a:rPr lang="en-US" dirty="0"/>
              <a:t>Dynamic optimization (run time optimization)</a:t>
            </a:r>
          </a:p>
          <a:p>
            <a:pPr lvl="2"/>
            <a:r>
              <a:rPr lang="en-US" dirty="0"/>
              <a:t>Optimization techniques apply to generated binary code base on the</a:t>
            </a:r>
            <a:br>
              <a:rPr lang="en-US" dirty="0"/>
            </a:br>
            <a:r>
              <a:rPr lang="en-US" dirty="0"/>
              <a:t>run time information which relate to program input data.</a:t>
            </a:r>
            <a:br>
              <a:rPr lang="en-US" dirty="0"/>
            </a:br>
            <a:endParaRPr lang="en-US" dirty="0"/>
          </a:p>
          <a:p>
            <a:r>
              <a:rPr lang="en-US" dirty="0"/>
              <a:t>Why we use dynamic optimization technique ?</a:t>
            </a:r>
          </a:p>
          <a:p>
            <a:pPr lvl="1"/>
            <a:r>
              <a:rPr lang="en-US" dirty="0"/>
              <a:t>Advantages :</a:t>
            </a:r>
          </a:p>
          <a:p>
            <a:pPr lvl="2"/>
            <a:r>
              <a:rPr lang="en-US" dirty="0"/>
              <a:t>It  can benefit from dynamic profiling.</a:t>
            </a:r>
          </a:p>
          <a:p>
            <a:pPr lvl="2"/>
            <a:r>
              <a:rPr lang="en-US" dirty="0"/>
              <a:t>It is not constrained by a compilation unit.</a:t>
            </a:r>
          </a:p>
          <a:p>
            <a:pPr lvl="2"/>
            <a:r>
              <a:rPr lang="en-US" dirty="0"/>
              <a:t>It  knows the exact execution environment.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Optimization</a:t>
            </a:r>
          </a:p>
        </p:txBody>
      </p:sp>
      <p:sp>
        <p:nvSpPr>
          <p:cNvPr id="3" name="Content Placeholder 2"/>
          <p:cNvSpPr>
            <a:spLocks noGrp="1"/>
          </p:cNvSpPr>
          <p:nvPr>
            <p:ph idx="1"/>
          </p:nvPr>
        </p:nvSpPr>
        <p:spPr/>
        <p:txBody>
          <a:bodyPr/>
          <a:lstStyle/>
          <a:p>
            <a:r>
              <a:rPr lang="en-US" dirty="0"/>
              <a:t>How to implement dynamic optimization ?</a:t>
            </a:r>
          </a:p>
          <a:p>
            <a:pPr lvl="1"/>
            <a:r>
              <a:rPr lang="en-US" dirty="0"/>
              <a:t>Analysis program behavior in run time.</a:t>
            </a:r>
          </a:p>
          <a:p>
            <a:pPr lvl="1"/>
            <a:r>
              <a:rPr lang="en-US" dirty="0"/>
              <a:t>Collect run time profiling information based on the input data and host hardware characteristics.</a:t>
            </a:r>
          </a:p>
          <a:p>
            <a:pPr lvl="1"/>
            <a:r>
              <a:rPr lang="en-US" dirty="0"/>
              <a:t>Dynamically translate or modify the binary code by reordering instructions or other techniques.</a:t>
            </a:r>
          </a:p>
          <a:p>
            <a:pPr lvl="1"/>
            <a:r>
              <a:rPr lang="en-US" dirty="0"/>
              <a:t>Write back the optimized binary into code cache for next execution.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Optimization</a:t>
            </a:r>
          </a:p>
        </p:txBody>
      </p:sp>
      <p:sp>
        <p:nvSpPr>
          <p:cNvPr id="3" name="Content Placeholder 2"/>
          <p:cNvSpPr>
            <a:spLocks noGrp="1"/>
          </p:cNvSpPr>
          <p:nvPr>
            <p:ph idx="1"/>
          </p:nvPr>
        </p:nvSpPr>
        <p:spPr/>
        <p:txBody>
          <a:bodyPr/>
          <a:lstStyle/>
          <a:p>
            <a:r>
              <a:rPr lang="en-US" dirty="0"/>
              <a:t>How to analyze program behavior and profile ?</a:t>
            </a:r>
          </a:p>
          <a:p>
            <a:pPr lvl="1"/>
            <a:r>
              <a:rPr lang="en-US" dirty="0"/>
              <a:t>Collect statistics about a program as it runs</a:t>
            </a:r>
          </a:p>
          <a:p>
            <a:pPr lvl="2"/>
            <a:r>
              <a:rPr lang="en-US" dirty="0"/>
              <a:t>Branches (taken, not taken)</a:t>
            </a:r>
          </a:p>
          <a:p>
            <a:pPr lvl="2"/>
            <a:r>
              <a:rPr lang="en-US" dirty="0"/>
              <a:t>Jump targets</a:t>
            </a:r>
          </a:p>
          <a:p>
            <a:pPr lvl="2"/>
            <a:r>
              <a:rPr lang="en-US" dirty="0"/>
              <a:t>Data values</a:t>
            </a:r>
          </a:p>
          <a:p>
            <a:pPr lvl="2"/>
            <a:r>
              <a:rPr lang="en-US" dirty="0"/>
              <a:t>Cache misses</a:t>
            </a:r>
          </a:p>
          <a:p>
            <a:pPr lvl="1"/>
            <a:r>
              <a:rPr lang="en-US" dirty="0"/>
              <a:t>Predictability allows these statistics to be used for optimizations to be used in the future</a:t>
            </a:r>
            <a:br>
              <a:rPr lang="en-US" dirty="0"/>
            </a:br>
            <a:endParaRPr lang="en-US" dirty="0"/>
          </a:p>
          <a:p>
            <a:r>
              <a:rPr lang="en-US" dirty="0"/>
              <a:t>Profiling in a VM differs from traditional profiling used for compiler feedback.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Optimization</a:t>
            </a:r>
          </a:p>
        </p:txBody>
      </p:sp>
      <p:pic>
        <p:nvPicPr>
          <p:cNvPr id="8194" name="Picture 2"/>
          <p:cNvPicPr>
            <a:picLocks noGrp="1" noChangeAspect="1" noChangeArrowheads="1"/>
          </p:cNvPicPr>
          <p:nvPr>
            <p:ph idx="1"/>
          </p:nvPr>
        </p:nvPicPr>
        <p:blipFill>
          <a:blip r:embed="rId2" cstate="print"/>
          <a:srcRect/>
          <a:stretch>
            <a:fillRect/>
          </a:stretch>
        </p:blipFill>
        <p:spPr bwMode="auto">
          <a:xfrm>
            <a:off x="1143000" y="2348531"/>
            <a:ext cx="6858000" cy="4280869"/>
          </a:xfrm>
          <a:prstGeom prst="rect">
            <a:avLst/>
          </a:prstGeom>
          <a:noFill/>
          <a:ln w="9525">
            <a:noFill/>
            <a:miter lim="800000"/>
            <a:headEnd/>
            <a:tailEnd/>
          </a:ln>
          <a:effectLst/>
        </p:spPr>
      </p:pic>
      <p:sp>
        <p:nvSpPr>
          <p:cNvPr id="5" name="Content Placeholder 2"/>
          <p:cNvSpPr txBox="1">
            <a:spLocks/>
          </p:cNvSpPr>
          <p:nvPr/>
        </p:nvSpPr>
        <p:spPr>
          <a:xfrm>
            <a:off x="457200" y="1600201"/>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lumMod val="75000"/>
                </a:schemeClr>
              </a:buClr>
              <a:buSzTx/>
              <a:buFont typeface="Arial" pitchFamily="34" charset="0"/>
              <a:buChar char="•"/>
              <a:tabLst/>
              <a:defRPr/>
            </a:pPr>
            <a:r>
              <a:rPr lang="en-US" sz="2400" dirty="0">
                <a:solidFill>
                  <a:schemeClr val="tx2">
                    <a:lumMod val="75000"/>
                  </a:schemeClr>
                </a:solidFill>
                <a:latin typeface="Cambria" pitchFamily="18" charset="0"/>
              </a:rPr>
              <a:t>Dynamic binary translation and optimization :</a:t>
            </a:r>
            <a:endParaRPr kumimoji="0" lang="en-US" sz="2400" b="0" i="0" u="none" strike="noStrike" kern="1200" cap="none" spc="0" normalizeH="0" baseline="0" noProof="0" dirty="0">
              <a:ln>
                <a:noFill/>
              </a:ln>
              <a:solidFill>
                <a:schemeClr val="tx2">
                  <a:lumMod val="75000"/>
                </a:schemeClr>
              </a:solidFill>
              <a:effectLst/>
              <a:uLnTx/>
              <a:uFillTx/>
              <a:latin typeface="Cambria" pitchFamily="18" charset="0"/>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1143000" y="3394192"/>
            <a:ext cx="6858000" cy="32352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Virtualization</a:t>
            </a:r>
          </a:p>
        </p:txBody>
      </p:sp>
      <p:sp>
        <p:nvSpPr>
          <p:cNvPr id="3" name="Text Placeholder 2"/>
          <p:cNvSpPr>
            <a:spLocks noGrp="1"/>
          </p:cNvSpPr>
          <p:nvPr>
            <p:ph type="body" idx="1"/>
          </p:nvPr>
        </p:nvSpPr>
        <p:spPr/>
        <p:txBody>
          <a:bodyPr/>
          <a:lstStyle/>
          <a:p>
            <a:r>
              <a:rPr lang="en-US" dirty="0"/>
              <a:t>Emulation techniques</a:t>
            </a:r>
          </a:p>
          <a:p>
            <a:r>
              <a:rPr lang="en-US" dirty="0">
                <a:solidFill>
                  <a:srgbClr val="C00000"/>
                </a:solidFill>
              </a:rPr>
              <a:t>Trap and emulate model</a:t>
            </a:r>
          </a:p>
          <a:p>
            <a:r>
              <a:rPr lang="en-US" dirty="0"/>
              <a:t>Hardware assistance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Technique</a:t>
            </a:r>
          </a:p>
        </p:txBody>
      </p:sp>
      <p:sp>
        <p:nvSpPr>
          <p:cNvPr id="3" name="Content Placeholder 2"/>
          <p:cNvSpPr>
            <a:spLocks noGrp="1"/>
          </p:cNvSpPr>
          <p:nvPr>
            <p:ph idx="1"/>
          </p:nvPr>
        </p:nvSpPr>
        <p:spPr>
          <a:xfrm>
            <a:off x="457200" y="1600200"/>
            <a:ext cx="8229600" cy="4724400"/>
          </a:xfrm>
        </p:spPr>
        <p:txBody>
          <a:bodyPr>
            <a:noAutofit/>
          </a:bodyPr>
          <a:lstStyle/>
          <a:p>
            <a:r>
              <a:rPr lang="en-US" dirty="0"/>
              <a:t>From emulation to virtualization :</a:t>
            </a:r>
          </a:p>
          <a:p>
            <a:pPr lvl="1"/>
            <a:r>
              <a:rPr lang="en-US" dirty="0"/>
              <a:t>While emulation techniques emulate guest on host, whose ISA differ from guest, in virtualization techniques, guest and host have the same ISA.</a:t>
            </a:r>
          </a:p>
          <a:p>
            <a:pPr lvl="1"/>
            <a:r>
              <a:rPr lang="en-US" dirty="0"/>
              <a:t>Some problems in emulation will not exist in virtualization :</a:t>
            </a:r>
          </a:p>
          <a:p>
            <a:pPr lvl="2"/>
            <a:r>
              <a:rPr lang="en-US" dirty="0"/>
              <a:t>No need to translate each binary instruction to host ISA.</a:t>
            </a:r>
          </a:p>
          <a:p>
            <a:pPr lvl="2"/>
            <a:r>
              <a:rPr lang="en-US" dirty="0"/>
              <a:t>No need to worry about unmatched special register mapping.</a:t>
            </a:r>
          </a:p>
          <a:p>
            <a:pPr lvl="1"/>
            <a:r>
              <a:rPr lang="en-US" dirty="0"/>
              <a:t>Some new problems didn’t exist in emulation exist now :</a:t>
            </a:r>
          </a:p>
          <a:p>
            <a:pPr lvl="2"/>
            <a:r>
              <a:rPr lang="en-US" dirty="0"/>
              <a:t>Instruction privileges should be well-controlled.</a:t>
            </a:r>
            <a:br>
              <a:rPr lang="en-US" dirty="0"/>
            </a:br>
            <a:endParaRPr lang="en-US" dirty="0"/>
          </a:p>
          <a:p>
            <a:r>
              <a:rPr lang="en-US" dirty="0"/>
              <a:t>Goal of virtualization :</a:t>
            </a:r>
          </a:p>
          <a:p>
            <a:pPr lvl="1"/>
            <a:r>
              <a:rPr lang="en-US" dirty="0"/>
              <a:t>Run or simulate all instructions</a:t>
            </a:r>
            <a:br>
              <a:rPr lang="en-US" dirty="0"/>
            </a:br>
            <a:r>
              <a:rPr lang="en-US" dirty="0"/>
              <a:t>of guest OS.</a:t>
            </a:r>
          </a:p>
        </p:txBody>
      </p:sp>
      <p:pic>
        <p:nvPicPr>
          <p:cNvPr id="1026" name="Picture 2"/>
          <p:cNvPicPr>
            <a:picLocks noChangeAspect="1" noChangeArrowheads="1"/>
          </p:cNvPicPr>
          <p:nvPr/>
        </p:nvPicPr>
        <p:blipFill>
          <a:blip r:embed="rId2" cstate="print"/>
          <a:srcRect/>
          <a:stretch>
            <a:fillRect/>
          </a:stretch>
        </p:blipFill>
        <p:spPr bwMode="auto">
          <a:xfrm>
            <a:off x="4876800" y="4800600"/>
            <a:ext cx="3756025" cy="165893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Technique</a:t>
            </a:r>
          </a:p>
        </p:txBody>
      </p:sp>
      <p:sp>
        <p:nvSpPr>
          <p:cNvPr id="3" name="Content Placeholder 2"/>
          <p:cNvSpPr>
            <a:spLocks noGrp="1"/>
          </p:cNvSpPr>
          <p:nvPr>
            <p:ph idx="1"/>
          </p:nvPr>
        </p:nvSpPr>
        <p:spPr/>
        <p:txBody>
          <a:bodyPr/>
          <a:lstStyle/>
          <a:p>
            <a:r>
              <a:rPr lang="en-US" altLang="zh-TW" dirty="0">
                <a:ea typeface="新細明體" charset="-120"/>
              </a:rPr>
              <a:t>Virtualization requirements from </a:t>
            </a:r>
            <a:r>
              <a:rPr lang="en-US" altLang="zh-TW" dirty="0" err="1">
                <a:ea typeface="新細明體" charset="-120"/>
              </a:rPr>
              <a:t>Popek</a:t>
            </a:r>
            <a:r>
              <a:rPr lang="en-US" altLang="zh-TW" dirty="0">
                <a:ea typeface="新細明體" charset="-120"/>
              </a:rPr>
              <a:t> and Goldberg :</a:t>
            </a:r>
          </a:p>
          <a:p>
            <a:pPr lvl="1"/>
            <a:r>
              <a:rPr lang="en-US" dirty="0" err="1"/>
              <a:t>Popek</a:t>
            </a:r>
            <a:r>
              <a:rPr lang="en-US" dirty="0"/>
              <a:t> and Goldberg provide a set of sufficient conditions for a computer architecture to efficiently support system virtualization.</a:t>
            </a:r>
          </a:p>
          <a:p>
            <a:pPr lvl="1"/>
            <a:r>
              <a:rPr lang="en-US" dirty="0" err="1"/>
              <a:t>Popek</a:t>
            </a:r>
            <a:r>
              <a:rPr lang="en-US" dirty="0"/>
              <a:t> and Goldberg provide guidelines for the design of virtualized computer architectures.</a:t>
            </a:r>
            <a:br>
              <a:rPr lang="en-US" dirty="0"/>
            </a:br>
            <a:endParaRPr lang="en-US" dirty="0"/>
          </a:p>
          <a:p>
            <a:r>
              <a:rPr lang="en-US" dirty="0"/>
              <a:t>In </a:t>
            </a:r>
            <a:r>
              <a:rPr lang="en-US" dirty="0" err="1"/>
              <a:t>Popek</a:t>
            </a:r>
            <a:r>
              <a:rPr lang="en-US" dirty="0"/>
              <a:t> and Goldberg terminology, a VMM must present all three properties :</a:t>
            </a:r>
          </a:p>
          <a:p>
            <a:pPr lvl="1"/>
            <a:r>
              <a:rPr lang="en-US" dirty="0"/>
              <a:t>Equivalence (Same as real machine)</a:t>
            </a:r>
          </a:p>
          <a:p>
            <a:pPr lvl="1"/>
            <a:r>
              <a:rPr lang="en-US" dirty="0"/>
              <a:t>Resource control (Totally control)</a:t>
            </a:r>
          </a:p>
          <a:p>
            <a:pPr lvl="1"/>
            <a:r>
              <a:rPr lang="en-US" dirty="0"/>
              <a:t>Efficiency (Native execution)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Architecture</a:t>
            </a:r>
          </a:p>
        </p:txBody>
      </p:sp>
      <p:sp>
        <p:nvSpPr>
          <p:cNvPr id="3" name="Content Placeholder 2"/>
          <p:cNvSpPr>
            <a:spLocks noGrp="1"/>
          </p:cNvSpPr>
          <p:nvPr>
            <p:ph idx="1"/>
          </p:nvPr>
        </p:nvSpPr>
        <p:spPr/>
        <p:txBody>
          <a:bodyPr/>
          <a:lstStyle/>
          <a:p>
            <a:r>
              <a:rPr lang="en-US" dirty="0"/>
              <a:t>Modern CPU status is usually classified as several modes.</a:t>
            </a:r>
          </a:p>
          <a:p>
            <a:r>
              <a:rPr lang="en-US" dirty="0"/>
              <a:t>In general, we conceptually divide them into two modes :</a:t>
            </a:r>
          </a:p>
          <a:p>
            <a:pPr lvl="1"/>
            <a:r>
              <a:rPr lang="en-US" dirty="0"/>
              <a:t>Kernel mode (Ring 0)</a:t>
            </a:r>
          </a:p>
          <a:p>
            <a:pPr lvl="2"/>
            <a:r>
              <a:rPr lang="en-US" dirty="0"/>
              <a:t>CPU may perform any operation allowed by its architecture, including any instruction execution, IO operation, area of memory access, and so on.</a:t>
            </a:r>
          </a:p>
          <a:p>
            <a:pPr lvl="2"/>
            <a:r>
              <a:rPr lang="en-US" dirty="0"/>
              <a:t>Traditional OS kernel runs in Ring 1 mode.</a:t>
            </a:r>
          </a:p>
          <a:p>
            <a:pPr lvl="1"/>
            <a:r>
              <a:rPr lang="en-US" dirty="0"/>
              <a:t>User mode (Ring 1 ~ 3)</a:t>
            </a:r>
          </a:p>
          <a:p>
            <a:pPr lvl="2"/>
            <a:r>
              <a:rPr lang="en-US" dirty="0"/>
              <a:t>CPU can typically only execute a subset of those available instructions in kernel mode.</a:t>
            </a:r>
          </a:p>
          <a:p>
            <a:pPr lvl="2"/>
            <a:r>
              <a:rPr lang="en-US" dirty="0"/>
              <a:t>Traditional application runs in Ring 3 mode.</a:t>
            </a:r>
          </a:p>
        </p:txBody>
      </p:sp>
      <p:pic>
        <p:nvPicPr>
          <p:cNvPr id="2050" name="Picture 2" descr="http://t0.gstatic.com/images?q=tbn:y0yQt160_6L77M:http://www.codinghorror.com/blog/images/cpu-ring-model-2.png&amp;t=1"/>
          <p:cNvPicPr>
            <a:picLocks noChangeAspect="1" noChangeArrowheads="1"/>
          </p:cNvPicPr>
          <p:nvPr/>
        </p:nvPicPr>
        <p:blipFill>
          <a:blip r:embed="rId2" cstate="print"/>
          <a:srcRect/>
          <a:stretch>
            <a:fillRect/>
          </a:stretch>
        </p:blipFill>
        <p:spPr bwMode="auto">
          <a:xfrm>
            <a:off x="6019800" y="4572000"/>
            <a:ext cx="2895600" cy="214119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Architecture</a:t>
            </a:r>
          </a:p>
        </p:txBody>
      </p:sp>
      <p:sp>
        <p:nvSpPr>
          <p:cNvPr id="3" name="Content Placeholder 2"/>
          <p:cNvSpPr>
            <a:spLocks noGrp="1"/>
          </p:cNvSpPr>
          <p:nvPr>
            <p:ph idx="1"/>
          </p:nvPr>
        </p:nvSpPr>
        <p:spPr/>
        <p:txBody>
          <a:bodyPr/>
          <a:lstStyle/>
          <a:p>
            <a:r>
              <a:rPr lang="en-US" dirty="0"/>
              <a:t>By the classification of CPU modes, we divide instructions into following types :</a:t>
            </a:r>
          </a:p>
          <a:p>
            <a:pPr lvl="1"/>
            <a:r>
              <a:rPr lang="en-US" dirty="0"/>
              <a:t>Privileged instruction</a:t>
            </a:r>
          </a:p>
          <a:p>
            <a:pPr lvl="2"/>
            <a:r>
              <a:rPr lang="en-US" dirty="0"/>
              <a:t>Those instructions that trap if the machine is in user mode and do not trap if the machine is in kernel mode. </a:t>
            </a:r>
          </a:p>
          <a:p>
            <a:pPr lvl="1"/>
            <a:r>
              <a:rPr lang="en-US" dirty="0"/>
              <a:t>Sensitive instructions</a:t>
            </a:r>
          </a:p>
          <a:p>
            <a:pPr lvl="2"/>
            <a:r>
              <a:rPr lang="en-US" dirty="0"/>
              <a:t>Those instructions that interact with hardware, which include control-sensitive and behavior-sensitive instructions.</a:t>
            </a:r>
          </a:p>
          <a:p>
            <a:pPr lvl="1"/>
            <a:r>
              <a:rPr lang="en-US" dirty="0"/>
              <a:t>Innocuous instruction</a:t>
            </a:r>
          </a:p>
          <a:p>
            <a:pPr lvl="2"/>
            <a:r>
              <a:rPr lang="en-US" dirty="0"/>
              <a:t>All other instructions.</a:t>
            </a:r>
          </a:p>
          <a:p>
            <a:pPr lvl="1"/>
            <a:r>
              <a:rPr lang="en-US" dirty="0"/>
              <a:t>Critical instruction</a:t>
            </a:r>
          </a:p>
          <a:p>
            <a:pPr lvl="2"/>
            <a:r>
              <a:rPr lang="en-US" dirty="0"/>
              <a:t>Those sensitive but not privileged instructions.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Virtualization</a:t>
            </a:r>
          </a:p>
        </p:txBody>
      </p:sp>
      <p:sp>
        <p:nvSpPr>
          <p:cNvPr id="3" name="Text Placeholder 2"/>
          <p:cNvSpPr>
            <a:spLocks noGrp="1"/>
          </p:cNvSpPr>
          <p:nvPr>
            <p:ph type="body" idx="1"/>
          </p:nvPr>
        </p:nvSpPr>
        <p:spPr/>
        <p:txBody>
          <a:bodyPr/>
          <a:lstStyle/>
          <a:p>
            <a:r>
              <a:rPr lang="en-US" dirty="0">
                <a:solidFill>
                  <a:srgbClr val="C00000"/>
                </a:solidFill>
              </a:rPr>
              <a:t>Emulation techniques</a:t>
            </a:r>
          </a:p>
          <a:p>
            <a:r>
              <a:rPr lang="en-US" dirty="0"/>
              <a:t>Trap and emulate paradigm</a:t>
            </a:r>
          </a:p>
          <a:p>
            <a:r>
              <a:rPr lang="en-US" dirty="0"/>
              <a:t>Hardware assistance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Architecture</a:t>
            </a:r>
          </a:p>
        </p:txBody>
      </p:sp>
      <p:pic>
        <p:nvPicPr>
          <p:cNvPr id="64513" name="Picture 1"/>
          <p:cNvPicPr>
            <a:picLocks noGrp="1" noChangeAspect="1" noChangeArrowheads="1"/>
          </p:cNvPicPr>
          <p:nvPr>
            <p:ph idx="1"/>
          </p:nvPr>
        </p:nvPicPr>
        <p:blipFill>
          <a:blip r:embed="rId2" cstate="print"/>
          <a:srcRect/>
          <a:stretch>
            <a:fillRect/>
          </a:stretch>
        </p:blipFill>
        <p:spPr bwMode="auto">
          <a:xfrm>
            <a:off x="374806" y="1828800"/>
            <a:ext cx="8394389" cy="4876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Architecture</a:t>
            </a:r>
          </a:p>
        </p:txBody>
      </p:sp>
      <p:sp>
        <p:nvSpPr>
          <p:cNvPr id="3" name="Content Placeholder 2"/>
          <p:cNvSpPr>
            <a:spLocks noGrp="1"/>
          </p:cNvSpPr>
          <p:nvPr>
            <p:ph idx="1"/>
          </p:nvPr>
        </p:nvSpPr>
        <p:spPr>
          <a:xfrm>
            <a:off x="457200" y="1219200"/>
            <a:ext cx="8229600" cy="5410200"/>
          </a:xfrm>
        </p:spPr>
        <p:txBody>
          <a:bodyPr/>
          <a:lstStyle/>
          <a:p>
            <a:r>
              <a:rPr lang="en-US" dirty="0"/>
              <a:t>What is trap ?</a:t>
            </a:r>
          </a:p>
          <a:p>
            <a:pPr lvl="1"/>
            <a:r>
              <a:rPr lang="en-US" dirty="0"/>
              <a:t>When CPU is running in user mode, some internal or external events, which need to be handled in kernel mode, take place.</a:t>
            </a:r>
          </a:p>
          <a:p>
            <a:pPr lvl="1"/>
            <a:r>
              <a:rPr lang="en-US" dirty="0"/>
              <a:t>Then CPU will jump to hardware exception handler vector, and execute system operations in kernel mode.</a:t>
            </a:r>
          </a:p>
          <a:p>
            <a:r>
              <a:rPr lang="en-US" dirty="0"/>
              <a:t>Trap types :</a:t>
            </a:r>
          </a:p>
          <a:p>
            <a:pPr lvl="1"/>
            <a:r>
              <a:rPr lang="en-US" dirty="0"/>
              <a:t>System Call</a:t>
            </a:r>
          </a:p>
          <a:p>
            <a:pPr lvl="2"/>
            <a:r>
              <a:rPr lang="en-US" dirty="0"/>
              <a:t>Invoked by application in user mode.</a:t>
            </a:r>
          </a:p>
          <a:p>
            <a:pPr lvl="2"/>
            <a:r>
              <a:rPr lang="en-US" dirty="0"/>
              <a:t>For example, application ask OS for system IO.</a:t>
            </a:r>
          </a:p>
          <a:p>
            <a:pPr lvl="1"/>
            <a:r>
              <a:rPr lang="en-US" dirty="0"/>
              <a:t>Hardware Interrupts</a:t>
            </a:r>
          </a:p>
          <a:p>
            <a:pPr lvl="2"/>
            <a:r>
              <a:rPr lang="en-US" dirty="0"/>
              <a:t>Invoked by some hardware events in any mode.</a:t>
            </a:r>
          </a:p>
          <a:p>
            <a:pPr lvl="2"/>
            <a:r>
              <a:rPr lang="en-US" dirty="0"/>
              <a:t>For example, hardware clock timer trigger event.</a:t>
            </a:r>
          </a:p>
          <a:p>
            <a:pPr lvl="1"/>
            <a:r>
              <a:rPr lang="en-US" dirty="0"/>
              <a:t>Exception</a:t>
            </a:r>
          </a:p>
          <a:p>
            <a:pPr lvl="2"/>
            <a:r>
              <a:rPr lang="en-US" dirty="0"/>
              <a:t>Invoked when unexpected error or system malfunction occur.</a:t>
            </a:r>
          </a:p>
          <a:p>
            <a:pPr lvl="2"/>
            <a:r>
              <a:rPr lang="en-US" dirty="0"/>
              <a:t>For example, execute privilege instructions in user mode.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and Emulate Model</a:t>
            </a:r>
          </a:p>
        </p:txBody>
      </p:sp>
      <p:sp>
        <p:nvSpPr>
          <p:cNvPr id="3" name="Content Placeholder 2"/>
          <p:cNvSpPr>
            <a:spLocks noGrp="1"/>
          </p:cNvSpPr>
          <p:nvPr>
            <p:ph idx="1"/>
          </p:nvPr>
        </p:nvSpPr>
        <p:spPr>
          <a:xfrm>
            <a:off x="457200" y="1600200"/>
            <a:ext cx="8305800" cy="4876800"/>
          </a:xfrm>
        </p:spPr>
        <p:txBody>
          <a:bodyPr>
            <a:noAutofit/>
          </a:bodyPr>
          <a:lstStyle/>
          <a:p>
            <a:r>
              <a:rPr lang="en-US" dirty="0"/>
              <a:t>If we want CPU virtualization to be efficient, how should we implement the VMM ?</a:t>
            </a:r>
          </a:p>
          <a:p>
            <a:pPr lvl="1"/>
            <a:r>
              <a:rPr lang="en-US" dirty="0"/>
              <a:t>We should make guest binaries run on CPU as fast as possible.</a:t>
            </a:r>
          </a:p>
          <a:p>
            <a:pPr lvl="1"/>
            <a:r>
              <a:rPr lang="en-US" dirty="0"/>
              <a:t>Theoretically speaking, if we can run all guest binaries natively, there will NO overhead at all.</a:t>
            </a:r>
          </a:p>
          <a:p>
            <a:pPr lvl="1"/>
            <a:r>
              <a:rPr lang="en-US" dirty="0"/>
              <a:t>But we cannot let guest OS handle everything, VMM should be able to control all hardware resources.</a:t>
            </a:r>
            <a:br>
              <a:rPr lang="en-US" dirty="0"/>
            </a:br>
            <a:endParaRPr lang="en-US" dirty="0"/>
          </a:p>
          <a:p>
            <a:r>
              <a:rPr lang="en-US" dirty="0"/>
              <a:t>Solution :</a:t>
            </a:r>
          </a:p>
          <a:p>
            <a:pPr lvl="1"/>
            <a:r>
              <a:rPr lang="en-US" dirty="0"/>
              <a:t>Ring Compression</a:t>
            </a:r>
          </a:p>
          <a:p>
            <a:pPr lvl="2"/>
            <a:r>
              <a:rPr lang="en-US" dirty="0"/>
              <a:t>Shift traditional OS from kernel mode(Ring 0) to user mode(Ring 1), and run VMM in kernel mode.</a:t>
            </a:r>
          </a:p>
          <a:p>
            <a:pPr lvl="2"/>
            <a:r>
              <a:rPr lang="en-US" dirty="0"/>
              <a:t>Then VMM will be able to intercept all trapping event.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and Emulate Model</a:t>
            </a:r>
          </a:p>
        </p:txBody>
      </p:sp>
      <p:sp>
        <p:nvSpPr>
          <p:cNvPr id="3" name="Content Placeholder 2"/>
          <p:cNvSpPr>
            <a:spLocks noGrp="1"/>
          </p:cNvSpPr>
          <p:nvPr>
            <p:ph idx="1"/>
          </p:nvPr>
        </p:nvSpPr>
        <p:spPr/>
        <p:txBody>
          <a:bodyPr/>
          <a:lstStyle/>
          <a:p>
            <a:r>
              <a:rPr lang="en-US" dirty="0"/>
              <a:t>VMM virtualization paradigm </a:t>
            </a:r>
            <a:r>
              <a:rPr lang="en-US" i="1" dirty="0"/>
              <a:t>(trap and emulate)</a:t>
            </a:r>
            <a:r>
              <a:rPr lang="en-US" dirty="0"/>
              <a:t> :</a:t>
            </a:r>
          </a:p>
          <a:p>
            <a:pPr marL="914400" lvl="1" indent="-457200">
              <a:buFont typeface="+mj-lt"/>
              <a:buAutoNum type="arabicPeriod"/>
            </a:pPr>
            <a:r>
              <a:rPr lang="en-US" dirty="0"/>
              <a:t>Let normal instructions of guest OS run directly on processor in user mode.</a:t>
            </a:r>
          </a:p>
          <a:p>
            <a:pPr marL="914400" lvl="1" indent="-457200">
              <a:buFont typeface="+mj-lt"/>
              <a:buAutoNum type="arabicPeriod"/>
            </a:pPr>
            <a:r>
              <a:rPr lang="en-US" dirty="0"/>
              <a:t>When executing privileged instructions, hardware will make processor trap into the VMM.</a:t>
            </a:r>
          </a:p>
          <a:p>
            <a:pPr marL="914400" lvl="1" indent="-457200">
              <a:buFont typeface="+mj-lt"/>
              <a:buAutoNum type="arabicPeriod"/>
            </a:pPr>
            <a:r>
              <a:rPr lang="en-US" dirty="0"/>
              <a:t>The VMM emulates the effect of the privileged instructions for the guest OS and return to guest.</a:t>
            </a:r>
          </a:p>
        </p:txBody>
      </p:sp>
      <p:pic>
        <p:nvPicPr>
          <p:cNvPr id="4" name="Picture 2" descr="http://benjr.tw/files/images/virtualization/2ring.png"/>
          <p:cNvPicPr>
            <a:picLocks noChangeAspect="1" noChangeArrowheads="1"/>
          </p:cNvPicPr>
          <p:nvPr/>
        </p:nvPicPr>
        <p:blipFill>
          <a:blip r:embed="rId2" cstate="print"/>
          <a:srcRect/>
          <a:stretch>
            <a:fillRect/>
          </a:stretch>
        </p:blipFill>
        <p:spPr bwMode="auto">
          <a:xfrm>
            <a:off x="2415503" y="4343400"/>
            <a:ext cx="4312995" cy="22860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and Emulate Model</a:t>
            </a:r>
          </a:p>
        </p:txBody>
      </p:sp>
      <p:sp>
        <p:nvSpPr>
          <p:cNvPr id="3" name="Content Placeholder 2"/>
          <p:cNvSpPr>
            <a:spLocks noGrp="1"/>
          </p:cNvSpPr>
          <p:nvPr>
            <p:ph idx="1"/>
          </p:nvPr>
        </p:nvSpPr>
        <p:spPr>
          <a:xfrm>
            <a:off x="457200" y="1600200"/>
            <a:ext cx="3962400" cy="4525963"/>
          </a:xfrm>
        </p:spPr>
        <p:txBody>
          <a:bodyPr/>
          <a:lstStyle/>
          <a:p>
            <a:r>
              <a:rPr lang="en-US" dirty="0"/>
              <a:t>Traditional OS :</a:t>
            </a:r>
          </a:p>
          <a:p>
            <a:pPr lvl="1"/>
            <a:r>
              <a:rPr lang="en-US" dirty="0"/>
              <a:t>When application invoke a system call :</a:t>
            </a:r>
          </a:p>
          <a:p>
            <a:pPr lvl="2"/>
            <a:r>
              <a:rPr lang="en-US" dirty="0"/>
              <a:t>CPU will trap to interrupt handler vector in OS.</a:t>
            </a:r>
          </a:p>
          <a:p>
            <a:pPr lvl="2"/>
            <a:r>
              <a:rPr lang="en-US" dirty="0"/>
              <a:t>CPU will switch to kernel mode (Ring 0) and execute OS instructions.</a:t>
            </a:r>
          </a:p>
          <a:p>
            <a:pPr lvl="1"/>
            <a:r>
              <a:rPr lang="en-US" dirty="0"/>
              <a:t>When hardware event :</a:t>
            </a:r>
          </a:p>
          <a:p>
            <a:pPr lvl="2"/>
            <a:r>
              <a:rPr lang="en-US" dirty="0"/>
              <a:t>Hardware will interrupt CPU execution, and jump to interrupt handler in OS.</a:t>
            </a:r>
          </a:p>
        </p:txBody>
      </p:sp>
      <p:pic>
        <p:nvPicPr>
          <p:cNvPr id="57348" name="Picture 4"/>
          <p:cNvPicPr>
            <a:picLocks noChangeAspect="1" noChangeArrowheads="1"/>
          </p:cNvPicPr>
          <p:nvPr/>
        </p:nvPicPr>
        <p:blipFill>
          <a:blip r:embed="rId2" cstate="print"/>
          <a:srcRect/>
          <a:stretch>
            <a:fillRect/>
          </a:stretch>
        </p:blipFill>
        <p:spPr bwMode="auto">
          <a:xfrm>
            <a:off x="4283112" y="1802840"/>
            <a:ext cx="4114800" cy="4732470"/>
          </a:xfrm>
          <a:prstGeom prst="rect">
            <a:avLst/>
          </a:prstGeom>
          <a:noFill/>
          <a:ln w="9525">
            <a:noFill/>
            <a:miter lim="800000"/>
            <a:headEnd/>
            <a:tailEnd/>
          </a:ln>
          <a:effectLst/>
        </p:spPr>
      </p:pic>
      <p:pic>
        <p:nvPicPr>
          <p:cNvPr id="57349" name="Picture 5"/>
          <p:cNvPicPr>
            <a:picLocks noChangeAspect="1" noChangeArrowheads="1"/>
          </p:cNvPicPr>
          <p:nvPr/>
        </p:nvPicPr>
        <p:blipFill>
          <a:blip r:embed="rId3" cstate="print"/>
          <a:srcRect/>
          <a:stretch>
            <a:fillRect/>
          </a:stretch>
        </p:blipFill>
        <p:spPr bwMode="auto">
          <a:xfrm>
            <a:off x="8001000" y="2382297"/>
            <a:ext cx="1066800" cy="3332704"/>
          </a:xfrm>
          <a:prstGeom prst="rect">
            <a:avLst/>
          </a:prstGeom>
          <a:noFill/>
          <a:ln w="9525">
            <a:noFill/>
            <a:miter lim="800000"/>
            <a:headEnd/>
            <a:tailEnd/>
          </a:ln>
          <a:effectLst/>
        </p:spPr>
      </p:pic>
      <p:pic>
        <p:nvPicPr>
          <p:cNvPr id="57351" name="Picture 7"/>
          <p:cNvPicPr>
            <a:picLocks noChangeAspect="1" noChangeArrowheads="1"/>
          </p:cNvPicPr>
          <p:nvPr/>
        </p:nvPicPr>
        <p:blipFill>
          <a:blip r:embed="rId4" cstate="print"/>
          <a:srcRect/>
          <a:stretch>
            <a:fillRect/>
          </a:stretch>
        </p:blipFill>
        <p:spPr bwMode="auto">
          <a:xfrm>
            <a:off x="5761056" y="5303856"/>
            <a:ext cx="950913" cy="96678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up)">
                                      <p:cBhvr>
                                        <p:cTn id="7" dur="500"/>
                                        <p:tgtEl>
                                          <p:spTgt spid="57349"/>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57349"/>
                                        </p:tgtEl>
                                      </p:cBhvr>
                                    </p:animEffect>
                                    <p:set>
                                      <p:cBhvr>
                                        <p:cTn id="21" dur="1" fill="hold">
                                          <p:stCondLst>
                                            <p:cond delay="499"/>
                                          </p:stCondLst>
                                        </p:cTn>
                                        <p:tgtEl>
                                          <p:spTgt spid="57349"/>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57351"/>
                                        </p:tgtEl>
                                        <p:attrNameLst>
                                          <p:attrName>style.visibility</p:attrName>
                                        </p:attrNameLst>
                                      </p:cBhvr>
                                      <p:to>
                                        <p:strVal val="visible"/>
                                      </p:to>
                                    </p:set>
                                    <p:animEffect transition="in" filter="wipe(down)">
                                      <p:cBhvr>
                                        <p:cTn id="31"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 and Emulate Model</a:t>
            </a:r>
          </a:p>
        </p:txBody>
      </p:sp>
      <p:sp>
        <p:nvSpPr>
          <p:cNvPr id="3" name="Content Placeholder 2"/>
          <p:cNvSpPr>
            <a:spLocks noGrp="1"/>
          </p:cNvSpPr>
          <p:nvPr>
            <p:ph idx="1"/>
          </p:nvPr>
        </p:nvSpPr>
        <p:spPr>
          <a:xfrm>
            <a:off x="76200" y="1371600"/>
            <a:ext cx="4343400" cy="5334000"/>
          </a:xfrm>
        </p:spPr>
        <p:txBody>
          <a:bodyPr/>
          <a:lstStyle/>
          <a:p>
            <a:r>
              <a:rPr lang="en-US" dirty="0"/>
              <a:t>VMM and Guest OS :</a:t>
            </a:r>
          </a:p>
          <a:p>
            <a:pPr lvl="1"/>
            <a:r>
              <a:rPr lang="en-US" dirty="0"/>
              <a:t>System Call</a:t>
            </a:r>
          </a:p>
          <a:p>
            <a:pPr lvl="2"/>
            <a:r>
              <a:rPr lang="en-US" dirty="0"/>
              <a:t>CPU will trap to interrupt handler vector of VMM.</a:t>
            </a:r>
          </a:p>
          <a:p>
            <a:pPr lvl="2"/>
            <a:r>
              <a:rPr lang="en-US" dirty="0"/>
              <a:t>VMM jump back into guest OS.</a:t>
            </a:r>
          </a:p>
          <a:p>
            <a:pPr lvl="1"/>
            <a:r>
              <a:rPr lang="en-US" dirty="0"/>
              <a:t>Hardware Interrupt</a:t>
            </a:r>
          </a:p>
          <a:p>
            <a:pPr lvl="2"/>
            <a:r>
              <a:rPr lang="en-US" dirty="0"/>
              <a:t>Hardware make CPU trap to interrupt handler of VMM.</a:t>
            </a:r>
          </a:p>
          <a:p>
            <a:pPr lvl="2"/>
            <a:r>
              <a:rPr lang="en-US" dirty="0"/>
              <a:t>VMM jump to corresponding interrupt handler of guest OS.</a:t>
            </a:r>
          </a:p>
          <a:p>
            <a:pPr lvl="1"/>
            <a:r>
              <a:rPr lang="en-US" dirty="0"/>
              <a:t>Privilege Instruction</a:t>
            </a:r>
          </a:p>
          <a:p>
            <a:pPr lvl="2"/>
            <a:r>
              <a:rPr lang="en-US" dirty="0"/>
              <a:t>Running privilege instructions</a:t>
            </a:r>
            <a:br>
              <a:rPr lang="en-US" dirty="0"/>
            </a:br>
            <a:r>
              <a:rPr lang="en-US" dirty="0"/>
              <a:t>in guest OS will be trapped to VMM  for instruction emulation.</a:t>
            </a:r>
          </a:p>
          <a:p>
            <a:pPr lvl="2"/>
            <a:r>
              <a:rPr lang="en-US" dirty="0"/>
              <a:t>After emulation, VMM jump back to guest OS.</a:t>
            </a:r>
          </a:p>
        </p:txBody>
      </p:sp>
      <p:pic>
        <p:nvPicPr>
          <p:cNvPr id="1026" name="Picture 2"/>
          <p:cNvPicPr>
            <a:picLocks noChangeAspect="1" noChangeArrowheads="1"/>
          </p:cNvPicPr>
          <p:nvPr/>
        </p:nvPicPr>
        <p:blipFill>
          <a:blip r:embed="rId2" cstate="print"/>
          <a:srcRect/>
          <a:stretch>
            <a:fillRect/>
          </a:stretch>
        </p:blipFill>
        <p:spPr bwMode="auto">
          <a:xfrm>
            <a:off x="4283112" y="1802840"/>
            <a:ext cx="4114800" cy="47324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8021096" y="2378110"/>
            <a:ext cx="1080337" cy="326069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8031144" y="4247104"/>
            <a:ext cx="835025" cy="1271587"/>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5913456" y="5257800"/>
            <a:ext cx="798513" cy="1017046"/>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5887496" y="4247104"/>
            <a:ext cx="811213" cy="1285875"/>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cstate="print"/>
          <a:srcRect/>
          <a:stretch>
            <a:fillRect/>
          </a:stretch>
        </p:blipFill>
        <p:spPr bwMode="auto">
          <a:xfrm>
            <a:off x="6192296" y="3932256"/>
            <a:ext cx="847725" cy="1279525"/>
          </a:xfrm>
          <a:prstGeom prst="rect">
            <a:avLst/>
          </a:prstGeom>
          <a:noFill/>
          <a:ln w="9525">
            <a:noFill/>
            <a:miter lim="800000"/>
            <a:headEnd/>
            <a:tailEnd/>
          </a:ln>
          <a:effectLst/>
        </p:spPr>
      </p:pic>
      <p:pic>
        <p:nvPicPr>
          <p:cNvPr id="1034" name="Picture 10"/>
          <p:cNvPicPr>
            <a:picLocks noChangeAspect="1" noChangeArrowheads="1"/>
          </p:cNvPicPr>
          <p:nvPr/>
        </p:nvPicPr>
        <p:blipFill>
          <a:blip r:embed="rId8" cstate="print"/>
          <a:srcRect/>
          <a:stretch>
            <a:fillRect/>
          </a:stretch>
        </p:blipFill>
        <p:spPr bwMode="auto">
          <a:xfrm>
            <a:off x="8032530" y="4059620"/>
            <a:ext cx="870692" cy="12801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up)">
                                      <p:cBhvr>
                                        <p:cTn id="7" dur="500"/>
                                        <p:tgtEl>
                                          <p:spTgt spid="102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22" presetClass="entr" presetSubtype="4" fill="hold" nodeType="afterEffect">
                                  <p:stCondLst>
                                    <p:cond delay="500"/>
                                  </p:stCondLst>
                                  <p:childTnLst>
                                    <p:set>
                                      <p:cBhvr>
                                        <p:cTn id="19" dur="1" fill="hold">
                                          <p:stCondLst>
                                            <p:cond delay="0"/>
                                          </p:stCondLst>
                                        </p:cTn>
                                        <p:tgtEl>
                                          <p:spTgt spid="1029"/>
                                        </p:tgtEl>
                                        <p:attrNameLst>
                                          <p:attrName>style.visibility</p:attrName>
                                        </p:attrNameLst>
                                      </p:cBhvr>
                                      <p:to>
                                        <p:strVal val="visible"/>
                                      </p:to>
                                    </p:set>
                                    <p:animEffect transition="in" filter="wipe(down)">
                                      <p:cBhvr>
                                        <p:cTn id="20" dur="500"/>
                                        <p:tgtEl>
                                          <p:spTgt spid="10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028"/>
                                        </p:tgtEl>
                                      </p:cBhvr>
                                    </p:animEffect>
                                    <p:set>
                                      <p:cBhvr>
                                        <p:cTn id="25" dur="1" fill="hold">
                                          <p:stCondLst>
                                            <p:cond delay="499"/>
                                          </p:stCondLst>
                                        </p:cTn>
                                        <p:tgtEl>
                                          <p:spTgt spid="102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29"/>
                                        </p:tgtEl>
                                      </p:cBhvr>
                                    </p:animEffect>
                                    <p:set>
                                      <p:cBhvr>
                                        <p:cTn id="28" dur="1" fill="hold">
                                          <p:stCondLst>
                                            <p:cond delay="499"/>
                                          </p:stCondLst>
                                        </p:cTn>
                                        <p:tgtEl>
                                          <p:spTgt spid="102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par>
                          <p:cTn id="38" fill="hold">
                            <p:stCondLst>
                              <p:cond delay="500"/>
                            </p:stCondLst>
                            <p:childTnLst>
                              <p:par>
                                <p:cTn id="39" presetID="22" presetClass="entr" presetSubtype="4" fill="hold" nodeType="afterEffect">
                                  <p:stCondLst>
                                    <p:cond delay="500"/>
                                  </p:stCondLst>
                                  <p:childTnLst>
                                    <p:set>
                                      <p:cBhvr>
                                        <p:cTn id="40" dur="1" fill="hold">
                                          <p:stCondLst>
                                            <p:cond delay="0"/>
                                          </p:stCondLst>
                                        </p:cTn>
                                        <p:tgtEl>
                                          <p:spTgt spid="1030"/>
                                        </p:tgtEl>
                                        <p:attrNameLst>
                                          <p:attrName>style.visibility</p:attrName>
                                        </p:attrNameLst>
                                      </p:cBhvr>
                                      <p:to>
                                        <p:strVal val="visible"/>
                                      </p:to>
                                    </p:set>
                                    <p:animEffect transition="in" filter="wipe(down)">
                                      <p:cBhvr>
                                        <p:cTn id="41" dur="500"/>
                                        <p:tgtEl>
                                          <p:spTgt spid="1030"/>
                                        </p:tgtEl>
                                      </p:cBhvr>
                                    </p:animEffect>
                                  </p:childTnLst>
                                </p:cTn>
                              </p:par>
                            </p:childTnLst>
                          </p:cTn>
                        </p:par>
                        <p:par>
                          <p:cTn id="42" fill="hold">
                            <p:stCondLst>
                              <p:cond delay="1500"/>
                            </p:stCondLst>
                            <p:childTnLst>
                              <p:par>
                                <p:cTn id="43" presetID="22" presetClass="entr" presetSubtype="4" fill="hold" nodeType="afterEffect">
                                  <p:stCondLst>
                                    <p:cond delay="500"/>
                                  </p:stCondLst>
                                  <p:childTnLst>
                                    <p:set>
                                      <p:cBhvr>
                                        <p:cTn id="44" dur="1" fill="hold">
                                          <p:stCondLst>
                                            <p:cond delay="0"/>
                                          </p:stCondLst>
                                        </p:cTn>
                                        <p:tgtEl>
                                          <p:spTgt spid="1031"/>
                                        </p:tgtEl>
                                        <p:attrNameLst>
                                          <p:attrName>style.visibility</p:attrName>
                                        </p:attrNameLst>
                                      </p:cBhvr>
                                      <p:to>
                                        <p:strVal val="visible"/>
                                      </p:to>
                                    </p:set>
                                    <p:animEffect transition="in" filter="wipe(down)">
                                      <p:cBhvr>
                                        <p:cTn id="45" dur="500"/>
                                        <p:tgtEl>
                                          <p:spTgt spid="10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031"/>
                                        </p:tgtEl>
                                      </p:cBhvr>
                                    </p:animEffect>
                                    <p:set>
                                      <p:cBhvr>
                                        <p:cTn id="50" dur="1" fill="hold">
                                          <p:stCondLst>
                                            <p:cond delay="499"/>
                                          </p:stCondLst>
                                        </p:cTn>
                                        <p:tgtEl>
                                          <p:spTgt spid="103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030"/>
                                        </p:tgtEl>
                                      </p:cBhvr>
                                    </p:animEffect>
                                    <p:set>
                                      <p:cBhvr>
                                        <p:cTn id="53" dur="1" fill="hold">
                                          <p:stCondLst>
                                            <p:cond delay="499"/>
                                          </p:stCondLst>
                                        </p:cTn>
                                        <p:tgtEl>
                                          <p:spTgt spid="1030"/>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1034"/>
                                        </p:tgtEl>
                                        <p:attrNameLst>
                                          <p:attrName>style.visibility</p:attrName>
                                        </p:attrNameLst>
                                      </p:cBhvr>
                                      <p:to>
                                        <p:strVal val="visible"/>
                                      </p:to>
                                    </p:set>
                                    <p:animEffect transition="in" filter="wipe(up)">
                                      <p:cBhvr>
                                        <p:cTn id="66" dur="500"/>
                                        <p:tgtEl>
                                          <p:spTgt spid="1034"/>
                                        </p:tgtEl>
                                      </p:cBhvr>
                                    </p:animEffect>
                                  </p:childTnLst>
                                </p:cTn>
                              </p:par>
                            </p:childTnLst>
                          </p:cTn>
                        </p:par>
                        <p:par>
                          <p:cTn id="67" fill="hold">
                            <p:stCondLst>
                              <p:cond delay="1000"/>
                            </p:stCondLst>
                            <p:childTnLst>
                              <p:par>
                                <p:cTn id="68" presetID="22" presetClass="entr" presetSubtype="4" fill="hold" nodeType="afterEffect">
                                  <p:stCondLst>
                                    <p:cond delay="500"/>
                                  </p:stCondLst>
                                  <p:childTnLst>
                                    <p:set>
                                      <p:cBhvr>
                                        <p:cTn id="69" dur="1" fill="hold">
                                          <p:stCondLst>
                                            <p:cond delay="0"/>
                                          </p:stCondLst>
                                        </p:cTn>
                                        <p:tgtEl>
                                          <p:spTgt spid="1033"/>
                                        </p:tgtEl>
                                        <p:attrNameLst>
                                          <p:attrName>style.visibility</p:attrName>
                                        </p:attrNameLst>
                                      </p:cBhvr>
                                      <p:to>
                                        <p:strVal val="visible"/>
                                      </p:to>
                                    </p:set>
                                    <p:animEffect transition="in" filter="wipe(down)">
                                      <p:cBhvr>
                                        <p:cTn id="70"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a:t>
            </a:r>
          </a:p>
        </p:txBody>
      </p:sp>
      <p:sp>
        <p:nvSpPr>
          <p:cNvPr id="3" name="Content Placeholder 2"/>
          <p:cNvSpPr>
            <a:spLocks noGrp="1"/>
          </p:cNvSpPr>
          <p:nvPr>
            <p:ph idx="1"/>
          </p:nvPr>
        </p:nvSpPr>
        <p:spPr>
          <a:xfrm>
            <a:off x="457200" y="1066800"/>
            <a:ext cx="8229600" cy="3429000"/>
          </a:xfrm>
        </p:spPr>
        <p:txBody>
          <a:bodyPr/>
          <a:lstStyle/>
          <a:p>
            <a:r>
              <a:rPr lang="en-US" dirty="0"/>
              <a:t>Steps of VMM switch different virtual machines :</a:t>
            </a:r>
          </a:p>
          <a:p>
            <a:pPr marL="914400" lvl="1" indent="-457200">
              <a:buFont typeface="+mj-lt"/>
              <a:buAutoNum type="arabicPeriod"/>
            </a:pPr>
            <a:r>
              <a:rPr lang="en-US" dirty="0"/>
              <a:t>Timer Interrupt in running VM.</a:t>
            </a:r>
          </a:p>
          <a:p>
            <a:pPr marL="914400" lvl="1" indent="-457200">
              <a:buFont typeface="+mj-lt"/>
              <a:buAutoNum type="arabicPeriod"/>
            </a:pPr>
            <a:r>
              <a:rPr lang="en-US" dirty="0"/>
              <a:t>Context switch to VMM.</a:t>
            </a:r>
          </a:p>
          <a:p>
            <a:pPr marL="914400" lvl="1" indent="-457200">
              <a:buFont typeface="+mj-lt"/>
              <a:buAutoNum type="arabicPeriod"/>
            </a:pPr>
            <a:r>
              <a:rPr lang="en-US" dirty="0"/>
              <a:t>VMM saves state of running VM.</a:t>
            </a:r>
          </a:p>
          <a:p>
            <a:pPr marL="914400" lvl="1" indent="-457200">
              <a:buFont typeface="+mj-lt"/>
              <a:buAutoNum type="arabicPeriod"/>
            </a:pPr>
            <a:r>
              <a:rPr lang="en-US" dirty="0"/>
              <a:t>VMM determines next VM to execute.</a:t>
            </a:r>
          </a:p>
          <a:p>
            <a:pPr marL="914400" lvl="1" indent="-457200">
              <a:buFont typeface="+mj-lt"/>
              <a:buAutoNum type="arabicPeriod"/>
            </a:pPr>
            <a:r>
              <a:rPr lang="en-US" dirty="0"/>
              <a:t>VMM sets timer interrupt.</a:t>
            </a:r>
          </a:p>
          <a:p>
            <a:pPr marL="914400" lvl="1" indent="-457200">
              <a:buFont typeface="+mj-lt"/>
              <a:buAutoNum type="arabicPeriod"/>
            </a:pPr>
            <a:r>
              <a:rPr lang="en-US" dirty="0"/>
              <a:t>VMM restores state of next VM.</a:t>
            </a:r>
          </a:p>
          <a:p>
            <a:pPr marL="914400" lvl="1" indent="-457200">
              <a:buFont typeface="+mj-lt"/>
              <a:buAutoNum type="arabicPeriod"/>
            </a:pPr>
            <a:r>
              <a:rPr lang="en-US" dirty="0"/>
              <a:t>VMM sets PC to timer interrupt handler of next VM.</a:t>
            </a:r>
          </a:p>
          <a:p>
            <a:pPr marL="914400" lvl="1" indent="-457200">
              <a:buFont typeface="+mj-lt"/>
              <a:buAutoNum type="arabicPeriod"/>
            </a:pPr>
            <a:r>
              <a:rPr lang="en-US" dirty="0"/>
              <a:t>Next VM active.</a:t>
            </a:r>
          </a:p>
        </p:txBody>
      </p:sp>
      <p:pic>
        <p:nvPicPr>
          <p:cNvPr id="3074" name="Picture 2"/>
          <p:cNvPicPr>
            <a:picLocks noChangeAspect="1" noChangeArrowheads="1"/>
          </p:cNvPicPr>
          <p:nvPr/>
        </p:nvPicPr>
        <p:blipFill>
          <a:blip r:embed="rId2" cstate="print"/>
          <a:srcRect/>
          <a:stretch>
            <a:fillRect/>
          </a:stretch>
        </p:blipFill>
        <p:spPr bwMode="auto">
          <a:xfrm>
            <a:off x="96838" y="4114800"/>
            <a:ext cx="8950325" cy="23653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676400" y="1308550"/>
            <a:ext cx="6858000" cy="53970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System State Management</a:t>
            </a:r>
          </a:p>
        </p:txBody>
      </p:sp>
      <p:sp>
        <p:nvSpPr>
          <p:cNvPr id="3" name="Content Placeholder 2"/>
          <p:cNvSpPr>
            <a:spLocks noGrp="1"/>
          </p:cNvSpPr>
          <p:nvPr>
            <p:ph idx="1"/>
          </p:nvPr>
        </p:nvSpPr>
        <p:spPr>
          <a:xfrm>
            <a:off x="304800" y="1600201"/>
            <a:ext cx="5181600" cy="2895600"/>
          </a:xfrm>
        </p:spPr>
        <p:txBody>
          <a:bodyPr/>
          <a:lstStyle/>
          <a:p>
            <a:r>
              <a:rPr lang="en-US" dirty="0" err="1"/>
              <a:t>Virtualizing</a:t>
            </a:r>
            <a:r>
              <a:rPr lang="en-US" dirty="0"/>
              <a:t> system state :</a:t>
            </a:r>
          </a:p>
          <a:p>
            <a:pPr lvl="1"/>
            <a:r>
              <a:rPr lang="en-US" dirty="0"/>
              <a:t>VMM will hold the system states</a:t>
            </a:r>
            <a:br>
              <a:rPr lang="en-US" dirty="0"/>
            </a:br>
            <a:r>
              <a:rPr lang="en-US" dirty="0"/>
              <a:t>of all virtual machines in memory.</a:t>
            </a:r>
          </a:p>
          <a:p>
            <a:pPr lvl="1"/>
            <a:r>
              <a:rPr lang="en-US" dirty="0"/>
              <a:t>When VMM context switch from</a:t>
            </a:r>
            <a:br>
              <a:rPr lang="en-US" dirty="0"/>
            </a:br>
            <a:r>
              <a:rPr lang="en-US" dirty="0"/>
              <a:t>one virtual machine to another</a:t>
            </a:r>
          </a:p>
          <a:p>
            <a:pPr lvl="2"/>
            <a:r>
              <a:rPr lang="en-US" dirty="0"/>
              <a:t>Write the register values back to memory</a:t>
            </a:r>
          </a:p>
          <a:p>
            <a:pPr lvl="2"/>
            <a:r>
              <a:rPr lang="en-US" dirty="0"/>
              <a:t>Copy the register values of next guest OS to CPU registers.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Theorem</a:t>
            </a:r>
          </a:p>
        </p:txBody>
      </p:sp>
      <p:sp>
        <p:nvSpPr>
          <p:cNvPr id="3" name="Content Placeholder 2"/>
          <p:cNvSpPr>
            <a:spLocks noGrp="1"/>
          </p:cNvSpPr>
          <p:nvPr>
            <p:ph idx="1"/>
          </p:nvPr>
        </p:nvSpPr>
        <p:spPr>
          <a:xfrm>
            <a:off x="457200" y="1600200"/>
            <a:ext cx="8001000" cy="4876800"/>
          </a:xfrm>
        </p:spPr>
        <p:txBody>
          <a:bodyPr>
            <a:normAutofit/>
          </a:bodyPr>
          <a:lstStyle/>
          <a:p>
            <a:r>
              <a:rPr lang="en-US" dirty="0"/>
              <a:t>Subset theorem :</a:t>
            </a:r>
          </a:p>
          <a:p>
            <a:pPr lvl="1"/>
            <a:r>
              <a:rPr lang="en-US" dirty="0"/>
              <a:t>For any conventional third-generation computer, a VMM may be constructed if the set of sensitive instructions for that computer is a subset of the set of privileged instructions.</a:t>
            </a:r>
            <a:br>
              <a:rPr lang="en-US" dirty="0"/>
            </a:br>
            <a:endParaRPr lang="en-US" dirty="0"/>
          </a:p>
          <a:p>
            <a:r>
              <a:rPr lang="en-US" dirty="0"/>
              <a:t>Recursive Emulation :</a:t>
            </a:r>
          </a:p>
          <a:p>
            <a:pPr lvl="1"/>
            <a:r>
              <a:rPr lang="en-US" dirty="0"/>
              <a:t>A conventional third-generation computer is recursively </a:t>
            </a:r>
            <a:r>
              <a:rPr lang="en-US" dirty="0" err="1"/>
              <a:t>virtualizable</a:t>
            </a:r>
            <a:r>
              <a:rPr lang="en-US" dirty="0"/>
              <a:t> if</a:t>
            </a:r>
          </a:p>
          <a:p>
            <a:pPr lvl="2"/>
            <a:r>
              <a:rPr lang="en-US" dirty="0"/>
              <a:t>It is </a:t>
            </a:r>
            <a:r>
              <a:rPr lang="en-US" dirty="0" err="1"/>
              <a:t>virtualizable</a:t>
            </a:r>
            <a:endParaRPr lang="en-US" dirty="0"/>
          </a:p>
          <a:p>
            <a:pPr lvl="2"/>
            <a:r>
              <a:rPr lang="en-US" dirty="0"/>
              <a:t>VMM without any timing dependencies can be constructed for it.</a:t>
            </a:r>
          </a:p>
          <a:p>
            <a:pPr lvl="1"/>
            <a:endParaRPr lang="en-US" dirty="0"/>
          </a:p>
          <a:p>
            <a:r>
              <a:rPr lang="en-US" dirty="0"/>
              <a:t>Under this theorem, x86 architecture cannot be virtualized directly. Other techniques are needed.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Techniques</a:t>
            </a:r>
          </a:p>
        </p:txBody>
      </p:sp>
      <p:sp>
        <p:nvSpPr>
          <p:cNvPr id="3" name="Content Placeholder 2"/>
          <p:cNvSpPr>
            <a:spLocks noGrp="1"/>
          </p:cNvSpPr>
          <p:nvPr>
            <p:ph idx="1"/>
          </p:nvPr>
        </p:nvSpPr>
        <p:spPr/>
        <p:txBody>
          <a:bodyPr/>
          <a:lstStyle/>
          <a:p>
            <a:r>
              <a:rPr lang="en-US" dirty="0"/>
              <a:t>How to </a:t>
            </a:r>
            <a:r>
              <a:rPr lang="en-US" dirty="0" err="1"/>
              <a:t>virtualize</a:t>
            </a:r>
            <a:r>
              <a:rPr lang="en-US" dirty="0"/>
              <a:t> </a:t>
            </a:r>
            <a:r>
              <a:rPr lang="en-US" dirty="0" err="1"/>
              <a:t>unvirtualizable</a:t>
            </a:r>
            <a:r>
              <a:rPr lang="en-US" dirty="0"/>
              <a:t> hardware :</a:t>
            </a:r>
          </a:p>
          <a:p>
            <a:pPr lvl="1"/>
            <a:r>
              <a:rPr lang="en-US" dirty="0"/>
              <a:t>Para-virtualization</a:t>
            </a:r>
          </a:p>
          <a:p>
            <a:pPr lvl="2"/>
            <a:r>
              <a:rPr lang="en-US" dirty="0"/>
              <a:t>Modify guest OS to skip the critical instructions.</a:t>
            </a:r>
          </a:p>
          <a:p>
            <a:pPr lvl="2"/>
            <a:r>
              <a:rPr lang="en-US" dirty="0"/>
              <a:t>Implement some hyper-calls to trap guest OS to VMM.</a:t>
            </a:r>
            <a:br>
              <a:rPr lang="en-US" dirty="0"/>
            </a:br>
            <a:endParaRPr lang="en-US" dirty="0"/>
          </a:p>
          <a:p>
            <a:pPr lvl="1"/>
            <a:r>
              <a:rPr lang="en-US" dirty="0"/>
              <a:t>Binary translation</a:t>
            </a:r>
          </a:p>
          <a:p>
            <a:pPr lvl="2"/>
            <a:r>
              <a:rPr lang="en-US" dirty="0"/>
              <a:t>Use emulation technique to make hardware </a:t>
            </a:r>
            <a:r>
              <a:rPr lang="en-US" dirty="0" err="1"/>
              <a:t>virtualizable</a:t>
            </a:r>
            <a:r>
              <a:rPr lang="en-US" dirty="0"/>
              <a:t>.</a:t>
            </a:r>
          </a:p>
          <a:p>
            <a:pPr lvl="2"/>
            <a:r>
              <a:rPr lang="en-US" dirty="0"/>
              <a:t>Skip the critical instructions by means of these translations.</a:t>
            </a:r>
            <a:br>
              <a:rPr lang="en-US" dirty="0"/>
            </a:br>
            <a:endParaRPr lang="en-US" dirty="0"/>
          </a:p>
          <a:p>
            <a:pPr lvl="1"/>
            <a:r>
              <a:rPr lang="en-US" dirty="0"/>
              <a:t>Hardware assistance</a:t>
            </a:r>
          </a:p>
          <a:p>
            <a:pPr lvl="2"/>
            <a:r>
              <a:rPr lang="en-US" dirty="0"/>
              <a:t>Modify or enhance ISA of hardware to provide </a:t>
            </a:r>
            <a:r>
              <a:rPr lang="en-US" dirty="0" err="1"/>
              <a:t>virtualizable</a:t>
            </a:r>
            <a:r>
              <a:rPr lang="en-US" dirty="0"/>
              <a:t> architecture.</a:t>
            </a:r>
          </a:p>
          <a:p>
            <a:pPr lvl="2"/>
            <a:r>
              <a:rPr lang="en-US" dirty="0"/>
              <a:t>Reduce the complexity of VMM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Emulation Technique</a:t>
            </a:r>
          </a:p>
        </p:txBody>
      </p:sp>
      <p:sp>
        <p:nvSpPr>
          <p:cNvPr id="3" name="Content Placeholder 2"/>
          <p:cNvSpPr>
            <a:spLocks noGrp="1"/>
          </p:cNvSpPr>
          <p:nvPr>
            <p:ph idx="1"/>
          </p:nvPr>
        </p:nvSpPr>
        <p:spPr/>
        <p:txBody>
          <a:bodyPr/>
          <a:lstStyle/>
          <a:p>
            <a:r>
              <a:rPr lang="en-US" dirty="0"/>
              <a:t>Why do we talk about emulation ?</a:t>
            </a:r>
          </a:p>
          <a:p>
            <a:pPr lvl="1"/>
            <a:r>
              <a:rPr lang="en-US" dirty="0"/>
              <a:t>In fact, virtualization technique can be treated as a special case of emulation technique.</a:t>
            </a:r>
          </a:p>
          <a:p>
            <a:pPr lvl="1"/>
            <a:r>
              <a:rPr lang="en-US" dirty="0"/>
              <a:t>Many virtualization techniques were developed in or inherited from emulation technique.</a:t>
            </a:r>
            <a:br>
              <a:rPr lang="en-US" dirty="0"/>
            </a:br>
            <a:endParaRPr lang="en-US" dirty="0"/>
          </a:p>
          <a:p>
            <a:r>
              <a:rPr lang="en-US" dirty="0"/>
              <a:t>Goal of emulation :</a:t>
            </a:r>
          </a:p>
          <a:p>
            <a:pPr lvl="1"/>
            <a:r>
              <a:rPr lang="en-US" dirty="0"/>
              <a:t>Provide a method for enabling</a:t>
            </a:r>
            <a:br>
              <a:rPr lang="en-US" dirty="0"/>
            </a:br>
            <a:r>
              <a:rPr lang="en-US" dirty="0"/>
              <a:t>a (sub)system to present the</a:t>
            </a:r>
            <a:br>
              <a:rPr lang="en-US" dirty="0"/>
            </a:br>
            <a:r>
              <a:rPr lang="en-US" dirty="0"/>
              <a:t>same interface and characteristics</a:t>
            </a:r>
            <a:br>
              <a:rPr lang="en-US" dirty="0"/>
            </a:br>
            <a:r>
              <a:rPr lang="en-US" dirty="0"/>
              <a:t>as another.</a:t>
            </a:r>
          </a:p>
        </p:txBody>
      </p:sp>
      <p:pic>
        <p:nvPicPr>
          <p:cNvPr id="1026" name="Picture 2"/>
          <p:cNvPicPr>
            <a:picLocks noChangeAspect="1" noChangeArrowheads="1"/>
          </p:cNvPicPr>
          <p:nvPr/>
        </p:nvPicPr>
        <p:blipFill>
          <a:blip r:embed="rId2" cstate="print"/>
          <a:srcRect/>
          <a:stretch>
            <a:fillRect/>
          </a:stretch>
        </p:blipFill>
        <p:spPr bwMode="auto">
          <a:xfrm>
            <a:off x="5181600" y="3962400"/>
            <a:ext cx="3756025" cy="1658937"/>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Para-Virtualization</a:t>
            </a:r>
          </a:p>
        </p:txBody>
      </p:sp>
      <p:sp>
        <p:nvSpPr>
          <p:cNvPr id="3" name="Content Placeholder 2"/>
          <p:cNvSpPr>
            <a:spLocks noGrp="1"/>
          </p:cNvSpPr>
          <p:nvPr>
            <p:ph idx="1"/>
          </p:nvPr>
        </p:nvSpPr>
        <p:spPr>
          <a:xfrm>
            <a:off x="457200" y="1600201"/>
            <a:ext cx="8382000" cy="2667000"/>
          </a:xfrm>
        </p:spPr>
        <p:txBody>
          <a:bodyPr>
            <a:normAutofit/>
          </a:bodyPr>
          <a:lstStyle/>
          <a:p>
            <a:r>
              <a:rPr lang="en-US" dirty="0"/>
              <a:t>Para-Virtualization implementation :</a:t>
            </a:r>
          </a:p>
          <a:p>
            <a:pPr lvl="1"/>
            <a:r>
              <a:rPr lang="en-US" dirty="0"/>
              <a:t>In </a:t>
            </a:r>
            <a:r>
              <a:rPr lang="en-US" dirty="0" err="1"/>
              <a:t>para</a:t>
            </a:r>
            <a:r>
              <a:rPr lang="en-US" dirty="0"/>
              <a:t>-virtualization technique, guest OS should be modified to prevent invoking critical instructions.</a:t>
            </a:r>
          </a:p>
          <a:p>
            <a:pPr lvl="1"/>
            <a:r>
              <a:rPr lang="en-US" dirty="0"/>
              <a:t>Instead of knowing nothing about hypervisor, guest OS will be aware of the existence of VMM, and collaborate with VMM smoothly.</a:t>
            </a:r>
          </a:p>
          <a:p>
            <a:pPr lvl="1"/>
            <a:r>
              <a:rPr lang="en-US" dirty="0"/>
              <a:t>VMM will provide the hyper-call interfaces, which will be the communication channel between guest and host.</a:t>
            </a:r>
          </a:p>
        </p:txBody>
      </p:sp>
      <p:pic>
        <p:nvPicPr>
          <p:cNvPr id="5122" name="Picture 2"/>
          <p:cNvPicPr>
            <a:picLocks noChangeAspect="1" noChangeArrowheads="1"/>
          </p:cNvPicPr>
          <p:nvPr/>
        </p:nvPicPr>
        <p:blipFill>
          <a:blip r:embed="rId2" cstate="print"/>
          <a:srcRect/>
          <a:stretch>
            <a:fillRect/>
          </a:stretch>
        </p:blipFill>
        <p:spPr bwMode="auto">
          <a:xfrm>
            <a:off x="1371600" y="4495800"/>
            <a:ext cx="6400800" cy="185896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Translation</a:t>
            </a:r>
          </a:p>
        </p:txBody>
      </p:sp>
      <p:sp>
        <p:nvSpPr>
          <p:cNvPr id="3" name="Content Placeholder 2"/>
          <p:cNvSpPr>
            <a:spLocks noGrp="1"/>
          </p:cNvSpPr>
          <p:nvPr>
            <p:ph idx="1"/>
          </p:nvPr>
        </p:nvSpPr>
        <p:spPr>
          <a:xfrm>
            <a:off x="457200" y="1600200"/>
            <a:ext cx="7772400" cy="4525963"/>
          </a:xfrm>
        </p:spPr>
        <p:txBody>
          <a:bodyPr/>
          <a:lstStyle/>
          <a:p>
            <a:r>
              <a:rPr lang="en-US" dirty="0"/>
              <a:t>In emulation techniques :</a:t>
            </a:r>
          </a:p>
          <a:p>
            <a:pPr lvl="1"/>
            <a:r>
              <a:rPr lang="en-US" dirty="0"/>
              <a:t>Binary translation module is used to optimize binary code blocks, and translate binaries from guest ISA to host ISA.</a:t>
            </a:r>
            <a:br>
              <a:rPr lang="en-US" dirty="0"/>
            </a:br>
            <a:endParaRPr lang="en-US" dirty="0"/>
          </a:p>
          <a:p>
            <a:r>
              <a:rPr lang="en-US" dirty="0"/>
              <a:t>In virtualization techniques :</a:t>
            </a:r>
          </a:p>
          <a:p>
            <a:pPr lvl="1"/>
            <a:r>
              <a:rPr lang="en-US" dirty="0"/>
              <a:t>Binary translation module is used to skip or modify the guest OS binary code blocks which include critical instructions.</a:t>
            </a:r>
          </a:p>
          <a:p>
            <a:pPr lvl="1"/>
            <a:r>
              <a:rPr lang="en-US" dirty="0"/>
              <a:t>Translate those critical instructions into some privilege instructions which will trap to VMM for further emulation.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Translation</a:t>
            </a:r>
          </a:p>
        </p:txBody>
      </p:sp>
      <p:sp>
        <p:nvSpPr>
          <p:cNvPr id="3" name="Content Placeholder 2"/>
          <p:cNvSpPr>
            <a:spLocks noGrp="1"/>
          </p:cNvSpPr>
          <p:nvPr>
            <p:ph idx="1"/>
          </p:nvPr>
        </p:nvSpPr>
        <p:spPr/>
        <p:txBody>
          <a:bodyPr/>
          <a:lstStyle/>
          <a:p>
            <a:r>
              <a:rPr lang="en-US" dirty="0"/>
              <a:t>Static approach vs. Dynamic approach :</a:t>
            </a:r>
          </a:p>
          <a:p>
            <a:pPr lvl="1"/>
            <a:r>
              <a:rPr lang="en-US" dirty="0"/>
              <a:t>Static binary translation</a:t>
            </a:r>
          </a:p>
          <a:p>
            <a:pPr lvl="2"/>
            <a:r>
              <a:rPr lang="en-US" dirty="0"/>
              <a:t>The entire executable file is translated into an executable of the target architecture.</a:t>
            </a:r>
          </a:p>
          <a:p>
            <a:pPr lvl="2"/>
            <a:r>
              <a:rPr lang="en-US" dirty="0"/>
              <a:t>This is very difficult to do correctly, since not all the code can be discovered by the translator.</a:t>
            </a:r>
          </a:p>
          <a:p>
            <a:pPr lvl="1"/>
            <a:r>
              <a:rPr lang="en-US" dirty="0"/>
              <a:t>Dynamic binary translation</a:t>
            </a:r>
          </a:p>
          <a:p>
            <a:pPr lvl="2"/>
            <a:r>
              <a:rPr lang="en-US" dirty="0"/>
              <a:t>Looks at a short sequence of code, typically on the order of a single basic block, translates it and caches the resulting sequence.</a:t>
            </a:r>
          </a:p>
          <a:p>
            <a:pPr lvl="2"/>
            <a:r>
              <a:rPr lang="en-US" dirty="0"/>
              <a:t>Code is only translated as it is discovered and when possible, branch instructions are made to point to already translated and saved code.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Translation</a:t>
            </a:r>
          </a:p>
        </p:txBody>
      </p:sp>
      <p:sp>
        <p:nvSpPr>
          <p:cNvPr id="3" name="Content Placeholder 2"/>
          <p:cNvSpPr>
            <a:spLocks noGrp="1"/>
          </p:cNvSpPr>
          <p:nvPr>
            <p:ph idx="1"/>
          </p:nvPr>
        </p:nvSpPr>
        <p:spPr>
          <a:xfrm>
            <a:off x="457200" y="1600201"/>
            <a:ext cx="8229600" cy="1219200"/>
          </a:xfrm>
        </p:spPr>
        <p:txBody>
          <a:bodyPr/>
          <a:lstStyle/>
          <a:p>
            <a:r>
              <a:rPr lang="en-US" dirty="0"/>
              <a:t>Dynamic binary translation and optimization</a:t>
            </a:r>
          </a:p>
          <a:p>
            <a:pPr lvl="1"/>
            <a:r>
              <a:rPr lang="en-US" dirty="0"/>
              <a:t>VMM can dynamically translate binary code and collect profiling data for further optimization.</a:t>
            </a:r>
          </a:p>
        </p:txBody>
      </p:sp>
      <p:pic>
        <p:nvPicPr>
          <p:cNvPr id="4098" name="Picture 2"/>
          <p:cNvPicPr>
            <a:picLocks noChangeAspect="1" noChangeArrowheads="1"/>
          </p:cNvPicPr>
          <p:nvPr/>
        </p:nvPicPr>
        <p:blipFill>
          <a:blip r:embed="rId2" cstate="print"/>
          <a:srcRect/>
          <a:stretch>
            <a:fillRect/>
          </a:stretch>
        </p:blipFill>
        <p:spPr bwMode="auto">
          <a:xfrm>
            <a:off x="428625" y="2667000"/>
            <a:ext cx="8285163" cy="401796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Difficulties</a:t>
            </a:r>
          </a:p>
        </p:txBody>
      </p:sp>
      <p:sp>
        <p:nvSpPr>
          <p:cNvPr id="3" name="Content Placeholder 2"/>
          <p:cNvSpPr>
            <a:spLocks noGrp="1"/>
          </p:cNvSpPr>
          <p:nvPr>
            <p:ph idx="1"/>
          </p:nvPr>
        </p:nvSpPr>
        <p:spPr>
          <a:xfrm>
            <a:off x="457200" y="1371600"/>
            <a:ext cx="8305800" cy="5105400"/>
          </a:xfrm>
        </p:spPr>
        <p:txBody>
          <a:bodyPr/>
          <a:lstStyle/>
          <a:p>
            <a:r>
              <a:rPr lang="en-US" dirty="0"/>
              <a:t>Difficulties of binary translation :</a:t>
            </a:r>
          </a:p>
          <a:p>
            <a:pPr lvl="1"/>
            <a:r>
              <a:rPr lang="en-US" dirty="0"/>
              <a:t>Self-modifying code</a:t>
            </a:r>
          </a:p>
          <a:p>
            <a:pPr lvl="2"/>
            <a:r>
              <a:rPr lang="en-US" dirty="0"/>
              <a:t>If guest OS will modify its own binary code in runtime, binary translation need to flush the responding code cache and retranslate the code block.</a:t>
            </a:r>
          </a:p>
          <a:p>
            <a:pPr lvl="1"/>
            <a:r>
              <a:rPr lang="en-US" dirty="0"/>
              <a:t>Self-reference code</a:t>
            </a:r>
          </a:p>
          <a:p>
            <a:pPr lvl="2"/>
            <a:r>
              <a:rPr lang="en-US" dirty="0"/>
              <a:t>If guest code need to reference(read) its own binary code in runtime, VMM need to make it referring back to original guest binaries location.</a:t>
            </a:r>
          </a:p>
          <a:p>
            <a:pPr lvl="1"/>
            <a:r>
              <a:rPr lang="en-US" dirty="0"/>
              <a:t>Real-time system</a:t>
            </a:r>
          </a:p>
          <a:p>
            <a:pPr lvl="2"/>
            <a:r>
              <a:rPr lang="en-US" dirty="0"/>
              <a:t>For some timing critical guest OS, emulation environment will lose precise timing, and this problem cannot be perfectly solved yet.</a:t>
            </a:r>
          </a:p>
          <a:p>
            <a:r>
              <a:rPr lang="en-US" dirty="0"/>
              <a:t>Difficulty of </a:t>
            </a:r>
            <a:r>
              <a:rPr lang="en-US" dirty="0" err="1"/>
              <a:t>para</a:t>
            </a:r>
            <a:r>
              <a:rPr lang="en-US" dirty="0"/>
              <a:t>-virtualization :</a:t>
            </a:r>
          </a:p>
          <a:p>
            <a:pPr lvl="1"/>
            <a:r>
              <a:rPr lang="en-US" dirty="0"/>
              <a:t>Guest OS modification</a:t>
            </a:r>
          </a:p>
          <a:p>
            <a:pPr lvl="2"/>
            <a:r>
              <a:rPr lang="en-US" dirty="0"/>
              <a:t>User should at least has the source code of guest OS and modify its kernel; otherwise, </a:t>
            </a:r>
            <a:r>
              <a:rPr lang="en-US" dirty="0" err="1"/>
              <a:t>para</a:t>
            </a:r>
            <a:r>
              <a:rPr lang="en-US" dirty="0"/>
              <a:t>-virtualization cannot be used.</a:t>
            </a:r>
          </a:p>
          <a:p>
            <a:pPr lvl="1"/>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Virtualization</a:t>
            </a:r>
          </a:p>
        </p:txBody>
      </p:sp>
      <p:sp>
        <p:nvSpPr>
          <p:cNvPr id="3" name="Text Placeholder 2"/>
          <p:cNvSpPr>
            <a:spLocks noGrp="1"/>
          </p:cNvSpPr>
          <p:nvPr>
            <p:ph type="body" idx="1"/>
          </p:nvPr>
        </p:nvSpPr>
        <p:spPr/>
        <p:txBody>
          <a:bodyPr/>
          <a:lstStyle/>
          <a:p>
            <a:r>
              <a:rPr lang="en-US" dirty="0"/>
              <a:t>Emulation techniques</a:t>
            </a:r>
          </a:p>
          <a:p>
            <a:r>
              <a:rPr lang="en-US" dirty="0"/>
              <a:t>Trap and emulate model</a:t>
            </a:r>
          </a:p>
          <a:p>
            <a:r>
              <a:rPr lang="en-US" dirty="0">
                <a:solidFill>
                  <a:srgbClr val="C00000"/>
                </a:solidFill>
              </a:rPr>
              <a:t>Hardware assistance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Solution</a:t>
            </a:r>
          </a:p>
        </p:txBody>
      </p:sp>
      <p:sp>
        <p:nvSpPr>
          <p:cNvPr id="3" name="Content Placeholder 2"/>
          <p:cNvSpPr>
            <a:spLocks noGrp="1"/>
          </p:cNvSpPr>
          <p:nvPr>
            <p:ph idx="1"/>
          </p:nvPr>
        </p:nvSpPr>
        <p:spPr/>
        <p:txBody>
          <a:bodyPr/>
          <a:lstStyle/>
          <a:p>
            <a:r>
              <a:rPr lang="en-US" dirty="0"/>
              <a:t>Why are there so many problems and difficulties ?</a:t>
            </a:r>
          </a:p>
          <a:p>
            <a:pPr lvl="1"/>
            <a:r>
              <a:rPr lang="en-US" dirty="0"/>
              <a:t>Critical instructions do not trap in user mode.</a:t>
            </a:r>
          </a:p>
          <a:p>
            <a:pPr lvl="1"/>
            <a:r>
              <a:rPr lang="en-US" dirty="0"/>
              <a:t>Even if we make those critical instructions trap, their semantic may </a:t>
            </a:r>
            <a:r>
              <a:rPr lang="en-US" altLang="zh-TW" dirty="0"/>
              <a:t>also be </a:t>
            </a:r>
            <a:r>
              <a:rPr lang="en-US" dirty="0"/>
              <a:t>changed; which is not acceptable.</a:t>
            </a:r>
            <a:br>
              <a:rPr lang="en-US" dirty="0"/>
            </a:br>
            <a:endParaRPr lang="en-US" dirty="0"/>
          </a:p>
          <a:p>
            <a:r>
              <a:rPr lang="en-US" dirty="0"/>
              <a:t>In short, legacy processors did not design for virtualization purpose at the beginning.</a:t>
            </a:r>
          </a:p>
          <a:p>
            <a:pPr lvl="1"/>
            <a:r>
              <a:rPr lang="en-US" dirty="0"/>
              <a:t>If processor can be aware of the different behaviors between guest and host, the VMM design will be more efficient and simple.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Solution</a:t>
            </a:r>
          </a:p>
        </p:txBody>
      </p:sp>
      <p:sp>
        <p:nvSpPr>
          <p:cNvPr id="3" name="Content Placeholder 2"/>
          <p:cNvSpPr>
            <a:spLocks noGrp="1"/>
          </p:cNvSpPr>
          <p:nvPr>
            <p:ph idx="1"/>
          </p:nvPr>
        </p:nvSpPr>
        <p:spPr/>
        <p:txBody>
          <a:bodyPr/>
          <a:lstStyle/>
          <a:p>
            <a:r>
              <a:rPr lang="en-US" dirty="0"/>
              <a:t>Let’s go back to trap model :</a:t>
            </a:r>
          </a:p>
          <a:p>
            <a:pPr lvl="1"/>
            <a:r>
              <a:rPr lang="en-US" dirty="0"/>
              <a:t>Some trap types do not need the VMM involvement.</a:t>
            </a:r>
          </a:p>
          <a:p>
            <a:pPr lvl="2"/>
            <a:r>
              <a:rPr lang="en-US" dirty="0"/>
              <a:t>For example, all system calls invoked by application in guest OS should be caught by gust OS only. There is no need to trap to VMM and then forward it back to guest OS, which will introduce context switch overhead.</a:t>
            </a:r>
          </a:p>
          <a:p>
            <a:pPr lvl="1"/>
            <a:r>
              <a:rPr lang="en-US" dirty="0"/>
              <a:t>Some critical instructions should not be executed by guest OS.</a:t>
            </a:r>
          </a:p>
          <a:p>
            <a:pPr lvl="2"/>
            <a:r>
              <a:rPr lang="en-US" dirty="0"/>
              <a:t>Although we make those critical instructions trap to VMM, VMM cannot identify whether this trapping action is caused by the emulation purpose or the real OS execution exception.</a:t>
            </a:r>
            <a:br>
              <a:rPr lang="en-US" dirty="0"/>
            </a:br>
            <a:endParaRPr lang="en-US" dirty="0"/>
          </a:p>
          <a:p>
            <a:r>
              <a:rPr lang="en-US" dirty="0"/>
              <a:t>Solution :</a:t>
            </a:r>
          </a:p>
          <a:p>
            <a:pPr lvl="1"/>
            <a:r>
              <a:rPr lang="en-US" dirty="0"/>
              <a:t>We need to redefine the semantic of some instructions.</a:t>
            </a:r>
          </a:p>
          <a:p>
            <a:pPr lvl="1"/>
            <a:r>
              <a:rPr lang="en-US" dirty="0"/>
              <a:t>We need to introduce new CPU control paradigm.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VT-x</a:t>
            </a:r>
          </a:p>
        </p:txBody>
      </p:sp>
      <p:sp>
        <p:nvSpPr>
          <p:cNvPr id="3" name="Content Placeholder 2"/>
          <p:cNvSpPr>
            <a:spLocks noGrp="1"/>
          </p:cNvSpPr>
          <p:nvPr>
            <p:ph idx="1"/>
          </p:nvPr>
        </p:nvSpPr>
        <p:spPr/>
        <p:txBody>
          <a:bodyPr/>
          <a:lstStyle/>
          <a:p>
            <a:r>
              <a:rPr lang="en-US" dirty="0"/>
              <a:t>In order to straighten those problems out, Intel introduces one more operation mode of x86 architecture.</a:t>
            </a:r>
          </a:p>
          <a:p>
            <a:pPr lvl="1"/>
            <a:r>
              <a:rPr lang="en-US" dirty="0"/>
              <a:t>VMX Root Operation (Root Mode)</a:t>
            </a:r>
          </a:p>
          <a:p>
            <a:pPr lvl="2"/>
            <a:r>
              <a:rPr lang="en-US" dirty="0"/>
              <a:t>All instruction behaviors in this mode are no different to traditional ones.</a:t>
            </a:r>
          </a:p>
          <a:p>
            <a:pPr lvl="2"/>
            <a:r>
              <a:rPr lang="en-US" dirty="0"/>
              <a:t>All legacy software can run in this mode correctly.</a:t>
            </a:r>
          </a:p>
          <a:p>
            <a:pPr lvl="2"/>
            <a:r>
              <a:rPr lang="en-US" dirty="0"/>
              <a:t>VMM should run in this mode and control all system resources.</a:t>
            </a:r>
          </a:p>
          <a:p>
            <a:pPr lvl="1"/>
            <a:r>
              <a:rPr lang="en-US" dirty="0"/>
              <a:t>VMX Non-Root Operation (Non-Root Mode)</a:t>
            </a:r>
          </a:p>
          <a:p>
            <a:pPr lvl="2"/>
            <a:r>
              <a:rPr lang="en-US" dirty="0"/>
              <a:t>All sensitive instruction behaviors in this mode are redefined.</a:t>
            </a:r>
          </a:p>
          <a:p>
            <a:pPr lvl="2"/>
            <a:r>
              <a:rPr lang="en-US" dirty="0"/>
              <a:t>The sensitive instructions will trap to Root Mode.</a:t>
            </a:r>
          </a:p>
          <a:p>
            <a:pPr lvl="2"/>
            <a:r>
              <a:rPr lang="en-US" dirty="0"/>
              <a:t>Guest OS should run in this mode and be fully virtualized through typical “</a:t>
            </a:r>
            <a:r>
              <a:rPr lang="en-US" i="1" dirty="0"/>
              <a:t>trap and emulation model</a:t>
            </a:r>
            <a:r>
              <a:rPr 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VT-x</a:t>
            </a:r>
          </a:p>
        </p:txBody>
      </p:sp>
      <p:sp>
        <p:nvSpPr>
          <p:cNvPr id="3" name="Content Placeholder 2"/>
          <p:cNvSpPr>
            <a:spLocks noGrp="1"/>
          </p:cNvSpPr>
          <p:nvPr>
            <p:ph idx="1"/>
          </p:nvPr>
        </p:nvSpPr>
        <p:spPr>
          <a:xfrm>
            <a:off x="152400" y="1295400"/>
            <a:ext cx="3810000" cy="4953000"/>
          </a:xfrm>
        </p:spPr>
        <p:txBody>
          <a:bodyPr>
            <a:normAutofit/>
          </a:bodyPr>
          <a:lstStyle/>
          <a:p>
            <a:r>
              <a:rPr lang="en-US" dirty="0"/>
              <a:t>VMM with VT-x :</a:t>
            </a:r>
          </a:p>
          <a:p>
            <a:pPr lvl="1"/>
            <a:r>
              <a:rPr lang="en-US" dirty="0"/>
              <a:t>System Call</a:t>
            </a:r>
          </a:p>
          <a:p>
            <a:pPr lvl="2"/>
            <a:r>
              <a:rPr lang="en-US" dirty="0"/>
              <a:t>CPU will directly trap to interrupt handler vector of guest OS.</a:t>
            </a:r>
          </a:p>
          <a:p>
            <a:pPr lvl="1"/>
            <a:r>
              <a:rPr lang="en-US" dirty="0"/>
              <a:t>Hardware Interrupt</a:t>
            </a:r>
          </a:p>
          <a:p>
            <a:pPr lvl="2"/>
            <a:r>
              <a:rPr lang="en-US" dirty="0"/>
              <a:t>Still, hardware events need to be handled by VMM first.</a:t>
            </a:r>
          </a:p>
          <a:p>
            <a:pPr lvl="1"/>
            <a:r>
              <a:rPr lang="en-US" dirty="0"/>
              <a:t>Sensitive Instruction</a:t>
            </a:r>
          </a:p>
          <a:p>
            <a:pPr lvl="2"/>
            <a:r>
              <a:rPr lang="en-US" dirty="0"/>
              <a:t>Instead of trap all privilege instructions, running guest OS in Non-root mode will trap sensitive instruction only.</a:t>
            </a:r>
          </a:p>
        </p:txBody>
      </p:sp>
      <p:pic>
        <p:nvPicPr>
          <p:cNvPr id="6147" name="Picture 3"/>
          <p:cNvPicPr>
            <a:picLocks noChangeAspect="1" noChangeArrowheads="1"/>
          </p:cNvPicPr>
          <p:nvPr/>
        </p:nvPicPr>
        <p:blipFill>
          <a:blip r:embed="rId2" cstate="print"/>
          <a:srcRect/>
          <a:stretch>
            <a:fillRect/>
          </a:stretch>
        </p:blipFill>
        <p:spPr bwMode="auto">
          <a:xfrm>
            <a:off x="3888381" y="1367334"/>
            <a:ext cx="4587911" cy="5167976"/>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8096799" y="1887581"/>
            <a:ext cx="993775" cy="3074127"/>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cstate="print"/>
          <a:srcRect/>
          <a:stretch>
            <a:fillRect/>
          </a:stretch>
        </p:blipFill>
        <p:spPr bwMode="auto">
          <a:xfrm>
            <a:off x="6161681" y="4589418"/>
            <a:ext cx="774700" cy="1169127"/>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6174381" y="5521237"/>
            <a:ext cx="762000" cy="7620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6" cstate="print"/>
          <a:srcRect/>
          <a:stretch>
            <a:fillRect/>
          </a:stretch>
        </p:blipFill>
        <p:spPr bwMode="auto">
          <a:xfrm>
            <a:off x="8105508" y="4410891"/>
            <a:ext cx="841375" cy="1160418"/>
          </a:xfrm>
          <a:prstGeom prst="rect">
            <a:avLst/>
          </a:prstGeom>
          <a:noFill/>
          <a:ln w="9525">
            <a:noFill/>
            <a:miter lim="800000"/>
            <a:headEnd/>
            <a:tailEnd/>
          </a:ln>
          <a:effectLst/>
        </p:spPr>
      </p:pic>
      <p:pic>
        <p:nvPicPr>
          <p:cNvPr id="6152" name="Picture 8"/>
          <p:cNvPicPr>
            <a:picLocks noChangeAspect="1" noChangeArrowheads="1"/>
          </p:cNvPicPr>
          <p:nvPr/>
        </p:nvPicPr>
        <p:blipFill>
          <a:blip r:embed="rId7" cstate="print"/>
          <a:srcRect/>
          <a:stretch>
            <a:fillRect/>
          </a:stretch>
        </p:blipFill>
        <p:spPr bwMode="auto">
          <a:xfrm>
            <a:off x="6350727" y="4267199"/>
            <a:ext cx="890587" cy="119144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up)">
                                      <p:cBhvr>
                                        <p:cTn id="7" dur="500"/>
                                        <p:tgtEl>
                                          <p:spTgt spid="614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6148"/>
                                        </p:tgtEl>
                                      </p:cBhvr>
                                    </p:animEffect>
                                    <p:set>
                                      <p:cBhvr>
                                        <p:cTn id="18" dur="1" fill="hold">
                                          <p:stCondLst>
                                            <p:cond delay="499"/>
                                          </p:stCondLst>
                                        </p:cTn>
                                        <p:tgtEl>
                                          <p:spTgt spid="614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22" presetClass="entr" presetSubtype="4" fill="hold" nodeType="afterEffect">
                                  <p:stCondLst>
                                    <p:cond delay="500"/>
                                  </p:stCondLst>
                                  <p:childTnLst>
                                    <p:set>
                                      <p:cBhvr>
                                        <p:cTn id="27" dur="1" fill="hold">
                                          <p:stCondLst>
                                            <p:cond delay="0"/>
                                          </p:stCondLst>
                                        </p:cTn>
                                        <p:tgtEl>
                                          <p:spTgt spid="6150"/>
                                        </p:tgtEl>
                                        <p:attrNameLst>
                                          <p:attrName>style.visibility</p:attrName>
                                        </p:attrNameLst>
                                      </p:cBhvr>
                                      <p:to>
                                        <p:strVal val="visible"/>
                                      </p:to>
                                    </p:set>
                                    <p:animEffect transition="in" filter="wipe(down)">
                                      <p:cBhvr>
                                        <p:cTn id="28" dur="500"/>
                                        <p:tgtEl>
                                          <p:spTgt spid="6150"/>
                                        </p:tgtEl>
                                      </p:cBhvr>
                                    </p:animEffect>
                                  </p:childTnLst>
                                </p:cTn>
                              </p:par>
                            </p:childTnLst>
                          </p:cTn>
                        </p:par>
                        <p:par>
                          <p:cTn id="29" fill="hold">
                            <p:stCondLst>
                              <p:cond delay="1500"/>
                            </p:stCondLst>
                            <p:childTnLst>
                              <p:par>
                                <p:cTn id="30" presetID="22" presetClass="entr" presetSubtype="4" fill="hold" nodeType="afterEffect">
                                  <p:stCondLst>
                                    <p:cond delay="500"/>
                                  </p:stCondLst>
                                  <p:childTnLst>
                                    <p:set>
                                      <p:cBhvr>
                                        <p:cTn id="31" dur="1" fill="hold">
                                          <p:stCondLst>
                                            <p:cond delay="0"/>
                                          </p:stCondLst>
                                        </p:cTn>
                                        <p:tgtEl>
                                          <p:spTgt spid="6149"/>
                                        </p:tgtEl>
                                        <p:attrNameLst>
                                          <p:attrName>style.visibility</p:attrName>
                                        </p:attrNameLst>
                                      </p:cBhvr>
                                      <p:to>
                                        <p:strVal val="visible"/>
                                      </p:to>
                                    </p:set>
                                    <p:animEffect transition="in" filter="wipe(down)">
                                      <p:cBhvr>
                                        <p:cTn id="32" dur="500"/>
                                        <p:tgtEl>
                                          <p:spTgt spid="6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6149"/>
                                        </p:tgtEl>
                                      </p:cBhvr>
                                    </p:animEffect>
                                    <p:set>
                                      <p:cBhvr>
                                        <p:cTn id="37" dur="1" fill="hold">
                                          <p:stCondLst>
                                            <p:cond delay="499"/>
                                          </p:stCondLst>
                                        </p:cTn>
                                        <p:tgtEl>
                                          <p:spTgt spid="614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6150"/>
                                        </p:tgtEl>
                                      </p:cBhvr>
                                    </p:animEffect>
                                    <p:set>
                                      <p:cBhvr>
                                        <p:cTn id="40" dur="1" fill="hold">
                                          <p:stCondLst>
                                            <p:cond delay="499"/>
                                          </p:stCondLst>
                                        </p:cTn>
                                        <p:tgtEl>
                                          <p:spTgt spid="6150"/>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par>
                          <p:cTn id="47" fill="hold">
                            <p:stCondLst>
                              <p:cond delay="500"/>
                            </p:stCondLst>
                            <p:childTnLst>
                              <p:par>
                                <p:cTn id="48" presetID="22" presetClass="entr" presetSubtype="1" fill="hold" nodeType="afterEffect">
                                  <p:stCondLst>
                                    <p:cond delay="500"/>
                                  </p:stCondLst>
                                  <p:childTnLst>
                                    <p:set>
                                      <p:cBhvr>
                                        <p:cTn id="49" dur="1" fill="hold">
                                          <p:stCondLst>
                                            <p:cond delay="0"/>
                                          </p:stCondLst>
                                        </p:cTn>
                                        <p:tgtEl>
                                          <p:spTgt spid="6151"/>
                                        </p:tgtEl>
                                        <p:attrNameLst>
                                          <p:attrName>style.visibility</p:attrName>
                                        </p:attrNameLst>
                                      </p:cBhvr>
                                      <p:to>
                                        <p:strVal val="visible"/>
                                      </p:to>
                                    </p:set>
                                    <p:animEffect transition="in" filter="wipe(up)">
                                      <p:cBhvr>
                                        <p:cTn id="50" dur="500"/>
                                        <p:tgtEl>
                                          <p:spTgt spid="6151"/>
                                        </p:tgtEl>
                                      </p:cBhvr>
                                    </p:animEffect>
                                  </p:childTnLst>
                                </p:cTn>
                              </p:par>
                            </p:childTnLst>
                          </p:cTn>
                        </p:par>
                        <p:par>
                          <p:cTn id="51" fill="hold">
                            <p:stCondLst>
                              <p:cond delay="1500"/>
                            </p:stCondLst>
                            <p:childTnLst>
                              <p:par>
                                <p:cTn id="52" presetID="22" presetClass="entr" presetSubtype="4" fill="hold" nodeType="afterEffect">
                                  <p:stCondLst>
                                    <p:cond delay="500"/>
                                  </p:stCondLst>
                                  <p:childTnLst>
                                    <p:set>
                                      <p:cBhvr>
                                        <p:cTn id="53" dur="1" fill="hold">
                                          <p:stCondLst>
                                            <p:cond delay="0"/>
                                          </p:stCondLst>
                                        </p:cTn>
                                        <p:tgtEl>
                                          <p:spTgt spid="6152"/>
                                        </p:tgtEl>
                                        <p:attrNameLst>
                                          <p:attrName>style.visibility</p:attrName>
                                        </p:attrNameLst>
                                      </p:cBhvr>
                                      <p:to>
                                        <p:strVal val="visible"/>
                                      </p:to>
                                    </p:set>
                                    <p:animEffect transition="in" filter="wipe(down)">
                                      <p:cBhvr>
                                        <p:cTn id="54"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Emulation Technique</a:t>
            </a:r>
          </a:p>
        </p:txBody>
      </p:sp>
      <p:sp>
        <p:nvSpPr>
          <p:cNvPr id="3" name="Content Placeholder 2"/>
          <p:cNvSpPr>
            <a:spLocks noGrp="1"/>
          </p:cNvSpPr>
          <p:nvPr>
            <p:ph idx="1"/>
          </p:nvPr>
        </p:nvSpPr>
        <p:spPr/>
        <p:txBody>
          <a:bodyPr/>
          <a:lstStyle/>
          <a:p>
            <a:r>
              <a:rPr lang="en-US" dirty="0"/>
              <a:t>Three emulation implementations :</a:t>
            </a:r>
          </a:p>
          <a:p>
            <a:pPr lvl="1"/>
            <a:r>
              <a:rPr lang="en-US" dirty="0"/>
              <a:t>Interpretation</a:t>
            </a:r>
          </a:p>
          <a:p>
            <a:pPr lvl="2"/>
            <a:r>
              <a:rPr lang="en-US" dirty="0"/>
              <a:t>Emulator interprets only one instruction at a time.</a:t>
            </a:r>
          </a:p>
          <a:p>
            <a:pPr lvl="1"/>
            <a:r>
              <a:rPr lang="en-US" dirty="0"/>
              <a:t>Static Binary Translation</a:t>
            </a:r>
          </a:p>
          <a:p>
            <a:pPr lvl="2"/>
            <a:r>
              <a:rPr lang="en-US" dirty="0"/>
              <a:t>Emulator translates a block of guest binary at a time and further optimizes for repeated instruction executions.</a:t>
            </a:r>
          </a:p>
          <a:p>
            <a:pPr lvl="1"/>
            <a:r>
              <a:rPr lang="en-US" dirty="0"/>
              <a:t>Dynamic Binary Translation</a:t>
            </a:r>
          </a:p>
          <a:p>
            <a:pPr lvl="2"/>
            <a:r>
              <a:rPr lang="en-US" dirty="0"/>
              <a:t>This is a hybrid approach of emulator, which mix two approaches above.</a:t>
            </a:r>
            <a:br>
              <a:rPr lang="en-US" dirty="0"/>
            </a:br>
            <a:endParaRPr lang="en-US" dirty="0"/>
          </a:p>
          <a:p>
            <a:r>
              <a:rPr lang="en-US" dirty="0"/>
              <a:t>Design challenges and issues :</a:t>
            </a:r>
          </a:p>
          <a:p>
            <a:pPr lvl="1"/>
            <a:r>
              <a:rPr lang="en-US" dirty="0"/>
              <a:t>Register mapping problem</a:t>
            </a:r>
          </a:p>
          <a:p>
            <a:pPr lvl="1"/>
            <a:r>
              <a:rPr lang="en-US" dirty="0"/>
              <a:t>Performance improvement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a:t>
            </a:r>
          </a:p>
        </p:txBody>
      </p:sp>
      <p:sp>
        <p:nvSpPr>
          <p:cNvPr id="3" name="Content Placeholder 2"/>
          <p:cNvSpPr>
            <a:spLocks noGrp="1"/>
          </p:cNvSpPr>
          <p:nvPr>
            <p:ph idx="1"/>
          </p:nvPr>
        </p:nvSpPr>
        <p:spPr>
          <a:xfrm>
            <a:off x="457200" y="1600201"/>
            <a:ext cx="8305800" cy="3429000"/>
          </a:xfrm>
        </p:spPr>
        <p:txBody>
          <a:bodyPr/>
          <a:lstStyle/>
          <a:p>
            <a:r>
              <a:rPr lang="en-US" dirty="0"/>
              <a:t>VMM switch different virtual machines with Intel VT-x :</a:t>
            </a:r>
          </a:p>
          <a:p>
            <a:pPr lvl="1"/>
            <a:r>
              <a:rPr lang="en-US" sz="1600" b="1" dirty="0">
                <a:latin typeface="Consolas" pitchFamily="49" charset="0"/>
                <a:cs typeface="Consolas" pitchFamily="49" charset="0"/>
              </a:rPr>
              <a:t>VMXON/VMXOFF</a:t>
            </a:r>
          </a:p>
          <a:p>
            <a:pPr lvl="2"/>
            <a:r>
              <a:rPr lang="en-US" dirty="0"/>
              <a:t>These two instructions are used to turn on/off CPU Root Mode.</a:t>
            </a:r>
          </a:p>
          <a:p>
            <a:pPr lvl="1"/>
            <a:r>
              <a:rPr lang="en-US" dirty="0"/>
              <a:t>VM Entry</a:t>
            </a:r>
          </a:p>
          <a:p>
            <a:pPr lvl="2"/>
            <a:r>
              <a:rPr lang="en-US" dirty="0"/>
              <a:t>This is usually caused by the execution of </a:t>
            </a:r>
            <a:r>
              <a:rPr lang="en-US" sz="1600" b="1" dirty="0">
                <a:latin typeface="Consolas" pitchFamily="49" charset="0"/>
                <a:cs typeface="Consolas" pitchFamily="49" charset="0"/>
              </a:rPr>
              <a:t>VMLAUNCH/VMRESUME</a:t>
            </a:r>
            <a:r>
              <a:rPr lang="en-US" dirty="0"/>
              <a:t> instructions, which will switch CPU mode from Root Mode to Non-Root Mode.</a:t>
            </a:r>
          </a:p>
          <a:p>
            <a:pPr lvl="1"/>
            <a:r>
              <a:rPr lang="en-US" dirty="0"/>
              <a:t>VM Exit</a:t>
            </a:r>
          </a:p>
          <a:p>
            <a:pPr lvl="2"/>
            <a:r>
              <a:rPr lang="en-US" dirty="0"/>
              <a:t>This may be caused by many reasons, such as hardware interrupts or sensitive instruction executions.</a:t>
            </a:r>
          </a:p>
          <a:p>
            <a:pPr lvl="2"/>
            <a:r>
              <a:rPr lang="en-US" dirty="0"/>
              <a:t>Switch CPU mode from Non-Root Mode to Root Mode.</a:t>
            </a:r>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11250" y="4966783"/>
            <a:ext cx="6919913" cy="17748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noAutofit/>
          </a:bodyPr>
          <a:lstStyle/>
          <a:p>
            <a:r>
              <a:rPr lang="en-US" dirty="0"/>
              <a:t>System State Management</a:t>
            </a:r>
          </a:p>
        </p:txBody>
      </p:sp>
      <p:sp>
        <p:nvSpPr>
          <p:cNvPr id="3" name="Content Placeholder 2"/>
          <p:cNvSpPr>
            <a:spLocks noGrp="1"/>
          </p:cNvSpPr>
          <p:nvPr>
            <p:ph idx="1"/>
          </p:nvPr>
        </p:nvSpPr>
        <p:spPr>
          <a:xfrm>
            <a:off x="457200" y="1447800"/>
            <a:ext cx="8458200" cy="4876800"/>
          </a:xfrm>
        </p:spPr>
        <p:txBody>
          <a:bodyPr>
            <a:normAutofit/>
          </a:bodyPr>
          <a:lstStyle/>
          <a:p>
            <a:r>
              <a:rPr lang="en-US" dirty="0"/>
              <a:t>Intel introduces a more efficient hardware approach for register switching, </a:t>
            </a:r>
            <a:r>
              <a:rPr lang="en-US" b="1" dirty="0"/>
              <a:t>VMCS</a:t>
            </a:r>
            <a:r>
              <a:rPr lang="en-US" dirty="0"/>
              <a:t> </a:t>
            </a:r>
            <a:r>
              <a:rPr lang="en-US" sz="2000" dirty="0"/>
              <a:t>(</a:t>
            </a:r>
            <a:r>
              <a:rPr lang="en-US" sz="2000" i="1" dirty="0"/>
              <a:t>Virtual Machine Control Structure</a:t>
            </a:r>
            <a:r>
              <a:rPr lang="en-US" sz="2000" dirty="0"/>
              <a:t>) :</a:t>
            </a:r>
          </a:p>
          <a:p>
            <a:pPr lvl="1"/>
            <a:r>
              <a:rPr lang="en-US" dirty="0"/>
              <a:t>State Area</a:t>
            </a:r>
          </a:p>
          <a:p>
            <a:pPr lvl="2"/>
            <a:r>
              <a:rPr lang="en-US" dirty="0"/>
              <a:t>Store host OS system state when VM-Entry.</a:t>
            </a:r>
          </a:p>
          <a:p>
            <a:pPr lvl="2"/>
            <a:r>
              <a:rPr lang="en-US" dirty="0"/>
              <a:t>Store guest OS system state when VM-Exit.</a:t>
            </a:r>
          </a:p>
          <a:p>
            <a:pPr lvl="1"/>
            <a:r>
              <a:rPr lang="en-US" dirty="0"/>
              <a:t>Control Area</a:t>
            </a:r>
          </a:p>
          <a:p>
            <a:pPr lvl="2"/>
            <a:r>
              <a:rPr lang="en-US" dirty="0"/>
              <a:t>Control instruction behaviors in Non-Root Mode.</a:t>
            </a:r>
          </a:p>
          <a:p>
            <a:pPr lvl="2"/>
            <a:r>
              <a:rPr lang="en-US" dirty="0"/>
              <a:t>Control VM-Entry and VM-Exit process.</a:t>
            </a:r>
          </a:p>
          <a:p>
            <a:pPr lvl="1"/>
            <a:r>
              <a:rPr lang="en-US" dirty="0"/>
              <a:t>Exit Information</a:t>
            </a:r>
          </a:p>
          <a:p>
            <a:pPr lvl="2"/>
            <a:r>
              <a:rPr lang="en-US" dirty="0"/>
              <a:t>Provide the VM-Exit reason and some hardware information.</a:t>
            </a:r>
            <a:br>
              <a:rPr lang="en-US" dirty="0"/>
            </a:br>
            <a:endParaRPr lang="en-US" dirty="0"/>
          </a:p>
          <a:p>
            <a:r>
              <a:rPr lang="en-US" dirty="0"/>
              <a:t>Whenever VM Entry or VM Exit occur, CPU will automatically read or write corresponding information into VMCS.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State Management</a:t>
            </a:r>
          </a:p>
        </p:txBody>
      </p:sp>
      <p:sp>
        <p:nvSpPr>
          <p:cNvPr id="3" name="Content Placeholder 2"/>
          <p:cNvSpPr>
            <a:spLocks noGrp="1"/>
          </p:cNvSpPr>
          <p:nvPr>
            <p:ph idx="1"/>
          </p:nvPr>
        </p:nvSpPr>
        <p:spPr>
          <a:xfrm>
            <a:off x="457200" y="1219201"/>
            <a:ext cx="8153400" cy="2286000"/>
          </a:xfrm>
        </p:spPr>
        <p:txBody>
          <a:bodyPr>
            <a:normAutofit/>
          </a:bodyPr>
          <a:lstStyle/>
          <a:p>
            <a:r>
              <a:rPr lang="en-US" dirty="0"/>
              <a:t>Binding virtual machine to virtual CPU</a:t>
            </a:r>
          </a:p>
          <a:p>
            <a:pPr lvl="1"/>
            <a:r>
              <a:rPr lang="en-US" dirty="0"/>
              <a:t>VCPU (Virtual CPU) contains two parts</a:t>
            </a:r>
          </a:p>
          <a:p>
            <a:pPr lvl="2"/>
            <a:r>
              <a:rPr lang="en-US" dirty="0"/>
              <a:t>VMCS maintains virtual system states, which is approached by hardware.</a:t>
            </a:r>
          </a:p>
          <a:p>
            <a:pPr lvl="2"/>
            <a:r>
              <a:rPr lang="en-US" dirty="0"/>
              <a:t>Non-VMCS maintains other non-essential system information, which is approach by software.</a:t>
            </a:r>
          </a:p>
          <a:p>
            <a:pPr lvl="1"/>
            <a:r>
              <a:rPr lang="en-US" dirty="0"/>
              <a:t>VMM needs to handle Non-VMCS part.</a:t>
            </a:r>
          </a:p>
        </p:txBody>
      </p:sp>
      <p:pic>
        <p:nvPicPr>
          <p:cNvPr id="4098" name="Picture 2"/>
          <p:cNvPicPr>
            <a:picLocks noChangeAspect="1" noChangeArrowheads="1"/>
          </p:cNvPicPr>
          <p:nvPr/>
        </p:nvPicPr>
        <p:blipFill>
          <a:blip r:embed="rId2" cstate="print"/>
          <a:srcRect/>
          <a:stretch>
            <a:fillRect/>
          </a:stretch>
        </p:blipFill>
        <p:spPr bwMode="auto">
          <a:xfrm>
            <a:off x="1487488" y="3429000"/>
            <a:ext cx="6169025" cy="318293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Virtualization Summary</a:t>
            </a:r>
          </a:p>
        </p:txBody>
      </p:sp>
      <p:sp>
        <p:nvSpPr>
          <p:cNvPr id="3" name="Content Placeholder 2"/>
          <p:cNvSpPr>
            <a:spLocks noGrp="1"/>
          </p:cNvSpPr>
          <p:nvPr>
            <p:ph idx="1"/>
          </p:nvPr>
        </p:nvSpPr>
        <p:spPr>
          <a:xfrm>
            <a:off x="457200" y="1600200"/>
            <a:ext cx="8229600" cy="4724400"/>
          </a:xfrm>
        </p:spPr>
        <p:txBody>
          <a:bodyPr/>
          <a:lstStyle/>
          <a:p>
            <a:r>
              <a:rPr lang="en-US" dirty="0"/>
              <a:t>Emulation technique</a:t>
            </a:r>
          </a:p>
          <a:p>
            <a:pPr lvl="1"/>
            <a:r>
              <a:rPr lang="en-US" dirty="0"/>
              <a:t>Interpretation and binary translation approaches</a:t>
            </a:r>
          </a:p>
          <a:p>
            <a:pPr lvl="1"/>
            <a:r>
              <a:rPr lang="en-US" dirty="0"/>
              <a:t>System state mapping and performance issue</a:t>
            </a:r>
          </a:p>
          <a:p>
            <a:pPr lvl="2"/>
            <a:r>
              <a:rPr lang="en-US" dirty="0"/>
              <a:t>Translation chaining, Dynamic binary optimization</a:t>
            </a:r>
          </a:p>
          <a:p>
            <a:r>
              <a:rPr lang="en-US" dirty="0"/>
              <a:t>Virtualization technique</a:t>
            </a:r>
          </a:p>
          <a:p>
            <a:pPr lvl="1"/>
            <a:r>
              <a:rPr lang="en-US" dirty="0"/>
              <a:t>Modern CPU architecture</a:t>
            </a:r>
          </a:p>
          <a:p>
            <a:pPr lvl="1"/>
            <a:r>
              <a:rPr lang="en-US" dirty="0"/>
              <a:t>Trap and emulation model</a:t>
            </a:r>
          </a:p>
          <a:p>
            <a:pPr lvl="1"/>
            <a:r>
              <a:rPr lang="en-US" dirty="0"/>
              <a:t>Critical instruction issue</a:t>
            </a:r>
          </a:p>
          <a:p>
            <a:pPr lvl="2"/>
            <a:r>
              <a:rPr lang="en-US" dirty="0"/>
              <a:t>Para-virtualization, Dynamic binary translation</a:t>
            </a:r>
          </a:p>
          <a:p>
            <a:r>
              <a:rPr lang="en-US" dirty="0"/>
              <a:t>Hardware assistance</a:t>
            </a:r>
          </a:p>
          <a:p>
            <a:pPr lvl="1"/>
            <a:r>
              <a:rPr lang="en-US" dirty="0"/>
              <a:t>Intel VT-x approach</a:t>
            </a:r>
          </a:p>
          <a:p>
            <a:pPr lvl="2"/>
            <a:r>
              <a:rPr lang="en-US" dirty="0"/>
              <a:t>Root Mode &amp; Non-Root Mode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p>
        </p:txBody>
      </p:sp>
      <p:sp>
        <p:nvSpPr>
          <p:cNvPr id="3" name="Content Placeholder 2"/>
          <p:cNvSpPr>
            <a:spLocks noGrp="1"/>
          </p:cNvSpPr>
          <p:nvPr>
            <p:ph idx="1"/>
          </p:nvPr>
        </p:nvSpPr>
        <p:spPr>
          <a:xfrm>
            <a:off x="457200" y="1600200"/>
            <a:ext cx="8229600" cy="5029200"/>
          </a:xfrm>
        </p:spPr>
        <p:txBody>
          <a:bodyPr/>
          <a:lstStyle/>
          <a:p>
            <a:r>
              <a:rPr lang="en-US" dirty="0"/>
              <a:t>Interpreter execution flow :</a:t>
            </a:r>
          </a:p>
          <a:p>
            <a:pPr marL="914400" lvl="1" indent="-365760">
              <a:buFont typeface="+mj-lt"/>
              <a:buAutoNum type="arabicPeriod"/>
            </a:pPr>
            <a:r>
              <a:rPr lang="en-US" dirty="0"/>
              <a:t>Fetch one guest instruction from guest memory image.</a:t>
            </a:r>
          </a:p>
          <a:p>
            <a:pPr marL="914400" lvl="1" indent="-365760">
              <a:buFont typeface="+mj-lt"/>
              <a:buAutoNum type="arabicPeriod"/>
            </a:pPr>
            <a:r>
              <a:rPr lang="en-US" dirty="0"/>
              <a:t>Decode and dispatch to corresponding emulation unit.</a:t>
            </a:r>
          </a:p>
          <a:p>
            <a:pPr marL="914400" lvl="1" indent="-365760">
              <a:buFont typeface="+mj-lt"/>
              <a:buAutoNum type="arabicPeriod"/>
            </a:pPr>
            <a:r>
              <a:rPr lang="en-US" dirty="0"/>
              <a:t>Execute the functionality of that instruction and modify some related system states, such as simulated register values.</a:t>
            </a:r>
          </a:p>
          <a:p>
            <a:pPr marL="914400" lvl="1" indent="-365760">
              <a:buFont typeface="+mj-lt"/>
              <a:buAutoNum type="arabicPeriod"/>
            </a:pPr>
            <a:r>
              <a:rPr lang="en-US" dirty="0"/>
              <a:t>Increase the guest PC (Program Counter register) and then repeat this process again.</a:t>
            </a:r>
            <a:br>
              <a:rPr lang="en-US" dirty="0"/>
            </a:br>
            <a:endParaRPr lang="en-US" dirty="0"/>
          </a:p>
          <a:p>
            <a:r>
              <a:rPr lang="en-US" dirty="0"/>
              <a:t>Pros &amp; Cons</a:t>
            </a:r>
          </a:p>
          <a:p>
            <a:pPr lvl="1"/>
            <a:r>
              <a:rPr lang="en-US" dirty="0"/>
              <a:t>Pros</a:t>
            </a:r>
          </a:p>
          <a:p>
            <a:pPr lvl="2"/>
            <a:r>
              <a:rPr lang="en-US" dirty="0"/>
              <a:t>Easy to implement</a:t>
            </a:r>
          </a:p>
          <a:p>
            <a:pPr lvl="1"/>
            <a:r>
              <a:rPr lang="en-US" dirty="0"/>
              <a:t>Cons</a:t>
            </a:r>
          </a:p>
          <a:p>
            <a:pPr lvl="2"/>
            <a:r>
              <a:rPr lang="en-US" dirty="0"/>
              <a:t>Poor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143000" y="1524000"/>
            <a:ext cx="6858000" cy="4938784"/>
          </a:xfrm>
          <a:prstGeom prst="rect">
            <a:avLst/>
          </a:prstGeom>
          <a:noFill/>
          <a:ln w="9525">
            <a:noFill/>
            <a:miter lim="800000"/>
            <a:headEnd/>
            <a:tailEnd/>
          </a:ln>
          <a:effectLst/>
        </p:spPr>
      </p:pic>
      <p:sp>
        <p:nvSpPr>
          <p:cNvPr id="5" name="Rounded Rectangle 4"/>
          <p:cNvSpPr/>
          <p:nvPr/>
        </p:nvSpPr>
        <p:spPr>
          <a:xfrm>
            <a:off x="990600" y="2362200"/>
            <a:ext cx="7162800" cy="4191000"/>
          </a:xfrm>
          <a:prstGeom prst="roundRect">
            <a:avLst>
              <a:gd name="adj" fmla="val 4592"/>
            </a:avLst>
          </a:prstGeom>
          <a:gradFill>
            <a:gsLst>
              <a:gs pos="0">
                <a:schemeClr val="accent6">
                  <a:tint val="50000"/>
                  <a:satMod val="300000"/>
                  <a:alpha val="60000"/>
                </a:schemeClr>
              </a:gs>
              <a:gs pos="35000">
                <a:schemeClr val="accent6">
                  <a:tint val="37000"/>
                  <a:satMod val="300000"/>
                  <a:alpha val="60000"/>
                </a:schemeClr>
              </a:gs>
              <a:gs pos="100000">
                <a:schemeClr val="accent6">
                  <a:tint val="15000"/>
                  <a:satMod val="350000"/>
                  <a:alpha val="60000"/>
                </a:schemeClr>
              </a:gs>
            </a:gsLst>
          </a:gradFill>
          <a:ln w="38100"/>
        </p:spPr>
        <p:style>
          <a:lnRef idx="1">
            <a:schemeClr val="accent6"/>
          </a:lnRef>
          <a:fillRef idx="2">
            <a:schemeClr val="accent6"/>
          </a:fillRef>
          <a:effectRef idx="1">
            <a:schemeClr val="accent6"/>
          </a:effectRef>
          <a:fontRef idx="minor">
            <a:schemeClr val="dk1"/>
          </a:fontRef>
        </p:style>
        <p:txBody>
          <a:bodyPr rtlCol="0" anchor="t"/>
          <a:lstStyle/>
          <a:p>
            <a:pPr algn="r"/>
            <a:r>
              <a:rPr lang="en-US" sz="2400" b="1" i="1" dirty="0">
                <a:solidFill>
                  <a:schemeClr val="accent6">
                    <a:lumMod val="50000"/>
                  </a:schemeClr>
                </a:solidFill>
              </a:rPr>
              <a:t>Interpreter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b="7346"/>
          <a:stretch>
            <a:fillRect/>
          </a:stretch>
        </p:blipFill>
        <p:spPr bwMode="auto">
          <a:xfrm>
            <a:off x="2455864" y="4144366"/>
            <a:ext cx="6230937" cy="2643187"/>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Static Binary Translation</a:t>
            </a:r>
          </a:p>
        </p:txBody>
      </p:sp>
      <p:sp>
        <p:nvSpPr>
          <p:cNvPr id="3" name="Content Placeholder 2"/>
          <p:cNvSpPr>
            <a:spLocks noGrp="1"/>
          </p:cNvSpPr>
          <p:nvPr>
            <p:ph idx="1"/>
          </p:nvPr>
        </p:nvSpPr>
        <p:spPr>
          <a:xfrm>
            <a:off x="457200" y="1219201"/>
            <a:ext cx="8229600" cy="3581400"/>
          </a:xfrm>
        </p:spPr>
        <p:txBody>
          <a:bodyPr/>
          <a:lstStyle/>
          <a:p>
            <a:r>
              <a:rPr lang="en-US" dirty="0"/>
              <a:t>Using the concept of basic block which comes from compiler optimization technique.</a:t>
            </a:r>
          </a:p>
          <a:p>
            <a:pPr lvl="1"/>
            <a:r>
              <a:rPr lang="en-US" dirty="0"/>
              <a:t>A basic block is a portion of the code within a program with certain desirable properties that make it highly amenable to analysis.</a:t>
            </a:r>
          </a:p>
          <a:p>
            <a:pPr lvl="1"/>
            <a:r>
              <a:rPr lang="en-US" dirty="0"/>
              <a:t>A basic block has only one entry point, meaning no code within it is the destination of a jump instruction anywhere in the program.</a:t>
            </a:r>
          </a:p>
          <a:p>
            <a:pPr lvl="1"/>
            <a:r>
              <a:rPr lang="en-US" dirty="0"/>
              <a:t>A basic block has only one exit point, meaning only the last instruction can cause the program to begin executing code in a different basic block.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Binary Translation</a:t>
            </a:r>
          </a:p>
        </p:txBody>
      </p:sp>
      <p:sp>
        <p:nvSpPr>
          <p:cNvPr id="3" name="Content Placeholder 2"/>
          <p:cNvSpPr>
            <a:spLocks noGrp="1"/>
          </p:cNvSpPr>
          <p:nvPr>
            <p:ph idx="1"/>
          </p:nvPr>
        </p:nvSpPr>
        <p:spPr>
          <a:xfrm>
            <a:off x="457200" y="1447800"/>
            <a:ext cx="8229600" cy="5181600"/>
          </a:xfrm>
        </p:spPr>
        <p:txBody>
          <a:bodyPr>
            <a:noAutofit/>
          </a:bodyPr>
          <a:lstStyle/>
          <a:p>
            <a:r>
              <a:rPr lang="en-US" dirty="0"/>
              <a:t>Static binary translation flow :</a:t>
            </a:r>
          </a:p>
          <a:p>
            <a:pPr marL="914400" lvl="1" indent="-365760">
              <a:buFont typeface="+mj-lt"/>
              <a:buAutoNum type="arabicPeriod"/>
            </a:pPr>
            <a:r>
              <a:rPr lang="en-US" dirty="0"/>
              <a:t>Fetch one block of guest instructions from guest memory image.</a:t>
            </a:r>
          </a:p>
          <a:p>
            <a:pPr marL="914400" lvl="1" indent="-365760">
              <a:buFont typeface="+mj-lt"/>
              <a:buAutoNum type="arabicPeriod"/>
            </a:pPr>
            <a:r>
              <a:rPr lang="en-US" dirty="0"/>
              <a:t>Decode and dispatch each instruction to the corresponding translation unit.</a:t>
            </a:r>
          </a:p>
          <a:p>
            <a:pPr marL="914400" lvl="1" indent="-365760">
              <a:buFont typeface="+mj-lt"/>
              <a:buAutoNum type="arabicPeriod"/>
            </a:pPr>
            <a:r>
              <a:rPr lang="en-US" dirty="0"/>
              <a:t>Translate guest instruction to host instructions.</a:t>
            </a:r>
          </a:p>
          <a:p>
            <a:pPr marL="914400" lvl="1" indent="-365760">
              <a:buFont typeface="+mj-lt"/>
              <a:buAutoNum type="arabicPeriod"/>
            </a:pPr>
            <a:r>
              <a:rPr lang="en-US" dirty="0"/>
              <a:t>Write the translated host instructions to code cache.</a:t>
            </a:r>
          </a:p>
          <a:p>
            <a:pPr marL="914400" lvl="1" indent="-365760">
              <a:buFont typeface="+mj-lt"/>
              <a:buAutoNum type="arabicPeriod"/>
            </a:pPr>
            <a:r>
              <a:rPr lang="en-US" dirty="0"/>
              <a:t>Execute the translated host instruction block in code cache.</a:t>
            </a:r>
            <a:br>
              <a:rPr lang="en-US" dirty="0"/>
            </a:br>
            <a:endParaRPr lang="en-US" dirty="0"/>
          </a:p>
          <a:p>
            <a:r>
              <a:rPr lang="en-US" dirty="0"/>
              <a:t>Pros &amp; Cons</a:t>
            </a:r>
          </a:p>
          <a:p>
            <a:pPr lvl="1"/>
            <a:r>
              <a:rPr lang="en-US" dirty="0"/>
              <a:t>Pros</a:t>
            </a:r>
          </a:p>
          <a:p>
            <a:pPr lvl="2"/>
            <a:r>
              <a:rPr lang="en-US" dirty="0"/>
              <a:t>Emulator can reuse the translated host code.</a:t>
            </a:r>
          </a:p>
          <a:p>
            <a:pPr lvl="2"/>
            <a:r>
              <a:rPr lang="en-US" dirty="0"/>
              <a:t>Emulator can apply more optimization when translating guest blocks.</a:t>
            </a:r>
          </a:p>
          <a:p>
            <a:pPr lvl="1"/>
            <a:r>
              <a:rPr lang="en-US" dirty="0"/>
              <a:t>Cons</a:t>
            </a:r>
          </a:p>
          <a:p>
            <a:pPr lvl="2"/>
            <a:r>
              <a:rPr lang="en-US" dirty="0"/>
              <a:t>Implementation complexity will increase.</a:t>
            </a:r>
          </a:p>
        </p:txBody>
      </p:sp>
    </p:spTree>
  </p:cSld>
  <p:clrMapOvr>
    <a:masterClrMapping/>
  </p:clrMapOvr>
</p:sld>
</file>

<file path=ppt/theme/theme1.xml><?xml version="1.0" encoding="utf-8"?>
<a:theme xmlns:a="http://schemas.openxmlformats.org/drawingml/2006/main" name="Sk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Sky</Template>
  <TotalTime>35756</TotalTime>
  <Words>3150</Words>
  <Application>Microsoft Office PowerPoint</Application>
  <PresentationFormat>On-screen Show (4:3)</PresentationFormat>
  <Paragraphs>411</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Cambria</vt:lpstr>
      <vt:lpstr>Consolas</vt:lpstr>
      <vt:lpstr>Wingdings</vt:lpstr>
      <vt:lpstr>Sky</vt:lpstr>
      <vt:lpstr>PowerPoint Presentation</vt:lpstr>
      <vt:lpstr>Contents </vt:lpstr>
      <vt:lpstr>CPU Virtualization</vt:lpstr>
      <vt:lpstr>Emulation Technique</vt:lpstr>
      <vt:lpstr>Emulation Technique</vt:lpstr>
      <vt:lpstr>Interpretation</vt:lpstr>
      <vt:lpstr>Interpretation</vt:lpstr>
      <vt:lpstr>Static Binary Translation</vt:lpstr>
      <vt:lpstr>Static Binary Translation</vt:lpstr>
      <vt:lpstr>Binary Translation</vt:lpstr>
      <vt:lpstr>Comparison</vt:lpstr>
      <vt:lpstr>Dynamic Binary Translation</vt:lpstr>
      <vt:lpstr>Dynamic Binary Translation</vt:lpstr>
      <vt:lpstr>Design challenges and issues</vt:lpstr>
      <vt:lpstr>Register Mapping Problem</vt:lpstr>
      <vt:lpstr>Register Mapping Problem</vt:lpstr>
      <vt:lpstr>Register Mapping Problem</vt:lpstr>
      <vt:lpstr>Performance Improvement</vt:lpstr>
      <vt:lpstr>Translation Chaining</vt:lpstr>
      <vt:lpstr>Translation Chaining</vt:lpstr>
      <vt:lpstr>Dynamic Optimization</vt:lpstr>
      <vt:lpstr>Dynamic Optimization</vt:lpstr>
      <vt:lpstr>Dynamic Optimization</vt:lpstr>
      <vt:lpstr>Dynamic Optimization</vt:lpstr>
      <vt:lpstr>CPU Virtualization</vt:lpstr>
      <vt:lpstr>Virtualization Technique</vt:lpstr>
      <vt:lpstr>Virtualization Technique</vt:lpstr>
      <vt:lpstr>CPU Architecture</vt:lpstr>
      <vt:lpstr>CPU Architecture</vt:lpstr>
      <vt:lpstr>CPU Architecture</vt:lpstr>
      <vt:lpstr>CPU Architecture</vt:lpstr>
      <vt:lpstr>Trap and Emulate Model</vt:lpstr>
      <vt:lpstr>Trap and Emulate Model</vt:lpstr>
      <vt:lpstr>Trap and Emulate Model</vt:lpstr>
      <vt:lpstr>Trap and Emulate Model</vt:lpstr>
      <vt:lpstr>Context Switch</vt:lpstr>
      <vt:lpstr>System State Management</vt:lpstr>
      <vt:lpstr>Virtualization Theorem</vt:lpstr>
      <vt:lpstr>Virtualization Techniques</vt:lpstr>
      <vt:lpstr>Para-Virtualization</vt:lpstr>
      <vt:lpstr>Binary Translation</vt:lpstr>
      <vt:lpstr>Binary Translation</vt:lpstr>
      <vt:lpstr>Binary Translation</vt:lpstr>
      <vt:lpstr>Some Difficulties</vt:lpstr>
      <vt:lpstr>CPU Virtualization</vt:lpstr>
      <vt:lpstr>Hardware Solution</vt:lpstr>
      <vt:lpstr>Hardware Solution</vt:lpstr>
      <vt:lpstr>Intel VT-x</vt:lpstr>
      <vt:lpstr>Intel VT-x</vt:lpstr>
      <vt:lpstr>Context Switch</vt:lpstr>
      <vt:lpstr>System State Management</vt:lpstr>
      <vt:lpstr>System State Management</vt:lpstr>
      <vt:lpstr>CPU Virtualization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IaaS - Server Virtualization</dc:title>
  <dc:creator>cyhuang</dc:creator>
  <cp:lastModifiedBy>hp</cp:lastModifiedBy>
  <cp:revision>2287</cp:revision>
  <dcterms:created xsi:type="dcterms:W3CDTF">2006-08-16T00:00:00Z</dcterms:created>
  <dcterms:modified xsi:type="dcterms:W3CDTF">2022-03-28T06:35:37Z</dcterms:modified>
</cp:coreProperties>
</file>