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392" r:id="rId2"/>
    <p:sldId id="391" r:id="rId3"/>
    <p:sldId id="386" r:id="rId4"/>
    <p:sldId id="387" r:id="rId5"/>
    <p:sldId id="390" r:id="rId6"/>
    <p:sldId id="388" r:id="rId7"/>
    <p:sldId id="389" r:id="rId8"/>
    <p:sldId id="393" r:id="rId9"/>
    <p:sldId id="394" r:id="rId10"/>
    <p:sldId id="395" r:id="rId11"/>
    <p:sldId id="396" r:id="rId12"/>
    <p:sldId id="397" r:id="rId13"/>
    <p:sldId id="398" r:id="rId14"/>
    <p:sldId id="400" r:id="rId15"/>
    <p:sldId id="399" r:id="rId16"/>
    <p:sldId id="401" r:id="rId17"/>
    <p:sldId id="402" r:id="rId18"/>
    <p:sldId id="264" r:id="rId19"/>
    <p:sldId id="404" r:id="rId20"/>
    <p:sldId id="405" r:id="rId21"/>
    <p:sldId id="406" r:id="rId22"/>
    <p:sldId id="407" r:id="rId23"/>
    <p:sldId id="408" r:id="rId24"/>
    <p:sldId id="409" r:id="rId25"/>
    <p:sldId id="410" r:id="rId26"/>
    <p:sldId id="411" r:id="rId27"/>
    <p:sldId id="412" r:id="rId28"/>
    <p:sldId id="413" r:id="rId29"/>
    <p:sldId id="414" r:id="rId30"/>
    <p:sldId id="415" r:id="rId31"/>
    <p:sldId id="416" r:id="rId32"/>
    <p:sldId id="417" r:id="rId33"/>
    <p:sldId id="418" r:id="rId34"/>
    <p:sldId id="422" r:id="rId35"/>
    <p:sldId id="42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9370" autoAdjust="0"/>
    <p:restoredTop sz="94576" autoAdjust="0"/>
  </p:normalViewPr>
  <p:slideViewPr>
    <p:cSldViewPr>
      <p:cViewPr varScale="1">
        <p:scale>
          <a:sx n="82" d="100"/>
          <a:sy n="82" d="100"/>
        </p:scale>
        <p:origin x="169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6091"/>
    </p:cViewPr>
  </p:sorterViewPr>
  <p:notesViewPr>
    <p:cSldViewPr>
      <p:cViewPr varScale="1">
        <p:scale>
          <a:sx n="71" d="100"/>
          <a:sy n="71" d="100"/>
        </p:scale>
        <p:origin x="-231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4F0E6-AAFD-4866-A038-76796769B5F3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4F284-C953-4959-8A2F-552AC784C3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32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lang="en-US" sz="3600" b="1" i="1" kern="1200" dirty="0">
                <a:solidFill>
                  <a:schemeClr val="accent1">
                    <a:lumMod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1800" b="1" i="1" kern="1200" dirty="0">
                <a:solidFill>
                  <a:schemeClr val="accent2">
                    <a:lumMod val="50000"/>
                  </a:schemeClr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4027" y="6030097"/>
            <a:ext cx="2743200" cy="76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>
            <a:lvl1pPr algn="r">
              <a:defRPr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4400" b="1" i="1" kern="1200">
          <a:solidFill>
            <a:schemeClr val="accent5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2">
              <a:lumMod val="75000"/>
            </a:schemeClr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§"/>
        <a:defRPr sz="2400" kern="1200">
          <a:solidFill>
            <a:schemeClr val="accent3">
              <a:lumMod val="50000"/>
            </a:schemeClr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4">
            <a:lumMod val="50000"/>
          </a:schemeClr>
        </a:buClr>
        <a:buFont typeface="Arial" pitchFamily="34" charset="0"/>
        <a:buChar char="•"/>
        <a:defRPr sz="24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1.png"/><Relationship Id="rId7" Type="http://schemas.openxmlformats.org/officeDocument/2006/relationships/image" Target="../media/image28.png"/><Relationship Id="rId12" Type="http://schemas.openxmlformats.org/officeDocument/2006/relationships/image" Target="../media/image33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32.png"/><Relationship Id="rId5" Type="http://schemas.openxmlformats.org/officeDocument/2006/relationships/image" Target="../media/image27.png"/><Relationship Id="rId10" Type="http://schemas.openxmlformats.org/officeDocument/2006/relationships/image" Target="../media/image31.png"/><Relationship Id="rId4" Type="http://schemas.openxmlformats.org/officeDocument/2006/relationships/image" Target="../media/image22.png"/><Relationship Id="rId9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Ecosystem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VMware , </a:t>
            </a:r>
            <a:r>
              <a:rPr lang="en-US" dirty="0" err="1">
                <a:solidFill>
                  <a:srgbClr val="C00000"/>
                </a:solidFill>
              </a:rPr>
              <a:t>Xen</a:t>
            </a:r>
            <a:r>
              <a:rPr lang="en-US" dirty="0">
                <a:solidFill>
                  <a:srgbClr val="C00000"/>
                </a:solidFill>
              </a:rPr>
              <a:t> , KVM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</a:t>
            </a:r>
            <a:r>
              <a:rPr lang="en-US" dirty="0" err="1"/>
              <a:t>Xen</a:t>
            </a:r>
            <a:r>
              <a:rPr lang="en-US" dirty="0"/>
              <a:t> Architecture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00200"/>
            <a:ext cx="6400800" cy="4821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Assistance in </a:t>
            </a:r>
            <a:r>
              <a:rPr lang="en-US" dirty="0" err="1"/>
              <a:t>Xen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724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Hardware assistance 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CPU provides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VMExit</a:t>
            </a:r>
            <a:r>
              <a:rPr lang="en-US" dirty="0"/>
              <a:t> for certain privileged instructions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Extend page tables used to </a:t>
            </a:r>
            <a:r>
              <a:rPr lang="en-US" dirty="0" err="1"/>
              <a:t>virtualize</a:t>
            </a:r>
            <a:r>
              <a:rPr lang="en-US" dirty="0"/>
              <a:t> memory</a:t>
            </a:r>
            <a:br>
              <a:rPr lang="en-GB" dirty="0"/>
            </a:br>
            <a:endParaRPr lang="en-GB" dirty="0"/>
          </a:p>
          <a:p>
            <a:pPr>
              <a:lnSpc>
                <a:spcPct val="90000"/>
              </a:lnSpc>
            </a:pPr>
            <a:r>
              <a:rPr lang="en-GB" sz="2800" dirty="0" err="1"/>
              <a:t>Xen</a:t>
            </a:r>
            <a:r>
              <a:rPr lang="en-GB" sz="2800" dirty="0"/>
              <a:t> features :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Enable Guest OS to be run without modification</a:t>
            </a:r>
          </a:p>
          <a:p>
            <a:pPr lvl="2">
              <a:lnSpc>
                <a:spcPct val="90000"/>
              </a:lnSpc>
            </a:pPr>
            <a:r>
              <a:rPr lang="en-GB" dirty="0"/>
              <a:t>For example, legacy Linux and Windows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Provide simple platform emulation</a:t>
            </a:r>
          </a:p>
          <a:p>
            <a:pPr lvl="2">
              <a:lnSpc>
                <a:spcPct val="90000"/>
              </a:lnSpc>
            </a:pPr>
            <a:r>
              <a:rPr lang="en-GB" dirty="0"/>
              <a:t>BIOS, </a:t>
            </a:r>
            <a:r>
              <a:rPr lang="en-GB" dirty="0" err="1"/>
              <a:t>apic</a:t>
            </a:r>
            <a:r>
              <a:rPr lang="en-GB" dirty="0"/>
              <a:t>, </a:t>
            </a:r>
            <a:r>
              <a:rPr lang="en-GB" dirty="0" err="1"/>
              <a:t>iopaic</a:t>
            </a:r>
            <a:r>
              <a:rPr lang="en-GB" dirty="0"/>
              <a:t>, </a:t>
            </a:r>
            <a:r>
              <a:rPr lang="en-GB" dirty="0" err="1"/>
              <a:t>rtc</a:t>
            </a:r>
            <a:r>
              <a:rPr lang="en-GB" dirty="0"/>
              <a:t>, Net (pcnet32), IDE emulation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Install </a:t>
            </a:r>
            <a:r>
              <a:rPr lang="en-GB" dirty="0" err="1"/>
              <a:t>para</a:t>
            </a:r>
            <a:r>
              <a:rPr lang="en-GB" dirty="0"/>
              <a:t>-virtualized drivers after booting for high-performance IO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Possibility for CPU and memory </a:t>
            </a:r>
            <a:r>
              <a:rPr lang="en-GB" dirty="0" err="1"/>
              <a:t>para</a:t>
            </a:r>
            <a:r>
              <a:rPr lang="en-GB" dirty="0"/>
              <a:t>-virtualization</a:t>
            </a:r>
          </a:p>
          <a:p>
            <a:pPr lvl="2">
              <a:lnSpc>
                <a:spcPct val="90000"/>
              </a:lnSpc>
            </a:pPr>
            <a:r>
              <a:rPr lang="en-GB" dirty="0"/>
              <a:t>Non-invasive hypervisor hints from OS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</a:t>
            </a:r>
            <a:r>
              <a:rPr lang="en-US" dirty="0" err="1"/>
              <a:t>Xen</a:t>
            </a:r>
            <a:r>
              <a:rPr lang="en-US" dirty="0"/>
              <a:t> Architecture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43000"/>
            <a:ext cx="8229600" cy="557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KVM ( Kernel-based Virtual Machine)</a:t>
            </a:r>
          </a:p>
          <a:p>
            <a:pPr lvl="1"/>
            <a:r>
              <a:rPr lang="en-US" dirty="0"/>
              <a:t>Linux host OS</a:t>
            </a:r>
          </a:p>
          <a:p>
            <a:pPr lvl="2"/>
            <a:r>
              <a:rPr lang="en-US" dirty="0"/>
              <a:t>The kernel component of KVM is included in mainline Linux, as of 2.6.20.</a:t>
            </a:r>
          </a:p>
          <a:p>
            <a:pPr lvl="1"/>
            <a:r>
              <a:rPr lang="en-US" dirty="0"/>
              <a:t>Full-virtualization</a:t>
            </a:r>
          </a:p>
          <a:p>
            <a:pPr lvl="2"/>
            <a:r>
              <a:rPr lang="en-US" dirty="0"/>
              <a:t>KVM is a full virtualization solution for Linux on x86 hardware containing virtualization extensions (Intel VT or AMD-V). </a:t>
            </a:r>
          </a:p>
          <a:p>
            <a:pPr lvl="2"/>
            <a:r>
              <a:rPr lang="en-US" dirty="0"/>
              <a:t>Using KVM, one can run multiple virtual machines running unmodified Linux or Windows images.</a:t>
            </a:r>
          </a:p>
          <a:p>
            <a:pPr lvl="1"/>
            <a:r>
              <a:rPr lang="en-US" dirty="0"/>
              <a:t>IO device model in KVM :</a:t>
            </a:r>
          </a:p>
          <a:p>
            <a:pPr lvl="2"/>
            <a:r>
              <a:rPr lang="en-US" dirty="0"/>
              <a:t>KVM requires a modified QEMU for IO virtualization framework.</a:t>
            </a:r>
          </a:p>
          <a:p>
            <a:pPr lvl="2"/>
            <a:r>
              <a:rPr lang="en-US" dirty="0"/>
              <a:t>Improve IO performance by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virtio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-virtualization framework.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KVM Full Virtualization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1905000"/>
          </a:xfrm>
        </p:spPr>
        <p:txBody>
          <a:bodyPr/>
          <a:lstStyle/>
          <a:p>
            <a:r>
              <a:rPr lang="en-US" dirty="0"/>
              <a:t>It consists of a loadable kernel module</a:t>
            </a:r>
          </a:p>
          <a:p>
            <a:pPr lvl="1"/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kvm.ko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n-US" dirty="0"/>
              <a:t>provides the core virtualization infrastructure</a:t>
            </a:r>
          </a:p>
          <a:p>
            <a:pPr lvl="1"/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kvm-intel.ko</a:t>
            </a:r>
            <a:r>
              <a:rPr lang="en-US" dirty="0"/>
              <a:t> /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kvm-amd.ko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n-US" dirty="0"/>
              <a:t>processor specific modules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3071810"/>
            <a:ext cx="5486400" cy="3633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 Device Model in KVM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approach with full-virtualization</a:t>
            </a:r>
          </a:p>
          <a:p>
            <a:pPr lvl="1"/>
            <a:r>
              <a:rPr lang="en-US" dirty="0"/>
              <a:t>Guest hardware accesses are </a:t>
            </a:r>
            <a:br>
              <a:rPr lang="en-US" dirty="0"/>
            </a:br>
            <a:r>
              <a:rPr lang="en-US" dirty="0"/>
              <a:t>intercepted by KVM</a:t>
            </a:r>
          </a:p>
          <a:p>
            <a:pPr lvl="1"/>
            <a:r>
              <a:rPr lang="en-US" dirty="0"/>
              <a:t>QEMU emulates hardware behavior</a:t>
            </a:r>
            <a:br>
              <a:rPr lang="en-US" dirty="0"/>
            </a:br>
            <a:r>
              <a:rPr lang="en-US" dirty="0"/>
              <a:t>of common devices</a:t>
            </a:r>
          </a:p>
          <a:p>
            <a:pPr lvl="2"/>
            <a:r>
              <a:rPr lang="en-US" dirty="0"/>
              <a:t>RTL 8139</a:t>
            </a:r>
          </a:p>
          <a:p>
            <a:pPr lvl="2"/>
            <a:r>
              <a:rPr lang="fr-FR" dirty="0"/>
              <a:t>PIIX4 IDE</a:t>
            </a:r>
          </a:p>
          <a:p>
            <a:pPr lvl="2"/>
            <a:r>
              <a:rPr lang="fr-FR" dirty="0"/>
              <a:t>Cirrus </a:t>
            </a:r>
            <a:r>
              <a:rPr lang="fr-FR" dirty="0" err="1"/>
              <a:t>Logic</a:t>
            </a:r>
            <a:r>
              <a:rPr lang="fr-FR" dirty="0"/>
              <a:t> VGA</a:t>
            </a:r>
            <a:endParaRPr lang="en-US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2133600"/>
            <a:ext cx="3200400" cy="44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 Device Model in KVM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approach with </a:t>
            </a:r>
            <a:r>
              <a:rPr lang="en-US" dirty="0" err="1"/>
              <a:t>para</a:t>
            </a:r>
            <a:r>
              <a:rPr lang="en-US" dirty="0"/>
              <a:t>-virtualization</a:t>
            </a:r>
          </a:p>
        </p:txBody>
      </p:sp>
      <p:pic>
        <p:nvPicPr>
          <p:cNvPr id="1026" name="Picture 2" descr="Driver abstractions with virti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951017"/>
            <a:ext cx="6400800" cy="27639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 Device Model in KVM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3400"/>
          </a:xfrm>
        </p:spPr>
        <p:txBody>
          <a:bodyPr/>
          <a:lstStyle/>
          <a:p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virtio</a:t>
            </a:r>
            <a:r>
              <a:rPr lang="en-US" dirty="0"/>
              <a:t> architecture</a:t>
            </a:r>
          </a:p>
        </p:txBody>
      </p:sp>
      <p:pic>
        <p:nvPicPr>
          <p:cNvPr id="147458" name="Picture 2" descr="High-level architectu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438400"/>
            <a:ext cx="7315200" cy="37144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Issues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</a:rPr>
              <a:t>Live migration </a:t>
            </a:r>
          </a:p>
          <a:p>
            <a:r>
              <a:rPr lang="en-US" dirty="0">
                <a:solidFill>
                  <a:srgbClr val="C00000"/>
                </a:solidFill>
              </a:rPr>
              <a:t>Cloud properties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Autofit/>
          </a:bodyPr>
          <a:lstStyle/>
          <a:p>
            <a:r>
              <a:rPr lang="en-US" dirty="0"/>
              <a:t>Essential technique of cloud properties implementation</a:t>
            </a:r>
          </a:p>
          <a:p>
            <a:pPr lvl="1"/>
            <a:r>
              <a:rPr lang="en-US" dirty="0"/>
              <a:t>Live migration of virtual machines</a:t>
            </a:r>
          </a:p>
          <a:p>
            <a:pPr lvl="2"/>
            <a:r>
              <a:rPr lang="en-US" dirty="0"/>
              <a:t>Migrate a virtual machine from one physical machine to another in the run time with a small amount of performance down grade.</a:t>
            </a:r>
            <a:br>
              <a:rPr lang="en-US" dirty="0"/>
            </a:br>
            <a:endParaRPr lang="en-US" dirty="0"/>
          </a:p>
          <a:p>
            <a:r>
              <a:rPr lang="en-US" dirty="0"/>
              <a:t>Virtualization enabled cloud properties :</a:t>
            </a:r>
          </a:p>
          <a:p>
            <a:pPr lvl="1"/>
            <a:r>
              <a:rPr lang="en-US" dirty="0"/>
              <a:t>Scalability</a:t>
            </a:r>
          </a:p>
          <a:p>
            <a:pPr lvl="2"/>
            <a:r>
              <a:rPr lang="en-US" dirty="0"/>
              <a:t>Virtual machine system automatic scale up</a:t>
            </a:r>
          </a:p>
          <a:p>
            <a:pPr lvl="1"/>
            <a:r>
              <a:rPr lang="en-US" dirty="0"/>
              <a:t>Availability</a:t>
            </a:r>
          </a:p>
          <a:p>
            <a:pPr lvl="2"/>
            <a:r>
              <a:rPr lang="en-US" dirty="0"/>
              <a:t>Fault tolerant of hardware and software</a:t>
            </a:r>
          </a:p>
          <a:p>
            <a:pPr lvl="1"/>
            <a:r>
              <a:rPr lang="en-US" dirty="0"/>
              <a:t>Manageability</a:t>
            </a:r>
          </a:p>
          <a:p>
            <a:pPr lvl="2"/>
            <a:r>
              <a:rPr lang="en-US" dirty="0"/>
              <a:t>Automatic physical to virtual system transformation</a:t>
            </a:r>
          </a:p>
          <a:p>
            <a:pPr lvl="1"/>
            <a:r>
              <a:rPr lang="en-US" dirty="0"/>
              <a:t>Performance</a:t>
            </a:r>
          </a:p>
          <a:p>
            <a:pPr lvl="2"/>
            <a:r>
              <a:rPr lang="en-US" dirty="0"/>
              <a:t>Dynamically virtual machine level load balancing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Venders and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Autofit/>
          </a:bodyPr>
          <a:lstStyle/>
          <a:p>
            <a:r>
              <a:rPr lang="en-US" dirty="0"/>
              <a:t>Virtual machine venders :</a:t>
            </a:r>
          </a:p>
          <a:p>
            <a:pPr lvl="1"/>
            <a:r>
              <a:rPr lang="en-US" dirty="0"/>
              <a:t>VMware</a:t>
            </a:r>
          </a:p>
          <a:p>
            <a:pPr lvl="2"/>
            <a:r>
              <a:rPr lang="en-US" dirty="0"/>
              <a:t>The company was founded in 1998 and is based in Palo Alto, California. The company is majority owned by EMC Corporation.</a:t>
            </a:r>
          </a:p>
          <a:p>
            <a:pPr lvl="2"/>
            <a:r>
              <a:rPr lang="en-US" dirty="0"/>
              <a:t>Implement both type-1 and type-2 VM.</a:t>
            </a:r>
          </a:p>
          <a:p>
            <a:pPr lvl="1"/>
            <a:r>
              <a:rPr lang="en-US" dirty="0" err="1"/>
              <a:t>Xen</a:t>
            </a:r>
            <a:endParaRPr lang="en-US" dirty="0"/>
          </a:p>
          <a:p>
            <a:pPr lvl="2"/>
            <a:r>
              <a:rPr lang="en-US" dirty="0"/>
              <a:t>First developed in University of Cambridge Computer Laboratory.</a:t>
            </a:r>
          </a:p>
          <a:p>
            <a:pPr lvl="2"/>
            <a:r>
              <a:rPr lang="en-US" dirty="0"/>
              <a:t>As of 2010 the </a:t>
            </a:r>
            <a:r>
              <a:rPr lang="en-US" dirty="0" err="1"/>
              <a:t>Xen</a:t>
            </a:r>
            <a:r>
              <a:rPr lang="en-US" dirty="0"/>
              <a:t> community develops and maintains </a:t>
            </a:r>
            <a:r>
              <a:rPr lang="en-US" dirty="0" err="1"/>
              <a:t>Xen</a:t>
            </a:r>
            <a:r>
              <a:rPr lang="en-US" dirty="0"/>
              <a:t> as free software, licensed under the GNU General Public License (GPLv2).</a:t>
            </a:r>
          </a:p>
          <a:p>
            <a:pPr lvl="2"/>
            <a:r>
              <a:rPr lang="en-US" dirty="0"/>
              <a:t>Implement </a:t>
            </a:r>
            <a:r>
              <a:rPr lang="en-US" dirty="0" err="1"/>
              <a:t>para</a:t>
            </a:r>
            <a:r>
              <a:rPr lang="en-US" dirty="0"/>
              <a:t>-virtualization.</a:t>
            </a:r>
            <a:br>
              <a:rPr lang="en-US" dirty="0"/>
            </a:br>
            <a:endParaRPr lang="en-US" dirty="0"/>
          </a:p>
          <a:p>
            <a:r>
              <a:rPr lang="en-US" dirty="0"/>
              <a:t>Virtual machine project :</a:t>
            </a:r>
          </a:p>
          <a:p>
            <a:pPr lvl="1"/>
            <a:r>
              <a:rPr lang="en-US" dirty="0"/>
              <a:t>KVM ( Kernel-based Virtual Machine )</a:t>
            </a:r>
          </a:p>
          <a:p>
            <a:pPr lvl="2"/>
            <a:r>
              <a:rPr lang="en-US" dirty="0"/>
              <a:t>A Linux kernel virtualization infrastructure.</a:t>
            </a:r>
          </a:p>
          <a:p>
            <a:pPr lvl="2"/>
            <a:r>
              <a:rPr lang="en-US" dirty="0"/>
              <a:t>As of 2010, KVM supports native virtualization using Intel VT-x or AMD-V.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Migration Technique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Pre-assumption :</a:t>
            </a:r>
          </a:p>
          <a:p>
            <a:pPr lvl="1"/>
            <a:r>
              <a:rPr lang="en-US" dirty="0"/>
              <a:t>We assume that all storage resources are</a:t>
            </a:r>
            <a:br>
              <a:rPr lang="en-US" dirty="0"/>
            </a:br>
            <a:r>
              <a:rPr lang="en-US" dirty="0"/>
              <a:t>separated from computing resources.</a:t>
            </a:r>
          </a:p>
          <a:p>
            <a:pPr lvl="1"/>
            <a:r>
              <a:rPr lang="en-US" dirty="0"/>
              <a:t>Storage devices of VMs are attached from</a:t>
            </a:r>
            <a:br>
              <a:rPr lang="en-US" dirty="0"/>
            </a:br>
            <a:r>
              <a:rPr lang="en-US" dirty="0"/>
              <a:t>network :</a:t>
            </a:r>
          </a:p>
          <a:p>
            <a:pPr lvl="2"/>
            <a:r>
              <a:rPr lang="en-US" b="1" i="1" dirty="0"/>
              <a:t>NAS</a:t>
            </a:r>
            <a:r>
              <a:rPr lang="en-US" dirty="0"/>
              <a:t>: NFS, CIFS</a:t>
            </a:r>
          </a:p>
          <a:p>
            <a:pPr lvl="2"/>
            <a:r>
              <a:rPr lang="en-US" b="1" i="1" dirty="0"/>
              <a:t>SAN</a:t>
            </a:r>
            <a:r>
              <a:rPr lang="en-US" dirty="0"/>
              <a:t>: </a:t>
            </a:r>
            <a:r>
              <a:rPr lang="en-US" dirty="0" err="1"/>
              <a:t>Fibre</a:t>
            </a:r>
            <a:r>
              <a:rPr lang="en-US" dirty="0"/>
              <a:t> Channel</a:t>
            </a:r>
          </a:p>
          <a:p>
            <a:pPr lvl="2"/>
            <a:r>
              <a:rPr lang="en-US" b="1" i="1" dirty="0" err="1"/>
              <a:t>iSCSI</a:t>
            </a:r>
            <a:r>
              <a:rPr lang="en-US" dirty="0"/>
              <a:t>, network block device</a:t>
            </a:r>
          </a:p>
          <a:p>
            <a:pPr lvl="2"/>
            <a:r>
              <a:rPr lang="en-US" b="1" i="1" dirty="0" err="1"/>
              <a:t>drdb</a:t>
            </a:r>
            <a:r>
              <a:rPr lang="en-US" dirty="0"/>
              <a:t> network RAID</a:t>
            </a:r>
          </a:p>
          <a:p>
            <a:pPr lvl="1"/>
            <a:r>
              <a:rPr lang="en-US" dirty="0"/>
              <a:t>Require high quality network  connection</a:t>
            </a:r>
          </a:p>
          <a:p>
            <a:pPr lvl="2"/>
            <a:r>
              <a:rPr lang="en-US" dirty="0"/>
              <a:t>Common L2 network (LAN)</a:t>
            </a:r>
          </a:p>
          <a:p>
            <a:pPr lvl="2"/>
            <a:r>
              <a:rPr lang="en-US" dirty="0"/>
              <a:t>L3 re-routing </a:t>
            </a:r>
          </a:p>
        </p:txBody>
      </p:sp>
      <p:pic>
        <p:nvPicPr>
          <p:cNvPr id="148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2362200"/>
            <a:ext cx="2743200" cy="3901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096000" y="2743200"/>
            <a:ext cx="457200" cy="2743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i="1" dirty="0"/>
              <a:t>VM 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051496" y="2743200"/>
            <a:ext cx="457200" cy="274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i="1" dirty="0"/>
              <a:t>VM 2</a:t>
            </a:r>
          </a:p>
        </p:txBody>
      </p:sp>
      <p:sp>
        <p:nvSpPr>
          <p:cNvPr id="29" name="Round Diagonal Corner Rectangle 28"/>
          <p:cNvSpPr/>
          <p:nvPr/>
        </p:nvSpPr>
        <p:spPr>
          <a:xfrm>
            <a:off x="7980452" y="5613970"/>
            <a:ext cx="548640" cy="457200"/>
          </a:xfrm>
          <a:prstGeom prst="round2Diag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i="1" dirty="0"/>
              <a:t>VM 1</a:t>
            </a:r>
          </a:p>
          <a:p>
            <a:pPr algn="ctr"/>
            <a:r>
              <a:rPr lang="en-US" sz="1200" b="1" i="1" dirty="0"/>
              <a:t>Disk</a:t>
            </a:r>
          </a:p>
        </p:txBody>
      </p:sp>
      <p:sp>
        <p:nvSpPr>
          <p:cNvPr id="30" name="Round Diagonal Corner Rectangle 29"/>
          <p:cNvSpPr/>
          <p:nvPr/>
        </p:nvSpPr>
        <p:spPr>
          <a:xfrm>
            <a:off x="7055778" y="5613970"/>
            <a:ext cx="548640" cy="457200"/>
          </a:xfrm>
          <a:prstGeom prst="round2Diag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i="1" dirty="0"/>
              <a:t>VM 2</a:t>
            </a:r>
          </a:p>
          <a:p>
            <a:pPr algn="ctr"/>
            <a:r>
              <a:rPr lang="en-US" sz="1200" b="1" i="1" dirty="0"/>
              <a:t>Disk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Migration Technique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24400" cy="4953000"/>
          </a:xfrm>
        </p:spPr>
        <p:txBody>
          <a:bodyPr>
            <a:noAutofit/>
          </a:bodyPr>
          <a:lstStyle/>
          <a:p>
            <a:r>
              <a:rPr lang="en-US" dirty="0"/>
              <a:t>Challenges of live migration :</a:t>
            </a:r>
          </a:p>
          <a:p>
            <a:pPr lvl="1"/>
            <a:r>
              <a:rPr lang="en-GB" dirty="0"/>
              <a:t>VMs have lots of state in memory</a:t>
            </a:r>
          </a:p>
          <a:p>
            <a:pPr lvl="1"/>
            <a:r>
              <a:rPr lang="en-GB" dirty="0"/>
              <a:t>Some VMs have soft real-time</a:t>
            </a:r>
            <a:br>
              <a:rPr lang="en-GB" dirty="0"/>
            </a:br>
            <a:r>
              <a:rPr lang="en-GB" dirty="0"/>
              <a:t>requirements :</a:t>
            </a:r>
          </a:p>
          <a:p>
            <a:pPr lvl="2"/>
            <a:r>
              <a:rPr lang="en-GB" dirty="0"/>
              <a:t>For examples, web servers, </a:t>
            </a:r>
            <a:br>
              <a:rPr lang="en-GB" dirty="0"/>
            </a:br>
            <a:r>
              <a:rPr lang="en-GB" dirty="0"/>
              <a:t>databases and game servers, ...etc.</a:t>
            </a:r>
          </a:p>
          <a:p>
            <a:pPr lvl="2"/>
            <a:r>
              <a:rPr lang="en-GB" dirty="0"/>
              <a:t>Need to minimize down-time</a:t>
            </a:r>
            <a:endParaRPr lang="en-US" dirty="0"/>
          </a:p>
          <a:p>
            <a:r>
              <a:rPr lang="en-GB" dirty="0"/>
              <a:t>Relocation strategy :</a:t>
            </a:r>
          </a:p>
          <a:p>
            <a:pPr marL="822960" lvl="1" indent="-365760">
              <a:buFont typeface="+mj-lt"/>
              <a:buAutoNum type="arabicPeriod"/>
            </a:pPr>
            <a:r>
              <a:rPr lang="en-GB" dirty="0"/>
              <a:t>Pre-migration process</a:t>
            </a:r>
          </a:p>
          <a:p>
            <a:pPr marL="822960" lvl="1" indent="-365760">
              <a:buFont typeface="+mj-lt"/>
              <a:buAutoNum type="arabicPeriod"/>
            </a:pPr>
            <a:r>
              <a:rPr lang="en-GB" dirty="0"/>
              <a:t>Reservation process</a:t>
            </a:r>
          </a:p>
          <a:p>
            <a:pPr marL="822960" lvl="1" indent="-365760">
              <a:buFont typeface="+mj-lt"/>
              <a:buAutoNum type="arabicPeriod"/>
            </a:pPr>
            <a:r>
              <a:rPr lang="en-GB" dirty="0"/>
              <a:t>Iterative pre-copy</a:t>
            </a:r>
          </a:p>
          <a:p>
            <a:pPr marL="822960" lvl="1" indent="-365760">
              <a:buFont typeface="+mj-lt"/>
              <a:buAutoNum type="arabicPeriod"/>
            </a:pPr>
            <a:r>
              <a:rPr lang="en-GB" dirty="0"/>
              <a:t>Stop and copy</a:t>
            </a:r>
          </a:p>
          <a:p>
            <a:pPr marL="822960" lvl="1" indent="-365760">
              <a:buFont typeface="+mj-lt"/>
              <a:buAutoNum type="arabicPeriod"/>
            </a:pPr>
            <a:r>
              <a:rPr lang="en-GB" dirty="0"/>
              <a:t>Commitment</a:t>
            </a:r>
          </a:p>
        </p:txBody>
      </p:sp>
      <p:pic>
        <p:nvPicPr>
          <p:cNvPr id="149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87418" y="1752600"/>
            <a:ext cx="3223182" cy="475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Migration Technique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66800" y="1722120"/>
            <a:ext cx="3017520" cy="64008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lin ang="16200000" scaled="1"/>
            <a:tileRect/>
          </a:gradFill>
          <a:ln w="571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Pre-migration process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66800" y="2693670"/>
            <a:ext cx="3017520" cy="64008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lin ang="16200000" scaled="1"/>
            <a:tileRect/>
          </a:gradFill>
          <a:ln w="571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Reservation process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66800" y="3665220"/>
            <a:ext cx="3017520" cy="64008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lin ang="16200000" scaled="1"/>
            <a:tileRect/>
          </a:gradFill>
          <a:ln w="571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Iterative pre-copy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66800" y="4636770"/>
            <a:ext cx="3017520" cy="64008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lin ang="16200000" scaled="1"/>
            <a:tileRect/>
          </a:gradFill>
          <a:ln w="571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Stop and copy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66800" y="5608320"/>
            <a:ext cx="3017520" cy="64008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lin ang="16200000" scaled="1"/>
            <a:tileRect/>
          </a:gradFill>
          <a:ln w="571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Commitment</a:t>
            </a:r>
          </a:p>
        </p:txBody>
      </p:sp>
      <p:sp>
        <p:nvSpPr>
          <p:cNvPr id="10" name="Down Arrow 9"/>
          <p:cNvSpPr/>
          <p:nvPr/>
        </p:nvSpPr>
        <p:spPr>
          <a:xfrm>
            <a:off x="2392680" y="2418194"/>
            <a:ext cx="365760" cy="27432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2392680" y="3393554"/>
            <a:ext cx="365760" cy="27432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2392680" y="4368914"/>
            <a:ext cx="365760" cy="27432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2392680" y="5344274"/>
            <a:ext cx="365760" cy="27432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ular Callout 15"/>
          <p:cNvSpPr/>
          <p:nvPr/>
        </p:nvSpPr>
        <p:spPr>
          <a:xfrm>
            <a:off x="4815156" y="3515474"/>
            <a:ext cx="3657600" cy="914400"/>
          </a:xfrm>
          <a:prstGeom prst="wedgeRoundRectCallout">
            <a:avLst>
              <a:gd name="adj1" fmla="val -68586"/>
              <a:gd name="adj2" fmla="val -209091"/>
              <a:gd name="adj3" fmla="val 16667"/>
            </a:avLst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82880" indent="-182880">
              <a:buFont typeface="Arial" pitchFamily="34" charset="0"/>
              <a:buChar char="•"/>
            </a:pP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VM active on host A</a:t>
            </a:r>
          </a:p>
          <a:p>
            <a:pPr marL="182880" indent="-182880">
              <a:buFont typeface="Arial" pitchFamily="34" charset="0"/>
              <a:buChar char="•"/>
            </a:pP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Destination host selected</a:t>
            </a:r>
            <a:br>
              <a:rPr lang="en-GB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(Block devices mirrored)</a:t>
            </a:r>
          </a:p>
        </p:txBody>
      </p:sp>
      <p:sp>
        <p:nvSpPr>
          <p:cNvPr id="17" name="Rounded Rectangular Callout 16"/>
          <p:cNvSpPr/>
          <p:nvPr/>
        </p:nvSpPr>
        <p:spPr>
          <a:xfrm>
            <a:off x="4815156" y="3515474"/>
            <a:ext cx="3657600" cy="914400"/>
          </a:xfrm>
          <a:prstGeom prst="wedgeRoundRectCallout">
            <a:avLst>
              <a:gd name="adj1" fmla="val -67462"/>
              <a:gd name="adj2" fmla="val -109091"/>
              <a:gd name="adj3" fmla="val 16667"/>
            </a:avLst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82880" indent="-182880">
              <a:buFont typeface="Arial" pitchFamily="34" charset="0"/>
              <a:buChar char="•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Initialize container on target host</a:t>
            </a:r>
          </a:p>
        </p:txBody>
      </p:sp>
      <p:sp>
        <p:nvSpPr>
          <p:cNvPr id="18" name="Rounded Rectangular Callout 17"/>
          <p:cNvSpPr/>
          <p:nvPr/>
        </p:nvSpPr>
        <p:spPr>
          <a:xfrm>
            <a:off x="4815156" y="3515474"/>
            <a:ext cx="3657600" cy="914400"/>
          </a:xfrm>
          <a:prstGeom prst="wedgeRoundRectCallout">
            <a:avLst>
              <a:gd name="adj1" fmla="val -67182"/>
              <a:gd name="adj2" fmla="val 1022"/>
              <a:gd name="adj3" fmla="val 16667"/>
            </a:avLst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82880" indent="-182880">
              <a:buFont typeface="Arial" pitchFamily="34" charset="0"/>
              <a:buChar char="•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Copy dirty pages in successive rounds</a:t>
            </a:r>
          </a:p>
        </p:txBody>
      </p:sp>
      <p:sp>
        <p:nvSpPr>
          <p:cNvPr id="19" name="Rounded Rectangular Callout 18"/>
          <p:cNvSpPr/>
          <p:nvPr/>
        </p:nvSpPr>
        <p:spPr>
          <a:xfrm>
            <a:off x="4815156" y="3515474"/>
            <a:ext cx="3657600" cy="914400"/>
          </a:xfrm>
          <a:prstGeom prst="wedgeRoundRectCallout">
            <a:avLst>
              <a:gd name="adj1" fmla="val -67182"/>
              <a:gd name="adj2" fmla="val 104393"/>
              <a:gd name="adj3" fmla="val 16667"/>
            </a:avLst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82880" indent="-182880">
              <a:buFont typeface="Arial" pitchFamily="34" charset="0"/>
              <a:buChar char="•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Suspend VM on host A</a:t>
            </a:r>
          </a:p>
          <a:p>
            <a:pPr marL="182880" indent="-182880">
              <a:buFont typeface="Arial" pitchFamily="34" charset="0"/>
              <a:buChar char="•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Redirect network traffic</a:t>
            </a:r>
          </a:p>
          <a:p>
            <a:pPr marL="182880" indent="-182880">
              <a:buFont typeface="Arial" pitchFamily="34" charset="0"/>
              <a:buChar char="•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Synch remaining state</a:t>
            </a:r>
          </a:p>
        </p:txBody>
      </p:sp>
      <p:sp>
        <p:nvSpPr>
          <p:cNvPr id="20" name="Rounded Rectangular Callout 19"/>
          <p:cNvSpPr/>
          <p:nvPr/>
        </p:nvSpPr>
        <p:spPr>
          <a:xfrm>
            <a:off x="4815156" y="3515474"/>
            <a:ext cx="3657600" cy="914400"/>
          </a:xfrm>
          <a:prstGeom prst="wedgeRoundRectCallout">
            <a:avLst>
              <a:gd name="adj1" fmla="val -68025"/>
              <a:gd name="adj2" fmla="val 214505"/>
              <a:gd name="adj3" fmla="val 16667"/>
            </a:avLst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82880" indent="-182880">
              <a:buFont typeface="Arial" pitchFamily="34" charset="0"/>
              <a:buChar char="•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Activate on host B</a:t>
            </a:r>
          </a:p>
          <a:p>
            <a:pPr marL="182880" indent="-182880">
              <a:buFont typeface="Arial" pitchFamily="34" charset="0"/>
              <a:buChar char="•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VM state on host A released</a:t>
            </a:r>
          </a:p>
        </p:txBody>
      </p:sp>
      <p:pic>
        <p:nvPicPr>
          <p:cNvPr id="1505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352800"/>
            <a:ext cx="804863" cy="142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3"/>
          <p:cNvSpPr>
            <a:spLocks noChangeArrowheads="1"/>
          </p:cNvSpPr>
          <p:nvPr/>
        </p:nvSpPr>
        <p:spPr bwMode="auto">
          <a:xfrm>
            <a:off x="611188" y="2667000"/>
            <a:ext cx="3600450" cy="3600450"/>
          </a:xfrm>
          <a:prstGeom prst="rect">
            <a:avLst/>
          </a:prstGeom>
          <a:solidFill>
            <a:srgbClr val="C0C0C0"/>
          </a:solidFill>
          <a:ln w="381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25" name="Group 9"/>
          <p:cNvGrpSpPr>
            <a:grpSpLocks/>
          </p:cNvGrpSpPr>
          <p:nvPr/>
        </p:nvGrpSpPr>
        <p:grpSpPr bwMode="auto">
          <a:xfrm>
            <a:off x="611188" y="2667000"/>
            <a:ext cx="3600450" cy="2881313"/>
            <a:chOff x="385" y="1366"/>
            <a:chExt cx="2268" cy="1815"/>
          </a:xfrm>
        </p:grpSpPr>
        <p:sp>
          <p:nvSpPr>
            <p:cNvPr id="226" name="Rectangle 10"/>
            <p:cNvSpPr>
              <a:spLocks noChangeArrowheads="1"/>
            </p:cNvSpPr>
            <p:nvPr/>
          </p:nvSpPr>
          <p:spPr bwMode="auto">
            <a:xfrm>
              <a:off x="385" y="1366"/>
              <a:ext cx="2268" cy="1588"/>
            </a:xfrm>
            <a:prstGeom prst="rect">
              <a:avLst/>
            </a:prstGeom>
            <a:solidFill>
              <a:srgbClr val="C0C0C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7" name="Line 11"/>
            <p:cNvSpPr>
              <a:spLocks noChangeShapeType="1"/>
            </p:cNvSpPr>
            <p:nvPr/>
          </p:nvSpPr>
          <p:spPr bwMode="auto">
            <a:xfrm>
              <a:off x="1519" y="2954"/>
              <a:ext cx="1" cy="22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13" name="Group 6"/>
          <p:cNvGrpSpPr>
            <a:grpSpLocks/>
          </p:cNvGrpSpPr>
          <p:nvPr/>
        </p:nvGrpSpPr>
        <p:grpSpPr bwMode="auto">
          <a:xfrm>
            <a:off x="611188" y="2667000"/>
            <a:ext cx="3600450" cy="2339975"/>
            <a:chOff x="385" y="1366"/>
            <a:chExt cx="2268" cy="1474"/>
          </a:xfrm>
        </p:grpSpPr>
        <p:sp>
          <p:nvSpPr>
            <p:cNvPr id="214" name="Rectangle 7"/>
            <p:cNvSpPr>
              <a:spLocks noChangeArrowheads="1"/>
            </p:cNvSpPr>
            <p:nvPr/>
          </p:nvSpPr>
          <p:spPr bwMode="auto">
            <a:xfrm>
              <a:off x="385" y="1366"/>
              <a:ext cx="2268" cy="1134"/>
            </a:xfrm>
            <a:prstGeom prst="rect">
              <a:avLst/>
            </a:prstGeom>
            <a:solidFill>
              <a:srgbClr val="C0C0C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5" name="Line 8"/>
            <p:cNvSpPr>
              <a:spLocks noChangeShapeType="1"/>
            </p:cNvSpPr>
            <p:nvPr/>
          </p:nvSpPr>
          <p:spPr bwMode="auto">
            <a:xfrm>
              <a:off x="1519" y="2500"/>
              <a:ext cx="0" cy="3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Migration Technique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"/>
          </a:xfrm>
        </p:spPr>
        <p:txBody>
          <a:bodyPr/>
          <a:lstStyle/>
          <a:p>
            <a:r>
              <a:rPr lang="en-US" dirty="0"/>
              <a:t>Live migration process :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010241" y="1905000"/>
            <a:ext cx="512351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Pre-copy migration : Round 1</a:t>
            </a:r>
          </a:p>
        </p:txBody>
      </p:sp>
      <p:sp>
        <p:nvSpPr>
          <p:cNvPr id="145" name="Rectangle 16"/>
          <p:cNvSpPr>
            <a:spLocks noChangeArrowheads="1"/>
          </p:cNvSpPr>
          <p:nvPr/>
        </p:nvSpPr>
        <p:spPr bwMode="auto">
          <a:xfrm>
            <a:off x="969963" y="3746500"/>
            <a:ext cx="360362" cy="361950"/>
          </a:xfrm>
          <a:prstGeom prst="rect">
            <a:avLst/>
          </a:prstGeom>
          <a:solidFill>
            <a:srgbClr val="FF6600"/>
          </a:solidFill>
          <a:ln w="381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7" name="Rectangle 18"/>
          <p:cNvSpPr>
            <a:spLocks noChangeArrowheads="1"/>
          </p:cNvSpPr>
          <p:nvPr/>
        </p:nvSpPr>
        <p:spPr bwMode="auto">
          <a:xfrm>
            <a:off x="969963" y="5184775"/>
            <a:ext cx="360362" cy="361950"/>
          </a:xfrm>
          <a:prstGeom prst="rect">
            <a:avLst/>
          </a:prstGeom>
          <a:solidFill>
            <a:srgbClr val="FF6600"/>
          </a:solidFill>
          <a:ln w="381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8" name="Rectangle 19"/>
          <p:cNvSpPr>
            <a:spLocks noChangeArrowheads="1"/>
          </p:cNvSpPr>
          <p:nvPr/>
        </p:nvSpPr>
        <p:spPr bwMode="auto">
          <a:xfrm>
            <a:off x="2049463" y="4465638"/>
            <a:ext cx="360362" cy="361950"/>
          </a:xfrm>
          <a:prstGeom prst="rect">
            <a:avLst/>
          </a:prstGeom>
          <a:solidFill>
            <a:srgbClr val="FF6600"/>
          </a:solidFill>
          <a:ln w="381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9" name="Rectangle 20"/>
          <p:cNvSpPr>
            <a:spLocks noChangeArrowheads="1"/>
          </p:cNvSpPr>
          <p:nvPr/>
        </p:nvSpPr>
        <p:spPr bwMode="auto">
          <a:xfrm>
            <a:off x="2770188" y="4105275"/>
            <a:ext cx="360362" cy="361950"/>
          </a:xfrm>
          <a:prstGeom prst="rect">
            <a:avLst/>
          </a:prstGeom>
          <a:solidFill>
            <a:srgbClr val="FF6600"/>
          </a:solidFill>
          <a:ln w="381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0" name="Rectangle 21"/>
          <p:cNvSpPr>
            <a:spLocks noChangeArrowheads="1"/>
          </p:cNvSpPr>
          <p:nvPr/>
        </p:nvSpPr>
        <p:spPr bwMode="auto">
          <a:xfrm>
            <a:off x="3490913" y="4467225"/>
            <a:ext cx="360362" cy="361950"/>
          </a:xfrm>
          <a:prstGeom prst="rect">
            <a:avLst/>
          </a:prstGeom>
          <a:solidFill>
            <a:srgbClr val="FF6600"/>
          </a:solidFill>
          <a:ln w="381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1" name="Rectangle 22"/>
          <p:cNvSpPr>
            <a:spLocks noChangeArrowheads="1"/>
          </p:cNvSpPr>
          <p:nvPr/>
        </p:nvSpPr>
        <p:spPr bwMode="auto">
          <a:xfrm>
            <a:off x="3490913" y="5184775"/>
            <a:ext cx="360362" cy="361950"/>
          </a:xfrm>
          <a:prstGeom prst="rect">
            <a:avLst/>
          </a:prstGeom>
          <a:solidFill>
            <a:srgbClr val="FF6600"/>
          </a:solidFill>
          <a:ln w="381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2" name="Rectangle 23"/>
          <p:cNvSpPr>
            <a:spLocks noChangeArrowheads="1"/>
          </p:cNvSpPr>
          <p:nvPr/>
        </p:nvSpPr>
        <p:spPr bwMode="auto">
          <a:xfrm>
            <a:off x="3130550" y="3384550"/>
            <a:ext cx="360363" cy="361950"/>
          </a:xfrm>
          <a:prstGeom prst="rect">
            <a:avLst/>
          </a:prstGeom>
          <a:solidFill>
            <a:srgbClr val="FF6600"/>
          </a:solidFill>
          <a:ln w="381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3" name="Rectangle 24"/>
          <p:cNvSpPr>
            <a:spLocks noChangeArrowheads="1"/>
          </p:cNvSpPr>
          <p:nvPr/>
        </p:nvSpPr>
        <p:spPr bwMode="auto">
          <a:xfrm>
            <a:off x="2409825" y="5545138"/>
            <a:ext cx="360363" cy="361950"/>
          </a:xfrm>
          <a:prstGeom prst="rect">
            <a:avLst/>
          </a:prstGeom>
          <a:solidFill>
            <a:srgbClr val="FF6600"/>
          </a:solidFill>
          <a:ln w="381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4" name="Rectangle 25"/>
          <p:cNvSpPr>
            <a:spLocks noChangeArrowheads="1"/>
          </p:cNvSpPr>
          <p:nvPr/>
        </p:nvSpPr>
        <p:spPr bwMode="auto">
          <a:xfrm>
            <a:off x="2409825" y="4824413"/>
            <a:ext cx="360363" cy="361950"/>
          </a:xfrm>
          <a:prstGeom prst="rect">
            <a:avLst/>
          </a:prstGeom>
          <a:solidFill>
            <a:srgbClr val="FF6600"/>
          </a:solidFill>
          <a:ln w="381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2" name="Rectangle 2"/>
          <p:cNvSpPr>
            <a:spLocks noChangeArrowheads="1"/>
          </p:cNvSpPr>
          <p:nvPr/>
        </p:nvSpPr>
        <p:spPr bwMode="auto">
          <a:xfrm>
            <a:off x="4932363" y="2667000"/>
            <a:ext cx="3600450" cy="3600450"/>
          </a:xfrm>
          <a:prstGeom prst="rect">
            <a:avLst/>
          </a:prstGeom>
          <a:solidFill>
            <a:srgbClr val="5E574E"/>
          </a:solidFill>
          <a:ln w="381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28" name="Group 31"/>
          <p:cNvGrpSpPr>
            <a:grpSpLocks/>
          </p:cNvGrpSpPr>
          <p:nvPr/>
        </p:nvGrpSpPr>
        <p:grpSpPr bwMode="auto">
          <a:xfrm>
            <a:off x="4932363" y="2667000"/>
            <a:ext cx="3600450" cy="2881313"/>
            <a:chOff x="385" y="1366"/>
            <a:chExt cx="2268" cy="1815"/>
          </a:xfrm>
        </p:grpSpPr>
        <p:sp>
          <p:nvSpPr>
            <p:cNvPr id="229" name="Rectangle 32"/>
            <p:cNvSpPr>
              <a:spLocks noChangeArrowheads="1"/>
            </p:cNvSpPr>
            <p:nvPr/>
          </p:nvSpPr>
          <p:spPr bwMode="auto">
            <a:xfrm>
              <a:off x="385" y="1366"/>
              <a:ext cx="2268" cy="1588"/>
            </a:xfrm>
            <a:prstGeom prst="rect">
              <a:avLst/>
            </a:prstGeom>
            <a:solidFill>
              <a:srgbClr val="5E574E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0" name="Line 33"/>
            <p:cNvSpPr>
              <a:spLocks noChangeShapeType="1"/>
            </p:cNvSpPr>
            <p:nvPr/>
          </p:nvSpPr>
          <p:spPr bwMode="auto">
            <a:xfrm>
              <a:off x="1519" y="2954"/>
              <a:ext cx="1" cy="22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16" name="Group 22"/>
          <p:cNvGrpSpPr>
            <a:grpSpLocks/>
          </p:cNvGrpSpPr>
          <p:nvPr/>
        </p:nvGrpSpPr>
        <p:grpSpPr bwMode="auto">
          <a:xfrm>
            <a:off x="4932363" y="2667000"/>
            <a:ext cx="3600450" cy="2339975"/>
            <a:chOff x="385" y="1366"/>
            <a:chExt cx="2268" cy="1474"/>
          </a:xfrm>
        </p:grpSpPr>
        <p:sp>
          <p:nvSpPr>
            <p:cNvPr id="217" name="Rectangle 23"/>
            <p:cNvSpPr>
              <a:spLocks noChangeArrowheads="1"/>
            </p:cNvSpPr>
            <p:nvPr/>
          </p:nvSpPr>
          <p:spPr bwMode="auto">
            <a:xfrm>
              <a:off x="385" y="1366"/>
              <a:ext cx="2268" cy="1134"/>
            </a:xfrm>
            <a:prstGeom prst="rect">
              <a:avLst/>
            </a:prstGeom>
            <a:solidFill>
              <a:srgbClr val="5E574E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8" name="Line 24"/>
            <p:cNvSpPr>
              <a:spLocks noChangeShapeType="1"/>
            </p:cNvSpPr>
            <p:nvPr/>
          </p:nvSpPr>
          <p:spPr bwMode="auto">
            <a:xfrm>
              <a:off x="1519" y="2500"/>
              <a:ext cx="0" cy="3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84" name="Rectangle 27"/>
          <p:cNvSpPr>
            <a:spLocks noChangeArrowheads="1"/>
          </p:cNvSpPr>
          <p:nvPr/>
        </p:nvSpPr>
        <p:spPr bwMode="auto">
          <a:xfrm>
            <a:off x="5291138" y="3746500"/>
            <a:ext cx="360362" cy="361950"/>
          </a:xfrm>
          <a:prstGeom prst="rect">
            <a:avLst/>
          </a:prstGeom>
          <a:solidFill>
            <a:srgbClr val="FFFFFF"/>
          </a:solidFill>
          <a:ln w="381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6" name="Rectangle 29"/>
          <p:cNvSpPr>
            <a:spLocks noChangeArrowheads="1"/>
          </p:cNvSpPr>
          <p:nvPr/>
        </p:nvSpPr>
        <p:spPr bwMode="auto">
          <a:xfrm>
            <a:off x="5291138" y="5184775"/>
            <a:ext cx="360362" cy="361950"/>
          </a:xfrm>
          <a:prstGeom prst="rect">
            <a:avLst/>
          </a:prstGeom>
          <a:solidFill>
            <a:srgbClr val="FFFFFF"/>
          </a:solidFill>
          <a:ln w="381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7" name="Rectangle 30"/>
          <p:cNvSpPr>
            <a:spLocks noChangeArrowheads="1"/>
          </p:cNvSpPr>
          <p:nvPr/>
        </p:nvSpPr>
        <p:spPr bwMode="auto">
          <a:xfrm>
            <a:off x="6370638" y="4465638"/>
            <a:ext cx="360362" cy="361950"/>
          </a:xfrm>
          <a:prstGeom prst="rect">
            <a:avLst/>
          </a:prstGeom>
          <a:solidFill>
            <a:srgbClr val="FFFFFF"/>
          </a:solidFill>
          <a:ln w="381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8" name="Rectangle 31"/>
          <p:cNvSpPr>
            <a:spLocks noChangeArrowheads="1"/>
          </p:cNvSpPr>
          <p:nvPr/>
        </p:nvSpPr>
        <p:spPr bwMode="auto">
          <a:xfrm>
            <a:off x="7091363" y="4105275"/>
            <a:ext cx="360362" cy="361950"/>
          </a:xfrm>
          <a:prstGeom prst="rect">
            <a:avLst/>
          </a:prstGeom>
          <a:solidFill>
            <a:srgbClr val="FFFFFF"/>
          </a:solidFill>
          <a:ln w="381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9" name="Rectangle 32"/>
          <p:cNvSpPr>
            <a:spLocks noChangeArrowheads="1"/>
          </p:cNvSpPr>
          <p:nvPr/>
        </p:nvSpPr>
        <p:spPr bwMode="auto">
          <a:xfrm>
            <a:off x="7812088" y="4467225"/>
            <a:ext cx="360362" cy="361950"/>
          </a:xfrm>
          <a:prstGeom prst="rect">
            <a:avLst/>
          </a:prstGeom>
          <a:solidFill>
            <a:srgbClr val="FFFFFF"/>
          </a:solidFill>
          <a:ln w="381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0" name="Rectangle 33"/>
          <p:cNvSpPr>
            <a:spLocks noChangeArrowheads="1"/>
          </p:cNvSpPr>
          <p:nvPr/>
        </p:nvSpPr>
        <p:spPr bwMode="auto">
          <a:xfrm>
            <a:off x="7812088" y="5184775"/>
            <a:ext cx="360362" cy="361950"/>
          </a:xfrm>
          <a:prstGeom prst="rect">
            <a:avLst/>
          </a:prstGeom>
          <a:solidFill>
            <a:srgbClr val="FFFFFF"/>
          </a:solidFill>
          <a:ln w="381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2" name="Rectangle 35"/>
          <p:cNvSpPr>
            <a:spLocks noChangeArrowheads="1"/>
          </p:cNvSpPr>
          <p:nvPr/>
        </p:nvSpPr>
        <p:spPr bwMode="auto">
          <a:xfrm>
            <a:off x="6731000" y="5545138"/>
            <a:ext cx="360363" cy="361950"/>
          </a:xfrm>
          <a:prstGeom prst="rect">
            <a:avLst/>
          </a:prstGeom>
          <a:solidFill>
            <a:srgbClr val="FFFFFF"/>
          </a:solidFill>
          <a:ln w="381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3" name="Rectangle 36"/>
          <p:cNvSpPr>
            <a:spLocks noChangeArrowheads="1"/>
          </p:cNvSpPr>
          <p:nvPr/>
        </p:nvSpPr>
        <p:spPr bwMode="auto">
          <a:xfrm>
            <a:off x="6731000" y="4824413"/>
            <a:ext cx="360363" cy="361950"/>
          </a:xfrm>
          <a:prstGeom prst="rect">
            <a:avLst/>
          </a:prstGeom>
          <a:solidFill>
            <a:srgbClr val="FFFFFF"/>
          </a:solidFill>
          <a:ln w="381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4" name="Rectangle 4"/>
          <p:cNvSpPr>
            <a:spLocks noChangeArrowheads="1"/>
          </p:cNvSpPr>
          <p:nvPr/>
        </p:nvSpPr>
        <p:spPr bwMode="auto">
          <a:xfrm>
            <a:off x="4932363" y="2667000"/>
            <a:ext cx="3600450" cy="3600450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4" name="Group 14"/>
          <p:cNvGrpSpPr>
            <a:grpSpLocks/>
          </p:cNvGrpSpPr>
          <p:nvPr/>
        </p:nvGrpSpPr>
        <p:grpSpPr bwMode="auto">
          <a:xfrm>
            <a:off x="4932363" y="2667000"/>
            <a:ext cx="3600450" cy="1260475"/>
            <a:chOff x="385" y="1366"/>
            <a:chExt cx="2268" cy="794"/>
          </a:xfrm>
        </p:grpSpPr>
        <p:sp>
          <p:nvSpPr>
            <p:cNvPr id="205" name="Rectangle 15"/>
            <p:cNvSpPr>
              <a:spLocks noChangeArrowheads="1"/>
            </p:cNvSpPr>
            <p:nvPr/>
          </p:nvSpPr>
          <p:spPr bwMode="auto">
            <a:xfrm>
              <a:off x="385" y="1366"/>
              <a:ext cx="2268" cy="454"/>
            </a:xfrm>
            <a:prstGeom prst="rect">
              <a:avLst/>
            </a:prstGeom>
            <a:solidFill>
              <a:srgbClr val="5E574E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6" name="Line 16"/>
            <p:cNvSpPr>
              <a:spLocks noChangeShapeType="1"/>
            </p:cNvSpPr>
            <p:nvPr/>
          </p:nvSpPr>
          <p:spPr bwMode="auto">
            <a:xfrm>
              <a:off x="1519" y="1820"/>
              <a:ext cx="0" cy="3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83" name="Rectangle 26"/>
          <p:cNvSpPr>
            <a:spLocks noChangeArrowheads="1"/>
          </p:cNvSpPr>
          <p:nvPr/>
        </p:nvSpPr>
        <p:spPr bwMode="auto">
          <a:xfrm>
            <a:off x="7091363" y="3024188"/>
            <a:ext cx="360362" cy="361950"/>
          </a:xfrm>
          <a:prstGeom prst="rect">
            <a:avLst/>
          </a:prstGeom>
          <a:solidFill>
            <a:srgbClr val="FFFFFF"/>
          </a:solidFill>
          <a:ln w="381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5" name="Rectangle 28"/>
          <p:cNvSpPr>
            <a:spLocks noChangeArrowheads="1"/>
          </p:cNvSpPr>
          <p:nvPr/>
        </p:nvSpPr>
        <p:spPr bwMode="auto">
          <a:xfrm>
            <a:off x="5651500" y="3024188"/>
            <a:ext cx="360363" cy="361950"/>
          </a:xfrm>
          <a:prstGeom prst="rect">
            <a:avLst/>
          </a:prstGeom>
          <a:solidFill>
            <a:srgbClr val="FFFFFF"/>
          </a:solidFill>
          <a:ln w="381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1" name="Rectangle 34"/>
          <p:cNvSpPr>
            <a:spLocks noChangeArrowheads="1"/>
          </p:cNvSpPr>
          <p:nvPr/>
        </p:nvSpPr>
        <p:spPr bwMode="auto">
          <a:xfrm>
            <a:off x="7451725" y="3384550"/>
            <a:ext cx="360363" cy="361950"/>
          </a:xfrm>
          <a:prstGeom prst="rect">
            <a:avLst/>
          </a:prstGeom>
          <a:solidFill>
            <a:srgbClr val="FFFFFF"/>
          </a:solidFill>
          <a:ln w="381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01" name="Group 3"/>
          <p:cNvGrpSpPr>
            <a:grpSpLocks/>
          </p:cNvGrpSpPr>
          <p:nvPr/>
        </p:nvGrpSpPr>
        <p:grpSpPr bwMode="auto">
          <a:xfrm>
            <a:off x="611188" y="2667000"/>
            <a:ext cx="3600450" cy="1260475"/>
            <a:chOff x="385" y="1366"/>
            <a:chExt cx="2268" cy="794"/>
          </a:xfrm>
        </p:grpSpPr>
        <p:sp>
          <p:nvSpPr>
            <p:cNvPr id="202" name="Rectangle 4"/>
            <p:cNvSpPr>
              <a:spLocks noChangeArrowheads="1"/>
            </p:cNvSpPr>
            <p:nvPr/>
          </p:nvSpPr>
          <p:spPr bwMode="auto">
            <a:xfrm>
              <a:off x="385" y="1366"/>
              <a:ext cx="2268" cy="454"/>
            </a:xfrm>
            <a:prstGeom prst="rect">
              <a:avLst/>
            </a:prstGeom>
            <a:solidFill>
              <a:srgbClr val="C0C0C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3" name="Line 5"/>
            <p:cNvSpPr>
              <a:spLocks noChangeShapeType="1"/>
            </p:cNvSpPr>
            <p:nvPr/>
          </p:nvSpPr>
          <p:spPr bwMode="auto">
            <a:xfrm>
              <a:off x="1519" y="1820"/>
              <a:ext cx="0" cy="3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44" name="Rectangle 15"/>
          <p:cNvSpPr>
            <a:spLocks noChangeArrowheads="1"/>
          </p:cNvSpPr>
          <p:nvPr/>
        </p:nvSpPr>
        <p:spPr bwMode="auto">
          <a:xfrm>
            <a:off x="2770188" y="3024188"/>
            <a:ext cx="360362" cy="361950"/>
          </a:xfrm>
          <a:prstGeom prst="rect">
            <a:avLst/>
          </a:prstGeom>
          <a:solidFill>
            <a:srgbClr val="FF6600"/>
          </a:solidFill>
          <a:ln w="381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6" name="Rectangle 17"/>
          <p:cNvSpPr>
            <a:spLocks noChangeArrowheads="1"/>
          </p:cNvSpPr>
          <p:nvPr/>
        </p:nvSpPr>
        <p:spPr bwMode="auto">
          <a:xfrm>
            <a:off x="1330325" y="3024188"/>
            <a:ext cx="360363" cy="361950"/>
          </a:xfrm>
          <a:prstGeom prst="rect">
            <a:avLst/>
          </a:prstGeom>
          <a:solidFill>
            <a:srgbClr val="FF6600"/>
          </a:solidFill>
          <a:ln w="381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1971132" y="6324600"/>
            <a:ext cx="880562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b="1" i="1" dirty="0"/>
              <a:t>Host A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6297918" y="6324600"/>
            <a:ext cx="869341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b="1" i="1" dirty="0"/>
              <a:t>Host 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5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0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82" grpId="0" animBg="1"/>
      <p:bldP spid="184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2" grpId="0" animBg="1"/>
      <p:bldP spid="193" grpId="0" animBg="1"/>
      <p:bldP spid="183" grpId="0" animBg="1"/>
      <p:bldP spid="185" grpId="0" animBg="1"/>
      <p:bldP spid="191" grpId="0" animBg="1"/>
      <p:bldP spid="144" grpId="0" animBg="1"/>
      <p:bldP spid="14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Migration Technique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399"/>
          </a:xfrm>
        </p:spPr>
        <p:txBody>
          <a:bodyPr/>
          <a:lstStyle/>
          <a:p>
            <a:r>
              <a:rPr lang="en-US" dirty="0"/>
              <a:t>Live migration process :</a:t>
            </a:r>
          </a:p>
        </p:txBody>
      </p:sp>
      <p:sp>
        <p:nvSpPr>
          <p:cNvPr id="4" name="Rectangle 3"/>
          <p:cNvSpPr/>
          <p:nvPr/>
        </p:nvSpPr>
        <p:spPr>
          <a:xfrm>
            <a:off x="2010245" y="1905000"/>
            <a:ext cx="512351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Pre-copy migration : Round 2</a:t>
            </a:r>
          </a:p>
        </p:txBody>
      </p: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609600" y="2667000"/>
            <a:ext cx="3600450" cy="3600450"/>
          </a:xfrm>
          <a:prstGeom prst="rect">
            <a:avLst/>
          </a:prstGeom>
          <a:noFill/>
          <a:ln w="381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2768600" y="3024188"/>
            <a:ext cx="360362" cy="361950"/>
          </a:xfrm>
          <a:prstGeom prst="rect">
            <a:avLst/>
          </a:prstGeom>
          <a:solidFill>
            <a:srgbClr val="C0C0C0"/>
          </a:solidFill>
          <a:ln w="381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968375" y="3746500"/>
            <a:ext cx="360362" cy="361950"/>
          </a:xfrm>
          <a:prstGeom prst="rect">
            <a:avLst/>
          </a:prstGeom>
          <a:solidFill>
            <a:srgbClr val="C0C0C0"/>
          </a:solidFill>
          <a:ln w="381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1328737" y="3024188"/>
            <a:ext cx="360363" cy="361950"/>
          </a:xfrm>
          <a:prstGeom prst="rect">
            <a:avLst/>
          </a:prstGeom>
          <a:solidFill>
            <a:srgbClr val="C0C0C0"/>
          </a:solidFill>
          <a:ln w="381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Rectangle 7"/>
          <p:cNvSpPr>
            <a:spLocks noChangeArrowheads="1"/>
          </p:cNvSpPr>
          <p:nvPr/>
        </p:nvSpPr>
        <p:spPr bwMode="auto">
          <a:xfrm>
            <a:off x="968375" y="5184775"/>
            <a:ext cx="360362" cy="361950"/>
          </a:xfrm>
          <a:prstGeom prst="rect">
            <a:avLst/>
          </a:prstGeom>
          <a:solidFill>
            <a:srgbClr val="C0C0C0"/>
          </a:solidFill>
          <a:ln w="381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2047875" y="4465638"/>
            <a:ext cx="360362" cy="361950"/>
          </a:xfrm>
          <a:prstGeom prst="rect">
            <a:avLst/>
          </a:prstGeom>
          <a:solidFill>
            <a:srgbClr val="C0C0C0"/>
          </a:solidFill>
          <a:ln w="381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" name="Rectangle 9"/>
          <p:cNvSpPr>
            <a:spLocks noChangeArrowheads="1"/>
          </p:cNvSpPr>
          <p:nvPr/>
        </p:nvSpPr>
        <p:spPr bwMode="auto">
          <a:xfrm>
            <a:off x="2768600" y="4105275"/>
            <a:ext cx="360362" cy="361950"/>
          </a:xfrm>
          <a:prstGeom prst="rect">
            <a:avLst/>
          </a:prstGeom>
          <a:solidFill>
            <a:srgbClr val="C0C0C0"/>
          </a:solidFill>
          <a:ln w="381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3489325" y="4467225"/>
            <a:ext cx="360362" cy="361950"/>
          </a:xfrm>
          <a:prstGeom prst="rect">
            <a:avLst/>
          </a:prstGeom>
          <a:solidFill>
            <a:srgbClr val="C0C0C0"/>
          </a:solidFill>
          <a:ln w="381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Rectangle 11"/>
          <p:cNvSpPr>
            <a:spLocks noChangeArrowheads="1"/>
          </p:cNvSpPr>
          <p:nvPr/>
        </p:nvSpPr>
        <p:spPr bwMode="auto">
          <a:xfrm>
            <a:off x="3489325" y="5184775"/>
            <a:ext cx="360362" cy="361950"/>
          </a:xfrm>
          <a:prstGeom prst="rect">
            <a:avLst/>
          </a:prstGeom>
          <a:solidFill>
            <a:srgbClr val="C0C0C0"/>
          </a:solidFill>
          <a:ln w="381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" name="Rectangle 12"/>
          <p:cNvSpPr>
            <a:spLocks noChangeArrowheads="1"/>
          </p:cNvSpPr>
          <p:nvPr/>
        </p:nvSpPr>
        <p:spPr bwMode="auto">
          <a:xfrm>
            <a:off x="3128962" y="3394824"/>
            <a:ext cx="360363" cy="361950"/>
          </a:xfrm>
          <a:prstGeom prst="rect">
            <a:avLst/>
          </a:prstGeom>
          <a:solidFill>
            <a:srgbClr val="C0C0C0"/>
          </a:solidFill>
          <a:ln w="381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" name="Rectangle 13"/>
          <p:cNvSpPr>
            <a:spLocks noChangeArrowheads="1"/>
          </p:cNvSpPr>
          <p:nvPr/>
        </p:nvSpPr>
        <p:spPr bwMode="auto">
          <a:xfrm>
            <a:off x="2408237" y="5545138"/>
            <a:ext cx="360363" cy="361950"/>
          </a:xfrm>
          <a:prstGeom prst="rect">
            <a:avLst/>
          </a:prstGeom>
          <a:solidFill>
            <a:srgbClr val="C0C0C0"/>
          </a:solidFill>
          <a:ln w="381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" name="Rectangle 14"/>
          <p:cNvSpPr>
            <a:spLocks noChangeArrowheads="1"/>
          </p:cNvSpPr>
          <p:nvPr/>
        </p:nvSpPr>
        <p:spPr bwMode="auto">
          <a:xfrm>
            <a:off x="2408237" y="4824413"/>
            <a:ext cx="360363" cy="361950"/>
          </a:xfrm>
          <a:prstGeom prst="rect">
            <a:avLst/>
          </a:prstGeom>
          <a:solidFill>
            <a:srgbClr val="C0C0C0"/>
          </a:solidFill>
          <a:ln w="381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" name="Rectangle 15"/>
          <p:cNvSpPr>
            <a:spLocks noChangeArrowheads="1"/>
          </p:cNvSpPr>
          <p:nvPr/>
        </p:nvSpPr>
        <p:spPr bwMode="auto">
          <a:xfrm>
            <a:off x="4932363" y="2667000"/>
            <a:ext cx="3600450" cy="3600450"/>
          </a:xfrm>
          <a:prstGeom prst="rect">
            <a:avLst/>
          </a:prstGeom>
          <a:solidFill>
            <a:srgbClr val="5E574E"/>
          </a:solidFill>
          <a:ln w="381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" name="Rectangle 16"/>
          <p:cNvSpPr>
            <a:spLocks noChangeArrowheads="1"/>
          </p:cNvSpPr>
          <p:nvPr/>
        </p:nvSpPr>
        <p:spPr bwMode="auto">
          <a:xfrm>
            <a:off x="7091363" y="3024188"/>
            <a:ext cx="360362" cy="361950"/>
          </a:xfrm>
          <a:prstGeom prst="rect">
            <a:avLst/>
          </a:prstGeom>
          <a:solidFill>
            <a:srgbClr val="FFFFFF"/>
          </a:solidFill>
          <a:ln w="381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4" name="Rectangle 17"/>
          <p:cNvSpPr>
            <a:spLocks noChangeArrowheads="1"/>
          </p:cNvSpPr>
          <p:nvPr/>
        </p:nvSpPr>
        <p:spPr bwMode="auto">
          <a:xfrm>
            <a:off x="5291138" y="3746500"/>
            <a:ext cx="360362" cy="361950"/>
          </a:xfrm>
          <a:prstGeom prst="rect">
            <a:avLst/>
          </a:prstGeom>
          <a:solidFill>
            <a:srgbClr val="FFFFFF"/>
          </a:solidFill>
          <a:ln w="381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5" name="Rectangle 18"/>
          <p:cNvSpPr>
            <a:spLocks noChangeArrowheads="1"/>
          </p:cNvSpPr>
          <p:nvPr/>
        </p:nvSpPr>
        <p:spPr bwMode="auto">
          <a:xfrm>
            <a:off x="5651500" y="3024188"/>
            <a:ext cx="360363" cy="361950"/>
          </a:xfrm>
          <a:prstGeom prst="rect">
            <a:avLst/>
          </a:prstGeom>
          <a:solidFill>
            <a:srgbClr val="FFFFFF"/>
          </a:solidFill>
          <a:ln w="381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" name="Rectangle 19"/>
          <p:cNvSpPr>
            <a:spLocks noChangeArrowheads="1"/>
          </p:cNvSpPr>
          <p:nvPr/>
        </p:nvSpPr>
        <p:spPr bwMode="auto">
          <a:xfrm>
            <a:off x="5291138" y="5184775"/>
            <a:ext cx="360362" cy="361950"/>
          </a:xfrm>
          <a:prstGeom prst="rect">
            <a:avLst/>
          </a:prstGeom>
          <a:solidFill>
            <a:srgbClr val="FFFFFF"/>
          </a:solidFill>
          <a:ln w="381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Rectangle 20"/>
          <p:cNvSpPr>
            <a:spLocks noChangeArrowheads="1"/>
          </p:cNvSpPr>
          <p:nvPr/>
        </p:nvSpPr>
        <p:spPr bwMode="auto">
          <a:xfrm>
            <a:off x="6370638" y="4465638"/>
            <a:ext cx="360362" cy="361950"/>
          </a:xfrm>
          <a:prstGeom prst="rect">
            <a:avLst/>
          </a:prstGeom>
          <a:solidFill>
            <a:srgbClr val="FFFFFF"/>
          </a:solidFill>
          <a:ln w="381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8" name="Rectangle 21"/>
          <p:cNvSpPr>
            <a:spLocks noChangeArrowheads="1"/>
          </p:cNvSpPr>
          <p:nvPr/>
        </p:nvSpPr>
        <p:spPr bwMode="auto">
          <a:xfrm>
            <a:off x="7091363" y="4105275"/>
            <a:ext cx="360362" cy="361950"/>
          </a:xfrm>
          <a:prstGeom prst="rect">
            <a:avLst/>
          </a:prstGeom>
          <a:solidFill>
            <a:srgbClr val="FFFFFF"/>
          </a:solidFill>
          <a:ln w="381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9" name="Rectangle 22"/>
          <p:cNvSpPr>
            <a:spLocks noChangeArrowheads="1"/>
          </p:cNvSpPr>
          <p:nvPr/>
        </p:nvSpPr>
        <p:spPr bwMode="auto">
          <a:xfrm>
            <a:off x="7812088" y="4467225"/>
            <a:ext cx="360362" cy="361950"/>
          </a:xfrm>
          <a:prstGeom prst="rect">
            <a:avLst/>
          </a:prstGeom>
          <a:solidFill>
            <a:srgbClr val="FFFFFF"/>
          </a:solidFill>
          <a:ln w="381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Rectangle 23"/>
          <p:cNvSpPr>
            <a:spLocks noChangeArrowheads="1"/>
          </p:cNvSpPr>
          <p:nvPr/>
        </p:nvSpPr>
        <p:spPr bwMode="auto">
          <a:xfrm>
            <a:off x="7812088" y="5184775"/>
            <a:ext cx="360362" cy="361950"/>
          </a:xfrm>
          <a:prstGeom prst="rect">
            <a:avLst/>
          </a:prstGeom>
          <a:solidFill>
            <a:srgbClr val="FFFFFF"/>
          </a:solidFill>
          <a:ln w="381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1" name="Rectangle 24"/>
          <p:cNvSpPr>
            <a:spLocks noChangeArrowheads="1"/>
          </p:cNvSpPr>
          <p:nvPr/>
        </p:nvSpPr>
        <p:spPr bwMode="auto">
          <a:xfrm>
            <a:off x="7451725" y="3394824"/>
            <a:ext cx="360363" cy="361950"/>
          </a:xfrm>
          <a:prstGeom prst="rect">
            <a:avLst/>
          </a:prstGeom>
          <a:solidFill>
            <a:srgbClr val="FFFFFF"/>
          </a:solidFill>
          <a:ln w="381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2" name="Rectangle 25"/>
          <p:cNvSpPr>
            <a:spLocks noChangeArrowheads="1"/>
          </p:cNvSpPr>
          <p:nvPr/>
        </p:nvSpPr>
        <p:spPr bwMode="auto">
          <a:xfrm>
            <a:off x="6731000" y="5545138"/>
            <a:ext cx="360363" cy="361950"/>
          </a:xfrm>
          <a:prstGeom prst="rect">
            <a:avLst/>
          </a:prstGeom>
          <a:solidFill>
            <a:srgbClr val="FFFFFF"/>
          </a:solidFill>
          <a:ln w="381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" name="Rectangle 26"/>
          <p:cNvSpPr>
            <a:spLocks noChangeArrowheads="1"/>
          </p:cNvSpPr>
          <p:nvPr/>
        </p:nvSpPr>
        <p:spPr bwMode="auto">
          <a:xfrm>
            <a:off x="6731000" y="4824413"/>
            <a:ext cx="360363" cy="361950"/>
          </a:xfrm>
          <a:prstGeom prst="rect">
            <a:avLst/>
          </a:prstGeom>
          <a:solidFill>
            <a:srgbClr val="FFFFFF"/>
          </a:solidFill>
          <a:ln w="381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611188" y="2667000"/>
            <a:ext cx="3600450" cy="1260475"/>
            <a:chOff x="611188" y="2168525"/>
            <a:chExt cx="3600450" cy="1260475"/>
          </a:xfrm>
        </p:grpSpPr>
        <p:sp>
          <p:nvSpPr>
            <p:cNvPr id="60" name="Rectangle 23"/>
            <p:cNvSpPr>
              <a:spLocks noChangeArrowheads="1"/>
            </p:cNvSpPr>
            <p:nvPr/>
          </p:nvSpPr>
          <p:spPr bwMode="auto">
            <a:xfrm>
              <a:off x="611188" y="2168525"/>
              <a:ext cx="3600450" cy="720725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24"/>
            <p:cNvSpPr>
              <a:spLocks noChangeShapeType="1"/>
            </p:cNvSpPr>
            <p:nvPr/>
          </p:nvSpPr>
          <p:spPr bwMode="auto">
            <a:xfrm>
              <a:off x="2411413" y="2889250"/>
              <a:ext cx="1587" cy="5397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" name="Group 19"/>
          <p:cNvGrpSpPr>
            <a:grpSpLocks/>
          </p:cNvGrpSpPr>
          <p:nvPr/>
        </p:nvGrpSpPr>
        <p:grpSpPr bwMode="auto">
          <a:xfrm>
            <a:off x="611188" y="2667000"/>
            <a:ext cx="3600450" cy="2339975"/>
            <a:chOff x="385" y="1366"/>
            <a:chExt cx="2268" cy="1474"/>
          </a:xfrm>
        </p:grpSpPr>
        <p:sp>
          <p:nvSpPr>
            <p:cNvPr id="64" name="Rectangle 20"/>
            <p:cNvSpPr>
              <a:spLocks noChangeArrowheads="1"/>
            </p:cNvSpPr>
            <p:nvPr/>
          </p:nvSpPr>
          <p:spPr bwMode="auto">
            <a:xfrm>
              <a:off x="385" y="1366"/>
              <a:ext cx="2268" cy="1134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21"/>
            <p:cNvSpPr>
              <a:spLocks noChangeShapeType="1"/>
            </p:cNvSpPr>
            <p:nvPr/>
          </p:nvSpPr>
          <p:spPr bwMode="auto">
            <a:xfrm>
              <a:off x="1519" y="2500"/>
              <a:ext cx="0" cy="3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" name="Group 17"/>
          <p:cNvGrpSpPr>
            <a:grpSpLocks/>
          </p:cNvGrpSpPr>
          <p:nvPr/>
        </p:nvGrpSpPr>
        <p:grpSpPr bwMode="auto">
          <a:xfrm>
            <a:off x="611188" y="2667000"/>
            <a:ext cx="3600450" cy="2881313"/>
            <a:chOff x="385" y="1366"/>
            <a:chExt cx="2268" cy="1815"/>
          </a:xfrm>
        </p:grpSpPr>
        <p:sp>
          <p:nvSpPr>
            <p:cNvPr id="67" name="Rectangle 18"/>
            <p:cNvSpPr>
              <a:spLocks noChangeArrowheads="1"/>
            </p:cNvSpPr>
            <p:nvPr/>
          </p:nvSpPr>
          <p:spPr bwMode="auto">
            <a:xfrm>
              <a:off x="385" y="1366"/>
              <a:ext cx="2268" cy="1588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19"/>
            <p:cNvSpPr>
              <a:spLocks noChangeShapeType="1"/>
            </p:cNvSpPr>
            <p:nvPr/>
          </p:nvSpPr>
          <p:spPr bwMode="auto">
            <a:xfrm>
              <a:off x="1519" y="2954"/>
              <a:ext cx="1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" name="Rectangle 9"/>
          <p:cNvSpPr>
            <a:spLocks noChangeArrowheads="1"/>
          </p:cNvSpPr>
          <p:nvPr/>
        </p:nvSpPr>
        <p:spPr bwMode="auto">
          <a:xfrm>
            <a:off x="3130550" y="3394824"/>
            <a:ext cx="360363" cy="361950"/>
          </a:xfrm>
          <a:prstGeom prst="rect">
            <a:avLst/>
          </a:prstGeom>
          <a:solidFill>
            <a:srgbClr val="FF6600"/>
          </a:solidFill>
          <a:ln w="381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" name="Rectangle 11"/>
          <p:cNvSpPr>
            <a:spLocks noChangeArrowheads="1"/>
          </p:cNvSpPr>
          <p:nvPr/>
        </p:nvSpPr>
        <p:spPr bwMode="auto">
          <a:xfrm>
            <a:off x="2409825" y="4824413"/>
            <a:ext cx="360363" cy="361950"/>
          </a:xfrm>
          <a:prstGeom prst="rect">
            <a:avLst/>
          </a:prstGeom>
          <a:solidFill>
            <a:srgbClr val="FF6600"/>
          </a:solidFill>
          <a:ln w="381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4" name="Rectangle 6"/>
          <p:cNvSpPr>
            <a:spLocks noChangeArrowheads="1"/>
          </p:cNvSpPr>
          <p:nvPr/>
        </p:nvSpPr>
        <p:spPr bwMode="auto">
          <a:xfrm>
            <a:off x="3490913" y="4467225"/>
            <a:ext cx="360362" cy="361950"/>
          </a:xfrm>
          <a:prstGeom prst="rect">
            <a:avLst/>
          </a:prstGeom>
          <a:solidFill>
            <a:srgbClr val="FF6600"/>
          </a:solidFill>
          <a:ln w="381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6" name="Rectangle 4"/>
          <p:cNvSpPr>
            <a:spLocks noChangeArrowheads="1"/>
          </p:cNvSpPr>
          <p:nvPr/>
        </p:nvSpPr>
        <p:spPr bwMode="auto">
          <a:xfrm>
            <a:off x="969963" y="5184775"/>
            <a:ext cx="360362" cy="361950"/>
          </a:xfrm>
          <a:prstGeom prst="rect">
            <a:avLst/>
          </a:prstGeom>
          <a:solidFill>
            <a:srgbClr val="FF6600"/>
          </a:solidFill>
          <a:ln w="381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971132" y="6324600"/>
            <a:ext cx="880562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b="1" i="1" dirty="0"/>
              <a:t>Host A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297918" y="6324600"/>
            <a:ext cx="869341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b="1" i="1" dirty="0"/>
              <a:t>Host 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3" grpId="0" animBg="1"/>
      <p:bldP spid="44" grpId="0" animBg="1"/>
      <p:bldP spid="45" grpId="0" animBg="1"/>
      <p:bldP spid="47" grpId="0" animBg="1"/>
      <p:bldP spid="48" grpId="0" animBg="1"/>
      <p:bldP spid="50" grpId="0" animBg="1"/>
      <p:bldP spid="52" grpId="0" animBg="1"/>
      <p:bldP spid="71" grpId="0" animBg="1"/>
      <p:bldP spid="72" grpId="0" animBg="1"/>
      <p:bldP spid="74" grpId="0" animBg="1"/>
      <p:bldP spid="7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Migration Technique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399"/>
          </a:xfrm>
        </p:spPr>
        <p:txBody>
          <a:bodyPr/>
          <a:lstStyle/>
          <a:p>
            <a:r>
              <a:rPr lang="en-US" dirty="0"/>
              <a:t>Live migration process :</a:t>
            </a:r>
          </a:p>
        </p:txBody>
      </p:sp>
      <p:sp>
        <p:nvSpPr>
          <p:cNvPr id="5" name="Rectangle 4"/>
          <p:cNvSpPr/>
          <p:nvPr/>
        </p:nvSpPr>
        <p:spPr>
          <a:xfrm>
            <a:off x="2123772" y="1905000"/>
            <a:ext cx="489647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Stop and copy : Final Round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09600" y="2667000"/>
            <a:ext cx="3600450" cy="3600450"/>
          </a:xfrm>
          <a:prstGeom prst="rect">
            <a:avLst/>
          </a:prstGeom>
          <a:noFill/>
          <a:ln w="381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4932363" y="2667000"/>
            <a:ext cx="3600450" cy="3600450"/>
          </a:xfrm>
          <a:prstGeom prst="rect">
            <a:avLst/>
          </a:prstGeom>
          <a:solidFill>
            <a:srgbClr val="5E574E"/>
          </a:solidFill>
          <a:ln w="381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291138" y="3394824"/>
            <a:ext cx="2881312" cy="2151901"/>
            <a:chOff x="5291138" y="3623424"/>
            <a:chExt cx="2881312" cy="2151901"/>
          </a:xfrm>
        </p:grpSpPr>
        <p:sp>
          <p:nvSpPr>
            <p:cNvPr id="8" name="Rectangle 19"/>
            <p:cNvSpPr>
              <a:spLocks noChangeArrowheads="1"/>
            </p:cNvSpPr>
            <p:nvPr/>
          </p:nvSpPr>
          <p:spPr bwMode="auto">
            <a:xfrm>
              <a:off x="5291138" y="5413375"/>
              <a:ext cx="360362" cy="361950"/>
            </a:xfrm>
            <a:prstGeom prst="rect">
              <a:avLst/>
            </a:prstGeom>
            <a:solidFill>
              <a:srgbClr val="FFFFFF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Rectangle 22"/>
            <p:cNvSpPr>
              <a:spLocks noChangeArrowheads="1"/>
            </p:cNvSpPr>
            <p:nvPr/>
          </p:nvSpPr>
          <p:spPr bwMode="auto">
            <a:xfrm>
              <a:off x="7812088" y="4695825"/>
              <a:ext cx="360362" cy="361950"/>
            </a:xfrm>
            <a:prstGeom prst="rect">
              <a:avLst/>
            </a:prstGeom>
            <a:solidFill>
              <a:srgbClr val="FFFFFF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Rectangle 24"/>
            <p:cNvSpPr>
              <a:spLocks noChangeArrowheads="1"/>
            </p:cNvSpPr>
            <p:nvPr/>
          </p:nvSpPr>
          <p:spPr bwMode="auto">
            <a:xfrm>
              <a:off x="7451725" y="3623424"/>
              <a:ext cx="360363" cy="361950"/>
            </a:xfrm>
            <a:prstGeom prst="rect">
              <a:avLst/>
            </a:prstGeom>
            <a:solidFill>
              <a:srgbClr val="FFFFFF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Rectangle 26"/>
            <p:cNvSpPr>
              <a:spLocks noChangeArrowheads="1"/>
            </p:cNvSpPr>
            <p:nvPr/>
          </p:nvSpPr>
          <p:spPr bwMode="auto">
            <a:xfrm>
              <a:off x="6731000" y="5053013"/>
              <a:ext cx="360363" cy="361950"/>
            </a:xfrm>
            <a:prstGeom prst="rect">
              <a:avLst/>
            </a:prstGeom>
            <a:solidFill>
              <a:srgbClr val="FFFFFF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69963" y="3394824"/>
            <a:ext cx="2881312" cy="2151901"/>
            <a:chOff x="969963" y="3623424"/>
            <a:chExt cx="2881312" cy="2151901"/>
          </a:xfrm>
        </p:grpSpPr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3130550" y="3623424"/>
              <a:ext cx="360363" cy="361950"/>
            </a:xfrm>
            <a:prstGeom prst="rect">
              <a:avLst/>
            </a:prstGeom>
            <a:solidFill>
              <a:srgbClr val="FF660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2409825" y="5053013"/>
              <a:ext cx="360363" cy="361950"/>
            </a:xfrm>
            <a:prstGeom prst="rect">
              <a:avLst/>
            </a:prstGeom>
            <a:solidFill>
              <a:srgbClr val="FF660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3490913" y="4695825"/>
              <a:ext cx="360362" cy="361950"/>
            </a:xfrm>
            <a:prstGeom prst="rect">
              <a:avLst/>
            </a:prstGeom>
            <a:solidFill>
              <a:srgbClr val="FF660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969963" y="5413375"/>
              <a:ext cx="360362" cy="361950"/>
            </a:xfrm>
            <a:prstGeom prst="rect">
              <a:avLst/>
            </a:prstGeom>
            <a:solidFill>
              <a:srgbClr val="FF6600"/>
            </a:solidFill>
            <a:ln w="381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932363" y="2667000"/>
            <a:ext cx="3600450" cy="3600450"/>
          </a:xfrm>
          <a:prstGeom prst="rect">
            <a:avLst/>
          </a:prstGeom>
          <a:solidFill>
            <a:srgbClr val="C0C0C0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971132" y="6324600"/>
            <a:ext cx="880562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b="1" i="1" dirty="0"/>
              <a:t>Host 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97918" y="6324600"/>
            <a:ext cx="869341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b="1" i="1" dirty="0"/>
              <a:t>Host 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81481E-6 L 0.47327 0.0020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 in Virtualization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525963"/>
          </a:xfrm>
        </p:spPr>
        <p:txBody>
          <a:bodyPr/>
          <a:lstStyle/>
          <a:p>
            <a:r>
              <a:rPr lang="en-US" dirty="0"/>
              <a:t>Scalability implement by VMware:</a:t>
            </a:r>
          </a:p>
          <a:p>
            <a:pPr lvl="1"/>
            <a:r>
              <a:rPr lang="en-US" dirty="0"/>
              <a:t>VMware </a:t>
            </a:r>
            <a:r>
              <a:rPr lang="en-US" dirty="0" err="1"/>
              <a:t>VMotion</a:t>
            </a:r>
            <a:r>
              <a:rPr lang="en-US" dirty="0"/>
              <a:t>, makes it possible to move Virtual Machines, without interrupting the applications running inside.</a:t>
            </a:r>
          </a:p>
          <a:p>
            <a:pPr lvl="1"/>
            <a:r>
              <a:rPr lang="en-US" dirty="0"/>
              <a:t>Dynamically scale up virtual machine system among physical servers.</a:t>
            </a:r>
          </a:p>
        </p:txBody>
      </p: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5181600" y="2814637"/>
            <a:ext cx="1676400" cy="2608263"/>
            <a:chOff x="1676400" y="2052601"/>
            <a:chExt cx="1676400" cy="2608299"/>
          </a:xfrm>
        </p:grpSpPr>
        <p:pic>
          <p:nvPicPr>
            <p:cNvPr id="5" name="Picture 9" descr="small_serv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76400" y="2356148"/>
              <a:ext cx="1676400" cy="2304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9" descr="arch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14500" y="2052601"/>
              <a:ext cx="1300170" cy="1057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5943600" y="3287712"/>
            <a:ext cx="1676400" cy="2608263"/>
            <a:chOff x="3695700" y="2057400"/>
            <a:chExt cx="1676400" cy="2608299"/>
          </a:xfrm>
        </p:grpSpPr>
        <p:pic>
          <p:nvPicPr>
            <p:cNvPr id="8" name="Picture 9" descr="small_serv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95700" y="2360947"/>
              <a:ext cx="1676400" cy="2304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9" descr="arch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33800" y="2057400"/>
              <a:ext cx="1300170" cy="1057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0" name="Group 32"/>
          <p:cNvGrpSpPr>
            <a:grpSpLocks/>
          </p:cNvGrpSpPr>
          <p:nvPr/>
        </p:nvGrpSpPr>
        <p:grpSpPr bwMode="auto">
          <a:xfrm>
            <a:off x="6786082" y="3726611"/>
            <a:ext cx="1676400" cy="2608263"/>
            <a:chOff x="5715000" y="2057400"/>
            <a:chExt cx="1676400" cy="2608299"/>
          </a:xfrm>
        </p:grpSpPr>
        <p:pic>
          <p:nvPicPr>
            <p:cNvPr id="11" name="Picture 9" descr="small_serv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15000" y="2360947"/>
              <a:ext cx="1676400" cy="2304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9" descr="arch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53100" y="2057400"/>
              <a:ext cx="1300170" cy="1057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3" name="Picture 27" descr="VMware-Infr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51438" y="2497137"/>
            <a:ext cx="3001962" cy="203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5" descr="OS_revise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70396" y="1617841"/>
            <a:ext cx="530225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4" descr="OS_revise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41796" y="1755685"/>
            <a:ext cx="530225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14" descr="OS_revise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75096" y="1940104"/>
            <a:ext cx="530225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15" descr="OS_revise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19126" y="2041134"/>
            <a:ext cx="530225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14" descr="OS_revise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90526" y="2178978"/>
            <a:ext cx="530225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14" descr="OS_revise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23826" y="2363397"/>
            <a:ext cx="530225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15" descr="OS_revise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66570" y="2457238"/>
            <a:ext cx="530225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14" descr="OS_revise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37970" y="2595082"/>
            <a:ext cx="530225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14" descr="OS_revise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71270" y="2779501"/>
            <a:ext cx="530225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 in Virtualization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/>
              <a:t>Fault tolerance system :</a:t>
            </a:r>
          </a:p>
          <a:p>
            <a:pPr lvl="1"/>
            <a:r>
              <a:rPr lang="en-US" dirty="0"/>
              <a:t>VMware makes all Servers and Applications protected against component and complete system failure.</a:t>
            </a:r>
          </a:p>
          <a:p>
            <a:pPr lvl="1"/>
            <a:r>
              <a:rPr lang="en-US" dirty="0"/>
              <a:t>When system failure occurs, virtual machines will be automatic restarted on other physical servers.</a:t>
            </a:r>
          </a:p>
        </p:txBody>
      </p: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5105400" y="2756078"/>
            <a:ext cx="1676400" cy="2608263"/>
            <a:chOff x="1676400" y="2052601"/>
            <a:chExt cx="1676400" cy="2608299"/>
          </a:xfrm>
        </p:grpSpPr>
        <p:pic>
          <p:nvPicPr>
            <p:cNvPr id="5" name="Picture 9" descr="small_serv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76400" y="2356148"/>
              <a:ext cx="1676400" cy="2304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9" descr="arch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14500" y="2052601"/>
              <a:ext cx="1300170" cy="1057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5943600" y="3229153"/>
            <a:ext cx="1676400" cy="2608263"/>
            <a:chOff x="3695700" y="2057400"/>
            <a:chExt cx="1676400" cy="2608299"/>
          </a:xfrm>
        </p:grpSpPr>
        <p:pic>
          <p:nvPicPr>
            <p:cNvPr id="8" name="Picture 9" descr="small_serv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95700" y="2360947"/>
              <a:ext cx="1676400" cy="2304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9" descr="arch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33800" y="2057400"/>
              <a:ext cx="1300170" cy="1057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0" name="Group 32"/>
          <p:cNvGrpSpPr>
            <a:grpSpLocks/>
          </p:cNvGrpSpPr>
          <p:nvPr/>
        </p:nvGrpSpPr>
        <p:grpSpPr bwMode="auto">
          <a:xfrm>
            <a:off x="6781800" y="3716337"/>
            <a:ext cx="1676400" cy="2608263"/>
            <a:chOff x="5715000" y="2057400"/>
            <a:chExt cx="1676400" cy="2608299"/>
          </a:xfrm>
        </p:grpSpPr>
        <p:pic>
          <p:nvPicPr>
            <p:cNvPr id="11" name="Picture 9" descr="small_serv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15000" y="2360947"/>
              <a:ext cx="1676400" cy="2304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9" descr="arch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53100" y="2057400"/>
              <a:ext cx="1300170" cy="1057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3" name="Picture 27" descr="VMware-Infr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51438" y="2438578"/>
            <a:ext cx="3001962" cy="203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5" descr="OS_revise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29300" y="1631200"/>
            <a:ext cx="530225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OS_revise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00700" y="1707400"/>
            <a:ext cx="530225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 descr="OS_revise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01574" y="2042631"/>
            <a:ext cx="530225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4" descr="OS_revise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72974" y="2118831"/>
            <a:ext cx="530225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3" descr="OS_revise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44374" y="2271231"/>
            <a:ext cx="530225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5" descr="OS_revise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64604" y="2522626"/>
            <a:ext cx="530225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4" descr="OS_revise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36004" y="2598826"/>
            <a:ext cx="530225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3" descr="OS_revise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07404" y="2751226"/>
            <a:ext cx="530225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tangle 21"/>
          <p:cNvSpPr/>
          <p:nvPr/>
        </p:nvSpPr>
        <p:spPr>
          <a:xfrm>
            <a:off x="4724400" y="3716337"/>
            <a:ext cx="1249363" cy="11080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6600" b="1">
                <a:solidFill>
                  <a:srgbClr val="EB262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 in Virtualization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95800" cy="4525963"/>
          </a:xfrm>
        </p:spPr>
        <p:txBody>
          <a:bodyPr/>
          <a:lstStyle/>
          <a:p>
            <a:r>
              <a:rPr lang="en-US" dirty="0"/>
              <a:t>Disaster recovery :</a:t>
            </a:r>
          </a:p>
          <a:p>
            <a:pPr lvl="1"/>
            <a:r>
              <a:rPr lang="en-US" dirty="0"/>
              <a:t>VMware Site Recovery Manager enables an easy transition from a production site to a Disaster Recovery site. </a:t>
            </a:r>
          </a:p>
          <a:p>
            <a:pPr lvl="1"/>
            <a:r>
              <a:rPr lang="en-US" dirty="0"/>
              <a:t>Easy Execution for real Disaster</a:t>
            </a:r>
          </a:p>
          <a:p>
            <a:pPr lvl="1"/>
            <a:r>
              <a:rPr lang="en-US" dirty="0"/>
              <a:t>Easy Testing for good night sleep</a:t>
            </a:r>
          </a:p>
          <a:p>
            <a:pPr lvl="1"/>
            <a:endParaRPr lang="en-US" dirty="0"/>
          </a:p>
        </p:txBody>
      </p: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5387974" y="2002407"/>
            <a:ext cx="3041170" cy="4294188"/>
            <a:chOff x="6867525" y="1046415"/>
            <a:chExt cx="4405900" cy="4665663"/>
          </a:xfrm>
        </p:grpSpPr>
        <p:grpSp>
          <p:nvGrpSpPr>
            <p:cNvPr id="5" name="Group 35"/>
            <p:cNvGrpSpPr>
              <a:grpSpLocks/>
            </p:cNvGrpSpPr>
            <p:nvPr/>
          </p:nvGrpSpPr>
          <p:grpSpPr bwMode="auto">
            <a:xfrm>
              <a:off x="6907213" y="2146300"/>
              <a:ext cx="2235200" cy="2608263"/>
              <a:chOff x="1676400" y="2052601"/>
              <a:chExt cx="1676400" cy="2608299"/>
            </a:xfrm>
          </p:grpSpPr>
          <p:pic>
            <p:nvPicPr>
              <p:cNvPr id="19" name="Picture 9" descr="small_server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676400" y="2356148"/>
                <a:ext cx="1676400" cy="23047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" name="Picture 9" descr="arch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714500" y="2052601"/>
                <a:ext cx="1300170" cy="10570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6" name="Group 33"/>
            <p:cNvGrpSpPr>
              <a:grpSpLocks/>
            </p:cNvGrpSpPr>
            <p:nvPr/>
          </p:nvGrpSpPr>
          <p:grpSpPr bwMode="auto">
            <a:xfrm>
              <a:off x="7923213" y="2619375"/>
              <a:ext cx="2235200" cy="2608263"/>
              <a:chOff x="3695700" y="2057400"/>
              <a:chExt cx="1676400" cy="2608299"/>
            </a:xfrm>
          </p:grpSpPr>
          <p:pic>
            <p:nvPicPr>
              <p:cNvPr id="17" name="Picture 9" descr="small_server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695700" y="2360947"/>
                <a:ext cx="1676400" cy="23047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8" name="Picture 9" descr="arch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33800" y="2057400"/>
                <a:ext cx="1300170" cy="10570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7" name="Group 32"/>
            <p:cNvGrpSpPr>
              <a:grpSpLocks/>
            </p:cNvGrpSpPr>
            <p:nvPr/>
          </p:nvGrpSpPr>
          <p:grpSpPr bwMode="auto">
            <a:xfrm>
              <a:off x="9038225" y="3103815"/>
              <a:ext cx="2235200" cy="2608263"/>
              <a:chOff x="5636860" y="2113215"/>
              <a:chExt cx="1676400" cy="2608299"/>
            </a:xfrm>
          </p:grpSpPr>
          <p:pic>
            <p:nvPicPr>
              <p:cNvPr id="15" name="Picture 9" descr="small_server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636860" y="2416762"/>
                <a:ext cx="1676400" cy="23047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6" name="Picture 9" descr="arch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674960" y="2113215"/>
                <a:ext cx="1300170" cy="10570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8" name="Picture 27" descr="VMware-Infra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867525" y="1828800"/>
              <a:ext cx="4002088" cy="2036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5" descr="OS_revised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800582" y="1046415"/>
              <a:ext cx="708025" cy="12969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14" descr="OS_revised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495782" y="1122615"/>
              <a:ext cx="708025" cy="12969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15" descr="OS_revised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857060" y="1463676"/>
              <a:ext cx="708025" cy="12969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14" descr="OS_revised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552260" y="1539876"/>
              <a:ext cx="708025" cy="12969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15" descr="OS_revised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9931590" y="1881139"/>
              <a:ext cx="706437" cy="12969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14" descr="OS_revised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9626790" y="1957339"/>
              <a:ext cx="706437" cy="12969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1" name="Rectangle 20"/>
          <p:cNvSpPr/>
          <p:nvPr/>
        </p:nvSpPr>
        <p:spPr>
          <a:xfrm>
            <a:off x="5792787" y="2133600"/>
            <a:ext cx="1835150" cy="34020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3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X</a:t>
            </a:r>
          </a:p>
        </p:txBody>
      </p:sp>
      <p:grpSp>
        <p:nvGrpSpPr>
          <p:cNvPr id="57" name="Group 44"/>
          <p:cNvGrpSpPr>
            <a:grpSpLocks/>
          </p:cNvGrpSpPr>
          <p:nvPr/>
        </p:nvGrpSpPr>
        <p:grpSpPr bwMode="auto">
          <a:xfrm>
            <a:off x="5329718" y="2491145"/>
            <a:ext cx="3284733" cy="3899381"/>
            <a:chOff x="2168006" y="6273282"/>
            <a:chExt cx="4379132" cy="3899381"/>
          </a:xfrm>
        </p:grpSpPr>
        <p:grpSp>
          <p:nvGrpSpPr>
            <p:cNvPr id="58" name="Group 35"/>
            <p:cNvGrpSpPr>
              <a:grpSpLocks/>
            </p:cNvGrpSpPr>
            <p:nvPr/>
          </p:nvGrpSpPr>
          <p:grpSpPr bwMode="auto">
            <a:xfrm>
              <a:off x="2207694" y="6590782"/>
              <a:ext cx="2235200" cy="2608263"/>
              <a:chOff x="1676400" y="2052601"/>
              <a:chExt cx="1676400" cy="2608299"/>
            </a:xfrm>
          </p:grpSpPr>
          <p:pic>
            <p:nvPicPr>
              <p:cNvPr id="66" name="Picture 9" descr="small_server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676400" y="2356148"/>
                <a:ext cx="1676400" cy="23047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7" name="Picture 9" descr="arch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714500" y="2052601"/>
                <a:ext cx="1300170" cy="10570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9" name="Group 33"/>
            <p:cNvGrpSpPr>
              <a:grpSpLocks/>
            </p:cNvGrpSpPr>
            <p:nvPr/>
          </p:nvGrpSpPr>
          <p:grpSpPr bwMode="auto">
            <a:xfrm>
              <a:off x="3223694" y="7063857"/>
              <a:ext cx="2235200" cy="2608263"/>
              <a:chOff x="3695700" y="2057400"/>
              <a:chExt cx="1676400" cy="2608299"/>
            </a:xfrm>
          </p:grpSpPr>
          <p:pic>
            <p:nvPicPr>
              <p:cNvPr id="64" name="Picture 9" descr="small_server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695700" y="2360947"/>
                <a:ext cx="1676400" cy="23047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5" name="Picture 9" descr="arch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33800" y="2057400"/>
                <a:ext cx="1300170" cy="10570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60" name="Group 32"/>
            <p:cNvGrpSpPr>
              <a:grpSpLocks/>
            </p:cNvGrpSpPr>
            <p:nvPr/>
          </p:nvGrpSpPr>
          <p:grpSpPr bwMode="auto">
            <a:xfrm>
              <a:off x="4311938" y="7564400"/>
              <a:ext cx="2235200" cy="2608263"/>
              <a:chOff x="5616783" y="2129318"/>
              <a:chExt cx="1676400" cy="2608299"/>
            </a:xfrm>
          </p:grpSpPr>
          <p:pic>
            <p:nvPicPr>
              <p:cNvPr id="62" name="Picture 9" descr="small_server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616783" y="2432865"/>
                <a:ext cx="1676400" cy="23047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3" name="Picture 9" descr="arch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654883" y="2129318"/>
                <a:ext cx="1300170" cy="10570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61" name="Picture 27" descr="VMware-Infra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68006" y="6273282"/>
              <a:ext cx="4002088" cy="2036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8" name="Picture 15" descr="OS_revise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29703" y="1708508"/>
            <a:ext cx="531813" cy="129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" name="Picture 14" descr="OS_revise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01103" y="1784708"/>
            <a:ext cx="531813" cy="129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" name="Picture 15" descr="OS_revise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24113" y="2130213"/>
            <a:ext cx="530225" cy="129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" name="Picture 14" descr="OS_revise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95513" y="2206413"/>
            <a:ext cx="530225" cy="129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" name="Picture 15" descr="OS_revise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76869" y="2599934"/>
            <a:ext cx="528637" cy="129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" name="Picture 14" descr="OS_revise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48269" y="2676134"/>
            <a:ext cx="528637" cy="129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1146 0 " pathEditMode="relative" ptsTypes="AA">
                                      <p:cBhvr>
                                        <p:cTn id="2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1146 0 " pathEditMode="relative" ptsTypes="AA">
                                      <p:cBhvr>
                                        <p:cTn id="2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/>
      <p:bldP spid="21" grpId="1"/>
      <p:bldP spid="21" grpId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5181600" y="2698750"/>
            <a:ext cx="1676400" cy="2608263"/>
            <a:chOff x="1676400" y="2052601"/>
            <a:chExt cx="1676400" cy="2608299"/>
          </a:xfrm>
        </p:grpSpPr>
        <p:pic>
          <p:nvPicPr>
            <p:cNvPr id="5" name="Picture 9" descr="small_serv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76400" y="2356148"/>
              <a:ext cx="1676400" cy="2304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9" descr="arch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14500" y="2052601"/>
              <a:ext cx="1300170" cy="1057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5943600" y="3171825"/>
            <a:ext cx="1676400" cy="2608263"/>
            <a:chOff x="3695700" y="2057400"/>
            <a:chExt cx="1676400" cy="2608299"/>
          </a:xfrm>
        </p:grpSpPr>
        <p:pic>
          <p:nvPicPr>
            <p:cNvPr id="8" name="Picture 9" descr="small_serv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95700" y="2360947"/>
              <a:ext cx="1676400" cy="2304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9" descr="arch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33800" y="2057400"/>
              <a:ext cx="1300170" cy="1057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" name="Group 32"/>
          <p:cNvGrpSpPr>
            <a:grpSpLocks/>
          </p:cNvGrpSpPr>
          <p:nvPr/>
        </p:nvGrpSpPr>
        <p:grpSpPr bwMode="auto">
          <a:xfrm>
            <a:off x="6787792" y="3692704"/>
            <a:ext cx="1676400" cy="2608263"/>
            <a:chOff x="5715000" y="2057400"/>
            <a:chExt cx="1676400" cy="2608299"/>
          </a:xfrm>
        </p:grpSpPr>
        <p:pic>
          <p:nvPicPr>
            <p:cNvPr id="22" name="Picture 9" descr="small_serv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15000" y="2360947"/>
              <a:ext cx="1676400" cy="2304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Picture 9" descr="arch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53100" y="2057400"/>
              <a:ext cx="1300170" cy="1057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 in Virtualization</a:t>
            </a:r>
          </a:p>
        </p:txBody>
      </p:sp>
      <p:pic>
        <p:nvPicPr>
          <p:cNvPr id="10" name="Picture 27" descr="VMware-Infr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51438" y="2401888"/>
            <a:ext cx="3001962" cy="203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4" descr="OS_revise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1522" y="1660346"/>
            <a:ext cx="530225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4" descr="OS_revise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03796" y="2102599"/>
            <a:ext cx="530225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25000"/>
              </a:srgbClr>
            </a:outerShdw>
          </a:effectLst>
        </p:spPr>
      </p:pic>
      <p:pic>
        <p:nvPicPr>
          <p:cNvPr id="13" name="Picture 144" descr="GEAR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60896" y="2315324"/>
            <a:ext cx="42545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4800600" y="3676650"/>
            <a:ext cx="1249363" cy="11080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6600" b="1">
                <a:solidFill>
                  <a:srgbClr val="EB262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X</a:t>
            </a:r>
          </a:p>
        </p:txBody>
      </p:sp>
      <p:pic>
        <p:nvPicPr>
          <p:cNvPr id="15" name="Picture 27" descr="ICON_Laptop_NoShadow_Q20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743200" y="2762250"/>
            <a:ext cx="128587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Arrow Connector 15"/>
          <p:cNvCxnSpPr>
            <a:cxnSpLocks noChangeShapeType="1"/>
          </p:cNvCxnSpPr>
          <p:nvPr/>
        </p:nvCxnSpPr>
        <p:spPr bwMode="auto">
          <a:xfrm flipV="1">
            <a:off x="3810000" y="2381250"/>
            <a:ext cx="1905000" cy="5334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prstDash val="sysDash"/>
            <a:round/>
            <a:headEnd type="arrow" w="med" len="med"/>
            <a:tailEnd type="arrow" w="med" len="med"/>
          </a:ln>
        </p:spPr>
      </p:cxnSp>
      <p:cxnSp>
        <p:nvCxnSpPr>
          <p:cNvPr id="17" name="Straight Arrow Connector 16"/>
          <p:cNvCxnSpPr>
            <a:cxnSpLocks noChangeShapeType="1"/>
          </p:cNvCxnSpPr>
          <p:nvPr/>
        </p:nvCxnSpPr>
        <p:spPr bwMode="auto">
          <a:xfrm flipV="1">
            <a:off x="3810000" y="2838450"/>
            <a:ext cx="2667000" cy="762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prstDash val="sysDash"/>
            <a:round/>
            <a:headEnd type="arrow" w="med" len="med"/>
            <a:tailEnd type="arrow" w="med" len="med"/>
          </a:ln>
        </p:spPr>
      </p:cxnSp>
      <p:pic>
        <p:nvPicPr>
          <p:cNvPr id="18" name="Picture 14" descr="OS_revise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46278" y="2592868"/>
            <a:ext cx="530225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44" descr="GEAR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8000" y="2762250"/>
            <a:ext cx="42545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304800" y="4419600"/>
            <a:ext cx="4800600" cy="840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ambria" pitchFamily="18" charset="0"/>
              </a:rPr>
              <a:t>Application protection against hardware failures, with NO down time that is Application and Operating System Independent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Arial Unicode MS" pitchFamily="34" charset="-128"/>
              </a:rPr>
              <a:t>.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4114800" cy="533400"/>
          </a:xfrm>
        </p:spPr>
        <p:txBody>
          <a:bodyPr/>
          <a:lstStyle/>
          <a:p>
            <a:r>
              <a:rPr lang="en-US" dirty="0"/>
              <a:t>Fail over technique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6000" y="1795046"/>
            <a:ext cx="1154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Backup VM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34200" y="2306548"/>
            <a:ext cx="1154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Backup VM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1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5" grpId="0"/>
      <p:bldP spid="25" grpId="1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525963"/>
          </a:xfrm>
        </p:spPr>
        <p:txBody>
          <a:bodyPr>
            <a:normAutofit/>
          </a:bodyPr>
          <a:lstStyle/>
          <a:p>
            <a:r>
              <a:rPr lang="en-US" dirty="0"/>
              <a:t>Basic properties :</a:t>
            </a:r>
          </a:p>
          <a:p>
            <a:pPr lvl="1"/>
            <a:r>
              <a:rPr lang="en-US" dirty="0"/>
              <a:t>Separate OS and hardware – </a:t>
            </a:r>
            <a:br>
              <a:rPr lang="en-US" dirty="0"/>
            </a:br>
            <a:r>
              <a:rPr lang="en-US" dirty="0"/>
              <a:t>break hardware dependencies</a:t>
            </a:r>
          </a:p>
          <a:p>
            <a:pPr lvl="1"/>
            <a:r>
              <a:rPr lang="en-US" dirty="0"/>
              <a:t>OS and Application as single unit by encapsulation</a:t>
            </a:r>
          </a:p>
          <a:p>
            <a:pPr lvl="1"/>
            <a:r>
              <a:rPr lang="en-US" dirty="0"/>
              <a:t>Strong fault and security isolation</a:t>
            </a:r>
          </a:p>
          <a:p>
            <a:pPr lvl="1"/>
            <a:r>
              <a:rPr lang="en-US" dirty="0"/>
              <a:t>Standard, HW independent environments can be provisioned anywhere</a:t>
            </a:r>
          </a:p>
          <a:p>
            <a:pPr lvl="1"/>
            <a:r>
              <a:rPr lang="en-US" dirty="0"/>
              <a:t>Flexibility to chose the right OS for the right application</a:t>
            </a:r>
          </a:p>
        </p:txBody>
      </p:sp>
      <p:pic>
        <p:nvPicPr>
          <p:cNvPr id="4" name="Picture 3" descr="3_ap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905000"/>
            <a:ext cx="4191000" cy="409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Manageability in Virtualization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4525963"/>
          </a:xfrm>
        </p:spPr>
        <p:txBody>
          <a:bodyPr/>
          <a:lstStyle/>
          <a:p>
            <a:r>
              <a:rPr lang="en-US" dirty="0"/>
              <a:t>Provide physical to virtual translation :</a:t>
            </a:r>
          </a:p>
          <a:p>
            <a:pPr lvl="1"/>
            <a:r>
              <a:rPr lang="en-US" dirty="0"/>
              <a:t>Consolidation Management with the VMware Infrastructure software will automate the migration from physical to virtual machines.</a:t>
            </a:r>
          </a:p>
        </p:txBody>
      </p: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5181600" y="2814637"/>
            <a:ext cx="1676400" cy="2608263"/>
            <a:chOff x="1676400" y="2052601"/>
            <a:chExt cx="1676400" cy="2608299"/>
          </a:xfrm>
        </p:grpSpPr>
        <p:pic>
          <p:nvPicPr>
            <p:cNvPr id="5" name="Picture 9" descr="small_serv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76400" y="2356148"/>
              <a:ext cx="1676400" cy="2304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9" descr="arch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14500" y="2052601"/>
              <a:ext cx="1300170" cy="1057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5943600" y="3287712"/>
            <a:ext cx="1676400" cy="2608263"/>
            <a:chOff x="3695700" y="2057400"/>
            <a:chExt cx="1676400" cy="2608299"/>
          </a:xfrm>
        </p:grpSpPr>
        <p:pic>
          <p:nvPicPr>
            <p:cNvPr id="8" name="Picture 9" descr="small_serv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95700" y="2360947"/>
              <a:ext cx="1676400" cy="2304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9" descr="arch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33800" y="2057400"/>
              <a:ext cx="1300170" cy="1057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0" name="Group 32"/>
          <p:cNvGrpSpPr>
            <a:grpSpLocks/>
          </p:cNvGrpSpPr>
          <p:nvPr/>
        </p:nvGrpSpPr>
        <p:grpSpPr bwMode="auto">
          <a:xfrm>
            <a:off x="6790509" y="3786009"/>
            <a:ext cx="1676400" cy="2608263"/>
            <a:chOff x="5715000" y="2057400"/>
            <a:chExt cx="1676400" cy="2608299"/>
          </a:xfrm>
        </p:grpSpPr>
        <p:pic>
          <p:nvPicPr>
            <p:cNvPr id="11" name="Picture 9" descr="small_serv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15000" y="2360947"/>
              <a:ext cx="1676400" cy="2304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9" descr="arch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53100" y="2057400"/>
              <a:ext cx="1300170" cy="1057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3" name="Picture 27" descr="VMware-Infr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51438" y="2497137"/>
            <a:ext cx="3001962" cy="203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5" descr="OS_revise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29300" y="1737318"/>
            <a:ext cx="530225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3" descr="OS_revise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79613" y="3729037"/>
            <a:ext cx="531812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 descr="OS_revise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91300" y="2132012"/>
            <a:ext cx="530225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4" descr="OS_revise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62700" y="2208212"/>
            <a:ext cx="530225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5" descr="OS_revise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73982" y="2563085"/>
            <a:ext cx="530225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4" descr="OS_revise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5382" y="2639285"/>
            <a:ext cx="530225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9" descr="small_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6688" y="3371850"/>
            <a:ext cx="1677987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44444E-6 L 0.39288 -0.27731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00" y="-13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in Virtualization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495800" cy="3048000"/>
          </a:xfrm>
        </p:spPr>
        <p:txBody>
          <a:bodyPr/>
          <a:lstStyle/>
          <a:p>
            <a:r>
              <a:rPr lang="en-US" dirty="0"/>
              <a:t>Dynamic load balancing :</a:t>
            </a:r>
          </a:p>
          <a:p>
            <a:pPr lvl="1"/>
            <a:r>
              <a:rPr lang="en-US" dirty="0"/>
              <a:t>VMware Distributed Resource Scheduler automatically balances the Workloads according to set limits and guarantees. </a:t>
            </a:r>
          </a:p>
          <a:p>
            <a:pPr lvl="1"/>
            <a:r>
              <a:rPr lang="en-US" dirty="0"/>
              <a:t>Removing the need to predict resource assignment.</a:t>
            </a:r>
          </a:p>
          <a:p>
            <a:pPr lvl="1"/>
            <a:endParaRPr lang="en-US" dirty="0"/>
          </a:p>
        </p:txBody>
      </p: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5364162" y="2890837"/>
            <a:ext cx="1676400" cy="2608263"/>
            <a:chOff x="1676400" y="2052601"/>
            <a:chExt cx="1676400" cy="2608299"/>
          </a:xfrm>
        </p:grpSpPr>
        <p:pic>
          <p:nvPicPr>
            <p:cNvPr id="5" name="Picture 9" descr="small_serv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76400" y="2356148"/>
              <a:ext cx="1676400" cy="2304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9" descr="arch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14500" y="2052601"/>
              <a:ext cx="1300170" cy="1057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6126162" y="3363912"/>
            <a:ext cx="1676400" cy="2608263"/>
            <a:chOff x="3695700" y="2057400"/>
            <a:chExt cx="1676400" cy="2608299"/>
          </a:xfrm>
        </p:grpSpPr>
        <p:pic>
          <p:nvPicPr>
            <p:cNvPr id="8" name="Picture 9" descr="small_serv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95700" y="2360947"/>
              <a:ext cx="1676400" cy="2304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9" descr="arch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33800" y="2057400"/>
              <a:ext cx="1300170" cy="1057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0" name="Group 32"/>
          <p:cNvGrpSpPr>
            <a:grpSpLocks/>
          </p:cNvGrpSpPr>
          <p:nvPr/>
        </p:nvGrpSpPr>
        <p:grpSpPr bwMode="auto">
          <a:xfrm>
            <a:off x="7040562" y="3792537"/>
            <a:ext cx="1676400" cy="2608263"/>
            <a:chOff x="5715000" y="2057400"/>
            <a:chExt cx="1676400" cy="2608299"/>
          </a:xfrm>
        </p:grpSpPr>
        <p:pic>
          <p:nvPicPr>
            <p:cNvPr id="11" name="Picture 9" descr="small_serv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15000" y="2360947"/>
              <a:ext cx="1676400" cy="2304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9" descr="arch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53100" y="2057400"/>
              <a:ext cx="1300170" cy="1057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3" name="Picture 27" descr="VMware-Infr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2573337"/>
            <a:ext cx="3001962" cy="203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5" descr="OS_revise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5507" y="2182085"/>
            <a:ext cx="530225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5" descr="OS_revise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88262" y="2636837"/>
            <a:ext cx="530225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4" descr="OS_revise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59662" y="2713037"/>
            <a:ext cx="530225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5" descr="OS_revise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29280" y="1796100"/>
            <a:ext cx="530225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4" descr="OS_revise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18198" y="2275703"/>
            <a:ext cx="530225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4" descr="OS_revise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18914" y="1903412"/>
            <a:ext cx="530225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4.07407E-6 C 0.02643 0.05601 0.05351 0.11226 0.07851 0.13564 C 0.10377 0.15926 0.13776 0.13194 0.15 0.13796 " pathEditMode="relative" rAng="0" ptsTypes="aaA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8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5 -0.01181 C -0.02721 0.00185 -0.05247 0.01597 -0.06575 0.00856 C -0.07916 0.00138 -0.08515 -0.04676 -0.08229 -0.05556 " pathEditMode="relative" rAng="0" ptsTypes="aaA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00" y="-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 0.13796 C 0.12278 0.15046 0.09557 0.16342 0.08476 0.15 C 0.07396 0.13657 0.07799 0.07106 0.08476 0.05787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0" y="-2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in Virtualization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r>
              <a:rPr lang="en-US" dirty="0"/>
              <a:t>Optimize network access :</a:t>
            </a:r>
          </a:p>
          <a:p>
            <a:pPr lvl="1"/>
            <a:r>
              <a:rPr lang="en-US" dirty="0"/>
              <a:t>VMware and Cisco are collaborating to enhance workload mobility and simpler management with virtualization-aware networks.</a:t>
            </a:r>
          </a:p>
        </p:txBody>
      </p: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5155473" y="3086782"/>
            <a:ext cx="1676400" cy="2608263"/>
            <a:chOff x="1676400" y="2052601"/>
            <a:chExt cx="1676400" cy="2608299"/>
          </a:xfrm>
        </p:grpSpPr>
        <p:pic>
          <p:nvPicPr>
            <p:cNvPr id="5" name="Picture 9" descr="small_serv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76400" y="2356148"/>
              <a:ext cx="1676400" cy="2304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9" descr="arch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14500" y="2052601"/>
              <a:ext cx="1300170" cy="1057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5943600" y="3516312"/>
            <a:ext cx="1676400" cy="2608263"/>
            <a:chOff x="3695700" y="2057400"/>
            <a:chExt cx="1676400" cy="2608299"/>
          </a:xfrm>
        </p:grpSpPr>
        <p:pic>
          <p:nvPicPr>
            <p:cNvPr id="8" name="Picture 9" descr="small_serv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95700" y="2360947"/>
              <a:ext cx="1676400" cy="2304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9" descr="arch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33800" y="2057400"/>
              <a:ext cx="1300170" cy="1057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0" name="Group 32"/>
          <p:cNvGrpSpPr>
            <a:grpSpLocks/>
          </p:cNvGrpSpPr>
          <p:nvPr/>
        </p:nvGrpSpPr>
        <p:grpSpPr bwMode="auto">
          <a:xfrm>
            <a:off x="6788328" y="3988482"/>
            <a:ext cx="1676400" cy="2608263"/>
            <a:chOff x="5715000" y="2057400"/>
            <a:chExt cx="1676400" cy="2608299"/>
          </a:xfrm>
        </p:grpSpPr>
        <p:pic>
          <p:nvPicPr>
            <p:cNvPr id="11" name="Picture 9" descr="small_serv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15000" y="2360947"/>
              <a:ext cx="1676400" cy="2304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9" descr="arch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53100" y="2057400"/>
              <a:ext cx="1300170" cy="1057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3" name="Picture 27" descr="VMware-Infr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51438" y="2725737"/>
            <a:ext cx="3001962" cy="203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7" descr="VMware-Infr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3500" y="2344737"/>
            <a:ext cx="3036888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Group 32"/>
          <p:cNvGrpSpPr>
            <a:grpSpLocks/>
          </p:cNvGrpSpPr>
          <p:nvPr/>
        </p:nvGrpSpPr>
        <p:grpSpPr bwMode="auto">
          <a:xfrm>
            <a:off x="5372113" y="1887537"/>
            <a:ext cx="2550596" cy="2383743"/>
            <a:chOff x="5372100" y="1308381"/>
            <a:chExt cx="2550178" cy="2384080"/>
          </a:xfrm>
        </p:grpSpPr>
        <p:grpSp>
          <p:nvGrpSpPr>
            <p:cNvPr id="16" name="Group 36"/>
            <p:cNvGrpSpPr>
              <a:grpSpLocks/>
            </p:cNvGrpSpPr>
            <p:nvPr/>
          </p:nvGrpSpPr>
          <p:grpSpPr bwMode="auto">
            <a:xfrm>
              <a:off x="5372100" y="1308381"/>
              <a:ext cx="986994" cy="1526211"/>
              <a:chOff x="1866900" y="1214401"/>
              <a:chExt cx="986994" cy="1526211"/>
            </a:xfrm>
          </p:grpSpPr>
          <p:pic>
            <p:nvPicPr>
              <p:cNvPr id="25" name="Picture 15" descr="OS_revised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324100" y="1214401"/>
                <a:ext cx="529794" cy="12976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6" name="Picture 14" descr="OS_revised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095500" y="1290601"/>
                <a:ext cx="529794" cy="12976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" name="Picture 13" descr="OS_revised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866900" y="1443001"/>
                <a:ext cx="529794" cy="12976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7" name="Group 37"/>
            <p:cNvGrpSpPr>
              <a:grpSpLocks/>
            </p:cNvGrpSpPr>
            <p:nvPr/>
          </p:nvGrpSpPr>
          <p:grpSpPr bwMode="auto">
            <a:xfrm>
              <a:off x="6134100" y="1728559"/>
              <a:ext cx="986994" cy="1526211"/>
              <a:chOff x="3886200" y="1166938"/>
              <a:chExt cx="986994" cy="1526211"/>
            </a:xfrm>
          </p:grpSpPr>
          <p:pic>
            <p:nvPicPr>
              <p:cNvPr id="22" name="Picture 15" descr="OS_revised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343400" y="1166938"/>
                <a:ext cx="529794" cy="12976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3" name="Picture 14" descr="OS_revised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114800" y="1243138"/>
                <a:ext cx="529794" cy="12976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4" name="Picture 13" descr="OS_revised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886200" y="1395538"/>
                <a:ext cx="529794" cy="12976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8" name="Group 38"/>
            <p:cNvGrpSpPr>
              <a:grpSpLocks/>
            </p:cNvGrpSpPr>
            <p:nvPr/>
          </p:nvGrpSpPr>
          <p:grpSpPr bwMode="auto">
            <a:xfrm>
              <a:off x="6935286" y="2166249"/>
              <a:ext cx="986992" cy="1526212"/>
              <a:chOff x="5792286" y="1175649"/>
              <a:chExt cx="986992" cy="1526212"/>
            </a:xfrm>
          </p:grpSpPr>
          <p:pic>
            <p:nvPicPr>
              <p:cNvPr id="19" name="Picture 15" descr="OS_revised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6249485" y="1175649"/>
                <a:ext cx="529793" cy="12976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" name="Picture 14" descr="OS_revised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6020886" y="1251849"/>
                <a:ext cx="529793" cy="12976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" name="Picture 13" descr="OS_revised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792286" y="1404249"/>
                <a:ext cx="529793" cy="12976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5" name="AutoShape 115"/>
          <p:cNvSpPr>
            <a:spLocks noChangeArrowheads="1"/>
          </p:cNvSpPr>
          <p:nvPr/>
        </p:nvSpPr>
        <p:spPr bwMode="auto">
          <a:xfrm flipH="1">
            <a:off x="1328737" y="5222875"/>
            <a:ext cx="3581400" cy="720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3025" tIns="36511" rIns="73025" bIns="36511" anchor="ctr"/>
          <a:lstStyle/>
          <a:p>
            <a:pPr marL="0" marR="0" lvl="0" indent="0" algn="r" defTabSz="814388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Nexus 1000V  </a:t>
            </a:r>
          </a:p>
        </p:txBody>
      </p:sp>
      <p:grpSp>
        <p:nvGrpSpPr>
          <p:cNvPr id="46" name="Group 213"/>
          <p:cNvGrpSpPr>
            <a:grpSpLocks/>
          </p:cNvGrpSpPr>
          <p:nvPr/>
        </p:nvGrpSpPr>
        <p:grpSpPr bwMode="auto">
          <a:xfrm>
            <a:off x="914400" y="5241925"/>
            <a:ext cx="1222375" cy="625475"/>
            <a:chOff x="3272" y="1316"/>
            <a:chExt cx="1889" cy="1002"/>
          </a:xfrm>
        </p:grpSpPr>
        <p:sp>
          <p:nvSpPr>
            <p:cNvPr id="47" name="AutoShape 214"/>
            <p:cNvSpPr>
              <a:spLocks noChangeAspect="1" noChangeArrowheads="1" noTextEdit="1"/>
            </p:cNvSpPr>
            <p:nvPr/>
          </p:nvSpPr>
          <p:spPr bwMode="auto">
            <a:xfrm>
              <a:off x="3272" y="1316"/>
              <a:ext cx="1889" cy="10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Rectangle 215"/>
            <p:cNvSpPr>
              <a:spLocks noChangeArrowheads="1"/>
            </p:cNvSpPr>
            <p:nvPr/>
          </p:nvSpPr>
          <p:spPr bwMode="auto">
            <a:xfrm>
              <a:off x="3803" y="1980"/>
              <a:ext cx="86" cy="325"/>
            </a:xfrm>
            <a:prstGeom prst="rect">
              <a:avLst/>
            </a:prstGeom>
            <a:solidFill>
              <a:srgbClr val="B21A1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49" name="Freeform 216"/>
            <p:cNvSpPr>
              <a:spLocks/>
            </p:cNvSpPr>
            <p:nvPr/>
          </p:nvSpPr>
          <p:spPr bwMode="auto">
            <a:xfrm>
              <a:off x="4304" y="1971"/>
              <a:ext cx="249" cy="343"/>
            </a:xfrm>
            <a:custGeom>
              <a:avLst/>
              <a:gdLst>
                <a:gd name="T0" fmla="*/ 2147483647 w 58"/>
                <a:gd name="T1" fmla="*/ 2147483647 h 80"/>
                <a:gd name="T2" fmla="*/ 2147483647 w 58"/>
                <a:gd name="T3" fmla="*/ 2147483647 h 80"/>
                <a:gd name="T4" fmla="*/ 2147483647 w 58"/>
                <a:gd name="T5" fmla="*/ 2147483647 h 80"/>
                <a:gd name="T6" fmla="*/ 2147483647 w 58"/>
                <a:gd name="T7" fmla="*/ 2147483647 h 80"/>
                <a:gd name="T8" fmla="*/ 2147483647 w 58"/>
                <a:gd name="T9" fmla="*/ 2147483647 h 80"/>
                <a:gd name="T10" fmla="*/ 2147483647 w 58"/>
                <a:gd name="T11" fmla="*/ 2147483647 h 80"/>
                <a:gd name="T12" fmla="*/ 2147483647 w 58"/>
                <a:gd name="T13" fmla="*/ 2147483647 h 80"/>
                <a:gd name="T14" fmla="*/ 0 w 58"/>
                <a:gd name="T15" fmla="*/ 2147483647 h 80"/>
                <a:gd name="T16" fmla="*/ 2147483647 w 58"/>
                <a:gd name="T17" fmla="*/ 0 h 80"/>
                <a:gd name="T18" fmla="*/ 2147483647 w 58"/>
                <a:gd name="T19" fmla="*/ 2147483647 h 80"/>
                <a:gd name="T20" fmla="*/ 2147483647 w 58"/>
                <a:gd name="T21" fmla="*/ 2147483647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8"/>
                <a:gd name="T34" fmla="*/ 0 h 80"/>
                <a:gd name="T35" fmla="*/ 58 w 58"/>
                <a:gd name="T36" fmla="*/ 80 h 8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50" name="Freeform 217"/>
            <p:cNvSpPr>
              <a:spLocks/>
            </p:cNvSpPr>
            <p:nvPr/>
          </p:nvSpPr>
          <p:spPr bwMode="auto">
            <a:xfrm>
              <a:off x="3443" y="1971"/>
              <a:ext cx="249" cy="343"/>
            </a:xfrm>
            <a:custGeom>
              <a:avLst/>
              <a:gdLst>
                <a:gd name="T0" fmla="*/ 2147483647 w 58"/>
                <a:gd name="T1" fmla="*/ 2147483647 h 80"/>
                <a:gd name="T2" fmla="*/ 2147483647 w 58"/>
                <a:gd name="T3" fmla="*/ 2147483647 h 80"/>
                <a:gd name="T4" fmla="*/ 2147483647 w 58"/>
                <a:gd name="T5" fmla="*/ 2147483647 h 80"/>
                <a:gd name="T6" fmla="*/ 2147483647 w 58"/>
                <a:gd name="T7" fmla="*/ 2147483647 h 80"/>
                <a:gd name="T8" fmla="*/ 2147483647 w 58"/>
                <a:gd name="T9" fmla="*/ 2147483647 h 80"/>
                <a:gd name="T10" fmla="*/ 2147483647 w 58"/>
                <a:gd name="T11" fmla="*/ 2147483647 h 80"/>
                <a:gd name="T12" fmla="*/ 2147483647 w 58"/>
                <a:gd name="T13" fmla="*/ 2147483647 h 80"/>
                <a:gd name="T14" fmla="*/ 0 w 58"/>
                <a:gd name="T15" fmla="*/ 2147483647 h 80"/>
                <a:gd name="T16" fmla="*/ 2147483647 w 58"/>
                <a:gd name="T17" fmla="*/ 0 h 80"/>
                <a:gd name="T18" fmla="*/ 2147483647 w 58"/>
                <a:gd name="T19" fmla="*/ 2147483647 h 80"/>
                <a:gd name="T20" fmla="*/ 2147483647 w 58"/>
                <a:gd name="T21" fmla="*/ 2147483647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8"/>
                <a:gd name="T34" fmla="*/ 0 h 80"/>
                <a:gd name="T35" fmla="*/ 58 w 58"/>
                <a:gd name="T36" fmla="*/ 80 h 8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51" name="Freeform 218"/>
            <p:cNvSpPr>
              <a:spLocks noEditPoints="1"/>
            </p:cNvSpPr>
            <p:nvPr/>
          </p:nvSpPr>
          <p:spPr bwMode="auto">
            <a:xfrm>
              <a:off x="4643" y="1971"/>
              <a:ext cx="342" cy="343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2147483647 h 80"/>
                <a:gd name="T4" fmla="*/ 0 w 80"/>
                <a:gd name="T5" fmla="*/ 2147483647 h 80"/>
                <a:gd name="T6" fmla="*/ 2147483647 w 80"/>
                <a:gd name="T7" fmla="*/ 0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2147483647 w 80"/>
                <a:gd name="T17" fmla="*/ 2147483647 h 80"/>
                <a:gd name="T18" fmla="*/ 2147483647 w 80"/>
                <a:gd name="T19" fmla="*/ 2147483647 h 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0"/>
                <a:gd name="T31" fmla="*/ 0 h 80"/>
                <a:gd name="T32" fmla="*/ 80 w 80"/>
                <a:gd name="T33" fmla="*/ 80 h 8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B21A1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52" name="Freeform 219"/>
            <p:cNvSpPr>
              <a:spLocks/>
            </p:cNvSpPr>
            <p:nvPr/>
          </p:nvSpPr>
          <p:spPr bwMode="auto">
            <a:xfrm>
              <a:off x="4000" y="1971"/>
              <a:ext cx="223" cy="343"/>
            </a:xfrm>
            <a:custGeom>
              <a:avLst/>
              <a:gdLst>
                <a:gd name="T0" fmla="*/ 2147483647 w 52"/>
                <a:gd name="T1" fmla="*/ 2147483647 h 80"/>
                <a:gd name="T2" fmla="*/ 2147483647 w 52"/>
                <a:gd name="T3" fmla="*/ 2147483647 h 80"/>
                <a:gd name="T4" fmla="*/ 2147483647 w 52"/>
                <a:gd name="T5" fmla="*/ 2147483647 h 80"/>
                <a:gd name="T6" fmla="*/ 2147483647 w 52"/>
                <a:gd name="T7" fmla="*/ 2147483647 h 80"/>
                <a:gd name="T8" fmla="*/ 2147483647 w 52"/>
                <a:gd name="T9" fmla="*/ 2147483647 h 80"/>
                <a:gd name="T10" fmla="*/ 2147483647 w 52"/>
                <a:gd name="T11" fmla="*/ 2147483647 h 80"/>
                <a:gd name="T12" fmla="*/ 2147483647 w 52"/>
                <a:gd name="T13" fmla="*/ 2147483647 h 80"/>
                <a:gd name="T14" fmla="*/ 0 w 52"/>
                <a:gd name="T15" fmla="*/ 2147483647 h 80"/>
                <a:gd name="T16" fmla="*/ 0 w 52"/>
                <a:gd name="T17" fmla="*/ 2147483647 h 80"/>
                <a:gd name="T18" fmla="*/ 2147483647 w 52"/>
                <a:gd name="T19" fmla="*/ 2147483647 h 80"/>
                <a:gd name="T20" fmla="*/ 2147483647 w 52"/>
                <a:gd name="T21" fmla="*/ 2147483647 h 80"/>
                <a:gd name="T22" fmla="*/ 2147483647 w 52"/>
                <a:gd name="T23" fmla="*/ 2147483647 h 80"/>
                <a:gd name="T24" fmla="*/ 2147483647 w 52"/>
                <a:gd name="T25" fmla="*/ 2147483647 h 80"/>
                <a:gd name="T26" fmla="*/ 0 w 52"/>
                <a:gd name="T27" fmla="*/ 2147483647 h 80"/>
                <a:gd name="T28" fmla="*/ 2147483647 w 52"/>
                <a:gd name="T29" fmla="*/ 0 h 80"/>
                <a:gd name="T30" fmla="*/ 2147483647 w 52"/>
                <a:gd name="T31" fmla="*/ 2147483647 h 80"/>
                <a:gd name="T32" fmla="*/ 2147483647 w 52"/>
                <a:gd name="T33" fmla="*/ 2147483647 h 8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2"/>
                <a:gd name="T52" fmla="*/ 0 h 80"/>
                <a:gd name="T53" fmla="*/ 52 w 52"/>
                <a:gd name="T54" fmla="*/ 80 h 8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B21A1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53" name="Freeform 220"/>
            <p:cNvSpPr>
              <a:spLocks/>
            </p:cNvSpPr>
            <p:nvPr/>
          </p:nvSpPr>
          <p:spPr bwMode="auto">
            <a:xfrm>
              <a:off x="3272" y="1586"/>
              <a:ext cx="81" cy="167"/>
            </a:xfrm>
            <a:custGeom>
              <a:avLst/>
              <a:gdLst>
                <a:gd name="T0" fmla="*/ 2147483647 w 19"/>
                <a:gd name="T1" fmla="*/ 2147483647 h 39"/>
                <a:gd name="T2" fmla="*/ 2147483647 w 19"/>
                <a:gd name="T3" fmla="*/ 0 h 39"/>
                <a:gd name="T4" fmla="*/ 0 w 19"/>
                <a:gd name="T5" fmla="*/ 2147483647 h 39"/>
                <a:gd name="T6" fmla="*/ 0 w 19"/>
                <a:gd name="T7" fmla="*/ 2147483647 h 39"/>
                <a:gd name="T8" fmla="*/ 2147483647 w 19"/>
                <a:gd name="T9" fmla="*/ 2147483647 h 39"/>
                <a:gd name="T10" fmla="*/ 2147483647 w 19"/>
                <a:gd name="T11" fmla="*/ 2147483647 h 39"/>
                <a:gd name="T12" fmla="*/ 2147483647 w 19"/>
                <a:gd name="T13" fmla="*/ 2147483647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"/>
                <a:gd name="T22" fmla="*/ 0 h 39"/>
                <a:gd name="T23" fmla="*/ 19 w 19"/>
                <a:gd name="T24" fmla="*/ 39 h 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54" name="Freeform 221"/>
            <p:cNvSpPr>
              <a:spLocks/>
            </p:cNvSpPr>
            <p:nvPr/>
          </p:nvSpPr>
          <p:spPr bwMode="auto">
            <a:xfrm>
              <a:off x="3499" y="1474"/>
              <a:ext cx="81" cy="279"/>
            </a:xfrm>
            <a:custGeom>
              <a:avLst/>
              <a:gdLst>
                <a:gd name="T0" fmla="*/ 2147483647 w 19"/>
                <a:gd name="T1" fmla="*/ 2147483647 h 65"/>
                <a:gd name="T2" fmla="*/ 2147483647 w 19"/>
                <a:gd name="T3" fmla="*/ 0 h 65"/>
                <a:gd name="T4" fmla="*/ 0 w 19"/>
                <a:gd name="T5" fmla="*/ 2147483647 h 65"/>
                <a:gd name="T6" fmla="*/ 0 w 19"/>
                <a:gd name="T7" fmla="*/ 2147483647 h 65"/>
                <a:gd name="T8" fmla="*/ 2147483647 w 19"/>
                <a:gd name="T9" fmla="*/ 2147483647 h 65"/>
                <a:gd name="T10" fmla="*/ 2147483647 w 19"/>
                <a:gd name="T11" fmla="*/ 2147483647 h 65"/>
                <a:gd name="T12" fmla="*/ 2147483647 w 19"/>
                <a:gd name="T13" fmla="*/ 2147483647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"/>
                <a:gd name="T22" fmla="*/ 0 h 65"/>
                <a:gd name="T23" fmla="*/ 19 w 19"/>
                <a:gd name="T24" fmla="*/ 65 h 6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55" name="Freeform 222"/>
            <p:cNvSpPr>
              <a:spLocks/>
            </p:cNvSpPr>
            <p:nvPr/>
          </p:nvSpPr>
          <p:spPr bwMode="auto">
            <a:xfrm>
              <a:off x="3722" y="1320"/>
              <a:ext cx="81" cy="514"/>
            </a:xfrm>
            <a:custGeom>
              <a:avLst/>
              <a:gdLst>
                <a:gd name="T0" fmla="*/ 2147483647 w 19"/>
                <a:gd name="T1" fmla="*/ 2147483647 h 120"/>
                <a:gd name="T2" fmla="*/ 2147483647 w 19"/>
                <a:gd name="T3" fmla="*/ 0 h 120"/>
                <a:gd name="T4" fmla="*/ 0 w 19"/>
                <a:gd name="T5" fmla="*/ 2147483647 h 120"/>
                <a:gd name="T6" fmla="*/ 0 w 19"/>
                <a:gd name="T7" fmla="*/ 2147483647 h 120"/>
                <a:gd name="T8" fmla="*/ 2147483647 w 19"/>
                <a:gd name="T9" fmla="*/ 2147483647 h 120"/>
                <a:gd name="T10" fmla="*/ 2147483647 w 19"/>
                <a:gd name="T11" fmla="*/ 2147483647 h 120"/>
                <a:gd name="T12" fmla="*/ 2147483647 w 19"/>
                <a:gd name="T13" fmla="*/ 2147483647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"/>
                <a:gd name="T22" fmla="*/ 0 h 120"/>
                <a:gd name="T23" fmla="*/ 19 w 19"/>
                <a:gd name="T24" fmla="*/ 120 h 1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56" name="Freeform 223"/>
            <p:cNvSpPr>
              <a:spLocks/>
            </p:cNvSpPr>
            <p:nvPr/>
          </p:nvSpPr>
          <p:spPr bwMode="auto">
            <a:xfrm>
              <a:off x="3949" y="1474"/>
              <a:ext cx="81" cy="279"/>
            </a:xfrm>
            <a:custGeom>
              <a:avLst/>
              <a:gdLst>
                <a:gd name="T0" fmla="*/ 2147483647 w 19"/>
                <a:gd name="T1" fmla="*/ 2147483647 h 65"/>
                <a:gd name="T2" fmla="*/ 2147483647 w 19"/>
                <a:gd name="T3" fmla="*/ 0 h 65"/>
                <a:gd name="T4" fmla="*/ 0 w 19"/>
                <a:gd name="T5" fmla="*/ 2147483647 h 65"/>
                <a:gd name="T6" fmla="*/ 0 w 19"/>
                <a:gd name="T7" fmla="*/ 2147483647 h 65"/>
                <a:gd name="T8" fmla="*/ 2147483647 w 19"/>
                <a:gd name="T9" fmla="*/ 2147483647 h 65"/>
                <a:gd name="T10" fmla="*/ 2147483647 w 19"/>
                <a:gd name="T11" fmla="*/ 2147483647 h 65"/>
                <a:gd name="T12" fmla="*/ 2147483647 w 19"/>
                <a:gd name="T13" fmla="*/ 2147483647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"/>
                <a:gd name="T22" fmla="*/ 0 h 65"/>
                <a:gd name="T23" fmla="*/ 19 w 19"/>
                <a:gd name="T24" fmla="*/ 65 h 6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57" name="Freeform 224"/>
            <p:cNvSpPr>
              <a:spLocks/>
            </p:cNvSpPr>
            <p:nvPr/>
          </p:nvSpPr>
          <p:spPr bwMode="auto">
            <a:xfrm>
              <a:off x="4171" y="1586"/>
              <a:ext cx="86" cy="167"/>
            </a:xfrm>
            <a:custGeom>
              <a:avLst/>
              <a:gdLst>
                <a:gd name="T0" fmla="*/ 2147483647 w 20"/>
                <a:gd name="T1" fmla="*/ 2147483647 h 39"/>
                <a:gd name="T2" fmla="*/ 2147483647 w 20"/>
                <a:gd name="T3" fmla="*/ 0 h 39"/>
                <a:gd name="T4" fmla="*/ 0 w 20"/>
                <a:gd name="T5" fmla="*/ 2147483647 h 39"/>
                <a:gd name="T6" fmla="*/ 0 w 20"/>
                <a:gd name="T7" fmla="*/ 2147483647 h 39"/>
                <a:gd name="T8" fmla="*/ 2147483647 w 20"/>
                <a:gd name="T9" fmla="*/ 2147483647 h 39"/>
                <a:gd name="T10" fmla="*/ 2147483647 w 20"/>
                <a:gd name="T11" fmla="*/ 2147483647 h 39"/>
                <a:gd name="T12" fmla="*/ 2147483647 w 20"/>
                <a:gd name="T13" fmla="*/ 2147483647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"/>
                <a:gd name="T22" fmla="*/ 0 h 39"/>
                <a:gd name="T23" fmla="*/ 20 w 20"/>
                <a:gd name="T24" fmla="*/ 39 h 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015F8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58" name="Freeform 225"/>
            <p:cNvSpPr>
              <a:spLocks/>
            </p:cNvSpPr>
            <p:nvPr/>
          </p:nvSpPr>
          <p:spPr bwMode="auto">
            <a:xfrm>
              <a:off x="4398" y="1474"/>
              <a:ext cx="82" cy="279"/>
            </a:xfrm>
            <a:custGeom>
              <a:avLst/>
              <a:gdLst>
                <a:gd name="T0" fmla="*/ 2147483647 w 19"/>
                <a:gd name="T1" fmla="*/ 2147483647 h 65"/>
                <a:gd name="T2" fmla="*/ 2147483647 w 19"/>
                <a:gd name="T3" fmla="*/ 0 h 65"/>
                <a:gd name="T4" fmla="*/ 0 w 19"/>
                <a:gd name="T5" fmla="*/ 2147483647 h 65"/>
                <a:gd name="T6" fmla="*/ 0 w 19"/>
                <a:gd name="T7" fmla="*/ 2147483647 h 65"/>
                <a:gd name="T8" fmla="*/ 2147483647 w 19"/>
                <a:gd name="T9" fmla="*/ 2147483647 h 65"/>
                <a:gd name="T10" fmla="*/ 2147483647 w 19"/>
                <a:gd name="T11" fmla="*/ 2147483647 h 65"/>
                <a:gd name="T12" fmla="*/ 2147483647 w 19"/>
                <a:gd name="T13" fmla="*/ 2147483647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"/>
                <a:gd name="T22" fmla="*/ 0 h 65"/>
                <a:gd name="T23" fmla="*/ 19 w 19"/>
                <a:gd name="T24" fmla="*/ 65 h 6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59" name="Freeform 226"/>
            <p:cNvSpPr>
              <a:spLocks/>
            </p:cNvSpPr>
            <p:nvPr/>
          </p:nvSpPr>
          <p:spPr bwMode="auto">
            <a:xfrm>
              <a:off x="4625" y="1320"/>
              <a:ext cx="82" cy="514"/>
            </a:xfrm>
            <a:custGeom>
              <a:avLst/>
              <a:gdLst>
                <a:gd name="T0" fmla="*/ 2147483647 w 19"/>
                <a:gd name="T1" fmla="*/ 2147483647 h 120"/>
                <a:gd name="T2" fmla="*/ 2147483647 w 19"/>
                <a:gd name="T3" fmla="*/ 0 h 120"/>
                <a:gd name="T4" fmla="*/ 0 w 19"/>
                <a:gd name="T5" fmla="*/ 2147483647 h 120"/>
                <a:gd name="T6" fmla="*/ 0 w 19"/>
                <a:gd name="T7" fmla="*/ 2147483647 h 120"/>
                <a:gd name="T8" fmla="*/ 2147483647 w 19"/>
                <a:gd name="T9" fmla="*/ 2147483647 h 120"/>
                <a:gd name="T10" fmla="*/ 2147483647 w 19"/>
                <a:gd name="T11" fmla="*/ 2147483647 h 120"/>
                <a:gd name="T12" fmla="*/ 2147483647 w 19"/>
                <a:gd name="T13" fmla="*/ 2147483647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"/>
                <a:gd name="T22" fmla="*/ 0 h 120"/>
                <a:gd name="T23" fmla="*/ 19 w 19"/>
                <a:gd name="T24" fmla="*/ 120 h 1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60" name="Freeform 227"/>
            <p:cNvSpPr>
              <a:spLocks/>
            </p:cNvSpPr>
            <p:nvPr/>
          </p:nvSpPr>
          <p:spPr bwMode="auto">
            <a:xfrm>
              <a:off x="4848" y="1474"/>
              <a:ext cx="82" cy="279"/>
            </a:xfrm>
            <a:custGeom>
              <a:avLst/>
              <a:gdLst>
                <a:gd name="T0" fmla="*/ 2147483647 w 19"/>
                <a:gd name="T1" fmla="*/ 2147483647 h 65"/>
                <a:gd name="T2" fmla="*/ 2147483647 w 19"/>
                <a:gd name="T3" fmla="*/ 0 h 65"/>
                <a:gd name="T4" fmla="*/ 0 w 19"/>
                <a:gd name="T5" fmla="*/ 2147483647 h 65"/>
                <a:gd name="T6" fmla="*/ 0 w 19"/>
                <a:gd name="T7" fmla="*/ 2147483647 h 65"/>
                <a:gd name="T8" fmla="*/ 2147483647 w 19"/>
                <a:gd name="T9" fmla="*/ 2147483647 h 65"/>
                <a:gd name="T10" fmla="*/ 2147483647 w 19"/>
                <a:gd name="T11" fmla="*/ 2147483647 h 65"/>
                <a:gd name="T12" fmla="*/ 2147483647 w 19"/>
                <a:gd name="T13" fmla="*/ 2147483647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"/>
                <a:gd name="T22" fmla="*/ 0 h 65"/>
                <a:gd name="T23" fmla="*/ 19 w 19"/>
                <a:gd name="T24" fmla="*/ 65 h 6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61" name="Freeform 228"/>
            <p:cNvSpPr>
              <a:spLocks/>
            </p:cNvSpPr>
            <p:nvPr/>
          </p:nvSpPr>
          <p:spPr bwMode="auto">
            <a:xfrm>
              <a:off x="5075" y="1586"/>
              <a:ext cx="82" cy="167"/>
            </a:xfrm>
            <a:custGeom>
              <a:avLst/>
              <a:gdLst>
                <a:gd name="T0" fmla="*/ 2147483647 w 19"/>
                <a:gd name="T1" fmla="*/ 2147483647 h 39"/>
                <a:gd name="T2" fmla="*/ 2147483647 w 19"/>
                <a:gd name="T3" fmla="*/ 0 h 39"/>
                <a:gd name="T4" fmla="*/ 0 w 19"/>
                <a:gd name="T5" fmla="*/ 2147483647 h 39"/>
                <a:gd name="T6" fmla="*/ 0 w 19"/>
                <a:gd name="T7" fmla="*/ 2147483647 h 39"/>
                <a:gd name="T8" fmla="*/ 2147483647 w 19"/>
                <a:gd name="T9" fmla="*/ 2147483647 h 39"/>
                <a:gd name="T10" fmla="*/ 2147483647 w 19"/>
                <a:gd name="T11" fmla="*/ 2147483647 h 39"/>
                <a:gd name="T12" fmla="*/ 2147483647 w 19"/>
                <a:gd name="T13" fmla="*/ 2147483647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"/>
                <a:gd name="T22" fmla="*/ 0 h 39"/>
                <a:gd name="T23" fmla="*/ 19 w 19"/>
                <a:gd name="T24" fmla="*/ 39 h 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7037E-6 L 0.00018 -0.076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7686 L 0.00018 -0.0435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in Virtualization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114800" cy="2667000"/>
          </a:xfrm>
        </p:spPr>
        <p:txBody>
          <a:bodyPr/>
          <a:lstStyle/>
          <a:p>
            <a:r>
              <a:rPr lang="en-US" dirty="0"/>
              <a:t>Enhance virtual machine security protection :</a:t>
            </a:r>
          </a:p>
          <a:p>
            <a:pPr lvl="1"/>
            <a:r>
              <a:rPr lang="en-US" dirty="0"/>
              <a:t>The Application </a:t>
            </a:r>
            <a:r>
              <a:rPr lang="en-US" dirty="0" err="1"/>
              <a:t>vService</a:t>
            </a:r>
            <a:r>
              <a:rPr lang="en-US" dirty="0"/>
              <a:t> </a:t>
            </a:r>
            <a:r>
              <a:rPr lang="en-US" dirty="0" err="1"/>
              <a:t>VMSafe</a:t>
            </a:r>
            <a:r>
              <a:rPr lang="en-US" dirty="0"/>
              <a:t> allows security vendors to add superior security solutions inside the VMware Infrastructure.</a:t>
            </a:r>
          </a:p>
        </p:txBody>
      </p: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5148945" y="3086782"/>
            <a:ext cx="1676400" cy="2608263"/>
            <a:chOff x="1676400" y="2052601"/>
            <a:chExt cx="1676400" cy="2608299"/>
          </a:xfrm>
        </p:grpSpPr>
        <p:pic>
          <p:nvPicPr>
            <p:cNvPr id="6" name="Picture 9" descr="small_serv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76400" y="2356148"/>
              <a:ext cx="1676400" cy="2304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9" descr="arch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14500" y="2052601"/>
              <a:ext cx="1300170" cy="1057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5943600" y="3516312"/>
            <a:ext cx="1676400" cy="2608263"/>
            <a:chOff x="3695700" y="2057400"/>
            <a:chExt cx="1676400" cy="2608299"/>
          </a:xfrm>
        </p:grpSpPr>
        <p:pic>
          <p:nvPicPr>
            <p:cNvPr id="9" name="Picture 9" descr="small_serv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95700" y="2360947"/>
              <a:ext cx="1676400" cy="2304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9" descr="arch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33800" y="2057400"/>
              <a:ext cx="1300170" cy="1057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6788328" y="3988482"/>
            <a:ext cx="1676400" cy="2608263"/>
            <a:chOff x="5715000" y="2057400"/>
            <a:chExt cx="1676400" cy="2608299"/>
          </a:xfrm>
        </p:grpSpPr>
        <p:pic>
          <p:nvPicPr>
            <p:cNvPr id="12" name="Picture 9" descr="small_serv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15000" y="2360947"/>
              <a:ext cx="1676400" cy="2304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9" descr="arch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53100" y="2057400"/>
              <a:ext cx="1300170" cy="1057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4" name="Picture 27" descr="VMware-Infr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51438" y="2725737"/>
            <a:ext cx="3001962" cy="203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28" descr="vi_security copy.gif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0325" y="2346236"/>
            <a:ext cx="301307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Group 32"/>
          <p:cNvGrpSpPr>
            <a:grpSpLocks/>
          </p:cNvGrpSpPr>
          <p:nvPr/>
        </p:nvGrpSpPr>
        <p:grpSpPr bwMode="auto">
          <a:xfrm>
            <a:off x="5372113" y="1887537"/>
            <a:ext cx="2550596" cy="2383743"/>
            <a:chOff x="5372100" y="1308381"/>
            <a:chExt cx="2550178" cy="2384080"/>
          </a:xfrm>
        </p:grpSpPr>
        <p:grpSp>
          <p:nvGrpSpPr>
            <p:cNvPr id="17" name="Group 36"/>
            <p:cNvGrpSpPr>
              <a:grpSpLocks/>
            </p:cNvGrpSpPr>
            <p:nvPr/>
          </p:nvGrpSpPr>
          <p:grpSpPr bwMode="auto">
            <a:xfrm>
              <a:off x="5372100" y="1308381"/>
              <a:ext cx="986994" cy="1526211"/>
              <a:chOff x="1866900" y="1214401"/>
              <a:chExt cx="986994" cy="1526211"/>
            </a:xfrm>
          </p:grpSpPr>
          <p:pic>
            <p:nvPicPr>
              <p:cNvPr id="26" name="Picture 15" descr="OS_revised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324100" y="1214401"/>
                <a:ext cx="529794" cy="12976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" name="Picture 14" descr="OS_revised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095500" y="1290601"/>
                <a:ext cx="529794" cy="12976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8" name="Picture 13" descr="OS_revised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866900" y="1443001"/>
                <a:ext cx="529794" cy="12976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8" name="Group 37"/>
            <p:cNvGrpSpPr>
              <a:grpSpLocks/>
            </p:cNvGrpSpPr>
            <p:nvPr/>
          </p:nvGrpSpPr>
          <p:grpSpPr bwMode="auto">
            <a:xfrm>
              <a:off x="6134100" y="1728559"/>
              <a:ext cx="986994" cy="1526211"/>
              <a:chOff x="3886200" y="1166938"/>
              <a:chExt cx="986994" cy="1526211"/>
            </a:xfrm>
          </p:grpSpPr>
          <p:pic>
            <p:nvPicPr>
              <p:cNvPr id="23" name="Picture 15" descr="OS_revised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343400" y="1166938"/>
                <a:ext cx="529794" cy="12976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4" name="Picture 14" descr="OS_revised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114800" y="1243138"/>
                <a:ext cx="529794" cy="12976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" name="Picture 13" descr="OS_revised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886200" y="1395538"/>
                <a:ext cx="529794" cy="12976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9" name="Group 38"/>
            <p:cNvGrpSpPr>
              <a:grpSpLocks/>
            </p:cNvGrpSpPr>
            <p:nvPr/>
          </p:nvGrpSpPr>
          <p:grpSpPr bwMode="auto">
            <a:xfrm>
              <a:off x="6935286" y="2166249"/>
              <a:ext cx="986992" cy="1526212"/>
              <a:chOff x="5792286" y="1175649"/>
              <a:chExt cx="986992" cy="1526212"/>
            </a:xfrm>
          </p:grpSpPr>
          <p:pic>
            <p:nvPicPr>
              <p:cNvPr id="20" name="Picture 15" descr="OS_revised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6249485" y="1175649"/>
                <a:ext cx="529793" cy="12976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" name="Picture 14" descr="OS_revised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6020886" y="1251849"/>
                <a:ext cx="529793" cy="12976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" name="Picture 13" descr="OS_revised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792286" y="1404249"/>
                <a:ext cx="529793" cy="12976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pic>
        <p:nvPicPr>
          <p:cNvPr id="36" name="Picture 57" descr="checkpoint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06638" y="4802188"/>
            <a:ext cx="1085850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58" descr="McAfee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713163" y="4852988"/>
            <a:ext cx="893762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59" descr="trend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286668" y="5356225"/>
            <a:ext cx="471488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60" descr="radware"/>
          <p:cNvPicPr>
            <a:picLocks noChangeAspect="1" noChangeArrowheads="1"/>
          </p:cNvPicPr>
          <p:nvPr/>
        </p:nvPicPr>
        <p:blipFill>
          <a:blip r:embed="rId10" cstate="print">
            <a:duotone>
              <a:prstClr val="black"/>
              <a:srgbClr val="333333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2432301" y="5375276"/>
            <a:ext cx="834524" cy="530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61" descr="ibm_logo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771901" y="5435600"/>
            <a:ext cx="776287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70" descr="images.jpg"/>
          <p:cNvPicPr>
            <a:picLocks noChangeAspect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990600" y="4724400"/>
            <a:ext cx="1063625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7037E-6 L 0.00018 -0.076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7686 L 0.00018 -0.0435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r>
              <a:rPr lang="en-US" dirty="0"/>
              <a:t>Server virtualization technique :</a:t>
            </a:r>
          </a:p>
          <a:p>
            <a:pPr lvl="1"/>
            <a:r>
              <a:rPr lang="en-US" dirty="0"/>
              <a:t>CPU virtualization</a:t>
            </a:r>
          </a:p>
          <a:p>
            <a:pPr lvl="2"/>
            <a:r>
              <a:rPr lang="en-US" dirty="0"/>
              <a:t>Ring compression, Intel VT-x, …etc</a:t>
            </a:r>
          </a:p>
          <a:p>
            <a:pPr lvl="1"/>
            <a:r>
              <a:rPr lang="en-US" dirty="0"/>
              <a:t>Memory virtualization</a:t>
            </a:r>
          </a:p>
          <a:p>
            <a:pPr lvl="2"/>
            <a:r>
              <a:rPr lang="en-US" dirty="0"/>
              <a:t>Shadow page table, Intel EPT, …etc</a:t>
            </a:r>
          </a:p>
          <a:p>
            <a:pPr lvl="1"/>
            <a:r>
              <a:rPr lang="en-US" dirty="0"/>
              <a:t>IO virtualization</a:t>
            </a:r>
          </a:p>
          <a:p>
            <a:pPr lvl="2"/>
            <a:r>
              <a:rPr lang="en-US" dirty="0"/>
              <a:t>Device model, Intel VT-d, </a:t>
            </a:r>
            <a:r>
              <a:rPr lang="en-US" dirty="0" err="1"/>
              <a:t>PCIe</a:t>
            </a:r>
            <a:r>
              <a:rPr lang="en-US" dirty="0"/>
              <a:t> SR-IOV, …etc</a:t>
            </a:r>
          </a:p>
          <a:p>
            <a:r>
              <a:rPr lang="en-US" dirty="0"/>
              <a:t>Ecosystem :</a:t>
            </a:r>
          </a:p>
          <a:p>
            <a:pPr lvl="1"/>
            <a:r>
              <a:rPr lang="en-US" dirty="0"/>
              <a:t>VMware implements both type-1 &amp; type-2 virtualization</a:t>
            </a:r>
          </a:p>
          <a:p>
            <a:pPr lvl="1"/>
            <a:r>
              <a:rPr lang="en-US" dirty="0" err="1"/>
              <a:t>Xen</a:t>
            </a:r>
            <a:r>
              <a:rPr lang="en-US" dirty="0"/>
              <a:t> implements both </a:t>
            </a:r>
            <a:r>
              <a:rPr lang="en-US" dirty="0" err="1"/>
              <a:t>para</a:t>
            </a:r>
            <a:r>
              <a:rPr lang="en-US" dirty="0"/>
              <a:t> and full virtualization</a:t>
            </a:r>
          </a:p>
          <a:p>
            <a:pPr lvl="1"/>
            <a:r>
              <a:rPr lang="en-US" dirty="0"/>
              <a:t>KVM implements in Linux mainstream kernel</a:t>
            </a:r>
          </a:p>
          <a:p>
            <a:r>
              <a:rPr lang="en-US" dirty="0"/>
              <a:t>Cloud properties :</a:t>
            </a:r>
          </a:p>
          <a:p>
            <a:pPr lvl="1"/>
            <a:r>
              <a:rPr lang="en-US" dirty="0"/>
              <a:t>Enabled by live migration technique</a:t>
            </a:r>
          </a:p>
          <a:p>
            <a:pPr lvl="1"/>
            <a:r>
              <a:rPr lang="en-US" dirty="0"/>
              <a:t>Scalability, Availability, Manageability and Performance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1447800"/>
            <a:ext cx="3239732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Autofit/>
          </a:bodyPr>
          <a:lstStyle/>
          <a:p>
            <a:r>
              <a:rPr lang="en-US" dirty="0"/>
              <a:t>Books :</a:t>
            </a:r>
          </a:p>
          <a:p>
            <a:pPr lvl="1"/>
            <a:r>
              <a:rPr lang="en-US" sz="1600" dirty="0"/>
              <a:t>James E. Smith &amp; Ravi Nair, </a:t>
            </a:r>
            <a:r>
              <a:rPr lang="en-US" sz="1600" b="1" i="1" dirty="0"/>
              <a:t>Virtual Machines</a:t>
            </a:r>
            <a:r>
              <a:rPr lang="en-US" sz="1600" dirty="0"/>
              <a:t>, Elsevier Inc., 2005</a:t>
            </a:r>
          </a:p>
          <a:p>
            <a:r>
              <a:rPr lang="en-US" dirty="0"/>
              <a:t>Web resources :</a:t>
            </a:r>
            <a:endParaRPr lang="en-US" sz="1700" dirty="0"/>
          </a:p>
          <a:p>
            <a:pPr lvl="1"/>
            <a:r>
              <a:rPr lang="en-US" sz="1700" dirty="0" err="1"/>
              <a:t>Xen</a:t>
            </a:r>
            <a:r>
              <a:rPr lang="en-US" sz="1700" dirty="0"/>
              <a:t> project </a:t>
            </a:r>
            <a:r>
              <a:rPr lang="en-US" sz="1700" i="1" dirty="0"/>
              <a:t>http://www.xen.org</a:t>
            </a:r>
          </a:p>
          <a:p>
            <a:pPr lvl="1"/>
            <a:r>
              <a:rPr lang="en-US" sz="1700" dirty="0"/>
              <a:t>KVM project </a:t>
            </a:r>
            <a:r>
              <a:rPr lang="en-US" sz="1700" i="1" dirty="0"/>
              <a:t>http://www.linux-kvm.org/page/Main_Page</a:t>
            </a:r>
          </a:p>
          <a:p>
            <a:pPr lvl="1"/>
            <a:r>
              <a:rPr lang="en-US" sz="1700" dirty="0"/>
              <a:t>IBM </a:t>
            </a:r>
            <a:r>
              <a:rPr lang="en-US" sz="1700" dirty="0" err="1"/>
              <a:t>VirtIO</a:t>
            </a:r>
            <a:r>
              <a:rPr lang="en-US" sz="1700" dirty="0"/>
              <a:t> survey </a:t>
            </a:r>
            <a:r>
              <a:rPr lang="en-US" sz="1700" i="1" dirty="0"/>
              <a:t>https://www.ibm.com/developerworks/linux/library/l-virtio</a:t>
            </a:r>
          </a:p>
          <a:p>
            <a:pPr lvl="1"/>
            <a:r>
              <a:rPr lang="en-US" sz="1700" dirty="0"/>
              <a:t>PCI-SIG IO virtualization specification </a:t>
            </a:r>
            <a:r>
              <a:rPr lang="en-US" sz="1700" i="1" dirty="0"/>
              <a:t>http://www.pcisig.com/specifications/iov</a:t>
            </a:r>
          </a:p>
          <a:p>
            <a:r>
              <a:rPr lang="en-US" dirty="0"/>
              <a:t>Other resources :</a:t>
            </a:r>
          </a:p>
          <a:p>
            <a:pPr lvl="1"/>
            <a:r>
              <a:rPr lang="en-US" sz="1600" dirty="0"/>
              <a:t>Lecture slides of “Virtual Machine” course (5200) in NCTU</a:t>
            </a:r>
          </a:p>
          <a:p>
            <a:pPr lvl="1"/>
            <a:r>
              <a:rPr lang="en-US" sz="1600" dirty="0" err="1"/>
              <a:t>Vmware</a:t>
            </a:r>
            <a:r>
              <a:rPr lang="en-US" sz="1600" dirty="0"/>
              <a:t> Overview </a:t>
            </a:r>
            <a:r>
              <a:rPr lang="en-US" sz="1600" dirty="0" err="1"/>
              <a:t>Openline</a:t>
            </a:r>
            <a:r>
              <a:rPr lang="en-US" sz="1600" dirty="0"/>
              <a:t> presentation slides </a:t>
            </a:r>
            <a:r>
              <a:rPr lang="en-US" sz="1600" i="1" dirty="0"/>
              <a:t>http://www.openline.nl</a:t>
            </a:r>
          </a:p>
          <a:p>
            <a:pPr lvl="1"/>
            <a:r>
              <a:rPr lang="en-US" sz="1600" dirty="0" err="1"/>
              <a:t>Xen</a:t>
            </a:r>
            <a:r>
              <a:rPr lang="en-US" sz="1600" dirty="0"/>
              <a:t> presentation </a:t>
            </a:r>
            <a:r>
              <a:rPr lang="en-US" sz="1600" i="1" dirty="0"/>
              <a:t>http://www.cl.cam.ac.uk/research/srg/netos/papers/2006-xen-fosdem.ppt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VMware Virtualization Stack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938" y="1819275"/>
            <a:ext cx="8620125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VMware Major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VMware GSX Server</a:t>
            </a:r>
          </a:p>
          <a:p>
            <a:pPr lvl="1"/>
            <a:r>
              <a:rPr lang="en-US" dirty="0"/>
              <a:t>Run multiple servers on your server</a:t>
            </a:r>
          </a:p>
          <a:p>
            <a:pPr lvl="1"/>
            <a:r>
              <a:rPr lang="en-US" dirty="0"/>
              <a:t>Hosted Architecture</a:t>
            </a:r>
          </a:p>
          <a:p>
            <a:pPr lvl="1"/>
            <a:r>
              <a:rPr lang="en-US" dirty="0"/>
              <a:t>Available for Linux hosts and Windows hosts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VMware ESX Server</a:t>
            </a:r>
          </a:p>
          <a:p>
            <a:pPr lvl="1"/>
            <a:r>
              <a:rPr lang="en-US" dirty="0"/>
              <a:t>Quality of Service</a:t>
            </a:r>
          </a:p>
          <a:p>
            <a:pPr lvl="1"/>
            <a:r>
              <a:rPr lang="en-US" dirty="0"/>
              <a:t>High-performance I/O</a:t>
            </a:r>
          </a:p>
          <a:p>
            <a:pPr lvl="1"/>
            <a:r>
              <a:rPr lang="en-US" dirty="0"/>
              <a:t>Host-less Architecture ( bare-metal 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VMware GSX Server Architecture</a:t>
            </a:r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00925"/>
            <a:ext cx="7918450" cy="439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VMware ESX Server Architecture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5913" y="2057400"/>
            <a:ext cx="8510587" cy="390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Autofit/>
          </a:bodyPr>
          <a:lstStyle/>
          <a:p>
            <a:r>
              <a:rPr lang="en-US" dirty="0"/>
              <a:t>Basic properties :</a:t>
            </a:r>
          </a:p>
          <a:p>
            <a:pPr lvl="1"/>
            <a:r>
              <a:rPr lang="en-US" dirty="0"/>
              <a:t>Para-virtualization</a:t>
            </a:r>
          </a:p>
          <a:p>
            <a:pPr lvl="2"/>
            <a:r>
              <a:rPr lang="en-US" dirty="0"/>
              <a:t>Achieve high performance even on its host architecture (x86) which has a reputation for non-cooperation with traditional virtualization techniques.</a:t>
            </a:r>
          </a:p>
          <a:p>
            <a:pPr lvl="1"/>
            <a:r>
              <a:rPr lang="en-US" dirty="0"/>
              <a:t>Hardware assisted virtualization</a:t>
            </a:r>
          </a:p>
          <a:p>
            <a:pPr lvl="2"/>
            <a:r>
              <a:rPr lang="en-US" dirty="0"/>
              <a:t>Both Intel and AMD have contributed modifications to </a:t>
            </a:r>
            <a:r>
              <a:rPr lang="en-US" dirty="0" err="1"/>
              <a:t>Xen</a:t>
            </a:r>
            <a:r>
              <a:rPr lang="en-US" dirty="0"/>
              <a:t> to support their respective Intel VT-x and AMD-V architecture extensions.</a:t>
            </a:r>
          </a:p>
          <a:p>
            <a:pPr lvl="1"/>
            <a:r>
              <a:rPr lang="en-US" dirty="0"/>
              <a:t>Live migration</a:t>
            </a:r>
          </a:p>
          <a:p>
            <a:pPr lvl="2"/>
            <a:r>
              <a:rPr lang="en-US" dirty="0"/>
              <a:t>The LAN iteratively copies the memory of the virtual machine to the destination without stopping its execution.</a:t>
            </a:r>
            <a:br>
              <a:rPr lang="en-US" dirty="0"/>
            </a:br>
            <a:endParaRPr lang="en-US" dirty="0"/>
          </a:p>
          <a:p>
            <a:r>
              <a:rPr lang="en-US" dirty="0"/>
              <a:t>Implement system:</a:t>
            </a:r>
          </a:p>
          <a:p>
            <a:pPr lvl="1"/>
            <a:r>
              <a:rPr lang="en-US" dirty="0"/>
              <a:t>Novell's SUSE Linux Enterprise 10</a:t>
            </a:r>
          </a:p>
          <a:p>
            <a:pPr lvl="1"/>
            <a:r>
              <a:rPr lang="en-US" dirty="0"/>
              <a:t>Red Hat's RHEL 5</a:t>
            </a:r>
          </a:p>
          <a:p>
            <a:pPr lvl="1"/>
            <a:r>
              <a:rPr lang="en-US" dirty="0"/>
              <a:t>Sun Microsystems' Solaris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Para-virtualization in </a:t>
            </a:r>
            <a:r>
              <a:rPr lang="en-US" dirty="0" err="1"/>
              <a:t>Xen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dirty="0" err="1"/>
              <a:t>Xen</a:t>
            </a:r>
            <a:r>
              <a:rPr lang="en-GB" dirty="0"/>
              <a:t> extensions to x86 arch 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Like x86, but </a:t>
            </a:r>
            <a:r>
              <a:rPr lang="en-GB" dirty="0" err="1"/>
              <a:t>Xen</a:t>
            </a:r>
            <a:r>
              <a:rPr lang="en-GB" dirty="0"/>
              <a:t> invoked for privileged instructions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Avoids binary rewriting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Minimize number of privilege transitions into </a:t>
            </a:r>
            <a:r>
              <a:rPr lang="en-GB" dirty="0" err="1"/>
              <a:t>Xen</a:t>
            </a:r>
            <a:endParaRPr lang="en-GB" dirty="0"/>
          </a:p>
          <a:p>
            <a:pPr lvl="1">
              <a:lnSpc>
                <a:spcPct val="90000"/>
              </a:lnSpc>
            </a:pPr>
            <a:r>
              <a:rPr lang="en-GB" dirty="0"/>
              <a:t>Modifications relatively simple and self-contained</a:t>
            </a:r>
            <a:br>
              <a:rPr lang="en-GB" dirty="0"/>
            </a:b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Modify kernel to understand virtualized environment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Wall-clock time vs. virtual processor time</a:t>
            </a:r>
          </a:p>
          <a:p>
            <a:pPr lvl="2">
              <a:lnSpc>
                <a:spcPct val="90000"/>
              </a:lnSpc>
            </a:pPr>
            <a:r>
              <a:rPr lang="en-GB" dirty="0"/>
              <a:t>Desire both types of alarm timer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Expose real resource availability</a:t>
            </a:r>
          </a:p>
          <a:p>
            <a:pPr lvl="2">
              <a:lnSpc>
                <a:spcPct val="90000"/>
              </a:lnSpc>
            </a:pPr>
            <a:r>
              <a:rPr lang="en-GB" dirty="0"/>
              <a:t>Enables OS to optimize its own behaviour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k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Sky</Template>
  <TotalTime>35755</TotalTime>
  <Words>1361</Words>
  <Application>Microsoft Office PowerPoint</Application>
  <PresentationFormat>On-screen Show (4:3)</PresentationFormat>
  <Paragraphs>235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Arial Black</vt:lpstr>
      <vt:lpstr>Calibri</vt:lpstr>
      <vt:lpstr>Cambria</vt:lpstr>
      <vt:lpstr>Consolas</vt:lpstr>
      <vt:lpstr>Wingdings</vt:lpstr>
      <vt:lpstr>Sky</vt:lpstr>
      <vt:lpstr>Ecosystem</vt:lpstr>
      <vt:lpstr>Venders and Projects</vt:lpstr>
      <vt:lpstr>VMware</vt:lpstr>
      <vt:lpstr>VMware Virtualization Stack</vt:lpstr>
      <vt:lpstr>VMware Major Products</vt:lpstr>
      <vt:lpstr>VMware GSX Server Architecture</vt:lpstr>
      <vt:lpstr>VMware ESX Server Architecture</vt:lpstr>
      <vt:lpstr>Xen</vt:lpstr>
      <vt:lpstr>Para-virtualization in Xen </vt:lpstr>
      <vt:lpstr>Original Xen Architecture</vt:lpstr>
      <vt:lpstr>Hardware Assistance in Xen</vt:lpstr>
      <vt:lpstr>New Xen Architecture</vt:lpstr>
      <vt:lpstr>KVM</vt:lpstr>
      <vt:lpstr>KVM Full Virtualization</vt:lpstr>
      <vt:lpstr>IO Device Model in KVM</vt:lpstr>
      <vt:lpstr>IO Device Model in KVM</vt:lpstr>
      <vt:lpstr>IO Device Model in KVM</vt:lpstr>
      <vt:lpstr>Other Issues</vt:lpstr>
      <vt:lpstr>Other Issues</vt:lpstr>
      <vt:lpstr>Live Migration Technique</vt:lpstr>
      <vt:lpstr>Live Migration Technique</vt:lpstr>
      <vt:lpstr>Live Migration Technique</vt:lpstr>
      <vt:lpstr>Live Migration Technique</vt:lpstr>
      <vt:lpstr>Live Migration Technique</vt:lpstr>
      <vt:lpstr>Live Migration Technique</vt:lpstr>
      <vt:lpstr>Scalability in Virtualization</vt:lpstr>
      <vt:lpstr>Availability in Virtualization</vt:lpstr>
      <vt:lpstr>Availability in Virtualization</vt:lpstr>
      <vt:lpstr>Availability in Virtualization</vt:lpstr>
      <vt:lpstr>Manageability in Virtualization</vt:lpstr>
      <vt:lpstr>Performance in Virtualization</vt:lpstr>
      <vt:lpstr>Performance in Virtualization</vt:lpstr>
      <vt:lpstr>Security in Virtualization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IaaS - Server Virtualization</dc:title>
  <dc:creator>cyhuang</dc:creator>
  <cp:lastModifiedBy>hp</cp:lastModifiedBy>
  <cp:revision>2288</cp:revision>
  <dcterms:created xsi:type="dcterms:W3CDTF">2006-08-16T00:00:00Z</dcterms:created>
  <dcterms:modified xsi:type="dcterms:W3CDTF">2022-03-28T06:39:11Z</dcterms:modified>
</cp:coreProperties>
</file>