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082E9-EA0E-4A38-AEDB-A3457991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203171-1EA4-44D4-ABCC-5EB2E68A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02148-B0F7-4CC4-8E94-E1FBEC9C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453FD-9DB6-4153-9C6C-DAF9AA0C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98A8F-BE71-401F-97D2-0DA60A2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29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5CA66-5D4F-456F-A538-DBCA3361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02E0B7-0E8B-4C6D-B86F-B0C5D1F4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9B17B7-F35D-4D07-9F42-EF991E3F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DE83FF-A0C8-468C-9116-27757B6C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EABE9C-D3E7-40CC-A435-1E92531D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58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CCFF80-75BC-425C-A922-D9647B541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A30F01-7530-4578-87DA-2FB90EFB9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B31B58-8241-4A60-AF4F-817700B4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49B5F4-323B-4C92-A7E4-35FC93EA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62DED-BB4A-47A6-9AF2-EA83FE85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9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09EE5-F10B-4D0A-B660-B5CF45AC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D2689-C59A-4AA7-86C7-B2D521ED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3DFE38-D7FB-4D22-A5DC-66540258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BB578-F2BB-46FF-BBFF-5D5920A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FDEFCE-DBDB-4F83-A7AB-2945BA9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39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9D070-A0A4-4D1D-8F6C-54DACDAB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9B0D18-6DDE-4B96-91BB-FC930A83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7CBE6-6561-44DD-827C-ED25447A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461CD7-45E2-4B10-B86D-C5CE6422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9FD41-F709-493D-B66A-0911427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1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976E7-5B31-469C-967C-AC7D56B9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92C21-A3B8-4ED9-9C99-3D3656B89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76F8F6-74C5-436C-8C73-6BF531CC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BEA78E-9E5B-4579-AA21-2967948B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D2C02B-E5A9-446B-9C07-65A58C2A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818AF-E815-4140-8B25-51BFF1CC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4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8D682-4F2D-41C3-A41B-C2A58530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733FCB-AD2C-47A2-811D-3B1F6E47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A574DF-B907-4319-9855-A77577CE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1F0C9D-29E4-40BE-BD63-68F387756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2BF8D2D-0823-4D53-A333-6564C18B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3897CE-F852-40A3-B413-3DFFAE2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6E572E-DF62-4A77-80A8-8A30E2FB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405B98-B1EC-4310-AFE4-DA8EF381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4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CB365-1B28-41A2-8B48-17B869E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A2CA53-7CA1-4309-8120-DD4135AA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CF13A0-926A-49A0-A7AF-1A9BC97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46E583-3532-4E1B-A8EA-2B64261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1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17CA5E-270F-491D-A462-A88FE5CE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055227-E986-4723-88CC-16D1071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75E240-0EA0-4EF3-8B10-0BBF87F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83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110E5-4AD8-4852-A34A-1EC34FF3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4AAAE5-7E51-4FA9-9931-CD4930A9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B75C1B-11FF-4B13-AFDE-10974D42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DB9D1C-A5D0-432A-AAE5-4E31387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36D504-0802-479D-B103-979B058D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6CDCB-74D0-4174-83B3-EB6540C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7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09B4E-6C14-440C-BB7B-53A07630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40D7E5-172F-4B45-AD3E-404BE528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535351-4275-4838-AB76-5EE32467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AEEE5-F3CC-411C-861A-E9490FE3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4F5CD6-19FF-4700-BE3A-74E12B79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5C5F5D-9148-44DD-A530-0ECFDF82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82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7D76B5-5A73-4459-8995-1E1F92A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94C52-E195-4A62-9C11-E388263F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3B953E-4AA7-4DB9-A05B-1BF59F2E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712B-4747-4CD4-B1BE-94739256BFAA}" type="datetimeFigureOut">
              <a:rPr lang="en-US" smtClean="0"/>
              <a:pPr/>
              <a:t>11-02-22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90BFCA-1341-4355-92C5-4D9B950C5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A2AF-076A-4ECB-9B42-2B169C5F0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A616-B6FB-41E6-9769-A0659DB63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80CBB-6175-4077-9687-7B4ADC86E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F88ED3-D940-433C-9111-C67F864BF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68A21-D1C4-4AF5-80E7-D538DEFC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9E406-B655-4EDC-903E-78CD97A2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6225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building blocks </a:t>
            </a:r>
            <a:r>
              <a:rPr lang="en-US" sz="2800" spc="-5" dirty="0">
                <a:latin typeface="Carlito"/>
                <a:cs typeface="Carlito"/>
              </a:rPr>
              <a:t>used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0" dirty="0">
                <a:latin typeface="Carlito"/>
                <a:cs typeface="Carlito"/>
              </a:rPr>
              <a:t>create </a:t>
            </a:r>
            <a:r>
              <a:rPr lang="en-US" sz="2800" spc="-10" dirty="0">
                <a:latin typeface="Carlito"/>
                <a:cs typeface="Carlito"/>
              </a:rPr>
              <a:t>digital circuits  </a:t>
            </a:r>
            <a:r>
              <a:rPr lang="en-US" sz="2800" spc="-15" dirty="0">
                <a:latin typeface="Carlito"/>
                <a:cs typeface="Carlito"/>
              </a:rPr>
              <a:t>are </a:t>
            </a:r>
            <a:r>
              <a:rPr lang="en-US" sz="2800" b="1" spc="-5" dirty="0">
                <a:solidFill>
                  <a:srgbClr val="0000FF"/>
                </a:solidFill>
                <a:latin typeface="Carlito"/>
                <a:cs typeface="Carlito"/>
              </a:rPr>
              <a:t>logic </a:t>
            </a:r>
            <a:r>
              <a:rPr lang="en-US" sz="2800" b="1" spc="-25" dirty="0">
                <a:solidFill>
                  <a:srgbClr val="0000FF"/>
                </a:solidFill>
                <a:latin typeface="Carlito"/>
                <a:cs typeface="Carlito"/>
              </a:rPr>
              <a:t>gates</a:t>
            </a:r>
            <a:endParaRPr lang="en-US" sz="2800" dirty="0">
              <a:latin typeface="Carlito"/>
              <a:cs typeface="Carlito"/>
            </a:endParaRPr>
          </a:p>
          <a:p>
            <a:pPr marL="355600" marR="832485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>
                <a:latin typeface="Carlito"/>
                <a:cs typeface="Carlito"/>
              </a:rPr>
              <a:t>There are </a:t>
            </a:r>
            <a:r>
              <a:rPr lang="en-US" sz="2800" spc="-10" dirty="0">
                <a:latin typeface="Carlito"/>
                <a:cs typeface="Carlito"/>
              </a:rPr>
              <a:t>three elementary </a:t>
            </a:r>
            <a:r>
              <a:rPr lang="en-US" sz="2800" dirty="0">
                <a:latin typeface="Carlito"/>
                <a:cs typeface="Carlito"/>
              </a:rPr>
              <a:t>logic </a:t>
            </a:r>
            <a:r>
              <a:rPr lang="en-US" sz="2800" spc="-25" dirty="0">
                <a:latin typeface="Carlito"/>
                <a:cs typeface="Carlito"/>
              </a:rPr>
              <a:t>gates </a:t>
            </a:r>
            <a:r>
              <a:rPr lang="en-US" sz="2800" dirty="0">
                <a:latin typeface="Carlito"/>
                <a:cs typeface="Carlito"/>
              </a:rPr>
              <a:t>and a  </a:t>
            </a:r>
            <a:r>
              <a:rPr lang="en-US" sz="2800" spc="-20" dirty="0">
                <a:latin typeface="Carlito"/>
                <a:cs typeface="Carlito"/>
              </a:rPr>
              <a:t>range </a:t>
            </a:r>
            <a:r>
              <a:rPr lang="en-US" sz="2800" spc="-5" dirty="0">
                <a:latin typeface="Carlito"/>
                <a:cs typeface="Carlito"/>
              </a:rPr>
              <a:t>of </a:t>
            </a:r>
            <a:r>
              <a:rPr lang="en-US" sz="2800" dirty="0">
                <a:latin typeface="Carlito"/>
                <a:cs typeface="Carlito"/>
              </a:rPr>
              <a:t>other </a:t>
            </a:r>
            <a:r>
              <a:rPr lang="en-US" sz="2800" spc="-5" dirty="0">
                <a:latin typeface="Carlito"/>
                <a:cs typeface="Carlito"/>
              </a:rPr>
              <a:t>simple</a:t>
            </a:r>
            <a:r>
              <a:rPr lang="en-US" sz="2800" spc="-25" dirty="0">
                <a:latin typeface="Carlito"/>
                <a:cs typeface="Carlito"/>
              </a:rPr>
              <a:t> gates</a:t>
            </a:r>
            <a:endParaRPr lang="en-US" sz="2800" dirty="0">
              <a:latin typeface="Carlito"/>
              <a:cs typeface="Carlito"/>
            </a:endParaRPr>
          </a:p>
          <a:p>
            <a:pPr marL="355600" marR="31496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>
                <a:latin typeface="Carlito"/>
                <a:cs typeface="Carlito"/>
              </a:rPr>
              <a:t>Each </a:t>
            </a:r>
            <a:r>
              <a:rPr lang="en-US" sz="2800" spc="-30" dirty="0">
                <a:latin typeface="Carlito"/>
                <a:cs typeface="Carlito"/>
              </a:rPr>
              <a:t>gate </a:t>
            </a:r>
            <a:r>
              <a:rPr lang="en-US" sz="2800" spc="-5" dirty="0">
                <a:latin typeface="Carlito"/>
                <a:cs typeface="Carlito"/>
              </a:rPr>
              <a:t>has its own </a:t>
            </a:r>
            <a:r>
              <a:rPr lang="en-US" sz="2800" b="1" spc="-5" dirty="0">
                <a:solidFill>
                  <a:srgbClr val="0000FF"/>
                </a:solidFill>
                <a:latin typeface="Carlito"/>
                <a:cs typeface="Carlito"/>
              </a:rPr>
              <a:t>logic </a:t>
            </a:r>
            <a:r>
              <a:rPr lang="en-US" sz="2800" b="1" spc="-15" dirty="0">
                <a:solidFill>
                  <a:srgbClr val="0000FF"/>
                </a:solidFill>
                <a:latin typeface="Carlito"/>
                <a:cs typeface="Carlito"/>
              </a:rPr>
              <a:t>symbol </a:t>
            </a:r>
            <a:r>
              <a:rPr lang="en-US" sz="2800" spc="-5" dirty="0">
                <a:latin typeface="Carlito"/>
                <a:cs typeface="Carlito"/>
              </a:rPr>
              <a:t>which </a:t>
            </a:r>
            <a:r>
              <a:rPr lang="en-US" sz="2800" spc="-10" dirty="0">
                <a:latin typeface="Carlito"/>
                <a:cs typeface="Carlito"/>
              </a:rPr>
              <a:t>allows  </a:t>
            </a:r>
            <a:r>
              <a:rPr lang="en-US" sz="2800" spc="-15" dirty="0">
                <a:latin typeface="Carlito"/>
                <a:cs typeface="Carlito"/>
              </a:rPr>
              <a:t>complex </a:t>
            </a:r>
            <a:r>
              <a:rPr lang="en-US" sz="2800" spc="-5" dirty="0">
                <a:latin typeface="Carlito"/>
                <a:cs typeface="Carlito"/>
              </a:rPr>
              <a:t>functions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5" dirty="0">
                <a:latin typeface="Carlito"/>
                <a:cs typeface="Carlito"/>
              </a:rPr>
              <a:t>be </a:t>
            </a:r>
            <a:r>
              <a:rPr lang="en-US" sz="2800" spc="-15" dirty="0">
                <a:latin typeface="Carlito"/>
                <a:cs typeface="Carlito"/>
              </a:rPr>
              <a:t>represented </a:t>
            </a:r>
            <a:r>
              <a:rPr lang="en-US" sz="2800" spc="-10" dirty="0">
                <a:latin typeface="Carlito"/>
                <a:cs typeface="Carlito"/>
              </a:rPr>
              <a:t>by </a:t>
            </a:r>
            <a:r>
              <a:rPr lang="en-US" sz="2800" dirty="0">
                <a:latin typeface="Carlito"/>
                <a:cs typeface="Carlito"/>
              </a:rPr>
              <a:t>a logic  </a:t>
            </a:r>
            <a:r>
              <a:rPr lang="en-US" sz="2800" spc="-15" dirty="0">
                <a:latin typeface="Carlito"/>
                <a:cs typeface="Carlito"/>
              </a:rPr>
              <a:t>diagram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ts val="342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function </a:t>
            </a:r>
            <a:r>
              <a:rPr lang="en-US" sz="2800" dirty="0">
                <a:latin typeface="Carlito"/>
                <a:cs typeface="Carlito"/>
              </a:rPr>
              <a:t>of each </a:t>
            </a:r>
            <a:r>
              <a:rPr lang="en-US" sz="2800" spc="-35" dirty="0">
                <a:latin typeface="Carlito"/>
                <a:cs typeface="Carlito"/>
              </a:rPr>
              <a:t>gate </a:t>
            </a:r>
            <a:r>
              <a:rPr lang="en-US" sz="2800" spc="-10" dirty="0">
                <a:latin typeface="Carlito"/>
                <a:cs typeface="Carlito"/>
              </a:rPr>
              <a:t>can </a:t>
            </a:r>
            <a:r>
              <a:rPr lang="en-US" sz="2800" spc="-5" dirty="0">
                <a:latin typeface="Carlito"/>
                <a:cs typeface="Carlito"/>
              </a:rPr>
              <a:t>be </a:t>
            </a:r>
            <a:r>
              <a:rPr lang="en-US" sz="2800" spc="-15" dirty="0">
                <a:latin typeface="Carlito"/>
                <a:cs typeface="Carlito"/>
              </a:rPr>
              <a:t>represented </a:t>
            </a:r>
            <a:r>
              <a:rPr lang="en-US" sz="2800" spc="-10" dirty="0">
                <a:latin typeface="Carlito"/>
                <a:cs typeface="Carlito"/>
              </a:rPr>
              <a:t>by</a:t>
            </a:r>
            <a:r>
              <a:rPr lang="en-US" sz="2800" spc="-6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a</a:t>
            </a:r>
          </a:p>
          <a:p>
            <a:pPr marL="355600">
              <a:lnSpc>
                <a:spcPts val="3420"/>
              </a:lnSpc>
            </a:pPr>
            <a:r>
              <a:rPr lang="en-US" sz="2800" b="1" dirty="0">
                <a:solidFill>
                  <a:srgbClr val="0000FF"/>
                </a:solidFill>
                <a:latin typeface="Carlito"/>
                <a:cs typeface="Carlito"/>
              </a:rPr>
              <a:t>truth </a:t>
            </a:r>
            <a:r>
              <a:rPr lang="en-US" sz="2800" b="1" spc="-10" dirty="0">
                <a:solidFill>
                  <a:srgbClr val="0000FF"/>
                </a:solidFill>
                <a:latin typeface="Carlito"/>
                <a:cs typeface="Carlito"/>
              </a:rPr>
              <a:t>table </a:t>
            </a:r>
            <a:r>
              <a:rPr lang="en-US" sz="2800" spc="-5" dirty="0">
                <a:latin typeface="Carlito"/>
                <a:cs typeface="Carlito"/>
              </a:rPr>
              <a:t>or using </a:t>
            </a:r>
            <a:r>
              <a:rPr lang="en-US" sz="2800" b="1" spc="-5" dirty="0">
                <a:solidFill>
                  <a:srgbClr val="0000FF"/>
                </a:solidFill>
                <a:latin typeface="Carlito"/>
                <a:cs typeface="Carlito"/>
              </a:rPr>
              <a:t>Boolean</a:t>
            </a:r>
            <a:r>
              <a:rPr lang="en-US" sz="2800" b="1" spc="-10" dirty="0">
                <a:solidFill>
                  <a:srgbClr val="0000FF"/>
                </a:solidFill>
                <a:latin typeface="Carlito"/>
                <a:cs typeface="Carlito"/>
              </a:rPr>
              <a:t> notation</a:t>
            </a:r>
            <a:endParaRPr lang="en-US" sz="2800" dirty="0">
              <a:latin typeface="Carlito"/>
              <a:cs typeface="Carli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1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B7D46-A463-4302-AC7C-3FC9E0A2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1A53D6-7282-4753-AFE2-D27E8CE0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5499651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dirty="0">
                <a:latin typeface="Carlito"/>
                <a:cs typeface="Carlito"/>
              </a:rPr>
              <a:t>AND </a:t>
            </a:r>
            <a:r>
              <a:rPr lang="en-US" sz="2800" spc="-25" dirty="0">
                <a:latin typeface="Carlito"/>
                <a:cs typeface="Carlito"/>
              </a:rPr>
              <a:t>gate </a:t>
            </a:r>
            <a:r>
              <a:rPr lang="en-US" sz="2800" spc="-5" dirty="0">
                <a:latin typeface="Carlito"/>
                <a:cs typeface="Carlito"/>
              </a:rPr>
              <a:t>has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following </a:t>
            </a:r>
            <a:r>
              <a:rPr lang="en-US" sz="2800" b="1" spc="-5" dirty="0">
                <a:latin typeface="Carlito"/>
                <a:cs typeface="Carlito"/>
              </a:rPr>
              <a:t>symbol </a:t>
            </a:r>
            <a:r>
              <a:rPr lang="en-US" sz="2800" dirty="0">
                <a:latin typeface="Carlito"/>
                <a:cs typeface="Carlito"/>
              </a:rPr>
              <a:t>and </a:t>
            </a:r>
            <a:r>
              <a:rPr lang="en-US" sz="2800" b="1" spc="-5" dirty="0">
                <a:latin typeface="Carlito"/>
                <a:cs typeface="Carlito"/>
              </a:rPr>
              <a:t>truth</a:t>
            </a:r>
            <a:r>
              <a:rPr lang="en-US" sz="2800" b="1" spc="-75" dirty="0">
                <a:latin typeface="Carlito"/>
                <a:cs typeface="Carlito"/>
              </a:rPr>
              <a:t> </a:t>
            </a:r>
            <a:r>
              <a:rPr lang="en-US" sz="2800" b="1" spc="-5" dirty="0">
                <a:latin typeface="Carlito"/>
                <a:cs typeface="Carlito"/>
              </a:rPr>
              <a:t>table.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35" dirty="0">
                <a:latin typeface="Carlito"/>
                <a:cs typeface="Carlito"/>
              </a:rPr>
              <a:t>Two </a:t>
            </a:r>
            <a:r>
              <a:rPr lang="en-US" sz="2800" b="1" dirty="0">
                <a:latin typeface="Carlito"/>
                <a:cs typeface="Carlito"/>
              </a:rPr>
              <a:t>or </a:t>
            </a:r>
            <a:r>
              <a:rPr lang="en-US" sz="2800" b="1" spc="-5" dirty="0">
                <a:latin typeface="Carlito"/>
                <a:cs typeface="Carlito"/>
              </a:rPr>
              <a:t>more input </a:t>
            </a:r>
            <a:r>
              <a:rPr lang="en-US" sz="2800" spc="-5" dirty="0">
                <a:latin typeface="Carlito"/>
                <a:cs typeface="Carlito"/>
              </a:rPr>
              <a:t>bits </a:t>
            </a:r>
            <a:r>
              <a:rPr lang="en-US" sz="2800" spc="-10" dirty="0">
                <a:latin typeface="Carlito"/>
                <a:cs typeface="Carlito"/>
              </a:rPr>
              <a:t>produce </a:t>
            </a:r>
            <a:r>
              <a:rPr lang="en-US" sz="2800" spc="-5" dirty="0">
                <a:latin typeface="Carlito"/>
                <a:cs typeface="Carlito"/>
              </a:rPr>
              <a:t>one output</a:t>
            </a:r>
            <a:r>
              <a:rPr lang="en-US" sz="2800" spc="-3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bit.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Carlito"/>
                <a:cs typeface="Carlito"/>
              </a:rPr>
              <a:t>Both inputs </a:t>
            </a:r>
            <a:r>
              <a:rPr lang="en-US" sz="2800" spc="-10" dirty="0">
                <a:latin typeface="Carlito"/>
                <a:cs typeface="Carlito"/>
              </a:rPr>
              <a:t>must </a:t>
            </a:r>
            <a:r>
              <a:rPr lang="en-US" sz="2800" spc="-5" dirty="0">
                <a:latin typeface="Carlito"/>
                <a:cs typeface="Carlito"/>
              </a:rPr>
              <a:t>be </a:t>
            </a:r>
            <a:r>
              <a:rPr lang="en-US" sz="2800" dirty="0">
                <a:latin typeface="Carlito"/>
                <a:cs typeface="Carlito"/>
              </a:rPr>
              <a:t>true </a:t>
            </a:r>
            <a:r>
              <a:rPr lang="en-US" sz="2800" spc="-5" dirty="0">
                <a:latin typeface="Carlito"/>
                <a:cs typeface="Carlito"/>
              </a:rPr>
              <a:t>(1) </a:t>
            </a:r>
            <a:r>
              <a:rPr lang="en-US" sz="2800" spc="-20" dirty="0">
                <a:latin typeface="Carlito"/>
                <a:cs typeface="Carlito"/>
              </a:rPr>
              <a:t>for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5" dirty="0">
                <a:latin typeface="Carlito"/>
                <a:cs typeface="Carlito"/>
              </a:rPr>
              <a:t>output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5" dirty="0">
                <a:latin typeface="Carlito"/>
                <a:cs typeface="Carlito"/>
              </a:rPr>
              <a:t>be</a:t>
            </a:r>
            <a:r>
              <a:rPr lang="en-US" sz="2800" spc="-80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true.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Otherwise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5" dirty="0">
                <a:latin typeface="Carlito"/>
                <a:cs typeface="Carlito"/>
              </a:rPr>
              <a:t>output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15" dirty="0">
                <a:latin typeface="Carlito"/>
                <a:cs typeface="Carlito"/>
              </a:rPr>
              <a:t>false</a:t>
            </a:r>
            <a:r>
              <a:rPr lang="en-US" sz="2800" spc="-2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(0).</a:t>
            </a:r>
            <a:endParaRPr lang="en-US" sz="2800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F9A38FD2-04A0-4134-9799-0B572C511F95}"/>
              </a:ext>
            </a:extLst>
          </p:cNvPr>
          <p:cNvSpPr/>
          <p:nvPr/>
        </p:nvSpPr>
        <p:spPr>
          <a:xfrm>
            <a:off x="2009394" y="3955773"/>
            <a:ext cx="8173211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0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AE4C9-8263-47A4-BDCC-5EA11C55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7AAC9-FD8D-4D42-B89B-74661043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pPr marL="5842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spc="-5" dirty="0">
                <a:latin typeface="Carlito"/>
                <a:cs typeface="Carlito"/>
              </a:rPr>
              <a:t>OR </a:t>
            </a:r>
            <a:r>
              <a:rPr lang="en-US" sz="2800" spc="-25" dirty="0">
                <a:latin typeface="Carlito"/>
                <a:cs typeface="Carlito"/>
              </a:rPr>
              <a:t>gate </a:t>
            </a:r>
            <a:r>
              <a:rPr lang="en-US" sz="2800" spc="-5" dirty="0">
                <a:latin typeface="Carlito"/>
                <a:cs typeface="Carlito"/>
              </a:rPr>
              <a:t>has the </a:t>
            </a:r>
            <a:r>
              <a:rPr lang="en-US" sz="2800" spc="-10" dirty="0">
                <a:latin typeface="Carlito"/>
                <a:cs typeface="Carlito"/>
              </a:rPr>
              <a:t>following </a:t>
            </a:r>
            <a:r>
              <a:rPr lang="en-US" sz="2800" b="1" spc="-5" dirty="0">
                <a:latin typeface="Carlito"/>
                <a:cs typeface="Carlito"/>
              </a:rPr>
              <a:t>symbol </a:t>
            </a:r>
            <a:r>
              <a:rPr lang="en-US" sz="2800" dirty="0">
                <a:latin typeface="Carlito"/>
                <a:cs typeface="Carlito"/>
              </a:rPr>
              <a:t>and </a:t>
            </a:r>
            <a:r>
              <a:rPr lang="en-US" sz="2800" b="1" spc="-5" dirty="0">
                <a:latin typeface="Carlito"/>
                <a:cs typeface="Carlito"/>
              </a:rPr>
              <a:t>truth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lang="en-US" sz="2800" b="1" spc="-10" dirty="0">
                <a:latin typeface="Carlito"/>
                <a:cs typeface="Carlito"/>
              </a:rPr>
              <a:t>table</a:t>
            </a:r>
            <a:r>
              <a:rPr lang="en-US" sz="2800" spc="-10" dirty="0">
                <a:latin typeface="Carlito"/>
                <a:cs typeface="Carlito"/>
              </a:rPr>
              <a:t>.</a:t>
            </a:r>
            <a:endParaRPr lang="en-US" sz="2800" dirty="0">
              <a:latin typeface="Carlito"/>
              <a:cs typeface="Carlito"/>
            </a:endParaRPr>
          </a:p>
          <a:p>
            <a:pPr marL="584200" lvl="1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b="1" spc="-35" dirty="0">
                <a:latin typeface="Carlito"/>
                <a:cs typeface="Carlito"/>
              </a:rPr>
              <a:t>Two </a:t>
            </a:r>
            <a:r>
              <a:rPr lang="en-US" sz="2800" b="1" dirty="0">
                <a:latin typeface="Carlito"/>
                <a:cs typeface="Carlito"/>
              </a:rPr>
              <a:t>or </a:t>
            </a:r>
            <a:r>
              <a:rPr lang="en-US" sz="2800" b="1" spc="-5" dirty="0">
                <a:latin typeface="Carlito"/>
                <a:cs typeface="Carlito"/>
              </a:rPr>
              <a:t>more input </a:t>
            </a:r>
            <a:r>
              <a:rPr lang="en-US" sz="2800" spc="-5" dirty="0">
                <a:latin typeface="Carlito"/>
                <a:cs typeface="Carlito"/>
              </a:rPr>
              <a:t>bits </a:t>
            </a:r>
            <a:r>
              <a:rPr lang="en-US" sz="2800" spc="-10" dirty="0">
                <a:latin typeface="Carlito"/>
                <a:cs typeface="Carlito"/>
              </a:rPr>
              <a:t>produce </a:t>
            </a:r>
            <a:r>
              <a:rPr lang="en-US" sz="2800" spc="-5" dirty="0">
                <a:latin typeface="Carlito"/>
                <a:cs typeface="Carlito"/>
              </a:rPr>
              <a:t>one output</a:t>
            </a:r>
            <a:r>
              <a:rPr lang="en-US" sz="2800" spc="-4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bit.</a:t>
            </a:r>
            <a:endParaRPr lang="en-US" sz="2800" dirty="0">
              <a:latin typeface="Carlito"/>
              <a:cs typeface="Carlito"/>
            </a:endParaRPr>
          </a:p>
          <a:p>
            <a:pPr marL="584200" lvl="1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dirty="0">
                <a:latin typeface="Carlito"/>
                <a:cs typeface="Carlito"/>
              </a:rPr>
              <a:t>Either </a:t>
            </a:r>
            <a:r>
              <a:rPr lang="en-US" sz="2800" spc="-5" dirty="0">
                <a:latin typeface="Carlito"/>
                <a:cs typeface="Carlito"/>
              </a:rPr>
              <a:t>inputs </a:t>
            </a:r>
            <a:r>
              <a:rPr lang="en-US" sz="2800" spc="-10" dirty="0">
                <a:latin typeface="Carlito"/>
                <a:cs typeface="Carlito"/>
              </a:rPr>
              <a:t>must </a:t>
            </a:r>
            <a:r>
              <a:rPr lang="en-US" sz="2800" spc="-5" dirty="0">
                <a:latin typeface="Carlito"/>
                <a:cs typeface="Carlito"/>
              </a:rPr>
              <a:t>be true </a:t>
            </a:r>
            <a:r>
              <a:rPr lang="en-US" sz="2800" dirty="0">
                <a:latin typeface="Carlito"/>
                <a:cs typeface="Carlito"/>
              </a:rPr>
              <a:t>(1) </a:t>
            </a:r>
            <a:r>
              <a:rPr lang="en-US" sz="2800" spc="-20" dirty="0">
                <a:latin typeface="Carlito"/>
                <a:cs typeface="Carlito"/>
              </a:rPr>
              <a:t>for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5" dirty="0">
                <a:latin typeface="Carlito"/>
                <a:cs typeface="Carlito"/>
              </a:rPr>
              <a:t>output </a:t>
            </a:r>
            <a:r>
              <a:rPr lang="en-US" sz="2800" spc="-10" dirty="0">
                <a:latin typeface="Carlito"/>
                <a:cs typeface="Carlito"/>
              </a:rPr>
              <a:t>to </a:t>
            </a:r>
            <a:r>
              <a:rPr lang="en-US" sz="2800" spc="-5" dirty="0">
                <a:latin typeface="Carlito"/>
                <a:cs typeface="Carlito"/>
              </a:rPr>
              <a:t>be</a:t>
            </a:r>
            <a:r>
              <a:rPr lang="en-US" sz="2800" spc="1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true.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CD63D49F-3848-4603-BD8C-A90377C64464}"/>
              </a:ext>
            </a:extLst>
          </p:cNvPr>
          <p:cNvSpPr/>
          <p:nvPr/>
        </p:nvSpPr>
        <p:spPr>
          <a:xfrm>
            <a:off x="2350389" y="3572869"/>
            <a:ext cx="7963298" cy="221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437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8223B-0C05-4D2B-8B07-40785A1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E4833-1080-46A7-9C4E-E2C6882F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156546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simplest </a:t>
            </a:r>
            <a:r>
              <a:rPr lang="en-US" sz="2800" spc="-5" dirty="0">
                <a:latin typeface="Carlito"/>
                <a:cs typeface="Carlito"/>
              </a:rPr>
              <a:t>possible </a:t>
            </a:r>
            <a:r>
              <a:rPr lang="en-US" sz="2800" spc="-25" dirty="0">
                <a:latin typeface="Carlito"/>
                <a:cs typeface="Carlito"/>
              </a:rPr>
              <a:t>gate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5" dirty="0">
                <a:latin typeface="Carlito"/>
                <a:cs typeface="Carlito"/>
              </a:rPr>
              <a:t>called </a:t>
            </a:r>
            <a:r>
              <a:rPr lang="en-US" sz="2800" dirty="0">
                <a:latin typeface="Carlito"/>
                <a:cs typeface="Carlito"/>
              </a:rPr>
              <a:t>an </a:t>
            </a:r>
            <a:r>
              <a:rPr lang="en-US" sz="2800" b="1" spc="-15" dirty="0">
                <a:latin typeface="Carlito"/>
                <a:cs typeface="Carlito"/>
              </a:rPr>
              <a:t>"inverter" </a:t>
            </a:r>
            <a:r>
              <a:rPr lang="en-US" sz="2800" spc="-5" dirty="0">
                <a:latin typeface="Carlito"/>
                <a:cs typeface="Carlito"/>
              </a:rPr>
              <a:t>or </a:t>
            </a:r>
            <a:r>
              <a:rPr lang="en-US" sz="2800" dirty="0">
                <a:latin typeface="Carlito"/>
                <a:cs typeface="Carlito"/>
              </a:rPr>
              <a:t>a </a:t>
            </a:r>
            <a:r>
              <a:rPr lang="en-US" sz="2800" b="1" spc="-20" dirty="0">
                <a:latin typeface="Carlito"/>
                <a:cs typeface="Carlito"/>
              </a:rPr>
              <a:t>NOT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gate.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One bit </a:t>
            </a:r>
            <a:r>
              <a:rPr lang="en-US" sz="2800" dirty="0">
                <a:latin typeface="Carlito"/>
                <a:cs typeface="Carlito"/>
              </a:rPr>
              <a:t>as input </a:t>
            </a:r>
            <a:r>
              <a:rPr lang="en-US" sz="2800" spc="-10" dirty="0">
                <a:latin typeface="Carlito"/>
                <a:cs typeface="Carlito"/>
              </a:rPr>
              <a:t>produces </a:t>
            </a:r>
            <a:r>
              <a:rPr lang="en-US" sz="2800" dirty="0">
                <a:latin typeface="Carlito"/>
                <a:cs typeface="Carlito"/>
              </a:rPr>
              <a:t>its </a:t>
            </a:r>
            <a:r>
              <a:rPr lang="en-US" sz="2800" b="1" spc="-5" dirty="0">
                <a:latin typeface="Carlito"/>
                <a:cs typeface="Carlito"/>
              </a:rPr>
              <a:t>opposite </a:t>
            </a:r>
            <a:r>
              <a:rPr lang="en-US" sz="2800" dirty="0">
                <a:latin typeface="Carlito"/>
                <a:cs typeface="Carlito"/>
              </a:rPr>
              <a:t>as</a:t>
            </a:r>
            <a:r>
              <a:rPr lang="en-US" sz="2800" spc="-5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output.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spc="-5" dirty="0">
                <a:latin typeface="Carlito"/>
                <a:cs typeface="Carlito"/>
              </a:rPr>
              <a:t>symbol </a:t>
            </a:r>
            <a:r>
              <a:rPr lang="en-US" sz="2800" spc="-20" dirty="0">
                <a:latin typeface="Carlito"/>
                <a:cs typeface="Carlito"/>
              </a:rPr>
              <a:t>for </a:t>
            </a:r>
            <a:r>
              <a:rPr lang="en-US" sz="2800" dirty="0">
                <a:latin typeface="Carlito"/>
                <a:cs typeface="Carlito"/>
              </a:rPr>
              <a:t>a </a:t>
            </a:r>
            <a:r>
              <a:rPr lang="en-US" sz="2800" spc="-25" dirty="0">
                <a:latin typeface="Carlito"/>
                <a:cs typeface="Carlito"/>
              </a:rPr>
              <a:t>NOT gate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10" dirty="0">
                <a:latin typeface="Carlito"/>
                <a:cs typeface="Carlito"/>
              </a:rPr>
              <a:t>shown</a:t>
            </a:r>
            <a:r>
              <a:rPr lang="en-US" sz="2800" spc="25" dirty="0">
                <a:latin typeface="Carlito"/>
                <a:cs typeface="Carlito"/>
              </a:rPr>
              <a:t> </a:t>
            </a:r>
            <a:r>
              <a:rPr lang="en-US" sz="2800" spc="-35" dirty="0">
                <a:latin typeface="Carlito"/>
                <a:cs typeface="Carlito"/>
              </a:rPr>
              <a:t>below.</a:t>
            </a:r>
            <a:endParaRPr lang="en-US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spc="-5" dirty="0">
                <a:latin typeface="Carlito"/>
                <a:cs typeface="Carlito"/>
              </a:rPr>
              <a:t>truth </a:t>
            </a:r>
            <a:r>
              <a:rPr lang="en-US" sz="2800" b="1" spc="-10" dirty="0">
                <a:latin typeface="Carlito"/>
                <a:cs typeface="Carlito"/>
              </a:rPr>
              <a:t>table </a:t>
            </a:r>
            <a:r>
              <a:rPr lang="en-US" sz="2800" spc="-20" dirty="0">
                <a:latin typeface="Carlito"/>
                <a:cs typeface="Carlito"/>
              </a:rPr>
              <a:t>for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25" dirty="0">
                <a:latin typeface="Carlito"/>
                <a:cs typeface="Carlito"/>
              </a:rPr>
              <a:t>NOT gate </a:t>
            </a:r>
            <a:r>
              <a:rPr lang="en-US" sz="2800" spc="-15" dirty="0">
                <a:latin typeface="Carlito"/>
                <a:cs typeface="Carlito"/>
              </a:rPr>
              <a:t>shows </a:t>
            </a:r>
            <a:r>
              <a:rPr lang="en-US" sz="2800" dirty="0">
                <a:latin typeface="Carlito"/>
                <a:cs typeface="Carlito"/>
              </a:rPr>
              <a:t>input and</a:t>
            </a:r>
            <a:r>
              <a:rPr lang="en-US" sz="2800" spc="7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output.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D08191F9-C7F5-4E1D-8FF4-C5CB13CA31C7}"/>
              </a:ext>
            </a:extLst>
          </p:cNvPr>
          <p:cNvSpPr/>
          <p:nvPr/>
        </p:nvSpPr>
        <p:spPr>
          <a:xfrm>
            <a:off x="2378246" y="3963139"/>
            <a:ext cx="7435508" cy="156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02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B8589-5364-41B7-8431-BC7AA9C0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12"/>
          </a:xfrm>
        </p:spPr>
        <p:txBody>
          <a:bodyPr>
            <a:normAutofit fontScale="90000"/>
          </a:bodyPr>
          <a:lstStyle/>
          <a:p>
            <a:r>
              <a:rPr lang="en-US" spc="-10" dirty="0"/>
              <a:t>N</a:t>
            </a:r>
            <a:r>
              <a:rPr lang="en-US" spc="-10" dirty="0" smtClean="0"/>
              <a:t>AND </a:t>
            </a:r>
            <a:r>
              <a:rPr lang="en-US" spc="-10" dirty="0"/>
              <a:t>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F289A-AEB6-48BC-AD75-D417A4F7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xmlns="" id="{ABC07FF0-57F7-4531-B55A-E1604D1547F3}"/>
              </a:ext>
            </a:extLst>
          </p:cNvPr>
          <p:cNvGrpSpPr/>
          <p:nvPr/>
        </p:nvGrpSpPr>
        <p:grpSpPr>
          <a:xfrm>
            <a:off x="1059598" y="2079153"/>
            <a:ext cx="4050665" cy="1231265"/>
            <a:chOff x="2545806" y="1783726"/>
            <a:chExt cx="4050665" cy="123126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xmlns="" id="{86F62D84-BD09-4D45-B4B4-875FE3A2E2F5}"/>
                </a:ext>
              </a:extLst>
            </p:cNvPr>
            <p:cNvSpPr/>
            <p:nvPr/>
          </p:nvSpPr>
          <p:spPr>
            <a:xfrm>
              <a:off x="2545806" y="1783726"/>
              <a:ext cx="4050065" cy="12307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xmlns="" id="{CE302895-75D6-43AE-8915-E857988469F0}"/>
                </a:ext>
              </a:extLst>
            </p:cNvPr>
            <p:cNvSpPr/>
            <p:nvPr/>
          </p:nvSpPr>
          <p:spPr>
            <a:xfrm>
              <a:off x="2590800" y="1828800"/>
              <a:ext cx="38862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xmlns="" id="{89053085-690C-49F0-AAD5-F9B2DE0D0444}"/>
                </a:ext>
              </a:extLst>
            </p:cNvPr>
            <p:cNvSpPr/>
            <p:nvPr/>
          </p:nvSpPr>
          <p:spPr>
            <a:xfrm>
              <a:off x="2571750" y="1809750"/>
              <a:ext cx="3924300" cy="1104900"/>
            </a:xfrm>
            <a:custGeom>
              <a:avLst/>
              <a:gdLst/>
              <a:ahLst/>
              <a:cxnLst/>
              <a:rect l="l" t="t" r="r" b="b"/>
              <a:pathLst>
                <a:path w="3924300" h="1104900">
                  <a:moveTo>
                    <a:pt x="0" y="1104900"/>
                  </a:moveTo>
                  <a:lnTo>
                    <a:pt x="3924300" y="1104900"/>
                  </a:lnTo>
                  <a:lnTo>
                    <a:pt x="3924300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xmlns="" id="{8332727D-1280-439B-BFB9-39ADD1662481}"/>
              </a:ext>
            </a:extLst>
          </p:cNvPr>
          <p:cNvGrpSpPr/>
          <p:nvPr/>
        </p:nvGrpSpPr>
        <p:grpSpPr>
          <a:xfrm>
            <a:off x="1104592" y="3991595"/>
            <a:ext cx="2907665" cy="1155065"/>
            <a:chOff x="1631392" y="3993519"/>
            <a:chExt cx="2907665" cy="115506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9F447707-C97B-47B2-97D5-626933EF3582}"/>
                </a:ext>
              </a:extLst>
            </p:cNvPr>
            <p:cNvSpPr/>
            <p:nvPr/>
          </p:nvSpPr>
          <p:spPr>
            <a:xfrm>
              <a:off x="1631392" y="3993519"/>
              <a:ext cx="2907079" cy="1154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xmlns="" id="{7127941C-2C98-4C3B-A7ED-1708DAA8E73B}"/>
                </a:ext>
              </a:extLst>
            </p:cNvPr>
            <p:cNvSpPr/>
            <p:nvPr/>
          </p:nvSpPr>
          <p:spPr>
            <a:xfrm>
              <a:off x="1676399" y="4038599"/>
              <a:ext cx="2743200" cy="990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xmlns="" id="{70C8AFDB-96E9-4635-A770-68483DFAC8A4}"/>
                </a:ext>
              </a:extLst>
            </p:cNvPr>
            <p:cNvSpPr/>
            <p:nvPr/>
          </p:nvSpPr>
          <p:spPr>
            <a:xfrm>
              <a:off x="1657349" y="4019549"/>
              <a:ext cx="2781300" cy="1028700"/>
            </a:xfrm>
            <a:custGeom>
              <a:avLst/>
              <a:gdLst/>
              <a:ahLst/>
              <a:cxnLst/>
              <a:rect l="l" t="t" r="r" b="b"/>
              <a:pathLst>
                <a:path w="2781300" h="1028700">
                  <a:moveTo>
                    <a:pt x="0" y="1028700"/>
                  </a:moveTo>
                  <a:lnTo>
                    <a:pt x="2781300" y="1028700"/>
                  </a:lnTo>
                  <a:lnTo>
                    <a:pt x="2781300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xmlns="" id="{D6B85B4A-19AE-461F-B3C7-E49D265D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1268913"/>
              </p:ext>
            </p:extLst>
          </p:nvPr>
        </p:nvGraphicFramePr>
        <p:xfrm>
          <a:off x="7626902" y="2779377"/>
          <a:ext cx="1828800" cy="2514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785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381EA-264F-4B60-A816-345A9505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</a:t>
            </a:r>
            <a:r>
              <a:rPr lang="en-US" dirty="0"/>
              <a:t>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7A7BD-06E3-4E5E-8433-E3A8E85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B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B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B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04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fontAlgn="t">
              <a:spcBef>
                <a:spcPts val="21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rlito"/>
                <a:cs typeface="Carlito"/>
              </a:rPr>
              <a:t>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xmlns="" id="{DB3194A3-8D3C-4C59-BDAE-79A3D1D8DC26}"/>
              </a:ext>
            </a:extLst>
          </p:cNvPr>
          <p:cNvGrpSpPr/>
          <p:nvPr/>
        </p:nvGrpSpPr>
        <p:grpSpPr>
          <a:xfrm>
            <a:off x="1151783" y="1888711"/>
            <a:ext cx="4268470" cy="1155065"/>
            <a:chOff x="2556513" y="1707519"/>
            <a:chExt cx="4268470" cy="115506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xmlns="" id="{D0D99B54-C23C-4450-A545-E775A0302DA9}"/>
                </a:ext>
              </a:extLst>
            </p:cNvPr>
            <p:cNvSpPr/>
            <p:nvPr/>
          </p:nvSpPr>
          <p:spPr>
            <a:xfrm>
              <a:off x="2556513" y="1707519"/>
              <a:ext cx="4267958" cy="11545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xmlns="" id="{ACD43667-2FFF-458B-87FE-638FE8869C0B}"/>
                </a:ext>
              </a:extLst>
            </p:cNvPr>
            <p:cNvSpPr/>
            <p:nvPr/>
          </p:nvSpPr>
          <p:spPr>
            <a:xfrm>
              <a:off x="2601467" y="1752599"/>
              <a:ext cx="4104131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xmlns="" id="{2B942E63-6676-47A8-BF1D-F0EDC3BE19A0}"/>
                </a:ext>
              </a:extLst>
            </p:cNvPr>
            <p:cNvSpPr/>
            <p:nvPr/>
          </p:nvSpPr>
          <p:spPr>
            <a:xfrm>
              <a:off x="2582417" y="1733549"/>
              <a:ext cx="4142740" cy="1028700"/>
            </a:xfrm>
            <a:custGeom>
              <a:avLst/>
              <a:gdLst/>
              <a:ahLst/>
              <a:cxnLst/>
              <a:rect l="l" t="t" r="r" b="b"/>
              <a:pathLst>
                <a:path w="4142740" h="1028700">
                  <a:moveTo>
                    <a:pt x="0" y="1028700"/>
                  </a:moveTo>
                  <a:lnTo>
                    <a:pt x="4142231" y="1028700"/>
                  </a:lnTo>
                  <a:lnTo>
                    <a:pt x="4142231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10">
            <a:extLst>
              <a:ext uri="{FF2B5EF4-FFF2-40B4-BE49-F238E27FC236}">
                <a16:creationId xmlns:a16="http://schemas.microsoft.com/office/drawing/2014/main" xmlns="" id="{A70E2EEC-AE75-4932-AAF0-EA4A95CB2DB2}"/>
              </a:ext>
            </a:extLst>
          </p:cNvPr>
          <p:cNvGrpSpPr/>
          <p:nvPr/>
        </p:nvGrpSpPr>
        <p:grpSpPr>
          <a:xfrm>
            <a:off x="1196737" y="3935658"/>
            <a:ext cx="3288665" cy="1108710"/>
            <a:chOff x="1707598" y="4039426"/>
            <a:chExt cx="3288665" cy="1108710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xmlns="" id="{FFB39B5E-55F0-45B8-9CF8-7055FF355A41}"/>
                </a:ext>
              </a:extLst>
            </p:cNvPr>
            <p:cNvSpPr/>
            <p:nvPr/>
          </p:nvSpPr>
          <p:spPr>
            <a:xfrm>
              <a:off x="1707598" y="4039426"/>
              <a:ext cx="3288073" cy="11086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xmlns="" id="{F411FA14-6CB8-4E20-819E-8B0A7F526B2A}"/>
                </a:ext>
              </a:extLst>
            </p:cNvPr>
            <p:cNvSpPr/>
            <p:nvPr/>
          </p:nvSpPr>
          <p:spPr>
            <a:xfrm>
              <a:off x="1752600" y="4084320"/>
              <a:ext cx="3124200" cy="944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xmlns="" id="{318E6894-DF9B-475A-91B2-13BE6BA2E8CA}"/>
                </a:ext>
              </a:extLst>
            </p:cNvPr>
            <p:cNvSpPr/>
            <p:nvPr/>
          </p:nvSpPr>
          <p:spPr>
            <a:xfrm>
              <a:off x="1733550" y="4065270"/>
              <a:ext cx="3162300" cy="982980"/>
            </a:xfrm>
            <a:custGeom>
              <a:avLst/>
              <a:gdLst/>
              <a:ahLst/>
              <a:cxnLst/>
              <a:rect l="l" t="t" r="r" b="b"/>
              <a:pathLst>
                <a:path w="3162300" h="982979">
                  <a:moveTo>
                    <a:pt x="0" y="982979"/>
                  </a:moveTo>
                  <a:lnTo>
                    <a:pt x="3162300" y="982979"/>
                  </a:lnTo>
                  <a:lnTo>
                    <a:pt x="3162300" y="0"/>
                  </a:lnTo>
                  <a:lnTo>
                    <a:pt x="0" y="0"/>
                  </a:lnTo>
                  <a:lnTo>
                    <a:pt x="0" y="9829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xmlns="" id="{E3C1B511-21DF-46BB-81F3-B184419C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0343000"/>
              </p:ext>
            </p:extLst>
          </p:nvPr>
        </p:nvGraphicFramePr>
        <p:xfrm>
          <a:off x="8660257" y="2209800"/>
          <a:ext cx="1828800" cy="243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020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F8B83-9384-46ED-8107-D95CB36C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CDE92F-E69F-4BD9-BCA1-5A290683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lvl="1" indent="-342900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spc="-10" dirty="0">
                <a:latin typeface="Carlito"/>
                <a:cs typeface="Carlito"/>
              </a:rPr>
              <a:t>Exclusive </a:t>
            </a:r>
            <a:r>
              <a:rPr lang="en-US" sz="2800" spc="-5" dirty="0">
                <a:latin typeface="Carlito"/>
                <a:cs typeface="Carlito"/>
              </a:rPr>
              <a:t>OR </a:t>
            </a:r>
            <a:r>
              <a:rPr lang="en-US" sz="2800" spc="-25" dirty="0">
                <a:latin typeface="Carlito"/>
                <a:cs typeface="Carlito"/>
              </a:rPr>
              <a:t>gate </a:t>
            </a:r>
            <a:r>
              <a:rPr lang="en-US" sz="2800" spc="-15" dirty="0">
                <a:latin typeface="Carlito"/>
                <a:cs typeface="Carlito"/>
              </a:rPr>
              <a:t>are </a:t>
            </a:r>
            <a:r>
              <a:rPr lang="en-US" sz="2800" dirty="0">
                <a:latin typeface="Carlito"/>
                <a:cs typeface="Carlito"/>
              </a:rPr>
              <a:t>true if either input is true </a:t>
            </a:r>
            <a:r>
              <a:rPr lang="en-US" sz="2800" spc="-5" dirty="0">
                <a:latin typeface="Carlito"/>
                <a:cs typeface="Carlito"/>
              </a:rPr>
              <a:t>but not</a:t>
            </a:r>
            <a:r>
              <a:rPr lang="en-US" sz="2800" spc="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both.</a:t>
            </a:r>
            <a:endParaRPr lang="en-US" sz="2800" dirty="0">
              <a:latin typeface="Carlito"/>
              <a:cs typeface="Carlito"/>
            </a:endParaRPr>
          </a:p>
          <a:p>
            <a:pPr marL="584200" lvl="1" indent="-3429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spc="-5" dirty="0">
                <a:latin typeface="Carlito"/>
                <a:cs typeface="Carlito"/>
              </a:rPr>
              <a:t>Symbol </a:t>
            </a:r>
            <a:r>
              <a:rPr lang="en-US" sz="2800" dirty="0">
                <a:latin typeface="Carlito"/>
                <a:cs typeface="Carlito"/>
              </a:rPr>
              <a:t>and </a:t>
            </a:r>
            <a:r>
              <a:rPr lang="en-US" sz="2800" b="1" spc="-30" dirty="0">
                <a:latin typeface="Carlito"/>
                <a:cs typeface="Carlito"/>
              </a:rPr>
              <a:t>Truth </a:t>
            </a:r>
            <a:r>
              <a:rPr lang="en-US" sz="2800" b="1" spc="-40" dirty="0">
                <a:latin typeface="Carlito"/>
                <a:cs typeface="Carlito"/>
              </a:rPr>
              <a:t>Table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10" dirty="0">
                <a:latin typeface="Carlito"/>
                <a:cs typeface="Carlito"/>
              </a:rPr>
              <a:t>shown</a:t>
            </a:r>
            <a:r>
              <a:rPr lang="en-US" sz="2800" spc="45" dirty="0">
                <a:latin typeface="Carlito"/>
                <a:cs typeface="Carlito"/>
              </a:rPr>
              <a:t> </a:t>
            </a:r>
            <a:r>
              <a:rPr lang="en-US" sz="2800" spc="-35" dirty="0">
                <a:latin typeface="Carlito"/>
                <a:cs typeface="Carlito"/>
              </a:rPr>
              <a:t>below.</a:t>
            </a:r>
            <a:endParaRPr lang="en-US" sz="2800" dirty="0">
              <a:latin typeface="Carlito"/>
              <a:cs typeface="Carlito"/>
            </a:endParaRPr>
          </a:p>
          <a:p>
            <a:pPr marL="584200" lvl="1" indent="-3429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800" b="1" spc="-5" dirty="0">
                <a:latin typeface="Carlito"/>
                <a:cs typeface="Carlito"/>
              </a:rPr>
              <a:t>Output will </a:t>
            </a:r>
            <a:r>
              <a:rPr lang="en-US" sz="2800" b="1" dirty="0">
                <a:latin typeface="Carlito"/>
                <a:cs typeface="Carlito"/>
              </a:rPr>
              <a:t>be high </a:t>
            </a:r>
            <a:r>
              <a:rPr lang="en-US" sz="2800" b="1" spc="-15" dirty="0">
                <a:latin typeface="Carlito"/>
                <a:cs typeface="Carlito"/>
              </a:rPr>
              <a:t>for different</a:t>
            </a:r>
            <a:r>
              <a:rPr lang="en-US" sz="2800" b="1" spc="30" dirty="0">
                <a:latin typeface="Carlito"/>
                <a:cs typeface="Carlito"/>
              </a:rPr>
              <a:t> </a:t>
            </a:r>
            <a:r>
              <a:rPr lang="en-US" sz="2800" b="1" spc="-5" dirty="0">
                <a:latin typeface="Carlito"/>
                <a:cs typeface="Carlito"/>
              </a:rPr>
              <a:t>inputs</a:t>
            </a:r>
            <a:endParaRPr lang="en-US" sz="2800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0C59797A-40DC-4581-8241-5E29A4297DB1}"/>
              </a:ext>
            </a:extLst>
          </p:cNvPr>
          <p:cNvSpPr/>
          <p:nvPr/>
        </p:nvSpPr>
        <p:spPr>
          <a:xfrm>
            <a:off x="2440028" y="3543154"/>
            <a:ext cx="7967205" cy="2212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268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2930C-3EF2-4CEF-BCB5-84C8FD95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5EB96-8174-47C6-8FD4-24FFFF22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lvl="1" indent="-3429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b="1" spc="-5" dirty="0">
                <a:latin typeface="Carlito"/>
                <a:cs typeface="Carlito"/>
              </a:rPr>
              <a:t>Symbol </a:t>
            </a:r>
            <a:r>
              <a:rPr lang="en-US" sz="2800" dirty="0">
                <a:latin typeface="Carlito"/>
                <a:cs typeface="Carlito"/>
              </a:rPr>
              <a:t>and </a:t>
            </a:r>
            <a:r>
              <a:rPr lang="en-US" sz="2800" b="1" spc="-30" dirty="0">
                <a:latin typeface="Carlito"/>
                <a:cs typeface="Carlito"/>
              </a:rPr>
              <a:t>Truth </a:t>
            </a:r>
            <a:r>
              <a:rPr lang="en-US" sz="2800" b="1" spc="-40" dirty="0">
                <a:latin typeface="Carlito"/>
                <a:cs typeface="Carlito"/>
              </a:rPr>
              <a:t>Table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10" dirty="0">
                <a:latin typeface="Carlito"/>
                <a:cs typeface="Carlito"/>
              </a:rPr>
              <a:t>shown</a:t>
            </a:r>
            <a:r>
              <a:rPr lang="en-US" sz="2800" spc="15" dirty="0">
                <a:latin typeface="Carlito"/>
                <a:cs typeface="Carlito"/>
              </a:rPr>
              <a:t> </a:t>
            </a:r>
            <a:r>
              <a:rPr lang="en-US" sz="2800" spc="-35" dirty="0">
                <a:latin typeface="Carlito"/>
                <a:cs typeface="Carlito"/>
              </a:rPr>
              <a:t>below.</a:t>
            </a:r>
            <a:endParaRPr lang="en-US" sz="2800" dirty="0">
              <a:latin typeface="Carlito"/>
              <a:cs typeface="Carlito"/>
            </a:endParaRPr>
          </a:p>
          <a:p>
            <a:pPr marL="508000" lvl="1" indent="-3429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lang="en-US" sz="2800" b="1" spc="-5" dirty="0">
                <a:latin typeface="Carlito"/>
                <a:cs typeface="Carlito"/>
              </a:rPr>
              <a:t>Output will </a:t>
            </a:r>
            <a:r>
              <a:rPr lang="en-US" sz="2800" b="1" dirty="0">
                <a:latin typeface="Carlito"/>
                <a:cs typeface="Carlito"/>
              </a:rPr>
              <a:t>be high </a:t>
            </a:r>
            <a:r>
              <a:rPr lang="en-US" sz="2800" b="1" spc="-15" dirty="0">
                <a:latin typeface="Carlito"/>
                <a:cs typeface="Carlito"/>
              </a:rPr>
              <a:t>for </a:t>
            </a:r>
            <a:r>
              <a:rPr lang="en-US" sz="2800" b="1" dirty="0">
                <a:latin typeface="Carlito"/>
                <a:cs typeface="Carlito"/>
              </a:rPr>
              <a:t>same</a:t>
            </a:r>
            <a:r>
              <a:rPr lang="en-US" sz="2800" b="1" spc="5" dirty="0">
                <a:latin typeface="Carlito"/>
                <a:cs typeface="Carlito"/>
              </a:rPr>
              <a:t> </a:t>
            </a:r>
            <a:r>
              <a:rPr lang="en-US" sz="2800" b="1" spc="-5" dirty="0">
                <a:latin typeface="Carlito"/>
                <a:cs typeface="Carlito"/>
              </a:rPr>
              <a:t>inputs</a:t>
            </a:r>
            <a:endParaRPr lang="en-US" sz="2800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FD5D5E3-70CB-4B85-B8E3-D266B23E3797}"/>
              </a:ext>
            </a:extLst>
          </p:cNvPr>
          <p:cNvSpPr/>
          <p:nvPr/>
        </p:nvSpPr>
        <p:spPr>
          <a:xfrm>
            <a:off x="2461060" y="3429000"/>
            <a:ext cx="8183880" cy="250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529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323</Words>
  <Application>Microsoft Office PowerPoint</Application>
  <PresentationFormat>Custom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Logic Gates</vt:lpstr>
      <vt:lpstr>Logic gates</vt:lpstr>
      <vt:lpstr>AND Gate</vt:lpstr>
      <vt:lpstr>OR Gate</vt:lpstr>
      <vt:lpstr>NOT Gate</vt:lpstr>
      <vt:lpstr>NAND Gate</vt:lpstr>
      <vt:lpstr>NOR Gate</vt:lpstr>
      <vt:lpstr>Exclusive OR</vt:lpstr>
      <vt:lpstr>Exclusive NOR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Swapnil Mane</dc:creator>
  <cp:lastModifiedBy>HARDIK</cp:lastModifiedBy>
  <cp:revision>6</cp:revision>
  <dcterms:created xsi:type="dcterms:W3CDTF">2021-09-01T11:31:01Z</dcterms:created>
  <dcterms:modified xsi:type="dcterms:W3CDTF">2022-02-11T05:46:01Z</dcterms:modified>
</cp:coreProperties>
</file>