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3"/>
  </p:notesMasterIdLst>
  <p:sldIdLst>
    <p:sldId id="256" r:id="rId2"/>
    <p:sldId id="402" r:id="rId3"/>
    <p:sldId id="259" r:id="rId4"/>
    <p:sldId id="400" r:id="rId5"/>
    <p:sldId id="401" r:id="rId6"/>
    <p:sldId id="261" r:id="rId7"/>
    <p:sldId id="310" r:id="rId8"/>
    <p:sldId id="311" r:id="rId9"/>
    <p:sldId id="262" r:id="rId10"/>
    <p:sldId id="264" r:id="rId11"/>
    <p:sldId id="267" r:id="rId12"/>
    <p:sldId id="266" r:id="rId13"/>
    <p:sldId id="265" r:id="rId14"/>
    <p:sldId id="274" r:id="rId15"/>
    <p:sldId id="268" r:id="rId16"/>
    <p:sldId id="269" r:id="rId17"/>
    <p:sldId id="270" r:id="rId18"/>
    <p:sldId id="271" r:id="rId19"/>
    <p:sldId id="275" r:id="rId20"/>
    <p:sldId id="272" r:id="rId21"/>
    <p:sldId id="277" r:id="rId22"/>
    <p:sldId id="278" r:id="rId23"/>
    <p:sldId id="285" r:id="rId24"/>
    <p:sldId id="279" r:id="rId25"/>
    <p:sldId id="280" r:id="rId26"/>
    <p:sldId id="281" r:id="rId27"/>
    <p:sldId id="286" r:id="rId28"/>
    <p:sldId id="283" r:id="rId29"/>
    <p:sldId id="282" r:id="rId30"/>
    <p:sldId id="287" r:id="rId31"/>
    <p:sldId id="288" r:id="rId32"/>
    <p:sldId id="290" r:id="rId33"/>
    <p:sldId id="291" r:id="rId34"/>
    <p:sldId id="292" r:id="rId35"/>
    <p:sldId id="293" r:id="rId36"/>
    <p:sldId id="294" r:id="rId37"/>
    <p:sldId id="295" r:id="rId38"/>
    <p:sldId id="296" r:id="rId39"/>
    <p:sldId id="297" r:id="rId40"/>
    <p:sldId id="298" r:id="rId41"/>
    <p:sldId id="323" r:id="rId42"/>
    <p:sldId id="324" r:id="rId43"/>
    <p:sldId id="325" r:id="rId44"/>
    <p:sldId id="326" r:id="rId45"/>
    <p:sldId id="327" r:id="rId46"/>
    <p:sldId id="328" r:id="rId47"/>
    <p:sldId id="329" r:id="rId48"/>
    <p:sldId id="330" r:id="rId49"/>
    <p:sldId id="341" r:id="rId50"/>
    <p:sldId id="342" r:id="rId51"/>
    <p:sldId id="34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606" autoAdjust="0"/>
  </p:normalViewPr>
  <p:slideViewPr>
    <p:cSldViewPr>
      <p:cViewPr>
        <p:scale>
          <a:sx n="72" d="100"/>
          <a:sy n="72" d="100"/>
        </p:scale>
        <p:origin x="-132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B842-A07F-4917-BEA9-F7B58830CF43}" type="datetimeFigureOut">
              <a:rPr lang="en-US" smtClean="0"/>
              <a:pPr/>
              <a:t>27-09-21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AD168-D66F-448C-AF62-A1AB1CFCCF85}" type="slidenum">
              <a:rPr lang="en-US" smtClean="0"/>
              <a:pPr/>
              <a:t>‹#›</a:t>
            </a:fld>
            <a:endParaRPr lang="en-US"/>
          </a:p>
        </p:txBody>
      </p:sp>
    </p:spTree>
    <p:extLst>
      <p:ext uri="{BB962C8B-B14F-4D97-AF65-F5344CB8AC3E}">
        <p14:creationId xmlns="" xmlns:p14="http://schemas.microsoft.com/office/powerpoint/2010/main" val="177428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Millians</a:t>
            </a:r>
            <a:r>
              <a:rPr lang="en-US" dirty="0" smtClean="0"/>
              <a:t> of electronic components are in computer. Represent</a:t>
            </a:r>
            <a:r>
              <a:rPr lang="en-US" baseline="0" dirty="0" smtClean="0"/>
              <a:t> in hierarchical manner, </a:t>
            </a:r>
          </a:p>
          <a:p>
            <a:r>
              <a:rPr lang="en-US" baseline="0" dirty="0" smtClean="0"/>
              <a:t>At each level different set of components -&gt; interrelate to each other.</a:t>
            </a:r>
          </a:p>
          <a:p>
            <a:r>
              <a:rPr lang="en-US" baseline="0" dirty="0" smtClean="0"/>
              <a:t>At each level, designer is concerned with structure and function.</a:t>
            </a:r>
            <a:endParaRPr lang="en-US" dirty="0"/>
          </a:p>
        </p:txBody>
      </p:sp>
      <p:sp>
        <p:nvSpPr>
          <p:cNvPr id="4" name="Slide Number Placeholder 3"/>
          <p:cNvSpPr>
            <a:spLocks noGrp="1"/>
          </p:cNvSpPr>
          <p:nvPr>
            <p:ph type="sldNum" sz="quarter" idx="10"/>
          </p:nvPr>
        </p:nvSpPr>
        <p:spPr/>
        <p:txBody>
          <a:bodyPr/>
          <a:lstStyle/>
          <a:p>
            <a:fld id="{45EAD168-D66F-448C-AF62-A1AB1CFCCF85}"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Numbers represented</a:t>
            </a:r>
            <a:r>
              <a:rPr lang="en-US" baseline="0" dirty="0" smtClean="0"/>
              <a:t> in decimal form….arithmetic was performed on decimal system.</a:t>
            </a:r>
          </a:p>
          <a:p>
            <a:endParaRPr lang="en-US" dirty="0"/>
          </a:p>
        </p:txBody>
      </p:sp>
      <p:sp>
        <p:nvSpPr>
          <p:cNvPr id="4" name="Slide Number Placeholder 3"/>
          <p:cNvSpPr>
            <a:spLocks noGrp="1"/>
          </p:cNvSpPr>
          <p:nvPr>
            <p:ph type="sldNum" sz="quarter" idx="10"/>
          </p:nvPr>
        </p:nvSpPr>
        <p:spPr/>
        <p:txBody>
          <a:bodyPr/>
          <a:lstStyle/>
          <a:p>
            <a:fld id="{45EAD168-D66F-448C-AF62-A1AB1CFCCF85}"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same way as </a:t>
            </a:r>
            <a:r>
              <a:rPr lang="en-US" baseline="0" dirty="0" err="1" smtClean="0"/>
              <a:t>vaccum</a:t>
            </a:r>
            <a:r>
              <a:rPr lang="en-US" baseline="0" dirty="0" smtClean="0"/>
              <a:t> tube to construct computer.</a:t>
            </a:r>
            <a:endParaRPr lang="en-US" dirty="0"/>
          </a:p>
        </p:txBody>
      </p:sp>
      <p:sp>
        <p:nvSpPr>
          <p:cNvPr id="4" name="Slide Number Placeholder 3"/>
          <p:cNvSpPr>
            <a:spLocks noGrp="1"/>
          </p:cNvSpPr>
          <p:nvPr>
            <p:ph type="sldNum" sz="quarter" idx="10"/>
          </p:nvPr>
        </p:nvSpPr>
        <p:spPr/>
        <p:txBody>
          <a:bodyPr/>
          <a:lstStyle/>
          <a:p>
            <a:fld id="{45EAD168-D66F-448C-AF62-A1AB1CFCCF85}"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731B869-E6A0-4864-9828-F3A0AEB8E898}" type="slidenum">
              <a:rPr lang="zh-TW" altLang="en-US">
                <a:latin typeface="Arial" charset="0"/>
              </a:rPr>
              <a:pPr/>
              <a:t>10</a:t>
            </a:fld>
            <a:endParaRPr lang="en-US" altLang="zh-TW">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5344D71-690A-4E84-89FC-3E31C050C218}" type="slidenum">
              <a:rPr lang="zh-TW" altLang="en-US">
                <a:latin typeface="Arial" charset="0"/>
              </a:rPr>
              <a:pPr/>
              <a:t>11</a:t>
            </a:fld>
            <a:endParaRPr lang="en-US" altLang="zh-TW">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GB" dirty="0" smtClean="0"/>
              <a:t>Basic function that computer can perform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8A5665D-C7D9-4814-ADC6-326786566EB4}" type="slidenum">
              <a:rPr lang="zh-TW" altLang="en-US">
                <a:latin typeface="Arial" charset="0"/>
              </a:rPr>
              <a:pPr/>
              <a:t>12</a:t>
            </a:fld>
            <a:endParaRPr lang="en-US" altLang="zh-TW">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A0A5E7B-AA62-44B9-A8C9-BD9F90922512}" type="slidenum">
              <a:rPr lang="zh-TW" altLang="en-US">
                <a:latin typeface="Arial" charset="0"/>
              </a:rPr>
              <a:pPr/>
              <a:t>13</a:t>
            </a:fld>
            <a:endParaRPr lang="en-US" altLang="zh-TW">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0EFEA22F-9FCC-4B19-A071-7DCFCED4E9B0}" type="slidenum">
              <a:rPr lang="zh-TW" altLang="en-US">
                <a:latin typeface="Arial" charset="0"/>
              </a:rPr>
              <a:pPr/>
              <a:t>15</a:t>
            </a:fld>
            <a:endParaRPr lang="en-US" altLang="zh-TW">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GB"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84858B-9829-4509-B313-D7EFEB463667}" type="slidenum">
              <a:rPr lang="zh-TW" altLang="en-US">
                <a:latin typeface="Arial" charset="0"/>
              </a:rPr>
              <a:pPr/>
              <a:t>17</a:t>
            </a:fld>
            <a:endParaRPr lang="en-US" altLang="zh-TW">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DBDAC80-24B0-4D55-BDDC-3F54D123E87E}" type="slidenum">
              <a:rPr lang="zh-TW" altLang="en-US">
                <a:latin typeface="Arial" charset="0"/>
              </a:rPr>
              <a:pPr/>
              <a:t>18</a:t>
            </a:fld>
            <a:endParaRPr lang="en-US" altLang="zh-TW">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36E0717-6C47-4167-BCB2-1EFE7497CB52}" type="slidenum">
              <a:rPr lang="zh-TW" altLang="en-US">
                <a:latin typeface="Arial" charset="0"/>
              </a:rPr>
              <a:pPr/>
              <a:t>20</a:t>
            </a:fld>
            <a:endParaRPr lang="en-US" altLang="zh-TW">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3B021-54FA-4243-9ADC-00856F04A3C7}" type="datetimeFigureOut">
              <a:rPr lang="en-US" smtClean="0"/>
              <a:pPr/>
              <a:t>27-09-21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82EFBE5-250A-49D9-8F67-2E0B4CEC976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3B021-54FA-4243-9ADC-00856F04A3C7}" type="datetimeFigureOut">
              <a:rPr lang="en-US" smtClean="0"/>
              <a:pPr/>
              <a:t>27-09-21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2EFBE5-250A-49D9-8F67-2E0B4CEC97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303B021-54FA-4243-9ADC-00856F04A3C7}" type="datetimeFigureOut">
              <a:rPr lang="en-US" smtClean="0"/>
              <a:pPr/>
              <a:t>27-09-21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82EFBE5-250A-49D9-8F67-2E0B4CEC97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973138"/>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95288" y="1268413"/>
            <a:ext cx="4297362"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45050" y="1268413"/>
            <a:ext cx="429895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6F786E-893A-4EEA-B65C-8DFC7556F7D6}"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30358-9FA7-4053-8D5A-61A5650FB330}"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4BA34B-C9A4-40B8-813B-A4C09C1112C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03B021-54FA-4243-9ADC-00856F04A3C7}" type="datetimeFigureOut">
              <a:rPr lang="en-US" smtClean="0"/>
              <a:pPr/>
              <a:t>27-09-21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82EFBE5-250A-49D9-8F67-2E0B4CEC9766}"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303B021-54FA-4243-9ADC-00856F04A3C7}" type="datetimeFigureOut">
              <a:rPr lang="en-US" smtClean="0"/>
              <a:pPr/>
              <a:t>27-09-21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82EFBE5-250A-49D9-8F67-2E0B4CEC976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03B021-54FA-4243-9ADC-00856F04A3C7}" type="datetimeFigureOut">
              <a:rPr lang="en-US" smtClean="0"/>
              <a:pPr/>
              <a:t>27-09-21</a:t>
            </a:fld>
            <a:endParaRPr lang="en-US"/>
          </a:p>
        </p:txBody>
      </p:sp>
      <p:sp>
        <p:nvSpPr>
          <p:cNvPr id="10" name="Slide Number Placeholder 9"/>
          <p:cNvSpPr>
            <a:spLocks noGrp="1"/>
          </p:cNvSpPr>
          <p:nvPr>
            <p:ph type="sldNum" sz="quarter" idx="16"/>
          </p:nvPr>
        </p:nvSpPr>
        <p:spPr/>
        <p:txBody>
          <a:bodyPr rtlCol="0"/>
          <a:lstStyle/>
          <a:p>
            <a:fld id="{682EFBE5-250A-49D9-8F67-2E0B4CEC976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303B021-54FA-4243-9ADC-00856F04A3C7}" type="datetimeFigureOut">
              <a:rPr lang="en-US" smtClean="0"/>
              <a:pPr/>
              <a:t>27-09-21</a:t>
            </a:fld>
            <a:endParaRPr lang="en-US"/>
          </a:p>
        </p:txBody>
      </p:sp>
      <p:sp>
        <p:nvSpPr>
          <p:cNvPr id="12" name="Slide Number Placeholder 11"/>
          <p:cNvSpPr>
            <a:spLocks noGrp="1"/>
          </p:cNvSpPr>
          <p:nvPr>
            <p:ph type="sldNum" sz="quarter" idx="16"/>
          </p:nvPr>
        </p:nvSpPr>
        <p:spPr/>
        <p:txBody>
          <a:bodyPr rtlCol="0"/>
          <a:lstStyle/>
          <a:p>
            <a:fld id="{682EFBE5-250A-49D9-8F67-2E0B4CEC976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03B021-54FA-4243-9ADC-00856F04A3C7}" type="datetimeFigureOut">
              <a:rPr lang="en-US" smtClean="0"/>
              <a:pPr/>
              <a:t>27-09-21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82EFBE5-250A-49D9-8F67-2E0B4CEC97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3B021-54FA-4243-9ADC-00856F04A3C7}" type="datetimeFigureOut">
              <a:rPr lang="en-US" smtClean="0"/>
              <a:pPr/>
              <a:t>27-09-21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82EFBE5-250A-49D9-8F67-2E0B4CEC97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03B021-54FA-4243-9ADC-00856F04A3C7}" type="datetimeFigureOut">
              <a:rPr lang="en-US" smtClean="0"/>
              <a:pPr/>
              <a:t>27-09-21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82EFBE5-250A-49D9-8F67-2E0B4CEC976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303B021-54FA-4243-9ADC-00856F04A3C7}" type="datetimeFigureOut">
              <a:rPr lang="en-US" smtClean="0"/>
              <a:pPr/>
              <a:t>27-09-21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82EFBE5-250A-49D9-8F67-2E0B4CEC976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3B021-54FA-4243-9ADC-00856F04A3C7}" type="datetimeFigureOut">
              <a:rPr lang="en-US" smtClean="0"/>
              <a:pPr/>
              <a:t>27-09-21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82EFBE5-250A-49D9-8F67-2E0B4CEC97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5.xml"/><Relationship Id="rId1" Type="http://schemas.openxmlformats.org/officeDocument/2006/relationships/vmlDrawing" Target="../drawings/vmlDrawing2.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752600"/>
            <a:ext cx="7848600" cy="2057400"/>
          </a:xfrm>
        </p:spPr>
        <p:txBody>
          <a:bodyPr>
            <a:normAutofit/>
          </a:bodyPr>
          <a:lstStyle/>
          <a:p>
            <a:pPr algn="ctr"/>
            <a:r>
              <a:rPr lang="en-IN" sz="3200" dirty="0"/>
              <a:t>Organization and </a:t>
            </a:r>
            <a:r>
              <a:rPr lang="en-IN" sz="3200" dirty="0" smtClean="0"/>
              <a:t>Architecture,</a:t>
            </a:r>
            <a:br>
              <a:rPr lang="en-IN" sz="3200" dirty="0" smtClean="0"/>
            </a:br>
            <a:r>
              <a:rPr lang="en-IN" sz="3200" dirty="0"/>
              <a:t>Structure &amp; Function, </a:t>
            </a:r>
            <a:r>
              <a:rPr lang="en-IN" sz="3200" dirty="0" smtClean="0"/>
              <a:t/>
            </a:r>
            <a:br>
              <a:rPr lang="en-IN" sz="3200" dirty="0" smtClean="0"/>
            </a:br>
            <a:r>
              <a:rPr lang="en-IN" sz="3200" dirty="0"/>
              <a:t>Brief History of </a:t>
            </a:r>
            <a:r>
              <a:rPr lang="en-IN" sz="3200" dirty="0" smtClean="0"/>
              <a:t>computers.</a:t>
            </a:r>
            <a:endParaRPr lang="en-US" sz="3200" dirty="0">
              <a:solidFill>
                <a:srgbClr val="92D050"/>
              </a:solidFill>
              <a:latin typeface="AR JULIAN"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Function</a:t>
            </a:r>
          </a:p>
        </p:txBody>
      </p:sp>
      <p:sp>
        <p:nvSpPr>
          <p:cNvPr id="15363" name="Rectangle 3"/>
          <p:cNvSpPr>
            <a:spLocks noGrp="1" noChangeArrowheads="1"/>
          </p:cNvSpPr>
          <p:nvPr>
            <p:ph type="body" idx="1"/>
          </p:nvPr>
        </p:nvSpPr>
        <p:spPr>
          <a:xfrm>
            <a:off x="612648" y="1600200"/>
            <a:ext cx="8153400" cy="5105400"/>
          </a:xfrm>
        </p:spPr>
        <p:txBody>
          <a:bodyPr>
            <a:normAutofit/>
          </a:bodyPr>
          <a:lstStyle/>
          <a:p>
            <a:pPr>
              <a:lnSpc>
                <a:spcPct val="150000"/>
              </a:lnSpc>
            </a:pPr>
            <a:r>
              <a:rPr lang="en-GB" sz="2800" dirty="0" smtClean="0"/>
              <a:t>Computer functions are:</a:t>
            </a:r>
          </a:p>
          <a:p>
            <a:pPr lvl="1">
              <a:lnSpc>
                <a:spcPct val="150000"/>
              </a:lnSpc>
            </a:pPr>
            <a:r>
              <a:rPr lang="en-GB" sz="2400" dirty="0" smtClean="0"/>
              <a:t>Data processing</a:t>
            </a:r>
          </a:p>
          <a:p>
            <a:pPr lvl="1">
              <a:lnSpc>
                <a:spcPct val="150000"/>
              </a:lnSpc>
            </a:pPr>
            <a:r>
              <a:rPr lang="en-GB" sz="2400" dirty="0" smtClean="0"/>
              <a:t>Data storage</a:t>
            </a:r>
          </a:p>
          <a:p>
            <a:pPr lvl="1">
              <a:lnSpc>
                <a:spcPct val="150000"/>
              </a:lnSpc>
            </a:pPr>
            <a:r>
              <a:rPr lang="en-GB" sz="2400" dirty="0" smtClean="0"/>
              <a:t>Data movement</a:t>
            </a:r>
          </a:p>
          <a:p>
            <a:pPr lvl="1">
              <a:lnSpc>
                <a:spcPct val="150000"/>
              </a:lnSpc>
            </a:pPr>
            <a:r>
              <a:rPr lang="en-GB" sz="2400" dirty="0" smtClean="0"/>
              <a:t>Control Mechanism </a:t>
            </a:r>
          </a:p>
        </p:txBody>
      </p:sp>
      <p:pic>
        <p:nvPicPr>
          <p:cNvPr id="15364" name="Picture 0"/>
          <p:cNvPicPr>
            <a:picLocks noChangeAspect="1" noChangeArrowheads="1"/>
          </p:cNvPicPr>
          <p:nvPr/>
        </p:nvPicPr>
        <p:blipFill>
          <a:blip r:embed="rId3" cstate="print"/>
          <a:srcRect l="25031" t="11363" r="23865" b="17046"/>
          <a:stretch>
            <a:fillRect/>
          </a:stretch>
        </p:blipFill>
        <p:spPr bwMode="auto">
          <a:xfrm>
            <a:off x="4876800" y="1752600"/>
            <a:ext cx="3962399"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06400" y="152400"/>
            <a:ext cx="8737600" cy="973138"/>
          </a:xfrm>
          <a:noFill/>
        </p:spPr>
        <p:txBody>
          <a:bodyPr>
            <a:normAutofit fontScale="90000"/>
          </a:bodyPr>
          <a:lstStyle/>
          <a:p>
            <a:pPr algn="ctr"/>
            <a:r>
              <a:rPr lang="en-GB" dirty="0" smtClean="0"/>
              <a:t>Operation: Data Processing from/to storage</a:t>
            </a:r>
            <a:r>
              <a:rPr lang="en-GB" sz="2800" dirty="0" smtClean="0">
                <a:latin typeface="Arial" charset="0"/>
              </a:rPr>
              <a:t> </a:t>
            </a:r>
          </a:p>
        </p:txBody>
      </p:sp>
      <p:pic>
        <p:nvPicPr>
          <p:cNvPr id="18435" name="Picture 61"/>
          <p:cNvPicPr>
            <a:picLocks noChangeAspect="1" noChangeArrowheads="1"/>
          </p:cNvPicPr>
          <p:nvPr/>
        </p:nvPicPr>
        <p:blipFill>
          <a:blip r:embed="rId3" cstate="print"/>
          <a:srcRect l="8772" t="50000" r="52945" b="13637"/>
          <a:stretch>
            <a:fillRect/>
          </a:stretch>
        </p:blipFill>
        <p:spPr bwMode="auto">
          <a:xfrm>
            <a:off x="5181600" y="1828800"/>
            <a:ext cx="3657600" cy="4572000"/>
          </a:xfrm>
          <a:prstGeom prst="rect">
            <a:avLst/>
          </a:prstGeom>
          <a:noFill/>
          <a:ln w="9525">
            <a:noFill/>
            <a:miter lim="800000"/>
            <a:headEnd/>
            <a:tailEnd/>
          </a:ln>
        </p:spPr>
      </p:pic>
      <p:sp>
        <p:nvSpPr>
          <p:cNvPr id="4" name="Rectangle 3"/>
          <p:cNvSpPr txBox="1">
            <a:spLocks noChangeArrowheads="1"/>
          </p:cNvSpPr>
          <p:nvPr/>
        </p:nvSpPr>
        <p:spPr>
          <a:xfrm>
            <a:off x="612648" y="1600200"/>
            <a:ext cx="4492752" cy="4495800"/>
          </a:xfrm>
          <a:prstGeom prst="rect">
            <a:avLst/>
          </a:prstGeom>
        </p:spPr>
        <p:txBody>
          <a:bodyPr vert="horz">
            <a:norm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Data Processing:</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400" dirty="0" smtClean="0"/>
              <a:t>The data may take wide variety of forms.</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400" dirty="0" smtClean="0"/>
              <a:t>Fundamental methods or type of data processing.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GB" sz="29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r>
              <a:rPr lang="en-GB" dirty="0" smtClean="0"/>
              <a:t>Operations: Data Storage</a:t>
            </a:r>
            <a:r>
              <a:rPr lang="en-GB" dirty="0" smtClean="0">
                <a:latin typeface="Arial" charset="0"/>
              </a:rPr>
              <a:t> </a:t>
            </a:r>
          </a:p>
        </p:txBody>
      </p:sp>
      <p:pic>
        <p:nvPicPr>
          <p:cNvPr id="17411" name="Picture 49"/>
          <p:cNvPicPr>
            <a:picLocks noChangeAspect="1" noChangeArrowheads="1"/>
          </p:cNvPicPr>
          <p:nvPr/>
        </p:nvPicPr>
        <p:blipFill>
          <a:blip r:embed="rId3" cstate="print"/>
          <a:srcRect l="54970" t="6207" r="9694" b="58510"/>
          <a:stretch>
            <a:fillRect/>
          </a:stretch>
        </p:blipFill>
        <p:spPr bwMode="auto">
          <a:xfrm>
            <a:off x="5029200" y="1752600"/>
            <a:ext cx="4114800" cy="4419600"/>
          </a:xfrm>
          <a:prstGeom prst="rect">
            <a:avLst/>
          </a:prstGeom>
          <a:noFill/>
          <a:ln w="9525">
            <a:noFill/>
            <a:miter lim="800000"/>
            <a:headEnd/>
            <a:tailEnd/>
          </a:ln>
        </p:spPr>
      </p:pic>
      <p:sp>
        <p:nvSpPr>
          <p:cNvPr id="4" name="Rectangle 3"/>
          <p:cNvSpPr txBox="1">
            <a:spLocks noChangeArrowheads="1"/>
          </p:cNvSpPr>
          <p:nvPr/>
        </p:nvSpPr>
        <p:spPr>
          <a:xfrm>
            <a:off x="612648" y="1600200"/>
            <a:ext cx="4340352" cy="4495800"/>
          </a:xfrm>
          <a:prstGeom prst="rect">
            <a:avLst/>
          </a:prstGeom>
        </p:spPr>
        <p:txBody>
          <a:bodyPr vert="horz">
            <a:norm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Data </a:t>
            </a:r>
            <a:r>
              <a:rPr lang="en-GB" sz="2400" b="1" dirty="0" smtClean="0"/>
              <a:t>Storage</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400" dirty="0" smtClean="0"/>
              <a:t>Short term data storage function(processing data on the fly) </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400" dirty="0" smtClean="0"/>
              <a:t>Temporary store of data</a:t>
            </a:r>
          </a:p>
          <a:p>
            <a:pPr marL="320040" lvl="0" indent="-320040" algn="just">
              <a:spcBef>
                <a:spcPts val="700"/>
              </a:spcBef>
              <a:buClr>
                <a:schemeClr val="accent2"/>
              </a:buClr>
              <a:buSzPct val="60000"/>
              <a:buFont typeface="Wingdings"/>
              <a:buChar char=""/>
              <a:defRPr/>
            </a:pPr>
            <a:r>
              <a:rPr lang="en-GB" sz="2400" dirty="0" smtClean="0"/>
              <a:t>Long term data storage function</a:t>
            </a:r>
          </a:p>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lang="en-GB" sz="2400" dirty="0" smtClean="0"/>
              <a:t>     Files</a:t>
            </a:r>
            <a:endParaRPr lang="en-GB" sz="2900" dirty="0" smtClean="0"/>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r>
              <a:rPr lang="en-GB" dirty="0" smtClean="0"/>
              <a:t>Operations : Data movement</a:t>
            </a:r>
          </a:p>
        </p:txBody>
      </p:sp>
      <p:pic>
        <p:nvPicPr>
          <p:cNvPr id="16387" name="Picture 48"/>
          <p:cNvPicPr>
            <a:picLocks noChangeAspect="1" noChangeArrowheads="1"/>
          </p:cNvPicPr>
          <p:nvPr/>
        </p:nvPicPr>
        <p:blipFill>
          <a:blip r:embed="rId3" cstate="print"/>
          <a:srcRect l="8835" t="6470" r="54846" b="58243"/>
          <a:stretch>
            <a:fillRect/>
          </a:stretch>
        </p:blipFill>
        <p:spPr bwMode="auto">
          <a:xfrm>
            <a:off x="4495800" y="1600200"/>
            <a:ext cx="4419600" cy="4648200"/>
          </a:xfrm>
          <a:prstGeom prst="rect">
            <a:avLst/>
          </a:prstGeom>
          <a:noFill/>
          <a:ln w="9525">
            <a:noFill/>
            <a:miter lim="800000"/>
            <a:headEnd/>
            <a:tailEnd/>
          </a:ln>
        </p:spPr>
      </p:pic>
      <p:sp>
        <p:nvSpPr>
          <p:cNvPr id="4" name="Rectangle 3"/>
          <p:cNvSpPr txBox="1">
            <a:spLocks noChangeArrowheads="1"/>
          </p:cNvSpPr>
          <p:nvPr/>
        </p:nvSpPr>
        <p:spPr>
          <a:xfrm>
            <a:off x="612648" y="1600200"/>
            <a:ext cx="3959352" cy="4495800"/>
          </a:xfrm>
          <a:prstGeom prst="rect">
            <a:avLst/>
          </a:prstGeom>
        </p:spPr>
        <p:txBody>
          <a:bodyPr vert="horz">
            <a:norm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Data Movement:</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400" dirty="0" smtClean="0"/>
              <a:t>Computer able to move data between itself and the outside world.</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400" dirty="0" smtClean="0"/>
              <a:t>Computer can function as data movement device, simply transferring data from one peripheral or communication line to another.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600" dirty="0" smtClean="0"/>
              <a:t>When data are received from or delivered to a device that is directly connected to the computer, the process is known as </a:t>
            </a:r>
            <a:r>
              <a:rPr lang="en-US" sz="2600" b="1" dirty="0" smtClean="0"/>
              <a:t>input output(I/O) </a:t>
            </a:r>
            <a:r>
              <a:rPr lang="en-US" sz="2600" dirty="0" smtClean="0"/>
              <a:t>and device is referred to as </a:t>
            </a:r>
            <a:r>
              <a:rPr lang="en-US" sz="2600" b="1" dirty="0" smtClean="0"/>
              <a:t>peripherals.</a:t>
            </a:r>
          </a:p>
          <a:p>
            <a:pPr algn="just"/>
            <a:endParaRPr lang="en-US" sz="2600" b="1" dirty="0" smtClean="0"/>
          </a:p>
          <a:p>
            <a:pPr algn="just"/>
            <a:r>
              <a:rPr lang="en-US" sz="2600" dirty="0" smtClean="0"/>
              <a:t>When data are moved over longer distances to or from a remote device the process is known as  </a:t>
            </a:r>
            <a:r>
              <a:rPr lang="en-US" sz="2600" b="1" dirty="0" smtClean="0"/>
              <a:t>data communications.</a:t>
            </a:r>
          </a:p>
          <a:p>
            <a:pPr algn="just"/>
            <a:endParaRPr lang="en-US" sz="2600" dirty="0"/>
          </a:p>
        </p:txBody>
      </p:sp>
      <p:sp>
        <p:nvSpPr>
          <p:cNvPr id="4" name="Rectangle 2"/>
          <p:cNvSpPr>
            <a:spLocks noGrp="1" noChangeArrowheads="1"/>
          </p:cNvSpPr>
          <p:nvPr>
            <p:ph type="title"/>
          </p:nvPr>
        </p:nvSpPr>
        <p:spPr>
          <a:noFill/>
        </p:spPr>
        <p:txBody>
          <a:bodyPr/>
          <a:lstStyle/>
          <a:p>
            <a:r>
              <a:rPr lang="en-GB" dirty="0" smtClean="0"/>
              <a:t>Operations : Data movement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6400" y="152400"/>
            <a:ext cx="8737600" cy="838200"/>
          </a:xfrm>
          <a:noFill/>
        </p:spPr>
        <p:txBody>
          <a:bodyPr>
            <a:normAutofit/>
          </a:bodyPr>
          <a:lstStyle/>
          <a:p>
            <a:pPr algn="ctr"/>
            <a:r>
              <a:rPr lang="en-GB" dirty="0" smtClean="0"/>
              <a:t>Operation: Control</a:t>
            </a:r>
          </a:p>
        </p:txBody>
      </p:sp>
      <p:pic>
        <p:nvPicPr>
          <p:cNvPr id="19459" name="Picture 62"/>
          <p:cNvPicPr>
            <a:picLocks noChangeAspect="1" noChangeArrowheads="1"/>
          </p:cNvPicPr>
          <p:nvPr/>
        </p:nvPicPr>
        <p:blipFill>
          <a:blip r:embed="rId3" cstate="print"/>
          <a:srcRect l="54907" t="50000" r="7791" b="13637"/>
          <a:stretch>
            <a:fillRect/>
          </a:stretch>
        </p:blipFill>
        <p:spPr bwMode="auto">
          <a:xfrm>
            <a:off x="4648200" y="1752600"/>
            <a:ext cx="3975100" cy="4572000"/>
          </a:xfrm>
          <a:prstGeom prst="rect">
            <a:avLst/>
          </a:prstGeom>
          <a:noFill/>
          <a:ln w="9525">
            <a:noFill/>
            <a:miter lim="800000"/>
            <a:headEnd/>
            <a:tailEnd/>
          </a:ln>
        </p:spPr>
      </p:pic>
      <p:sp>
        <p:nvSpPr>
          <p:cNvPr id="4" name="Rectangle 3"/>
          <p:cNvSpPr txBox="1">
            <a:spLocks noChangeArrowheads="1"/>
          </p:cNvSpPr>
          <p:nvPr/>
        </p:nvSpPr>
        <p:spPr>
          <a:xfrm>
            <a:off x="612648" y="1600200"/>
            <a:ext cx="3730752" cy="4495800"/>
          </a:xfrm>
          <a:prstGeom prst="rect">
            <a:avLst/>
          </a:prstGeom>
        </p:spPr>
        <p:txBody>
          <a:bodyPr vert="horz">
            <a:normAutofit/>
          </a:bodyPr>
          <a:lstStyle/>
          <a:p>
            <a:pPr marL="320040" marR="0" lvl="0" indent="-320040"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600" b="1" i="0" u="none" strike="noStrike" kern="1200" cap="none" spc="0" normalizeH="0" baseline="0" noProof="0" dirty="0" smtClean="0">
                <a:ln>
                  <a:noFill/>
                </a:ln>
                <a:solidFill>
                  <a:schemeClr val="tx1"/>
                </a:solidFill>
                <a:effectLst/>
                <a:uLnTx/>
                <a:uFillTx/>
                <a:latin typeface="+mn-lt"/>
                <a:ea typeface="+mn-ea"/>
                <a:cs typeface="+mn-cs"/>
              </a:rPr>
              <a:t>Data </a:t>
            </a:r>
            <a:r>
              <a:rPr lang="en-GB" sz="2600" b="1" dirty="0" smtClean="0"/>
              <a:t>Control</a:t>
            </a:r>
            <a:r>
              <a:rPr kumimoji="0" lang="en-GB" sz="2600" b="1" i="0" u="none" strike="noStrike" kern="1200" cap="none" spc="0" normalizeH="0" baseline="0" noProof="0" dirty="0" smtClean="0">
                <a:ln>
                  <a:noFill/>
                </a:ln>
                <a:solidFill>
                  <a:schemeClr val="tx1"/>
                </a:solidFill>
                <a:effectLst/>
                <a:uLnTx/>
                <a:uFillTx/>
                <a:latin typeface="+mn-lt"/>
                <a:ea typeface="+mn-ea"/>
                <a:cs typeface="+mn-cs"/>
              </a:rPr>
              <a:t>:</a:t>
            </a:r>
          </a:p>
          <a:p>
            <a:pPr marL="320040" marR="0" lvl="0" indent="-320040"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GB" sz="2600" dirty="0" smtClean="0"/>
              <a:t>Within a computer, Control unit manages the computer resources and functions.</a:t>
            </a:r>
          </a:p>
          <a:p>
            <a:pPr marL="320040" marR="0" lvl="0" indent="-320040"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GB" sz="2600" i="0" u="none" strike="noStrike" kern="1200" cap="none" spc="0" normalizeH="0" baseline="0" noProof="0" dirty="0" smtClean="0">
                <a:ln>
                  <a:noFill/>
                </a:ln>
                <a:solidFill>
                  <a:schemeClr val="tx1"/>
                </a:solidFill>
                <a:effectLst/>
                <a:uLnTx/>
                <a:uFillTx/>
                <a:latin typeface="+mn-lt"/>
                <a:ea typeface="+mn-ea"/>
                <a:cs typeface="+mn-cs"/>
              </a:rPr>
              <a:t>Provide instructions</a:t>
            </a:r>
            <a:r>
              <a:rPr kumimoji="0" lang="en-GB" sz="290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algn="ctr"/>
            <a:r>
              <a:rPr lang="en-US" altLang="zh-TW" dirty="0" smtClean="0">
                <a:ea typeface="PMingLiU" pitchFamily="18" charset="-120"/>
              </a:rPr>
              <a:t>Structure</a:t>
            </a:r>
          </a:p>
        </p:txBody>
      </p:sp>
      <p:sp>
        <p:nvSpPr>
          <p:cNvPr id="1028" name="Rectangle 3"/>
          <p:cNvSpPr>
            <a:spLocks noGrp="1" noChangeArrowheads="1"/>
          </p:cNvSpPr>
          <p:nvPr>
            <p:ph type="body" sz="half" idx="1"/>
          </p:nvPr>
        </p:nvSpPr>
        <p:spPr>
          <a:xfrm>
            <a:off x="395289" y="1523999"/>
            <a:ext cx="4938711" cy="5334001"/>
          </a:xfrm>
        </p:spPr>
        <p:txBody>
          <a:bodyPr>
            <a:normAutofit lnSpcReduction="10000"/>
          </a:bodyPr>
          <a:lstStyle/>
          <a:p>
            <a:pPr algn="just">
              <a:lnSpc>
                <a:spcPct val="90000"/>
              </a:lnSpc>
            </a:pPr>
            <a:r>
              <a:rPr lang="en-US" altLang="zh-TW" dirty="0" smtClean="0">
                <a:ea typeface="PMingLiU" pitchFamily="18" charset="-120"/>
              </a:rPr>
              <a:t>The Computer</a:t>
            </a:r>
          </a:p>
          <a:p>
            <a:pPr lvl="1" algn="just">
              <a:lnSpc>
                <a:spcPct val="90000"/>
              </a:lnSpc>
            </a:pPr>
            <a:r>
              <a:rPr lang="en-US" altLang="zh-TW" dirty="0" smtClean="0">
                <a:ea typeface="PMingLiU" pitchFamily="18" charset="-120"/>
              </a:rPr>
              <a:t>CPU</a:t>
            </a:r>
          </a:p>
          <a:p>
            <a:pPr lvl="2" algn="just">
              <a:lnSpc>
                <a:spcPct val="90000"/>
              </a:lnSpc>
            </a:pPr>
            <a:r>
              <a:rPr lang="en-US" altLang="zh-TW" dirty="0" smtClean="0">
                <a:ea typeface="PMingLiU" pitchFamily="18" charset="-120"/>
              </a:rPr>
              <a:t>Controls the operation of the computer and performs its data processing functions.</a:t>
            </a:r>
          </a:p>
          <a:p>
            <a:pPr lvl="1" algn="just">
              <a:lnSpc>
                <a:spcPct val="90000"/>
              </a:lnSpc>
            </a:pPr>
            <a:r>
              <a:rPr lang="en-US" altLang="zh-TW" dirty="0" smtClean="0">
                <a:ea typeface="PMingLiU" pitchFamily="18" charset="-120"/>
              </a:rPr>
              <a:t>Main memory</a:t>
            </a:r>
          </a:p>
          <a:p>
            <a:pPr lvl="2" algn="just">
              <a:lnSpc>
                <a:spcPct val="90000"/>
              </a:lnSpc>
            </a:pPr>
            <a:r>
              <a:rPr lang="en-US" altLang="zh-TW" dirty="0" smtClean="0">
                <a:ea typeface="PMingLiU" pitchFamily="18" charset="-120"/>
              </a:rPr>
              <a:t>Stores data</a:t>
            </a:r>
          </a:p>
          <a:p>
            <a:pPr lvl="1" algn="just">
              <a:lnSpc>
                <a:spcPct val="90000"/>
              </a:lnSpc>
            </a:pPr>
            <a:r>
              <a:rPr lang="en-US" altLang="zh-TW" dirty="0" smtClean="0">
                <a:ea typeface="PMingLiU" pitchFamily="18" charset="-120"/>
              </a:rPr>
              <a:t>I/O</a:t>
            </a:r>
          </a:p>
          <a:p>
            <a:pPr lvl="2" algn="just">
              <a:lnSpc>
                <a:spcPct val="90000"/>
              </a:lnSpc>
            </a:pPr>
            <a:r>
              <a:rPr lang="en-US" altLang="zh-TW" dirty="0" smtClean="0">
                <a:ea typeface="PMingLiU" pitchFamily="18" charset="-120"/>
              </a:rPr>
              <a:t>Moves data between the computer and its external environment</a:t>
            </a:r>
          </a:p>
          <a:p>
            <a:pPr lvl="1" algn="just">
              <a:lnSpc>
                <a:spcPct val="90000"/>
              </a:lnSpc>
            </a:pPr>
            <a:r>
              <a:rPr lang="en-US" altLang="zh-TW" dirty="0" smtClean="0">
                <a:ea typeface="PMingLiU" pitchFamily="18" charset="-120"/>
              </a:rPr>
              <a:t>System interconnection</a:t>
            </a:r>
          </a:p>
          <a:p>
            <a:pPr lvl="2" algn="just">
              <a:lnSpc>
                <a:spcPct val="90000"/>
              </a:lnSpc>
            </a:pPr>
            <a:r>
              <a:rPr lang="en-US" altLang="zh-TW" dirty="0" smtClean="0">
                <a:ea typeface="PMingLiU" pitchFamily="18" charset="-120"/>
              </a:rPr>
              <a:t>Provides for communication among CPU, main memory, and I/O</a:t>
            </a:r>
          </a:p>
        </p:txBody>
      </p:sp>
      <p:graphicFrame>
        <p:nvGraphicFramePr>
          <p:cNvPr id="1026" name="Object 4"/>
          <p:cNvGraphicFramePr>
            <a:graphicFrameLocks noGrp="1" noChangeAspect="1"/>
          </p:cNvGraphicFramePr>
          <p:nvPr>
            <p:ph sz="half" idx="2"/>
          </p:nvPr>
        </p:nvGraphicFramePr>
        <p:xfrm>
          <a:off x="5435600" y="1981200"/>
          <a:ext cx="3708400" cy="3919538"/>
        </p:xfrm>
        <a:graphic>
          <a:graphicData uri="http://schemas.openxmlformats.org/presentationml/2006/ole">
            <p:oleObj spid="_x0000_s1047" name="點陣圖影像" r:id="rId3" imgW="5238095" imgH="4610744" progId="PBrush">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p>
            <a:pPr algn="ctr"/>
            <a:endParaRPr lang="en-GB" sz="1600">
              <a:latin typeface="Arial" charset="0"/>
            </a:endParaRPr>
          </a:p>
        </p:txBody>
      </p:sp>
      <p:sp>
        <p:nvSpPr>
          <p:cNvPr id="20483" name="Oval 9"/>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0484" name="Oval 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0485" name="Rectangle 2"/>
          <p:cNvSpPr>
            <a:spLocks noGrp="1" noChangeArrowheads="1"/>
          </p:cNvSpPr>
          <p:nvPr>
            <p:ph type="title"/>
          </p:nvPr>
        </p:nvSpPr>
        <p:spPr>
          <a:noFill/>
        </p:spPr>
        <p:txBody>
          <a:bodyPr lIns="90000" tIns="46800" rIns="90000" bIns="46800"/>
          <a:lstStyle/>
          <a:p>
            <a:r>
              <a:rPr lang="en-GB" smtClean="0"/>
              <a:t>Structure - Top Level</a:t>
            </a:r>
          </a:p>
        </p:txBody>
      </p:sp>
      <p:sp>
        <p:nvSpPr>
          <p:cNvPr id="20486" name="Oval 4"/>
          <p:cNvSpPr>
            <a:spLocks noChangeArrowheads="1"/>
          </p:cNvSpPr>
          <p:nvPr/>
        </p:nvSpPr>
        <p:spPr bwMode="auto">
          <a:xfrm>
            <a:off x="533400" y="3657600"/>
            <a:ext cx="1066800" cy="10668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0487" name="Oval 7"/>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0488" name="Oval 8"/>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0489" name="Text Box 10"/>
          <p:cNvSpPr txBox="1">
            <a:spLocks noChangeArrowheads="1"/>
          </p:cNvSpPr>
          <p:nvPr/>
        </p:nvSpPr>
        <p:spPr bwMode="auto">
          <a:xfrm>
            <a:off x="519113" y="3946525"/>
            <a:ext cx="1073150"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Computer</a:t>
            </a:r>
            <a:endParaRPr lang="en-GB"/>
          </a:p>
        </p:txBody>
      </p:sp>
      <p:sp>
        <p:nvSpPr>
          <p:cNvPr id="20490" name="Text Box 12"/>
          <p:cNvSpPr txBox="1">
            <a:spLocks noChangeArrowheads="1"/>
          </p:cNvSpPr>
          <p:nvPr/>
        </p:nvSpPr>
        <p:spPr bwMode="auto">
          <a:xfrm>
            <a:off x="6629400" y="3048000"/>
            <a:ext cx="915988"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Main </a:t>
            </a:r>
          </a:p>
          <a:p>
            <a:r>
              <a:rPr lang="en-GB" sz="1600">
                <a:latin typeface="Arial" charset="0"/>
              </a:rPr>
              <a:t>Memory</a:t>
            </a:r>
          </a:p>
        </p:txBody>
      </p:sp>
      <p:sp>
        <p:nvSpPr>
          <p:cNvPr id="20491" name="Text Box 13"/>
          <p:cNvSpPr txBox="1">
            <a:spLocks noChangeArrowheads="1"/>
          </p:cNvSpPr>
          <p:nvPr/>
        </p:nvSpPr>
        <p:spPr bwMode="auto">
          <a:xfrm>
            <a:off x="5791200" y="5133975"/>
            <a:ext cx="792163"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Input</a:t>
            </a:r>
          </a:p>
          <a:p>
            <a:r>
              <a:rPr lang="en-GB" sz="1600">
                <a:latin typeface="Arial" charset="0"/>
              </a:rPr>
              <a:t>Output</a:t>
            </a:r>
          </a:p>
        </p:txBody>
      </p:sp>
      <p:sp>
        <p:nvSpPr>
          <p:cNvPr id="20492" name="Text Box 14"/>
          <p:cNvSpPr txBox="1">
            <a:spLocks noChangeArrowheads="1"/>
          </p:cNvSpPr>
          <p:nvPr/>
        </p:nvSpPr>
        <p:spPr bwMode="auto">
          <a:xfrm>
            <a:off x="5410200" y="4067175"/>
            <a:ext cx="1570038"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Systems</a:t>
            </a:r>
          </a:p>
          <a:p>
            <a:r>
              <a:rPr lang="en-GB" sz="1600">
                <a:latin typeface="Arial" charset="0"/>
              </a:rPr>
              <a:t>Interconnection</a:t>
            </a:r>
          </a:p>
        </p:txBody>
      </p:sp>
      <p:sp>
        <p:nvSpPr>
          <p:cNvPr id="20493" name="Line 15"/>
          <p:cNvSpPr>
            <a:spLocks noChangeShapeType="1"/>
          </p:cNvSpPr>
          <p:nvPr/>
        </p:nvSpPr>
        <p:spPr bwMode="auto">
          <a:xfrm flipV="1">
            <a:off x="1066800" y="2209800"/>
            <a:ext cx="4343400" cy="14478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0494" name="Line 16"/>
          <p:cNvSpPr>
            <a:spLocks noChangeShapeType="1"/>
          </p:cNvSpPr>
          <p:nvPr/>
        </p:nvSpPr>
        <p:spPr bwMode="auto">
          <a:xfrm>
            <a:off x="1066800" y="4724400"/>
            <a:ext cx="4191000" cy="1752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0495" name="Text Box 19"/>
          <p:cNvSpPr txBox="1">
            <a:spLocks noChangeArrowheads="1"/>
          </p:cNvSpPr>
          <p:nvPr/>
        </p:nvSpPr>
        <p:spPr bwMode="auto">
          <a:xfrm>
            <a:off x="290513" y="2346325"/>
            <a:ext cx="1206500"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Peripherals</a:t>
            </a:r>
          </a:p>
        </p:txBody>
      </p:sp>
      <p:sp>
        <p:nvSpPr>
          <p:cNvPr id="20496" name="Text Box 20"/>
          <p:cNvSpPr txBox="1">
            <a:spLocks noChangeArrowheads="1"/>
          </p:cNvSpPr>
          <p:nvPr/>
        </p:nvSpPr>
        <p:spPr bwMode="auto">
          <a:xfrm>
            <a:off x="138113" y="5622925"/>
            <a:ext cx="1590675"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Communication</a:t>
            </a:r>
          </a:p>
          <a:p>
            <a:r>
              <a:rPr lang="en-GB" sz="1600">
                <a:latin typeface="Arial" charset="0"/>
              </a:rPr>
              <a:t>lines</a:t>
            </a:r>
          </a:p>
        </p:txBody>
      </p:sp>
      <p:sp>
        <p:nvSpPr>
          <p:cNvPr id="20497" name="Text Box 11"/>
          <p:cNvSpPr txBox="1">
            <a:spLocks noChangeArrowheads="1"/>
          </p:cNvSpPr>
          <p:nvPr/>
        </p:nvSpPr>
        <p:spPr bwMode="auto">
          <a:xfrm>
            <a:off x="4800600" y="2971800"/>
            <a:ext cx="1241425" cy="825500"/>
          </a:xfrm>
          <a:prstGeom prst="rect">
            <a:avLst/>
          </a:prstGeom>
          <a:noFill/>
          <a:ln w="9525">
            <a:noFill/>
            <a:miter lim="800000"/>
            <a:headEnd/>
            <a:tailEnd/>
          </a:ln>
        </p:spPr>
        <p:txBody>
          <a:bodyPr wrap="none" lIns="90000" tIns="46800" rIns="90000" bIns="46800">
            <a:spAutoFit/>
          </a:bodyPr>
          <a:lstStyle/>
          <a:p>
            <a:r>
              <a:rPr lang="en-GB" sz="1600">
                <a:latin typeface="Arial" charset="0"/>
              </a:rPr>
              <a:t>Central</a:t>
            </a:r>
          </a:p>
          <a:p>
            <a:r>
              <a:rPr lang="en-GB" sz="1600">
                <a:latin typeface="Arial" charset="0"/>
              </a:rPr>
              <a:t>Processing </a:t>
            </a:r>
          </a:p>
          <a:p>
            <a:r>
              <a:rPr lang="en-GB" sz="1600">
                <a:latin typeface="Arial" charset="0"/>
              </a:rPr>
              <a:t>Unit</a:t>
            </a:r>
          </a:p>
        </p:txBody>
      </p:sp>
      <p:sp>
        <p:nvSpPr>
          <p:cNvPr id="20498" name="Line 21"/>
          <p:cNvSpPr>
            <a:spLocks noChangeShapeType="1"/>
          </p:cNvSpPr>
          <p:nvPr/>
        </p:nvSpPr>
        <p:spPr bwMode="auto">
          <a:xfrm>
            <a:off x="914400" y="2743200"/>
            <a:ext cx="0" cy="914400"/>
          </a:xfrm>
          <a:prstGeom prst="line">
            <a:avLst/>
          </a:prstGeom>
          <a:noFill/>
          <a:ln w="9525">
            <a:solidFill>
              <a:schemeClr val="tx1"/>
            </a:solidFill>
            <a:round/>
            <a:headEnd type="triangle" w="med" len="med"/>
            <a:tailEnd type="triangle" w="med" len="med"/>
          </a:ln>
        </p:spPr>
        <p:txBody>
          <a:bodyPr wrap="none" lIns="90000" tIns="46800" rIns="90000" bIns="46800" anchor="ctr"/>
          <a:lstStyle/>
          <a:p>
            <a:endParaRPr lang="en-US"/>
          </a:p>
        </p:txBody>
      </p:sp>
      <p:sp>
        <p:nvSpPr>
          <p:cNvPr id="20499" name="Line 22"/>
          <p:cNvSpPr>
            <a:spLocks noChangeShapeType="1"/>
          </p:cNvSpPr>
          <p:nvPr/>
        </p:nvSpPr>
        <p:spPr bwMode="auto">
          <a:xfrm>
            <a:off x="914400" y="4724400"/>
            <a:ext cx="0" cy="914400"/>
          </a:xfrm>
          <a:prstGeom prst="line">
            <a:avLst/>
          </a:prstGeom>
          <a:noFill/>
          <a:ln w="9525">
            <a:solidFill>
              <a:schemeClr val="tx1"/>
            </a:solidFill>
            <a:round/>
            <a:headEnd type="triangle" w="med" len="med"/>
            <a:tailEnd type="triangle" w="med" len="med"/>
          </a:ln>
        </p:spPr>
        <p:txBody>
          <a:bodyPr wrap="none" lIns="90000" tIns="46800" rIns="90000" bIns="46800" anchor="ctr"/>
          <a:lstStyle/>
          <a:p>
            <a:endParaRPr lang="en-US"/>
          </a:p>
        </p:txBody>
      </p:sp>
      <p:sp>
        <p:nvSpPr>
          <p:cNvPr id="20500" name="Text Box 24"/>
          <p:cNvSpPr txBox="1">
            <a:spLocks noChangeArrowheads="1"/>
          </p:cNvSpPr>
          <p:nvPr/>
        </p:nvSpPr>
        <p:spPr bwMode="auto">
          <a:xfrm>
            <a:off x="5603875" y="2257425"/>
            <a:ext cx="1295400" cy="396875"/>
          </a:xfrm>
          <a:prstGeom prst="rect">
            <a:avLst/>
          </a:prstGeom>
          <a:noFill/>
          <a:ln w="9525">
            <a:noFill/>
            <a:miter lim="800000"/>
            <a:headEnd/>
            <a:tailEnd/>
          </a:ln>
        </p:spPr>
        <p:txBody>
          <a:bodyPr wrap="none" lIns="90000" tIns="46800" rIns="90000" bIns="46800" anchor="ctr">
            <a:spAutoFit/>
          </a:bodyPr>
          <a:lstStyle/>
          <a:p>
            <a:pPr algn="ctr"/>
            <a:r>
              <a:rPr lang="en-US" altLang="zh-TW" sz="2000">
                <a:latin typeface="Arial" charset="0"/>
                <a:ea typeface="PMingLiU" pitchFamily="18" charset="-120"/>
              </a:rPr>
              <a:t>Computer</a:t>
            </a:r>
            <a:endParaRPr lang="en-US" altLang="zh-TW" sz="1600">
              <a:latin typeface="Arial" charset="0"/>
              <a:ea typeface="PMingLiU" pitchFamily="18"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0"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p>
            <a:pPr algn="ctr"/>
            <a:endParaRPr lang="en-GB" sz="1600">
              <a:latin typeface="Arial" charset="0"/>
            </a:endParaRPr>
          </a:p>
        </p:txBody>
      </p:sp>
      <p:sp>
        <p:nvSpPr>
          <p:cNvPr id="21507" name="Oval 25"/>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1508" name="Rectangle 2"/>
          <p:cNvSpPr>
            <a:spLocks noGrp="1" noChangeArrowheads="1"/>
          </p:cNvSpPr>
          <p:nvPr>
            <p:ph type="title"/>
          </p:nvPr>
        </p:nvSpPr>
        <p:spPr>
          <a:noFill/>
        </p:spPr>
        <p:txBody>
          <a:bodyPr lIns="90000" tIns="46800" rIns="90000" bIns="46800"/>
          <a:lstStyle/>
          <a:p>
            <a:r>
              <a:rPr lang="en-GB" dirty="0" smtClean="0"/>
              <a:t>Structure - The CPU</a:t>
            </a:r>
          </a:p>
        </p:txBody>
      </p:sp>
      <p:sp>
        <p:nvSpPr>
          <p:cNvPr id="21509" name="Oval 21"/>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1510" name="Oval 22"/>
          <p:cNvSpPr>
            <a:spLocks noChangeArrowheads="1"/>
          </p:cNvSpPr>
          <p:nvPr/>
        </p:nvSpPr>
        <p:spPr bwMode="auto">
          <a:xfrm>
            <a:off x="76200" y="2971800"/>
            <a:ext cx="1981200" cy="20574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1511" name="Oval 23"/>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1512" name="Oval 24"/>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1513" name="Text Box 26"/>
          <p:cNvSpPr txBox="1">
            <a:spLocks noChangeArrowheads="1"/>
          </p:cNvSpPr>
          <p:nvPr/>
        </p:nvSpPr>
        <p:spPr bwMode="auto">
          <a:xfrm>
            <a:off x="603250" y="3016250"/>
            <a:ext cx="1073150"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Computer</a:t>
            </a:r>
            <a:endParaRPr lang="en-GB"/>
          </a:p>
        </p:txBody>
      </p:sp>
      <p:sp>
        <p:nvSpPr>
          <p:cNvPr id="21514" name="Text Box 27"/>
          <p:cNvSpPr txBox="1">
            <a:spLocks noChangeArrowheads="1"/>
          </p:cNvSpPr>
          <p:nvPr/>
        </p:nvSpPr>
        <p:spPr bwMode="auto">
          <a:xfrm>
            <a:off x="6553200" y="2971800"/>
            <a:ext cx="1084263" cy="825500"/>
          </a:xfrm>
          <a:prstGeom prst="rect">
            <a:avLst/>
          </a:prstGeom>
          <a:noFill/>
          <a:ln w="9525">
            <a:noFill/>
            <a:miter lim="800000"/>
            <a:headEnd/>
            <a:tailEnd/>
          </a:ln>
        </p:spPr>
        <p:txBody>
          <a:bodyPr wrap="none" lIns="90000" tIns="46800" rIns="90000" bIns="46800">
            <a:spAutoFit/>
          </a:bodyPr>
          <a:lstStyle/>
          <a:p>
            <a:r>
              <a:rPr lang="en-GB" sz="1600">
                <a:latin typeface="Arial" charset="0"/>
              </a:rPr>
              <a:t>Arithmetic</a:t>
            </a:r>
          </a:p>
          <a:p>
            <a:r>
              <a:rPr lang="en-GB" sz="1600">
                <a:latin typeface="Arial" charset="0"/>
              </a:rPr>
              <a:t>and </a:t>
            </a:r>
          </a:p>
          <a:p>
            <a:r>
              <a:rPr lang="en-GB" sz="1600">
                <a:solidFill>
                  <a:srgbClr val="FF0000"/>
                </a:solidFill>
                <a:latin typeface="Arial" charset="0"/>
              </a:rPr>
              <a:t>Logi</a:t>
            </a:r>
            <a:r>
              <a:rPr lang="en-GB" altLang="zh-TW" sz="1600">
                <a:solidFill>
                  <a:srgbClr val="FF0000"/>
                </a:solidFill>
                <a:latin typeface="Arial" charset="0"/>
                <a:ea typeface="PMingLiU" pitchFamily="18" charset="-120"/>
              </a:rPr>
              <a:t>c</a:t>
            </a:r>
            <a:r>
              <a:rPr lang="en-GB" sz="1600">
                <a:latin typeface="Arial" charset="0"/>
              </a:rPr>
              <a:t> Unit</a:t>
            </a:r>
          </a:p>
        </p:txBody>
      </p:sp>
      <p:sp>
        <p:nvSpPr>
          <p:cNvPr id="21515" name="Text Box 28"/>
          <p:cNvSpPr txBox="1">
            <a:spLocks noChangeArrowheads="1"/>
          </p:cNvSpPr>
          <p:nvPr/>
        </p:nvSpPr>
        <p:spPr bwMode="auto">
          <a:xfrm>
            <a:off x="5715000" y="5133975"/>
            <a:ext cx="835025"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Control</a:t>
            </a:r>
          </a:p>
          <a:p>
            <a:r>
              <a:rPr lang="en-GB" sz="1600">
                <a:latin typeface="Arial" charset="0"/>
              </a:rPr>
              <a:t>Unit</a:t>
            </a:r>
          </a:p>
        </p:txBody>
      </p:sp>
      <p:sp>
        <p:nvSpPr>
          <p:cNvPr id="21516" name="Text Box 29"/>
          <p:cNvSpPr txBox="1">
            <a:spLocks noChangeArrowheads="1"/>
          </p:cNvSpPr>
          <p:nvPr/>
        </p:nvSpPr>
        <p:spPr bwMode="auto">
          <a:xfrm>
            <a:off x="5410200" y="4067175"/>
            <a:ext cx="1570038"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Internal CPU</a:t>
            </a:r>
          </a:p>
          <a:p>
            <a:r>
              <a:rPr lang="en-GB" sz="1600">
                <a:latin typeface="Arial" charset="0"/>
              </a:rPr>
              <a:t>Interconnection</a:t>
            </a:r>
          </a:p>
        </p:txBody>
      </p:sp>
      <p:sp>
        <p:nvSpPr>
          <p:cNvPr id="21517" name="Line 30"/>
          <p:cNvSpPr>
            <a:spLocks noChangeShapeType="1"/>
          </p:cNvSpPr>
          <p:nvPr/>
        </p:nvSpPr>
        <p:spPr bwMode="auto">
          <a:xfrm flipV="1">
            <a:off x="1524000" y="2209800"/>
            <a:ext cx="3886200" cy="1371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1518" name="Line 31"/>
          <p:cNvSpPr>
            <a:spLocks noChangeShapeType="1"/>
          </p:cNvSpPr>
          <p:nvPr/>
        </p:nvSpPr>
        <p:spPr bwMode="auto">
          <a:xfrm>
            <a:off x="1524000" y="4343400"/>
            <a:ext cx="3733800" cy="2133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1519" name="Text Box 34"/>
          <p:cNvSpPr txBox="1">
            <a:spLocks noChangeArrowheads="1"/>
          </p:cNvSpPr>
          <p:nvPr/>
        </p:nvSpPr>
        <p:spPr bwMode="auto">
          <a:xfrm>
            <a:off x="4829175" y="3168650"/>
            <a:ext cx="1038225"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Registers</a:t>
            </a:r>
          </a:p>
        </p:txBody>
      </p:sp>
      <p:sp>
        <p:nvSpPr>
          <p:cNvPr id="21520" name="Oval 37"/>
          <p:cNvSpPr>
            <a:spLocks noChangeArrowheads="1"/>
          </p:cNvSpPr>
          <p:nvPr/>
        </p:nvSpPr>
        <p:spPr bwMode="auto">
          <a:xfrm>
            <a:off x="1219200" y="3581400"/>
            <a:ext cx="685800" cy="7620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1521" name="Text Box 38"/>
          <p:cNvSpPr txBox="1">
            <a:spLocks noChangeArrowheads="1"/>
          </p:cNvSpPr>
          <p:nvPr/>
        </p:nvSpPr>
        <p:spPr bwMode="auto">
          <a:xfrm>
            <a:off x="1327150" y="3810000"/>
            <a:ext cx="501650" cy="274638"/>
          </a:xfrm>
          <a:prstGeom prst="rect">
            <a:avLst/>
          </a:prstGeom>
          <a:noFill/>
          <a:ln w="9525">
            <a:noFill/>
            <a:miter lim="800000"/>
            <a:headEnd/>
            <a:tailEnd/>
          </a:ln>
        </p:spPr>
        <p:txBody>
          <a:bodyPr wrap="none" lIns="90000" tIns="46800" rIns="90000" bIns="46800" anchor="ctr">
            <a:spAutoFit/>
          </a:bodyPr>
          <a:lstStyle/>
          <a:p>
            <a:pPr algn="ctr"/>
            <a:r>
              <a:rPr lang="en-US" altLang="zh-TW" sz="1200">
                <a:latin typeface="Arial" charset="0"/>
                <a:ea typeface="PMingLiU" pitchFamily="18" charset="-120"/>
              </a:rPr>
              <a:t>CPU</a:t>
            </a:r>
            <a:endParaRPr lang="en-US" altLang="zh-TW" sz="1600">
              <a:latin typeface="Arial" charset="0"/>
              <a:ea typeface="PMingLiU" pitchFamily="18" charset="-120"/>
            </a:endParaRPr>
          </a:p>
        </p:txBody>
      </p:sp>
      <p:sp>
        <p:nvSpPr>
          <p:cNvPr id="21522" name="Oval 39"/>
          <p:cNvSpPr>
            <a:spLocks noChangeArrowheads="1"/>
          </p:cNvSpPr>
          <p:nvPr/>
        </p:nvSpPr>
        <p:spPr bwMode="auto">
          <a:xfrm>
            <a:off x="304800" y="3276600"/>
            <a:ext cx="609600" cy="609600"/>
          </a:xfrm>
          <a:prstGeom prst="ellipse">
            <a:avLst/>
          </a:prstGeom>
          <a:noFill/>
          <a:ln w="9525">
            <a:solidFill>
              <a:schemeClr val="tx1"/>
            </a:solidFill>
            <a:round/>
            <a:headEnd/>
            <a:tailEnd/>
          </a:ln>
        </p:spPr>
        <p:txBody>
          <a:bodyPr wrap="none" lIns="90000" tIns="46800" rIns="90000" bIns="46800" anchor="ctr"/>
          <a:lstStyle/>
          <a:p>
            <a:pPr algn="ctr"/>
            <a:r>
              <a:rPr lang="en-US" altLang="zh-TW" sz="1200">
                <a:latin typeface="Arial" charset="0"/>
                <a:ea typeface="PMingLiU" pitchFamily="18" charset="-120"/>
              </a:rPr>
              <a:t>I/O</a:t>
            </a:r>
            <a:endParaRPr lang="en-US" altLang="zh-TW" sz="1600">
              <a:latin typeface="Arial" charset="0"/>
              <a:ea typeface="PMingLiU" pitchFamily="18" charset="-120"/>
            </a:endParaRPr>
          </a:p>
        </p:txBody>
      </p:sp>
      <p:sp>
        <p:nvSpPr>
          <p:cNvPr id="21523" name="Oval 40"/>
          <p:cNvSpPr>
            <a:spLocks noChangeArrowheads="1"/>
          </p:cNvSpPr>
          <p:nvPr/>
        </p:nvSpPr>
        <p:spPr bwMode="auto">
          <a:xfrm>
            <a:off x="381000" y="4191000"/>
            <a:ext cx="685800" cy="6858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1524" name="Oval 41"/>
          <p:cNvSpPr>
            <a:spLocks noChangeArrowheads="1"/>
          </p:cNvSpPr>
          <p:nvPr/>
        </p:nvSpPr>
        <p:spPr bwMode="auto">
          <a:xfrm>
            <a:off x="609600" y="3581400"/>
            <a:ext cx="685800" cy="7620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1525" name="Text Box 43"/>
          <p:cNvSpPr txBox="1">
            <a:spLocks noChangeArrowheads="1"/>
          </p:cNvSpPr>
          <p:nvPr/>
        </p:nvSpPr>
        <p:spPr bwMode="auto">
          <a:xfrm>
            <a:off x="381000" y="4373563"/>
            <a:ext cx="730250" cy="274637"/>
          </a:xfrm>
          <a:prstGeom prst="rect">
            <a:avLst/>
          </a:prstGeom>
          <a:noFill/>
          <a:ln w="9525">
            <a:noFill/>
            <a:miter lim="800000"/>
            <a:headEnd/>
            <a:tailEnd/>
          </a:ln>
        </p:spPr>
        <p:txBody>
          <a:bodyPr wrap="none" lIns="90000" tIns="46800" rIns="90000" bIns="46800" anchor="ctr">
            <a:spAutoFit/>
          </a:bodyPr>
          <a:lstStyle/>
          <a:p>
            <a:pPr algn="ctr"/>
            <a:r>
              <a:rPr lang="en-US" altLang="zh-TW" sz="1200">
                <a:latin typeface="Arial" charset="0"/>
                <a:ea typeface="PMingLiU" pitchFamily="18" charset="-120"/>
              </a:rPr>
              <a:t>Memory</a:t>
            </a:r>
            <a:endParaRPr lang="en-US" altLang="zh-TW" sz="1600">
              <a:latin typeface="Arial" charset="0"/>
              <a:ea typeface="PMingLiU" pitchFamily="18" charset="-120"/>
            </a:endParaRPr>
          </a:p>
        </p:txBody>
      </p:sp>
      <p:sp>
        <p:nvSpPr>
          <p:cNvPr id="21526" name="Text Box 44"/>
          <p:cNvSpPr txBox="1">
            <a:spLocks noChangeArrowheads="1"/>
          </p:cNvSpPr>
          <p:nvPr/>
        </p:nvSpPr>
        <p:spPr bwMode="auto">
          <a:xfrm>
            <a:off x="606425" y="3810000"/>
            <a:ext cx="688975" cy="457200"/>
          </a:xfrm>
          <a:prstGeom prst="rect">
            <a:avLst/>
          </a:prstGeom>
          <a:noFill/>
          <a:ln w="9525">
            <a:noFill/>
            <a:miter lim="800000"/>
            <a:headEnd/>
            <a:tailEnd/>
          </a:ln>
        </p:spPr>
        <p:txBody>
          <a:bodyPr wrap="none" lIns="90000" tIns="46800" rIns="90000" bIns="46800" anchor="ctr">
            <a:spAutoFit/>
          </a:bodyPr>
          <a:lstStyle/>
          <a:p>
            <a:pPr algn="ctr"/>
            <a:r>
              <a:rPr lang="en-US" altLang="zh-TW" sz="1200">
                <a:latin typeface="Arial" charset="0"/>
                <a:ea typeface="PMingLiU" pitchFamily="18" charset="-120"/>
              </a:rPr>
              <a:t>System</a:t>
            </a:r>
          </a:p>
          <a:p>
            <a:pPr algn="ctr"/>
            <a:r>
              <a:rPr lang="en-US" altLang="zh-TW" sz="1200">
                <a:latin typeface="Arial" charset="0"/>
                <a:ea typeface="PMingLiU" pitchFamily="18" charset="-120"/>
              </a:rPr>
              <a:t>Bus</a:t>
            </a:r>
          </a:p>
        </p:txBody>
      </p:sp>
      <p:sp>
        <p:nvSpPr>
          <p:cNvPr id="21527" name="Text Box 46"/>
          <p:cNvSpPr txBox="1">
            <a:spLocks noChangeArrowheads="1"/>
          </p:cNvSpPr>
          <p:nvPr/>
        </p:nvSpPr>
        <p:spPr bwMode="auto">
          <a:xfrm>
            <a:off x="5910263" y="2317750"/>
            <a:ext cx="719137" cy="396875"/>
          </a:xfrm>
          <a:prstGeom prst="rect">
            <a:avLst/>
          </a:prstGeom>
          <a:noFill/>
          <a:ln w="9525">
            <a:noFill/>
            <a:miter lim="800000"/>
            <a:headEnd/>
            <a:tailEnd/>
          </a:ln>
        </p:spPr>
        <p:txBody>
          <a:bodyPr wrap="none" lIns="90000" tIns="46800" rIns="90000" bIns="46800" anchor="ctr">
            <a:spAutoFit/>
          </a:bodyPr>
          <a:lstStyle/>
          <a:p>
            <a:pPr algn="ctr"/>
            <a:r>
              <a:rPr lang="en-US" altLang="zh-TW" sz="2000">
                <a:latin typeface="Arial" charset="0"/>
                <a:ea typeface="PMingLiU" pitchFamily="18" charset="-120"/>
              </a:rPr>
              <a:t>CPU</a:t>
            </a:r>
            <a:endParaRPr lang="en-US" altLang="zh-TW" sz="1600">
              <a:latin typeface="Arial" charset="0"/>
              <a:ea typeface="PMingLiU"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 The CPU</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sz="2600" b="1" dirty="0" smtClean="0"/>
              <a:t>Control unit: </a:t>
            </a:r>
            <a:r>
              <a:rPr lang="en-US" sz="2600" dirty="0" smtClean="0"/>
              <a:t>Control the operation of CPU and hence the computer.</a:t>
            </a:r>
          </a:p>
          <a:p>
            <a:pPr algn="just">
              <a:lnSpc>
                <a:spcPct val="150000"/>
              </a:lnSpc>
            </a:pPr>
            <a:r>
              <a:rPr lang="en-US" sz="2600" b="1" dirty="0" smtClean="0"/>
              <a:t>Arithmetic and logic unit(ALU): </a:t>
            </a:r>
            <a:r>
              <a:rPr lang="en-US" sz="2600" dirty="0" smtClean="0"/>
              <a:t>Performs computers data processing function.</a:t>
            </a:r>
          </a:p>
          <a:p>
            <a:pPr algn="just">
              <a:lnSpc>
                <a:spcPct val="150000"/>
              </a:lnSpc>
            </a:pPr>
            <a:r>
              <a:rPr lang="en-US" sz="2600" b="1" dirty="0" smtClean="0"/>
              <a:t>Registers: </a:t>
            </a:r>
            <a:r>
              <a:rPr lang="en-US" sz="2600" dirty="0" smtClean="0"/>
              <a:t>Provides storage internal to the CPU</a:t>
            </a:r>
          </a:p>
          <a:p>
            <a:pPr algn="just">
              <a:lnSpc>
                <a:spcPct val="150000"/>
              </a:lnSpc>
            </a:pPr>
            <a:r>
              <a:rPr lang="en-US" sz="2600" b="1" dirty="0" smtClean="0"/>
              <a:t>CPU Interconnection: </a:t>
            </a:r>
            <a:r>
              <a:rPr lang="en-US" sz="2600" dirty="0" smtClean="0"/>
              <a:t>some mechanisms that provide for communication among the control unit, ALU and registers</a:t>
            </a:r>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COA</a:t>
            </a:r>
            <a:endParaRPr lang="en-US" dirty="0"/>
          </a:p>
        </p:txBody>
      </p:sp>
      <p:sp>
        <p:nvSpPr>
          <p:cNvPr id="3" name="Content Placeholder 2"/>
          <p:cNvSpPr>
            <a:spLocks noGrp="1"/>
          </p:cNvSpPr>
          <p:nvPr>
            <p:ph sz="quarter" idx="1"/>
          </p:nvPr>
        </p:nvSpPr>
        <p:spPr/>
        <p:txBody>
          <a:bodyPr/>
          <a:lstStyle/>
          <a:p>
            <a:pPr marL="0" indent="0">
              <a:buNone/>
            </a:pPr>
            <a:r>
              <a:rPr lang="en-US" dirty="0" smtClean="0"/>
              <a:t>COA basically gives us a very fundamental understanding of how things works in computers..</a:t>
            </a:r>
            <a:endParaRPr lang="en-US" dirty="0"/>
          </a:p>
        </p:txBody>
      </p:sp>
    </p:spTree>
    <p:extLst>
      <p:ext uri="{BB962C8B-B14F-4D97-AF65-F5344CB8AC3E}">
        <p14:creationId xmlns="" xmlns:p14="http://schemas.microsoft.com/office/powerpoint/2010/main" val="264582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Oval 3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p:spPr>
        <p:txBody>
          <a:bodyPr wrap="none" lIns="90000" tIns="46800" rIns="90000" bIns="46800" anchor="ctr"/>
          <a:lstStyle/>
          <a:p>
            <a:endParaRPr lang="en-IN"/>
          </a:p>
        </p:txBody>
      </p:sp>
      <p:sp>
        <p:nvSpPr>
          <p:cNvPr id="22531" name="Oval 40"/>
          <p:cNvSpPr>
            <a:spLocks noChangeArrowheads="1"/>
          </p:cNvSpPr>
          <p:nvPr/>
        </p:nvSpPr>
        <p:spPr bwMode="auto">
          <a:xfrm>
            <a:off x="5410200" y="3581400"/>
            <a:ext cx="1828800" cy="18288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2532" name="Rectangle 2"/>
          <p:cNvSpPr>
            <a:spLocks noGrp="1" noChangeArrowheads="1"/>
          </p:cNvSpPr>
          <p:nvPr>
            <p:ph type="title"/>
          </p:nvPr>
        </p:nvSpPr>
        <p:spPr>
          <a:noFill/>
        </p:spPr>
        <p:txBody>
          <a:bodyPr lIns="90000" tIns="46800" rIns="90000" bIns="46800"/>
          <a:lstStyle/>
          <a:p>
            <a:r>
              <a:rPr lang="en-GB" smtClean="0"/>
              <a:t>Structure - The Control Unit</a:t>
            </a:r>
          </a:p>
        </p:txBody>
      </p:sp>
      <p:sp>
        <p:nvSpPr>
          <p:cNvPr id="22533" name="Oval 3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2534" name="Oval 37"/>
          <p:cNvSpPr>
            <a:spLocks noChangeArrowheads="1"/>
          </p:cNvSpPr>
          <p:nvPr/>
        </p:nvSpPr>
        <p:spPr bwMode="auto">
          <a:xfrm>
            <a:off x="76200" y="2971800"/>
            <a:ext cx="1981200" cy="20574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2535" name="Oval 39"/>
          <p:cNvSpPr>
            <a:spLocks noChangeArrowheads="1"/>
          </p:cNvSpPr>
          <p:nvPr/>
        </p:nvSpPr>
        <p:spPr bwMode="auto">
          <a:xfrm>
            <a:off x="5715000" y="5029200"/>
            <a:ext cx="1371600" cy="1371600"/>
          </a:xfrm>
          <a:prstGeom prst="ellipse">
            <a:avLst/>
          </a:prstGeom>
          <a:solidFill>
            <a:schemeClr val="bg1"/>
          </a:solidFill>
          <a:ln w="9525">
            <a:solidFill>
              <a:schemeClr val="tx1"/>
            </a:solidFill>
            <a:round/>
            <a:headEnd/>
            <a:tailEnd/>
          </a:ln>
        </p:spPr>
        <p:txBody>
          <a:bodyPr wrap="none" lIns="90000" tIns="46800" rIns="90000" bIns="46800" anchor="ctr"/>
          <a:lstStyle/>
          <a:p>
            <a:endParaRPr lang="en-IN"/>
          </a:p>
        </p:txBody>
      </p:sp>
      <p:sp>
        <p:nvSpPr>
          <p:cNvPr id="22536" name="Text Box 41"/>
          <p:cNvSpPr txBox="1">
            <a:spLocks noChangeArrowheads="1"/>
          </p:cNvSpPr>
          <p:nvPr/>
        </p:nvSpPr>
        <p:spPr bwMode="auto">
          <a:xfrm>
            <a:off x="763588" y="3016250"/>
            <a:ext cx="608012" cy="336550"/>
          </a:xfrm>
          <a:prstGeom prst="rect">
            <a:avLst/>
          </a:prstGeom>
          <a:noFill/>
          <a:ln w="9525">
            <a:noFill/>
            <a:miter lim="800000"/>
            <a:headEnd/>
            <a:tailEnd/>
          </a:ln>
        </p:spPr>
        <p:txBody>
          <a:bodyPr wrap="none" lIns="90000" tIns="46800" rIns="90000" bIns="46800">
            <a:spAutoFit/>
          </a:bodyPr>
          <a:lstStyle/>
          <a:p>
            <a:r>
              <a:rPr lang="en-GB" sz="1600">
                <a:latin typeface="Arial" charset="0"/>
              </a:rPr>
              <a:t>CPU</a:t>
            </a:r>
            <a:endParaRPr lang="en-GB"/>
          </a:p>
        </p:txBody>
      </p:sp>
      <p:sp>
        <p:nvSpPr>
          <p:cNvPr id="22537" name="Text Box 43"/>
          <p:cNvSpPr txBox="1">
            <a:spLocks noChangeArrowheads="1"/>
          </p:cNvSpPr>
          <p:nvPr/>
        </p:nvSpPr>
        <p:spPr bwMode="auto">
          <a:xfrm>
            <a:off x="5942013" y="5362575"/>
            <a:ext cx="915987"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Control</a:t>
            </a:r>
          </a:p>
          <a:p>
            <a:r>
              <a:rPr lang="en-GB" sz="1600">
                <a:latin typeface="Arial" charset="0"/>
              </a:rPr>
              <a:t>Memory</a:t>
            </a:r>
          </a:p>
        </p:txBody>
      </p:sp>
      <p:sp>
        <p:nvSpPr>
          <p:cNvPr id="22538" name="Text Box 44"/>
          <p:cNvSpPr txBox="1">
            <a:spLocks noChangeArrowheads="1"/>
          </p:cNvSpPr>
          <p:nvPr/>
        </p:nvSpPr>
        <p:spPr bwMode="auto">
          <a:xfrm>
            <a:off x="5672138" y="4067175"/>
            <a:ext cx="1490662" cy="825500"/>
          </a:xfrm>
          <a:prstGeom prst="rect">
            <a:avLst/>
          </a:prstGeom>
          <a:noFill/>
          <a:ln w="9525">
            <a:noFill/>
            <a:miter lim="800000"/>
            <a:headEnd/>
            <a:tailEnd/>
          </a:ln>
        </p:spPr>
        <p:txBody>
          <a:bodyPr wrap="none" lIns="90000" tIns="46800" rIns="90000" bIns="46800">
            <a:spAutoFit/>
          </a:bodyPr>
          <a:lstStyle/>
          <a:p>
            <a:r>
              <a:rPr lang="en-GB" sz="1600">
                <a:latin typeface="Arial" charset="0"/>
              </a:rPr>
              <a:t>Control Unit </a:t>
            </a:r>
          </a:p>
          <a:p>
            <a:r>
              <a:rPr lang="en-GB" sz="1600">
                <a:latin typeface="Arial" charset="0"/>
              </a:rPr>
              <a:t>Registers and </a:t>
            </a:r>
          </a:p>
          <a:p>
            <a:r>
              <a:rPr lang="en-GB" sz="1600">
                <a:latin typeface="Arial" charset="0"/>
              </a:rPr>
              <a:t>Decoders</a:t>
            </a:r>
          </a:p>
        </p:txBody>
      </p:sp>
      <p:sp>
        <p:nvSpPr>
          <p:cNvPr id="22539" name="Line 45"/>
          <p:cNvSpPr>
            <a:spLocks noChangeShapeType="1"/>
          </p:cNvSpPr>
          <p:nvPr/>
        </p:nvSpPr>
        <p:spPr bwMode="auto">
          <a:xfrm flipV="1">
            <a:off x="1524000" y="2209800"/>
            <a:ext cx="3886200" cy="1371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2540" name="Line 46"/>
          <p:cNvSpPr>
            <a:spLocks noChangeShapeType="1"/>
          </p:cNvSpPr>
          <p:nvPr/>
        </p:nvSpPr>
        <p:spPr bwMode="auto">
          <a:xfrm>
            <a:off x="1524000" y="4343400"/>
            <a:ext cx="3733800" cy="2133600"/>
          </a:xfrm>
          <a:prstGeom prst="line">
            <a:avLst/>
          </a:prstGeom>
          <a:noFill/>
          <a:ln w="9525">
            <a:solidFill>
              <a:schemeClr val="tx1"/>
            </a:solidFill>
            <a:round/>
            <a:headEnd/>
            <a:tailEnd/>
          </a:ln>
        </p:spPr>
        <p:txBody>
          <a:bodyPr wrap="none" lIns="90000" tIns="46800" rIns="90000" bIns="46800" anchor="ctr"/>
          <a:lstStyle/>
          <a:p>
            <a:endParaRPr lang="en-US"/>
          </a:p>
        </p:txBody>
      </p:sp>
      <p:sp>
        <p:nvSpPr>
          <p:cNvPr id="22541" name="Text Box 47"/>
          <p:cNvSpPr txBox="1">
            <a:spLocks noChangeArrowheads="1"/>
          </p:cNvSpPr>
          <p:nvPr/>
        </p:nvSpPr>
        <p:spPr bwMode="auto">
          <a:xfrm>
            <a:off x="4829175" y="3168650"/>
            <a:ext cx="1250950" cy="581025"/>
          </a:xfrm>
          <a:prstGeom prst="rect">
            <a:avLst/>
          </a:prstGeom>
          <a:noFill/>
          <a:ln w="9525">
            <a:noFill/>
            <a:miter lim="800000"/>
            <a:headEnd/>
            <a:tailEnd/>
          </a:ln>
        </p:spPr>
        <p:txBody>
          <a:bodyPr wrap="none" lIns="90000" tIns="46800" rIns="90000" bIns="46800">
            <a:spAutoFit/>
          </a:bodyPr>
          <a:lstStyle/>
          <a:p>
            <a:r>
              <a:rPr lang="en-GB" sz="1600">
                <a:latin typeface="Arial" charset="0"/>
              </a:rPr>
              <a:t>Sequencing</a:t>
            </a:r>
          </a:p>
          <a:p>
            <a:r>
              <a:rPr lang="en-GB" sz="1600">
                <a:latin typeface="Arial" charset="0"/>
              </a:rPr>
              <a:t>Logi</a:t>
            </a:r>
            <a:r>
              <a:rPr lang="en-GB" altLang="zh-TW" sz="1600">
                <a:latin typeface="Arial" charset="0"/>
                <a:ea typeface="PMingLiU" pitchFamily="18" charset="-120"/>
              </a:rPr>
              <a:t>c</a:t>
            </a:r>
            <a:endParaRPr lang="en-GB" sz="1600">
              <a:latin typeface="Arial" charset="0"/>
            </a:endParaRPr>
          </a:p>
        </p:txBody>
      </p:sp>
      <p:sp>
        <p:nvSpPr>
          <p:cNvPr id="22542" name="Oval 48"/>
          <p:cNvSpPr>
            <a:spLocks noChangeArrowheads="1"/>
          </p:cNvSpPr>
          <p:nvPr/>
        </p:nvSpPr>
        <p:spPr bwMode="auto">
          <a:xfrm>
            <a:off x="1219200" y="3581400"/>
            <a:ext cx="685800" cy="7620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2543" name="Text Box 49"/>
          <p:cNvSpPr txBox="1">
            <a:spLocks noChangeArrowheads="1"/>
          </p:cNvSpPr>
          <p:nvPr/>
        </p:nvSpPr>
        <p:spPr bwMode="auto">
          <a:xfrm>
            <a:off x="1246188" y="3719513"/>
            <a:ext cx="669925" cy="457200"/>
          </a:xfrm>
          <a:prstGeom prst="rect">
            <a:avLst/>
          </a:prstGeom>
          <a:noFill/>
          <a:ln w="9525">
            <a:noFill/>
            <a:miter lim="800000"/>
            <a:headEnd/>
            <a:tailEnd/>
          </a:ln>
        </p:spPr>
        <p:txBody>
          <a:bodyPr wrap="none" lIns="90000" tIns="46800" rIns="90000" bIns="46800" anchor="ctr">
            <a:spAutoFit/>
          </a:bodyPr>
          <a:lstStyle/>
          <a:p>
            <a:pPr algn="ctr"/>
            <a:r>
              <a:rPr lang="en-US" altLang="zh-TW" sz="1200">
                <a:latin typeface="Arial" charset="0"/>
                <a:ea typeface="PMingLiU" pitchFamily="18" charset="-120"/>
              </a:rPr>
              <a:t>Control</a:t>
            </a:r>
          </a:p>
          <a:p>
            <a:pPr algn="ctr"/>
            <a:r>
              <a:rPr lang="en-US" altLang="zh-TW" sz="1200">
                <a:latin typeface="Arial" charset="0"/>
                <a:ea typeface="PMingLiU" pitchFamily="18" charset="-120"/>
              </a:rPr>
              <a:t>Unit</a:t>
            </a:r>
            <a:endParaRPr lang="en-US" altLang="zh-TW" sz="1600">
              <a:latin typeface="Arial" charset="0"/>
              <a:ea typeface="PMingLiU" pitchFamily="18" charset="-120"/>
            </a:endParaRPr>
          </a:p>
        </p:txBody>
      </p:sp>
      <p:sp>
        <p:nvSpPr>
          <p:cNvPr id="22544" name="Oval 50"/>
          <p:cNvSpPr>
            <a:spLocks noChangeArrowheads="1"/>
          </p:cNvSpPr>
          <p:nvPr/>
        </p:nvSpPr>
        <p:spPr bwMode="auto">
          <a:xfrm>
            <a:off x="304800" y="3276600"/>
            <a:ext cx="609600" cy="609600"/>
          </a:xfrm>
          <a:prstGeom prst="ellipse">
            <a:avLst/>
          </a:prstGeom>
          <a:noFill/>
          <a:ln w="9525">
            <a:solidFill>
              <a:schemeClr val="tx1"/>
            </a:solidFill>
            <a:round/>
            <a:headEnd/>
            <a:tailEnd/>
          </a:ln>
        </p:spPr>
        <p:txBody>
          <a:bodyPr wrap="none" lIns="90000" tIns="46800" rIns="90000" bIns="46800" anchor="ctr"/>
          <a:lstStyle/>
          <a:p>
            <a:pPr algn="ctr"/>
            <a:r>
              <a:rPr lang="en-US" altLang="zh-TW" sz="1200">
                <a:latin typeface="Arial" charset="0"/>
                <a:ea typeface="PMingLiU" pitchFamily="18" charset="-120"/>
              </a:rPr>
              <a:t>ALU</a:t>
            </a:r>
            <a:endParaRPr lang="en-US" altLang="zh-TW" sz="1600">
              <a:latin typeface="Arial" charset="0"/>
              <a:ea typeface="PMingLiU" pitchFamily="18" charset="-120"/>
            </a:endParaRPr>
          </a:p>
        </p:txBody>
      </p:sp>
      <p:sp>
        <p:nvSpPr>
          <p:cNvPr id="22545" name="Oval 51"/>
          <p:cNvSpPr>
            <a:spLocks noChangeArrowheads="1"/>
          </p:cNvSpPr>
          <p:nvPr/>
        </p:nvSpPr>
        <p:spPr bwMode="auto">
          <a:xfrm>
            <a:off x="381000" y="4191000"/>
            <a:ext cx="685800" cy="6858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2546" name="Oval 52"/>
          <p:cNvSpPr>
            <a:spLocks noChangeArrowheads="1"/>
          </p:cNvSpPr>
          <p:nvPr/>
        </p:nvSpPr>
        <p:spPr bwMode="auto">
          <a:xfrm>
            <a:off x="609600" y="3581400"/>
            <a:ext cx="685800" cy="762000"/>
          </a:xfrm>
          <a:prstGeom prst="ellipse">
            <a:avLst/>
          </a:prstGeom>
          <a:noFill/>
          <a:ln w="9525">
            <a:solidFill>
              <a:schemeClr val="tx1"/>
            </a:solidFill>
            <a:round/>
            <a:headEnd/>
            <a:tailEnd/>
          </a:ln>
        </p:spPr>
        <p:txBody>
          <a:bodyPr wrap="none" lIns="90000" tIns="46800" rIns="90000" bIns="46800" anchor="ctr"/>
          <a:lstStyle/>
          <a:p>
            <a:endParaRPr lang="en-IN"/>
          </a:p>
        </p:txBody>
      </p:sp>
      <p:sp>
        <p:nvSpPr>
          <p:cNvPr id="22547" name="Text Box 53"/>
          <p:cNvSpPr txBox="1">
            <a:spLocks noChangeArrowheads="1"/>
          </p:cNvSpPr>
          <p:nvPr/>
        </p:nvSpPr>
        <p:spPr bwMode="auto">
          <a:xfrm>
            <a:off x="338138" y="4373563"/>
            <a:ext cx="822325" cy="274637"/>
          </a:xfrm>
          <a:prstGeom prst="rect">
            <a:avLst/>
          </a:prstGeom>
          <a:noFill/>
          <a:ln w="9525">
            <a:noFill/>
            <a:miter lim="800000"/>
            <a:headEnd/>
            <a:tailEnd/>
          </a:ln>
        </p:spPr>
        <p:txBody>
          <a:bodyPr wrap="none" lIns="90000" tIns="46800" rIns="90000" bIns="46800" anchor="ctr">
            <a:spAutoFit/>
          </a:bodyPr>
          <a:lstStyle/>
          <a:p>
            <a:pPr algn="ctr"/>
            <a:r>
              <a:rPr lang="en-US" altLang="zh-TW" sz="1200">
                <a:latin typeface="Arial" charset="0"/>
                <a:ea typeface="PMingLiU" pitchFamily="18" charset="-120"/>
              </a:rPr>
              <a:t>Registers</a:t>
            </a:r>
            <a:endParaRPr lang="en-US" altLang="zh-TW" sz="1600">
              <a:latin typeface="Arial" charset="0"/>
              <a:ea typeface="PMingLiU" pitchFamily="18" charset="-120"/>
            </a:endParaRPr>
          </a:p>
        </p:txBody>
      </p:sp>
      <p:sp>
        <p:nvSpPr>
          <p:cNvPr id="22548" name="Text Box 54"/>
          <p:cNvSpPr txBox="1">
            <a:spLocks noChangeArrowheads="1"/>
          </p:cNvSpPr>
          <p:nvPr/>
        </p:nvSpPr>
        <p:spPr bwMode="auto">
          <a:xfrm>
            <a:off x="609600" y="3810000"/>
            <a:ext cx="687388" cy="457200"/>
          </a:xfrm>
          <a:prstGeom prst="rect">
            <a:avLst/>
          </a:prstGeom>
          <a:noFill/>
          <a:ln w="9525">
            <a:noFill/>
            <a:miter lim="800000"/>
            <a:headEnd/>
            <a:tailEnd/>
          </a:ln>
        </p:spPr>
        <p:txBody>
          <a:bodyPr wrap="none" lIns="90000" tIns="46800" rIns="90000" bIns="46800" anchor="ctr">
            <a:spAutoFit/>
          </a:bodyPr>
          <a:lstStyle/>
          <a:p>
            <a:pPr algn="ctr"/>
            <a:r>
              <a:rPr lang="en-US" altLang="zh-TW" sz="1200">
                <a:latin typeface="Arial" charset="0"/>
                <a:ea typeface="PMingLiU" pitchFamily="18" charset="-120"/>
              </a:rPr>
              <a:t>Internal</a:t>
            </a:r>
          </a:p>
          <a:p>
            <a:pPr algn="ctr"/>
            <a:r>
              <a:rPr lang="en-US" altLang="zh-TW" sz="1200">
                <a:latin typeface="Arial" charset="0"/>
                <a:ea typeface="PMingLiU" pitchFamily="18" charset="-120"/>
              </a:rPr>
              <a:t>Bus</a:t>
            </a:r>
          </a:p>
        </p:txBody>
      </p:sp>
      <p:sp>
        <p:nvSpPr>
          <p:cNvPr id="22549" name="Text Box 55"/>
          <p:cNvSpPr txBox="1">
            <a:spLocks noChangeArrowheads="1"/>
          </p:cNvSpPr>
          <p:nvPr/>
        </p:nvSpPr>
        <p:spPr bwMode="auto">
          <a:xfrm>
            <a:off x="5411788" y="2286000"/>
            <a:ext cx="1522412" cy="396875"/>
          </a:xfrm>
          <a:prstGeom prst="rect">
            <a:avLst/>
          </a:prstGeom>
          <a:noFill/>
          <a:ln w="9525">
            <a:noFill/>
            <a:miter lim="800000"/>
            <a:headEnd/>
            <a:tailEnd/>
          </a:ln>
        </p:spPr>
        <p:txBody>
          <a:bodyPr wrap="none" lIns="90000" tIns="46800" rIns="90000" bIns="46800" anchor="ctr">
            <a:spAutoFit/>
          </a:bodyPr>
          <a:lstStyle/>
          <a:p>
            <a:pPr algn="ctr">
              <a:spcBef>
                <a:spcPct val="50000"/>
              </a:spcBef>
            </a:pPr>
            <a:r>
              <a:rPr lang="en-US" altLang="zh-TW" sz="2000">
                <a:latin typeface="Arial" charset="0"/>
                <a:ea typeface="PMingLiU" pitchFamily="18" charset="-120"/>
              </a:rPr>
              <a:t>Control Unit</a:t>
            </a:r>
            <a:endParaRPr lang="en-US" altLang="zh-TW" sz="1600">
              <a:latin typeface="Arial" charset="0"/>
              <a:ea typeface="PMingLiU" pitchFamily="18" charset="-12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Line 4"/>
          <p:cNvSpPr>
            <a:spLocks noChangeShapeType="1"/>
          </p:cNvSpPr>
          <p:nvPr/>
        </p:nvSpPr>
        <p:spPr bwMode="auto">
          <a:xfrm flipH="1" flipV="1">
            <a:off x="3200400" y="5334000"/>
            <a:ext cx="381000" cy="1066800"/>
          </a:xfrm>
          <a:prstGeom prst="line">
            <a:avLst/>
          </a:prstGeom>
          <a:noFill/>
          <a:ln w="9525">
            <a:solidFill>
              <a:schemeClr val="tx1"/>
            </a:solidFill>
            <a:round/>
            <a:headEnd/>
            <a:tailEnd type="triangle" w="med" len="med"/>
          </a:ln>
        </p:spPr>
        <p:txBody>
          <a:bodyPr/>
          <a:lstStyle/>
          <a:p>
            <a:endParaRPr lang="en-US"/>
          </a:p>
        </p:txBody>
      </p:sp>
      <p:sp>
        <p:nvSpPr>
          <p:cNvPr id="22532" name="Text Box 5"/>
          <p:cNvSpPr txBox="1">
            <a:spLocks noChangeArrowheads="1"/>
          </p:cNvSpPr>
          <p:nvPr/>
        </p:nvSpPr>
        <p:spPr bwMode="auto">
          <a:xfrm>
            <a:off x="2362200" y="4953000"/>
            <a:ext cx="1447800" cy="822325"/>
          </a:xfrm>
          <a:prstGeom prst="rect">
            <a:avLst/>
          </a:prstGeom>
          <a:noFill/>
          <a:ln w="9525">
            <a:noFill/>
            <a:miter lim="800000"/>
            <a:headEnd/>
            <a:tailEnd/>
          </a:ln>
        </p:spPr>
        <p:txBody>
          <a:bodyPr>
            <a:spAutoFit/>
          </a:bodyPr>
          <a:lstStyle/>
          <a:p>
            <a:pPr algn="ctr">
              <a:spcBef>
                <a:spcPct val="50000"/>
              </a:spcBef>
            </a:pPr>
            <a:r>
              <a:rPr lang="en-US"/>
              <a:t>Vacuum Tube</a:t>
            </a:r>
          </a:p>
        </p:txBody>
      </p:sp>
      <p:sp>
        <p:nvSpPr>
          <p:cNvPr id="22533" name="Line 6"/>
          <p:cNvSpPr>
            <a:spLocks noChangeShapeType="1"/>
          </p:cNvSpPr>
          <p:nvPr/>
        </p:nvSpPr>
        <p:spPr bwMode="auto">
          <a:xfrm flipV="1">
            <a:off x="3352800" y="2819400"/>
            <a:ext cx="3200400" cy="3810000"/>
          </a:xfrm>
          <a:prstGeom prst="line">
            <a:avLst/>
          </a:prstGeom>
          <a:noFill/>
          <a:ln w="9525">
            <a:solidFill>
              <a:schemeClr val="tx1"/>
            </a:solidFill>
            <a:round/>
            <a:headEnd/>
            <a:tailEnd type="triangle" w="med" len="med"/>
          </a:ln>
        </p:spPr>
        <p:txBody>
          <a:bodyPr/>
          <a:lstStyle/>
          <a:p>
            <a:endParaRPr lang="en-US"/>
          </a:p>
        </p:txBody>
      </p:sp>
      <p:sp>
        <p:nvSpPr>
          <p:cNvPr id="22534" name="Line 7"/>
          <p:cNvSpPr>
            <a:spLocks noChangeShapeType="1"/>
          </p:cNvSpPr>
          <p:nvPr/>
        </p:nvSpPr>
        <p:spPr bwMode="auto">
          <a:xfrm flipH="1" flipV="1">
            <a:off x="4114800" y="4343400"/>
            <a:ext cx="533400" cy="762000"/>
          </a:xfrm>
          <a:prstGeom prst="line">
            <a:avLst/>
          </a:prstGeom>
          <a:noFill/>
          <a:ln w="9525">
            <a:solidFill>
              <a:schemeClr val="tx1"/>
            </a:solidFill>
            <a:round/>
            <a:headEnd/>
            <a:tailEnd type="triangle" w="med" len="med"/>
          </a:ln>
        </p:spPr>
        <p:txBody>
          <a:bodyPr/>
          <a:lstStyle/>
          <a:p>
            <a:endParaRPr lang="en-US"/>
          </a:p>
        </p:txBody>
      </p:sp>
      <p:sp>
        <p:nvSpPr>
          <p:cNvPr id="22535" name="Line 8"/>
          <p:cNvSpPr>
            <a:spLocks noChangeShapeType="1"/>
          </p:cNvSpPr>
          <p:nvPr/>
        </p:nvSpPr>
        <p:spPr bwMode="auto">
          <a:xfrm flipH="1" flipV="1">
            <a:off x="5105400" y="3200400"/>
            <a:ext cx="533400" cy="762000"/>
          </a:xfrm>
          <a:prstGeom prst="line">
            <a:avLst/>
          </a:prstGeom>
          <a:noFill/>
          <a:ln w="9525">
            <a:solidFill>
              <a:schemeClr val="tx1"/>
            </a:solidFill>
            <a:round/>
            <a:headEnd/>
            <a:tailEnd type="triangle" w="med" len="med"/>
          </a:ln>
        </p:spPr>
        <p:txBody>
          <a:bodyPr/>
          <a:lstStyle/>
          <a:p>
            <a:endParaRPr lang="en-US"/>
          </a:p>
        </p:txBody>
      </p:sp>
      <p:sp>
        <p:nvSpPr>
          <p:cNvPr id="22536" name="Text Box 9"/>
          <p:cNvSpPr txBox="1">
            <a:spLocks noChangeArrowheads="1"/>
          </p:cNvSpPr>
          <p:nvPr/>
        </p:nvSpPr>
        <p:spPr bwMode="auto">
          <a:xfrm>
            <a:off x="3733800" y="4038600"/>
            <a:ext cx="1447800" cy="457200"/>
          </a:xfrm>
          <a:prstGeom prst="rect">
            <a:avLst/>
          </a:prstGeom>
          <a:noFill/>
          <a:ln w="9525">
            <a:noFill/>
            <a:miter lim="800000"/>
            <a:headEnd/>
            <a:tailEnd/>
          </a:ln>
        </p:spPr>
        <p:txBody>
          <a:bodyPr>
            <a:spAutoFit/>
          </a:bodyPr>
          <a:lstStyle/>
          <a:p>
            <a:pPr>
              <a:spcBef>
                <a:spcPct val="50000"/>
              </a:spcBef>
            </a:pPr>
            <a:r>
              <a:rPr lang="en-US"/>
              <a:t>Transistor</a:t>
            </a:r>
          </a:p>
        </p:txBody>
      </p:sp>
      <p:sp>
        <p:nvSpPr>
          <p:cNvPr id="22537" name="Text Box 10"/>
          <p:cNvSpPr txBox="1">
            <a:spLocks noChangeArrowheads="1"/>
          </p:cNvSpPr>
          <p:nvPr/>
        </p:nvSpPr>
        <p:spPr bwMode="auto">
          <a:xfrm>
            <a:off x="4191000" y="2667000"/>
            <a:ext cx="1676400" cy="822325"/>
          </a:xfrm>
          <a:prstGeom prst="rect">
            <a:avLst/>
          </a:prstGeom>
          <a:noFill/>
          <a:ln w="9525">
            <a:noFill/>
            <a:miter lim="800000"/>
            <a:headEnd/>
            <a:tailEnd/>
          </a:ln>
        </p:spPr>
        <p:txBody>
          <a:bodyPr>
            <a:spAutoFit/>
          </a:bodyPr>
          <a:lstStyle/>
          <a:p>
            <a:pPr algn="ctr">
              <a:spcBef>
                <a:spcPct val="50000"/>
              </a:spcBef>
            </a:pPr>
            <a:r>
              <a:rPr lang="en-US" dirty="0"/>
              <a:t>Integrated Circuit</a:t>
            </a:r>
          </a:p>
        </p:txBody>
      </p:sp>
      <p:sp>
        <p:nvSpPr>
          <p:cNvPr id="22538" name="Text Box 11"/>
          <p:cNvSpPr txBox="1">
            <a:spLocks noChangeArrowheads="1"/>
          </p:cNvSpPr>
          <p:nvPr/>
        </p:nvSpPr>
        <p:spPr bwMode="auto">
          <a:xfrm>
            <a:off x="5638800" y="2133600"/>
            <a:ext cx="1752600" cy="369332"/>
          </a:xfrm>
          <a:prstGeom prst="rect">
            <a:avLst/>
          </a:prstGeom>
          <a:noFill/>
          <a:ln w="9525">
            <a:noFill/>
            <a:miter lim="800000"/>
            <a:headEnd/>
            <a:tailEnd/>
          </a:ln>
        </p:spPr>
        <p:txBody>
          <a:bodyPr wrap="square">
            <a:spAutoFit/>
          </a:bodyPr>
          <a:lstStyle/>
          <a:p>
            <a:pPr algn="ctr">
              <a:spcBef>
                <a:spcPct val="50000"/>
              </a:spcBef>
            </a:pPr>
            <a:r>
              <a:rPr lang="en-US" dirty="0"/>
              <a:t>Microchip </a:t>
            </a:r>
          </a:p>
        </p:txBody>
      </p:sp>
      <p:sp>
        <p:nvSpPr>
          <p:cNvPr id="14" name="Title 1"/>
          <p:cNvSpPr>
            <a:spLocks noGrp="1"/>
          </p:cNvSpPr>
          <p:nvPr>
            <p:ph type="title"/>
          </p:nvPr>
        </p:nvSpPr>
        <p:spPr/>
        <p:txBody>
          <a:bodyPr>
            <a:normAutofit fontScale="90000"/>
          </a:bodyPr>
          <a:lstStyle/>
          <a:p>
            <a:pPr algn="ctr"/>
            <a:r>
              <a:rPr lang="en-US" dirty="0" smtClean="0"/>
              <a:t>Evolution (a brief history) of computers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Generation: Vacuum Tubes</a:t>
            </a:r>
            <a:endParaRPr lang="en-US" dirty="0"/>
          </a:p>
        </p:txBody>
      </p:sp>
      <p:sp>
        <p:nvSpPr>
          <p:cNvPr id="3" name="Content Placeholder 2"/>
          <p:cNvSpPr>
            <a:spLocks noGrp="1"/>
          </p:cNvSpPr>
          <p:nvPr>
            <p:ph sz="quarter" idx="1"/>
          </p:nvPr>
        </p:nvSpPr>
        <p:spPr>
          <a:xfrm>
            <a:off x="457200" y="1600200"/>
            <a:ext cx="8458200" cy="4495800"/>
          </a:xfrm>
        </p:spPr>
        <p:txBody>
          <a:bodyPr/>
          <a:lstStyle/>
          <a:p>
            <a:pPr algn="just"/>
            <a:r>
              <a:rPr lang="en-US" sz="2600" dirty="0" smtClean="0"/>
              <a:t>ENIAC(Electronic Numerical Integrator and computer) : World’s first general purpose electronic digital computer.</a:t>
            </a:r>
          </a:p>
          <a:p>
            <a:pPr algn="just"/>
            <a:r>
              <a:rPr lang="en-US" sz="2600" dirty="0" smtClean="0"/>
              <a:t>ENIAC was a decimal rather than a binary machine.</a:t>
            </a:r>
          </a:p>
          <a:p>
            <a:pPr algn="just"/>
            <a:r>
              <a:rPr lang="en-US" sz="2600" dirty="0" smtClean="0"/>
              <a:t>Memory consist of 20 accumulators(Each one hold 10 digit decimal no.)</a:t>
            </a:r>
          </a:p>
          <a:p>
            <a:pPr algn="just"/>
            <a:r>
              <a:rPr lang="en-US" sz="2600" dirty="0" smtClean="0"/>
              <a:t>A ring of 10 vacuum tubes represented each digit.</a:t>
            </a:r>
          </a:p>
          <a:p>
            <a:pPr algn="just"/>
            <a:r>
              <a:rPr lang="en-US" sz="2600" dirty="0" smtClean="0"/>
              <a:t>Task of entering and altering programs for ENIAC was extremely tedious.</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1143000"/>
          </a:xfrm>
        </p:spPr>
        <p:txBody>
          <a:bodyPr/>
          <a:lstStyle/>
          <a:p>
            <a:r>
              <a:rPr lang="en-US" dirty="0" smtClean="0"/>
              <a:t>Vacuum Tubes - 1941 - 1956</a:t>
            </a:r>
          </a:p>
        </p:txBody>
      </p:sp>
      <p:sp>
        <p:nvSpPr>
          <p:cNvPr id="9219" name="Rectangle 3"/>
          <p:cNvSpPr>
            <a:spLocks noGrp="1" noChangeArrowheads="1"/>
          </p:cNvSpPr>
          <p:nvPr>
            <p:ph type="body" sz="half" idx="1"/>
          </p:nvPr>
        </p:nvSpPr>
        <p:spPr>
          <a:xfrm>
            <a:off x="685800" y="1905000"/>
            <a:ext cx="5562600" cy="3048000"/>
          </a:xfrm>
        </p:spPr>
        <p:txBody>
          <a:bodyPr>
            <a:normAutofit/>
          </a:bodyPr>
          <a:lstStyle/>
          <a:p>
            <a:pPr algn="just"/>
            <a:r>
              <a:rPr lang="en-US" sz="2600" b="1" dirty="0" smtClean="0"/>
              <a:t>First Generation Electronic Computers</a:t>
            </a:r>
            <a:r>
              <a:rPr lang="en-US" sz="2600" dirty="0" smtClean="0"/>
              <a:t> used Vacuum Tubes</a:t>
            </a:r>
          </a:p>
          <a:p>
            <a:pPr algn="just"/>
            <a:r>
              <a:rPr lang="en-US" sz="2600" dirty="0" smtClean="0"/>
              <a:t>Vacuum tubes are glass tubes with circuits inside.  </a:t>
            </a:r>
          </a:p>
          <a:p>
            <a:pPr algn="just"/>
            <a:r>
              <a:rPr lang="en-US" sz="2600" dirty="0" smtClean="0"/>
              <a:t>Vacuum tubes have no air inside of them, which protects the circuitry.</a:t>
            </a:r>
          </a:p>
        </p:txBody>
      </p:sp>
      <p:pic>
        <p:nvPicPr>
          <p:cNvPr id="8196" name="Picture 5" descr="tubeflicker"/>
          <p:cNvPicPr>
            <a:picLocks noChangeAspect="1" noChangeArrowheads="1"/>
          </p:cNvPicPr>
          <p:nvPr/>
        </p:nvPicPr>
        <p:blipFill>
          <a:blip r:embed="rId2" cstate="print"/>
          <a:srcRect/>
          <a:stretch>
            <a:fillRect/>
          </a:stretch>
        </p:blipFill>
        <p:spPr bwMode="auto">
          <a:xfrm>
            <a:off x="6934200" y="1524000"/>
            <a:ext cx="1774825" cy="429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600200"/>
            <a:ext cx="3048000" cy="4495800"/>
          </a:xfrm>
        </p:spPr>
        <p:txBody>
          <a:bodyPr>
            <a:normAutofit/>
          </a:bodyPr>
          <a:lstStyle/>
          <a:p>
            <a:pPr algn="just"/>
            <a:r>
              <a:rPr lang="en-US" sz="2600" dirty="0" smtClean="0"/>
              <a:t>In 1946, John von Neumann and his colleagues began to design of new stored computer, referred to as IAS Computer.</a:t>
            </a:r>
          </a:p>
          <a:p>
            <a:pPr algn="just">
              <a:buNone/>
            </a:pPr>
            <a:r>
              <a:rPr lang="en-US" sz="2600" dirty="0" smtClean="0"/>
              <a:t> </a:t>
            </a:r>
            <a:endParaRPr lang="en-US" sz="2600" dirty="0"/>
          </a:p>
        </p:txBody>
      </p:sp>
      <p:sp>
        <p:nvSpPr>
          <p:cNvPr id="4" name="Title 1"/>
          <p:cNvSpPr>
            <a:spLocks noGrp="1"/>
          </p:cNvSpPr>
          <p:nvPr>
            <p:ph type="title"/>
          </p:nvPr>
        </p:nvSpPr>
        <p:spPr/>
        <p:txBody>
          <a:bodyPr/>
          <a:lstStyle/>
          <a:p>
            <a:r>
              <a:rPr lang="en-US" dirty="0" smtClean="0"/>
              <a:t>First Generation: Vacuum Tubes</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3352800" y="2057400"/>
            <a:ext cx="5634038"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Generation: Vacuum Tubes</a:t>
            </a:r>
            <a:endParaRPr lang="en-US" dirty="0"/>
          </a:p>
        </p:txBody>
      </p:sp>
      <p:sp>
        <p:nvSpPr>
          <p:cNvPr id="3" name="Content Placeholder 2"/>
          <p:cNvSpPr>
            <a:spLocks noGrp="1"/>
          </p:cNvSpPr>
          <p:nvPr>
            <p:ph sz="quarter" idx="1"/>
          </p:nvPr>
        </p:nvSpPr>
        <p:spPr/>
        <p:txBody>
          <a:bodyPr/>
          <a:lstStyle/>
          <a:p>
            <a:pPr algn="just"/>
            <a:r>
              <a:rPr lang="en-US" sz="2600" dirty="0" smtClean="0"/>
              <a:t>Main Memory: Stores both data and instructions</a:t>
            </a:r>
          </a:p>
          <a:p>
            <a:pPr algn="just"/>
            <a:r>
              <a:rPr lang="en-US" sz="2600" dirty="0" smtClean="0"/>
              <a:t>ALU: Capable of operating on binary data</a:t>
            </a:r>
          </a:p>
          <a:p>
            <a:pPr algn="just"/>
            <a:r>
              <a:rPr lang="en-US" sz="2600" dirty="0" smtClean="0"/>
              <a:t>PCU: Interprets the instructions in memory and causes them to be executed.</a:t>
            </a:r>
          </a:p>
          <a:p>
            <a:pPr algn="just"/>
            <a:r>
              <a:rPr lang="en-US" sz="2600" dirty="0" smtClean="0"/>
              <a:t>I/O Equipment: Operated by control unit</a:t>
            </a:r>
          </a:p>
          <a:p>
            <a:pPr algn="just"/>
            <a:r>
              <a:rPr lang="en-US" sz="2600" dirty="0" smtClean="0"/>
              <a:t>CPU: Fetching instructions from memory and executing them one at a time.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lnSpc>
                <a:spcPct val="150000"/>
              </a:lnSpc>
            </a:pPr>
            <a:r>
              <a:rPr lang="en-US" sz="2600" b="1" dirty="0" smtClean="0"/>
              <a:t>Memory of IAS </a:t>
            </a:r>
            <a:r>
              <a:rPr lang="en-US" sz="2600" dirty="0" smtClean="0"/>
              <a:t>consist of 1000 storage locations(words) of 40 binary digits(bits) each.</a:t>
            </a:r>
          </a:p>
          <a:p>
            <a:pPr algn="just">
              <a:lnSpc>
                <a:spcPct val="150000"/>
              </a:lnSpc>
            </a:pPr>
            <a:r>
              <a:rPr lang="en-US" sz="2600" dirty="0" smtClean="0"/>
              <a:t>Both data and instruction stored there.</a:t>
            </a:r>
          </a:p>
          <a:p>
            <a:pPr algn="just">
              <a:lnSpc>
                <a:spcPct val="150000"/>
              </a:lnSpc>
            </a:pPr>
            <a:r>
              <a:rPr lang="en-US" sz="2600" dirty="0" smtClean="0"/>
              <a:t>Hence numbers must be represented in binary form and each instruction also has to be a binary code.</a:t>
            </a:r>
          </a:p>
          <a:p>
            <a:endParaRPr lang="en-US" dirty="0"/>
          </a:p>
        </p:txBody>
      </p:sp>
      <p:sp>
        <p:nvSpPr>
          <p:cNvPr id="4" name="Title 1"/>
          <p:cNvSpPr>
            <a:spLocks noGrp="1"/>
          </p:cNvSpPr>
          <p:nvPr>
            <p:ph type="title"/>
          </p:nvPr>
        </p:nvSpPr>
        <p:spPr/>
        <p:txBody>
          <a:bodyPr/>
          <a:lstStyle/>
          <a:p>
            <a:r>
              <a:rPr lang="en-US" dirty="0" smtClean="0"/>
              <a:t>First Generation: Vacuum Tubes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p:spPr>
        <p:txBody>
          <a:bodyPr>
            <a:normAutofit/>
          </a:bodyPr>
          <a:lstStyle/>
          <a:p>
            <a:pPr algn="ctr"/>
            <a:r>
              <a:rPr lang="en-US" dirty="0" smtClean="0"/>
              <a:t>UNIVAC - 1951 </a:t>
            </a:r>
          </a:p>
        </p:txBody>
      </p:sp>
      <p:sp>
        <p:nvSpPr>
          <p:cNvPr id="14339" name="Rectangle 3"/>
          <p:cNvSpPr>
            <a:spLocks noGrp="1" noChangeArrowheads="1"/>
          </p:cNvSpPr>
          <p:nvPr>
            <p:ph type="body" sz="half" idx="1"/>
          </p:nvPr>
        </p:nvSpPr>
        <p:spPr>
          <a:xfrm>
            <a:off x="685800" y="1828800"/>
            <a:ext cx="4114800" cy="4267200"/>
          </a:xfrm>
        </p:spPr>
        <p:txBody>
          <a:bodyPr>
            <a:normAutofit/>
          </a:bodyPr>
          <a:lstStyle/>
          <a:p>
            <a:pPr algn="just">
              <a:lnSpc>
                <a:spcPct val="90000"/>
              </a:lnSpc>
            </a:pPr>
            <a:r>
              <a:rPr lang="en-US" sz="2600" dirty="0" smtClean="0"/>
              <a:t>UNIVAC(Universal Automatic Computer)</a:t>
            </a:r>
          </a:p>
          <a:p>
            <a:pPr algn="just">
              <a:lnSpc>
                <a:spcPct val="90000"/>
              </a:lnSpc>
            </a:pPr>
            <a:r>
              <a:rPr lang="en-US" sz="2600" dirty="0" smtClean="0"/>
              <a:t>First fully electronic </a:t>
            </a:r>
            <a:r>
              <a:rPr lang="en-US" sz="2600" b="1" dirty="0" smtClean="0"/>
              <a:t>digital</a:t>
            </a:r>
            <a:r>
              <a:rPr lang="en-US" sz="2600" dirty="0" smtClean="0"/>
              <a:t> computer built in the U.S. </a:t>
            </a:r>
          </a:p>
          <a:p>
            <a:pPr algn="just">
              <a:lnSpc>
                <a:spcPct val="90000"/>
              </a:lnSpc>
            </a:pPr>
            <a:r>
              <a:rPr lang="en-US" sz="2600" dirty="0" smtClean="0"/>
              <a:t>UNIVAC weighed 30 tons </a:t>
            </a:r>
          </a:p>
          <a:p>
            <a:pPr algn="just">
              <a:lnSpc>
                <a:spcPct val="90000"/>
              </a:lnSpc>
            </a:pPr>
            <a:r>
              <a:rPr lang="en-US" sz="2600" dirty="0" smtClean="0"/>
              <a:t>contained 18,000 vacuum tubes </a:t>
            </a:r>
          </a:p>
          <a:p>
            <a:pPr algn="just">
              <a:lnSpc>
                <a:spcPct val="90000"/>
              </a:lnSpc>
            </a:pPr>
            <a:r>
              <a:rPr lang="en-US" sz="2600" dirty="0" smtClean="0"/>
              <a:t>Cost a paltry $487,000</a:t>
            </a:r>
          </a:p>
          <a:p>
            <a:pPr>
              <a:lnSpc>
                <a:spcPct val="90000"/>
              </a:lnSpc>
            </a:pPr>
            <a:endParaRPr lang="en-US" sz="2800" dirty="0" smtClean="0"/>
          </a:p>
        </p:txBody>
      </p:sp>
      <p:pic>
        <p:nvPicPr>
          <p:cNvPr id="14341" name="Picture 5" descr="univac1107"/>
          <p:cNvPicPr>
            <a:picLocks noChangeAspect="1" noChangeArrowheads="1"/>
          </p:cNvPicPr>
          <p:nvPr/>
        </p:nvPicPr>
        <p:blipFill>
          <a:blip r:embed="rId2" cstate="print"/>
          <a:srcRect/>
          <a:stretch>
            <a:fillRect/>
          </a:stretch>
        </p:blipFill>
        <p:spPr bwMode="auto">
          <a:xfrm>
            <a:off x="5105400" y="1828800"/>
            <a:ext cx="3251200" cy="2127250"/>
          </a:xfrm>
          <a:prstGeom prst="rect">
            <a:avLst/>
          </a:prstGeom>
          <a:noFill/>
          <a:ln w="9525">
            <a:noFill/>
            <a:miter lim="800000"/>
            <a:headEnd/>
            <a:tailEnd/>
          </a:ln>
        </p:spPr>
      </p:pic>
      <p:pic>
        <p:nvPicPr>
          <p:cNvPr id="14342" name="Picture 6" descr="univac1107-2"/>
          <p:cNvPicPr>
            <a:picLocks noChangeAspect="1" noChangeArrowheads="1"/>
          </p:cNvPicPr>
          <p:nvPr/>
        </p:nvPicPr>
        <p:blipFill>
          <a:blip r:embed="rId3" cstate="print"/>
          <a:srcRect/>
          <a:stretch>
            <a:fillRect/>
          </a:stretch>
        </p:blipFill>
        <p:spPr bwMode="auto">
          <a:xfrm>
            <a:off x="5105400" y="4114800"/>
            <a:ext cx="3276600" cy="2162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3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304800"/>
            <a:ext cx="7772400" cy="685800"/>
          </a:xfrm>
        </p:spPr>
        <p:txBody>
          <a:bodyPr>
            <a:normAutofit fontScale="90000"/>
          </a:bodyPr>
          <a:lstStyle/>
          <a:p>
            <a:pPr algn="ctr"/>
            <a:r>
              <a:rPr lang="en-US" sz="4000" dirty="0" smtClean="0"/>
              <a:t>First Transistor</a:t>
            </a:r>
          </a:p>
        </p:txBody>
      </p:sp>
      <p:sp>
        <p:nvSpPr>
          <p:cNvPr id="11268" name="Rectangle 4"/>
          <p:cNvSpPr>
            <a:spLocks noGrp="1" noChangeArrowheads="1"/>
          </p:cNvSpPr>
          <p:nvPr>
            <p:ph type="body" sz="half" idx="2"/>
          </p:nvPr>
        </p:nvSpPr>
        <p:spPr>
          <a:xfrm>
            <a:off x="5029200" y="1600200"/>
            <a:ext cx="3657600" cy="4572000"/>
          </a:xfrm>
        </p:spPr>
        <p:txBody>
          <a:bodyPr>
            <a:normAutofit/>
          </a:bodyPr>
          <a:lstStyle/>
          <a:p>
            <a:pPr algn="just"/>
            <a:r>
              <a:rPr lang="en-US" sz="2600" dirty="0" smtClean="0"/>
              <a:t>Uses Silicon</a:t>
            </a:r>
          </a:p>
          <a:p>
            <a:pPr algn="just"/>
            <a:r>
              <a:rPr lang="en-US" sz="2600" dirty="0" smtClean="0"/>
              <a:t>developed in 1948</a:t>
            </a:r>
          </a:p>
          <a:p>
            <a:pPr algn="just"/>
            <a:r>
              <a:rPr lang="en-US" sz="2600" dirty="0" smtClean="0"/>
              <a:t>Won a Nobel prize</a:t>
            </a:r>
          </a:p>
          <a:p>
            <a:pPr algn="just"/>
            <a:r>
              <a:rPr lang="en-US" sz="2600" dirty="0" smtClean="0"/>
              <a:t>on-off switch</a:t>
            </a:r>
          </a:p>
          <a:p>
            <a:pPr algn="just"/>
            <a:endParaRPr lang="en-US" sz="2600" dirty="0" smtClean="0"/>
          </a:p>
          <a:p>
            <a:pPr algn="just"/>
            <a:r>
              <a:rPr lang="en-US" sz="2600" dirty="0" smtClean="0"/>
              <a:t>Second Generation Computers used Transistors, starting in 1956</a:t>
            </a:r>
          </a:p>
          <a:p>
            <a:endParaRPr lang="en-US" sz="2800" dirty="0" smtClean="0"/>
          </a:p>
          <a:p>
            <a:endParaRPr lang="en-US" sz="2800" dirty="0" smtClean="0"/>
          </a:p>
        </p:txBody>
      </p:sp>
      <p:pic>
        <p:nvPicPr>
          <p:cNvPr id="12292" name="Picture 5" descr="transistor"/>
          <p:cNvPicPr>
            <a:picLocks noChangeAspect="1" noChangeArrowheads="1"/>
          </p:cNvPicPr>
          <p:nvPr/>
        </p:nvPicPr>
        <p:blipFill>
          <a:blip r:embed="rId2" cstate="print"/>
          <a:srcRect l="20967" r="20969"/>
          <a:stretch>
            <a:fillRect/>
          </a:stretch>
        </p:blipFill>
        <p:spPr bwMode="auto">
          <a:xfrm>
            <a:off x="533400" y="1752600"/>
            <a:ext cx="4362450" cy="472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3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126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3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1126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3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1126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3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1126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11268">
                                            <p:txEl>
                                              <p:pRg st="5" end="5"/>
                                            </p:txEl>
                                          </p:spTgt>
                                        </p:tgtEl>
                                        <p:attrNameLst>
                                          <p:attrName>style.visibility</p:attrName>
                                        </p:attrNameLst>
                                      </p:cBhvr>
                                      <p:to>
                                        <p:strVal val="visible"/>
                                      </p:to>
                                    </p:set>
                                    <p:anim calcmode="lin" valueType="num">
                                      <p:cBhvr additive="base">
                                        <p:cTn id="31" dur="3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11268">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Generation: Transistors</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1956 – Computers began to incorporate </a:t>
            </a:r>
            <a:r>
              <a:rPr lang="en-US" sz="2400" b="1" i="1" dirty="0" smtClean="0"/>
              <a:t>Transistors</a:t>
            </a:r>
          </a:p>
          <a:p>
            <a:pPr algn="just"/>
            <a:r>
              <a:rPr lang="en-US" sz="2400" dirty="0" smtClean="0"/>
              <a:t>In Electronic computer, vacuum tube replaced with transistor(smaller, cheaper and dissipates less heat than vacuum tube).</a:t>
            </a:r>
          </a:p>
          <a:p>
            <a:pPr algn="just"/>
            <a:r>
              <a:rPr lang="en-US" sz="2400" dirty="0" smtClean="0"/>
              <a:t>Each new generation is characterized by greater processing power, large memory capacity and smaller size than previous one.</a:t>
            </a:r>
          </a:p>
          <a:p>
            <a:pPr algn="just"/>
            <a:r>
              <a:rPr lang="en-US" sz="2400" dirty="0" smtClean="0"/>
              <a:t>Introduction of more complex arithmetic and logic units and control units.</a:t>
            </a:r>
          </a:p>
          <a:p>
            <a:pPr algn="just"/>
            <a:r>
              <a:rPr lang="en-US" sz="2400" dirty="0" smtClean="0"/>
              <a:t>Use of high level programming languages.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09600"/>
            <a:ext cx="8153400" cy="609600"/>
          </a:xfrm>
        </p:spPr>
        <p:txBody>
          <a:bodyPr>
            <a:normAutofit fontScale="90000"/>
          </a:bodyPr>
          <a:lstStyle/>
          <a:p>
            <a:r>
              <a:rPr lang="en-US" b="1" dirty="0" smtClean="0"/>
              <a:t>Definitions.. </a:t>
            </a:r>
            <a:br>
              <a:rPr lang="en-US" b="1" dirty="0" smtClean="0"/>
            </a:br>
            <a:endParaRPr lang="en-US" dirty="0"/>
          </a:p>
        </p:txBody>
      </p:sp>
      <p:sp>
        <p:nvSpPr>
          <p:cNvPr id="3" name="Content Placeholder 2"/>
          <p:cNvSpPr>
            <a:spLocks noGrp="1"/>
          </p:cNvSpPr>
          <p:nvPr>
            <p:ph sz="quarter" idx="1"/>
          </p:nvPr>
        </p:nvSpPr>
        <p:spPr>
          <a:xfrm>
            <a:off x="612648" y="1752600"/>
            <a:ext cx="8153400" cy="4343400"/>
          </a:xfrm>
        </p:spPr>
        <p:txBody>
          <a:bodyPr/>
          <a:lstStyle/>
          <a:p>
            <a:pPr marL="0" indent="0" algn="just">
              <a:buNone/>
            </a:pPr>
            <a:r>
              <a:rPr lang="en-US" sz="2600" b="1" dirty="0" smtClean="0"/>
              <a:t>Computer </a:t>
            </a:r>
            <a:r>
              <a:rPr lang="en-US" sz="2600" b="1" dirty="0"/>
              <a:t>Architecture </a:t>
            </a:r>
            <a:r>
              <a:rPr lang="en-US" sz="2600" dirty="0" smtClean="0"/>
              <a:t>– is the abstract model &amp; are those attributes which are visible to programmer like instruction sets, no of bits used for data addressing techniques.</a:t>
            </a:r>
          </a:p>
          <a:p>
            <a:pPr marL="0" indent="0" algn="just">
              <a:buNone/>
            </a:pPr>
            <a:r>
              <a:rPr lang="en-US" sz="2600" dirty="0" smtClean="0"/>
              <a:t>i.e. abstract, programmer view.</a:t>
            </a:r>
          </a:p>
          <a:p>
            <a:pPr marL="0" indent="0" algn="just">
              <a:buNone/>
            </a:pPr>
            <a:endParaRPr lang="en-US" sz="2600" dirty="0"/>
          </a:p>
          <a:p>
            <a:pPr marL="0" indent="0" algn="just">
              <a:buNone/>
            </a:pPr>
            <a:r>
              <a:rPr lang="en-US" sz="2600" b="1" dirty="0"/>
              <a:t>Computer </a:t>
            </a:r>
            <a:r>
              <a:rPr lang="en-US" sz="2600" b="1" dirty="0" smtClean="0"/>
              <a:t>Organization </a:t>
            </a:r>
            <a:r>
              <a:rPr lang="en-US" sz="2600" dirty="0" smtClean="0"/>
              <a:t>– expresses the realization of the architecture like ALU, CPU, memory &amp; memory organization.</a:t>
            </a:r>
          </a:p>
          <a:p>
            <a:pPr marL="0" indent="0" algn="just">
              <a:buNone/>
            </a:pPr>
            <a:r>
              <a:rPr lang="en-US" sz="2600" dirty="0" smtClean="0"/>
              <a:t>i.e. physical &amp; visible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first_integrated_circuit"/>
          <p:cNvPicPr>
            <a:picLocks noChangeAspect="1" noChangeArrowheads="1"/>
          </p:cNvPicPr>
          <p:nvPr/>
        </p:nvPicPr>
        <p:blipFill>
          <a:blip r:embed="rId2" cstate="print"/>
          <a:srcRect/>
          <a:stretch>
            <a:fillRect/>
          </a:stretch>
        </p:blipFill>
        <p:spPr bwMode="auto">
          <a:xfrm>
            <a:off x="0" y="1447800"/>
            <a:ext cx="9144000" cy="4852988"/>
          </a:xfrm>
          <a:prstGeom prst="rect">
            <a:avLst/>
          </a:prstGeom>
          <a:noFill/>
          <a:ln w="9525">
            <a:noFill/>
            <a:miter lim="800000"/>
            <a:headEnd/>
            <a:tailEnd/>
          </a:ln>
        </p:spPr>
      </p:pic>
      <p:sp>
        <p:nvSpPr>
          <p:cNvPr id="14340" name="Rectangle 6"/>
          <p:cNvSpPr>
            <a:spLocks noGrp="1" noChangeArrowheads="1"/>
          </p:cNvSpPr>
          <p:nvPr>
            <p:ph type="body" idx="1"/>
          </p:nvPr>
        </p:nvSpPr>
        <p:spPr>
          <a:xfrm>
            <a:off x="914400" y="5029200"/>
            <a:ext cx="8229600" cy="1828800"/>
          </a:xfrm>
        </p:spPr>
        <p:txBody>
          <a:bodyPr/>
          <a:lstStyle/>
          <a:p>
            <a:r>
              <a:rPr lang="en-US" sz="2400" dirty="0" smtClean="0">
                <a:solidFill>
                  <a:schemeClr val="bg1"/>
                </a:solidFill>
              </a:rPr>
              <a:t>Third Generation Computers used Integrated Circuits (chips).</a:t>
            </a:r>
          </a:p>
          <a:p>
            <a:r>
              <a:rPr lang="en-US" sz="2400" dirty="0" smtClean="0">
                <a:solidFill>
                  <a:schemeClr val="bg1"/>
                </a:solidFill>
              </a:rPr>
              <a:t>Integrated Circuits are transistors, resistors, and capacitors integrated together into a single “chip”</a:t>
            </a:r>
          </a:p>
        </p:txBody>
      </p:sp>
      <p:sp>
        <p:nvSpPr>
          <p:cNvPr id="5" name="Title 1"/>
          <p:cNvSpPr>
            <a:spLocks noGrp="1"/>
          </p:cNvSpPr>
          <p:nvPr>
            <p:ph type="title"/>
          </p:nvPr>
        </p:nvSpPr>
        <p:spPr>
          <a:xfrm>
            <a:off x="838200" y="228600"/>
            <a:ext cx="7772400" cy="1143000"/>
          </a:xfrm>
        </p:spPr>
        <p:txBody>
          <a:bodyPr>
            <a:normAutofit fontScale="90000"/>
          </a:bodyPr>
          <a:lstStyle/>
          <a:p>
            <a:r>
              <a:rPr lang="en-US" dirty="0" smtClean="0"/>
              <a:t>Third Generation: Integrated Circuits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p:txBody>
          <a:bodyPr/>
          <a:lstStyle/>
          <a:p>
            <a:r>
              <a:rPr lang="en-US" dirty="0" smtClean="0"/>
              <a:t>1964-1971</a:t>
            </a:r>
          </a:p>
          <a:p>
            <a:r>
              <a:rPr lang="en-US" dirty="0" smtClean="0"/>
              <a:t>Software – Instructions for Computer</a:t>
            </a:r>
          </a:p>
          <a:p>
            <a:r>
              <a:rPr lang="en-US" dirty="0" smtClean="0"/>
              <a:t>Operating system is set of instructions loaded each time a computer is started.</a:t>
            </a:r>
          </a:p>
          <a:p>
            <a:r>
              <a:rPr lang="en-US" dirty="0" smtClean="0"/>
              <a:t>Program is instructions loaded when needed.</a:t>
            </a:r>
          </a:p>
          <a:p>
            <a:r>
              <a:rPr lang="en-US" dirty="0" smtClean="0"/>
              <a:t>Integrated Circuit</a:t>
            </a:r>
          </a:p>
          <a:p>
            <a:r>
              <a:rPr lang="en-US" dirty="0" smtClean="0"/>
              <a:t>Getting smaller, cheaper</a:t>
            </a:r>
          </a:p>
          <a:p>
            <a:endParaRPr lang="en-US" dirty="0" smtClean="0"/>
          </a:p>
          <a:p>
            <a:endParaRPr lang="en-US" dirty="0" smtClean="0"/>
          </a:p>
        </p:txBody>
      </p:sp>
      <p:sp>
        <p:nvSpPr>
          <p:cNvPr id="4" name="Title 1"/>
          <p:cNvSpPr>
            <a:spLocks noGrp="1"/>
          </p:cNvSpPr>
          <p:nvPr>
            <p:ph type="title"/>
          </p:nvPr>
        </p:nvSpPr>
        <p:spPr/>
        <p:txBody>
          <a:bodyPr>
            <a:normAutofit fontScale="90000"/>
          </a:bodyPr>
          <a:lstStyle/>
          <a:p>
            <a:r>
              <a:rPr lang="en-US" dirty="0" smtClean="0"/>
              <a:t>Third Generation: Integrated Circuits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524000"/>
          </a:xfrm>
        </p:spPr>
        <p:txBody>
          <a:bodyPr/>
          <a:lstStyle/>
          <a:p>
            <a:r>
              <a:rPr lang="en-US" dirty="0" smtClean="0"/>
              <a:t>The First Microprocessor – 1971</a:t>
            </a:r>
          </a:p>
        </p:txBody>
      </p:sp>
      <p:sp>
        <p:nvSpPr>
          <p:cNvPr id="18435" name="Rectangle 3"/>
          <p:cNvSpPr>
            <a:spLocks noGrp="1" noChangeArrowheads="1"/>
          </p:cNvSpPr>
          <p:nvPr>
            <p:ph type="body" sz="half" idx="1"/>
          </p:nvPr>
        </p:nvSpPr>
        <p:spPr>
          <a:xfrm>
            <a:off x="457200" y="2743200"/>
            <a:ext cx="6248400" cy="3810000"/>
          </a:xfrm>
        </p:spPr>
        <p:txBody>
          <a:bodyPr/>
          <a:lstStyle/>
          <a:p>
            <a:pPr>
              <a:spcBef>
                <a:spcPts val="500"/>
              </a:spcBef>
              <a:spcAft>
                <a:spcPts val="500"/>
              </a:spcAft>
            </a:pPr>
            <a:r>
              <a:rPr lang="en-US" sz="2800" dirty="0" smtClean="0"/>
              <a:t>The 4004 had 2,250 transistors</a:t>
            </a:r>
          </a:p>
          <a:p>
            <a:pPr>
              <a:spcBef>
                <a:spcPts val="500"/>
              </a:spcBef>
              <a:spcAft>
                <a:spcPts val="500"/>
              </a:spcAft>
            </a:pPr>
            <a:r>
              <a:rPr lang="en-US" sz="2800" dirty="0" smtClean="0"/>
              <a:t>four-bit chunks (four 1’s or 0’)</a:t>
            </a:r>
          </a:p>
          <a:p>
            <a:r>
              <a:rPr lang="en-US" sz="2800" dirty="0" smtClean="0"/>
              <a:t>Called “Microchip”</a:t>
            </a:r>
          </a:p>
        </p:txBody>
      </p:sp>
      <p:sp>
        <p:nvSpPr>
          <p:cNvPr id="18437" name="WordArt 5"/>
          <p:cNvSpPr>
            <a:spLocks noChangeArrowheads="1" noChangeShapeType="1" noTextEdit="1"/>
          </p:cNvSpPr>
          <p:nvPr/>
        </p:nvSpPr>
        <p:spPr bwMode="auto">
          <a:xfrm>
            <a:off x="304800" y="2133600"/>
            <a:ext cx="4876800" cy="381000"/>
          </a:xfrm>
          <a:prstGeom prst="rect">
            <a:avLst/>
          </a:prstGeom>
        </p:spPr>
        <p:txBody>
          <a:bodyPr wrap="none" fromWordArt="1">
            <a:prstTxWarp prst="textPlain">
              <a:avLst>
                <a:gd name="adj" fmla="val 49364"/>
              </a:avLst>
            </a:prstTxWarp>
          </a:bodyPr>
          <a:lstStyle/>
          <a:p>
            <a:pPr algn="ctr"/>
            <a:r>
              <a:rPr lang="en-US" sz="1600" b="1" kern="10" dirty="0">
                <a:ln w="12700">
                  <a:solidFill>
                    <a:srgbClr val="EAEAEA"/>
                  </a:solidFill>
                  <a:round/>
                  <a:headEnd/>
                  <a:tailEnd/>
                </a:ln>
              </a:rPr>
              <a:t>Intel 4004 Microprocessor</a:t>
            </a:r>
          </a:p>
        </p:txBody>
      </p:sp>
      <p:pic>
        <p:nvPicPr>
          <p:cNvPr id="17413" name="Picture 6" descr="intel4004"/>
          <p:cNvPicPr>
            <a:picLocks noChangeAspect="1" noChangeArrowheads="1"/>
          </p:cNvPicPr>
          <p:nvPr/>
        </p:nvPicPr>
        <p:blipFill>
          <a:blip r:embed="rId2" cstate="print"/>
          <a:srcRect/>
          <a:stretch>
            <a:fillRect/>
          </a:stretch>
        </p:blipFill>
        <p:spPr bwMode="auto">
          <a:xfrm>
            <a:off x="5476875" y="1905000"/>
            <a:ext cx="3667125" cy="441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left)">
                                      <p:cBhvr>
                                        <p:cTn id="7" dur="500"/>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What is a Microchip?</a:t>
            </a:r>
          </a:p>
        </p:txBody>
      </p:sp>
      <p:sp>
        <p:nvSpPr>
          <p:cNvPr id="18435" name="Rectangle 3"/>
          <p:cNvSpPr>
            <a:spLocks noGrp="1" noChangeArrowheads="1"/>
          </p:cNvSpPr>
          <p:nvPr>
            <p:ph type="body" idx="1"/>
          </p:nvPr>
        </p:nvSpPr>
        <p:spPr>
          <a:xfrm>
            <a:off x="685800" y="1828800"/>
            <a:ext cx="8077200" cy="4267200"/>
          </a:xfrm>
        </p:spPr>
        <p:txBody>
          <a:bodyPr>
            <a:normAutofit/>
          </a:bodyPr>
          <a:lstStyle/>
          <a:p>
            <a:pPr algn="just"/>
            <a:r>
              <a:rPr lang="en-US" sz="2600" dirty="0" smtClean="0"/>
              <a:t>Very Large Scale Integrated Circuit (VLSIC)</a:t>
            </a:r>
          </a:p>
          <a:p>
            <a:pPr lvl="1" algn="just"/>
            <a:r>
              <a:rPr lang="en-US" dirty="0" smtClean="0"/>
              <a:t>Transistors, resistors, and capacitors</a:t>
            </a:r>
          </a:p>
          <a:p>
            <a:pPr algn="just"/>
            <a:r>
              <a:rPr lang="en-US" sz="2600" dirty="0" smtClean="0"/>
              <a:t>4004 had 2,250 transistors</a:t>
            </a:r>
          </a:p>
          <a:p>
            <a:pPr algn="just"/>
            <a:r>
              <a:rPr lang="en-US" sz="2600" dirty="0" smtClean="0"/>
              <a:t>Pentium IV has 42 MILLION transistors</a:t>
            </a:r>
          </a:p>
          <a:p>
            <a:pPr lvl="1" algn="just"/>
            <a:r>
              <a:rPr lang="en-US" dirty="0" smtClean="0"/>
              <a:t>Each transistor 0.13 microns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4</a:t>
            </a:r>
            <a:r>
              <a:rPr lang="en-US" baseline="30000" smtClean="0"/>
              <a:t>th</a:t>
            </a:r>
            <a:r>
              <a:rPr lang="en-US" smtClean="0"/>
              <a:t> Generation – 1971-present</a:t>
            </a:r>
          </a:p>
        </p:txBody>
      </p:sp>
      <p:sp>
        <p:nvSpPr>
          <p:cNvPr id="19459" name="Rectangle 3"/>
          <p:cNvSpPr>
            <a:spLocks noGrp="1" noChangeArrowheads="1"/>
          </p:cNvSpPr>
          <p:nvPr>
            <p:ph type="body" idx="1"/>
          </p:nvPr>
        </p:nvSpPr>
        <p:spPr/>
        <p:txBody>
          <a:bodyPr/>
          <a:lstStyle/>
          <a:p>
            <a:r>
              <a:rPr lang="en-US" dirty="0" smtClean="0"/>
              <a:t>MICROCHIPS!</a:t>
            </a:r>
          </a:p>
          <a:p>
            <a:r>
              <a:rPr lang="en-US" dirty="0" smtClean="0"/>
              <a:t>Getting smaller and smaller, but we are still using microchip technology.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686800" cy="1143000"/>
          </a:xfrm>
        </p:spPr>
        <p:txBody>
          <a:bodyPr/>
          <a:lstStyle/>
          <a:p>
            <a:r>
              <a:rPr lang="en-US" dirty="0" smtClean="0"/>
              <a:t>Birth of Personal Computers - 1975</a:t>
            </a:r>
          </a:p>
        </p:txBody>
      </p:sp>
      <p:sp>
        <p:nvSpPr>
          <p:cNvPr id="12291" name="Rectangle 3"/>
          <p:cNvSpPr>
            <a:spLocks noGrp="1" noChangeArrowheads="1"/>
          </p:cNvSpPr>
          <p:nvPr>
            <p:ph type="body" sz="half" idx="1"/>
          </p:nvPr>
        </p:nvSpPr>
        <p:spPr>
          <a:xfrm>
            <a:off x="152400" y="1828800"/>
            <a:ext cx="3962400" cy="4800600"/>
          </a:xfrm>
        </p:spPr>
        <p:txBody>
          <a:bodyPr/>
          <a:lstStyle/>
          <a:p>
            <a:pPr>
              <a:spcBef>
                <a:spcPts val="500"/>
              </a:spcBef>
              <a:spcAft>
                <a:spcPts val="500"/>
              </a:spcAft>
            </a:pPr>
            <a:r>
              <a:rPr lang="en-US" sz="2800" dirty="0" smtClean="0"/>
              <a:t>256 byte memory</a:t>
            </a:r>
          </a:p>
          <a:p>
            <a:pPr>
              <a:spcBef>
                <a:spcPts val="500"/>
              </a:spcBef>
              <a:spcAft>
                <a:spcPts val="500"/>
              </a:spcAft>
            </a:pPr>
            <a:r>
              <a:rPr lang="en-US" sz="2800" dirty="0" smtClean="0"/>
              <a:t>2 MHz Intel 8080 chips</a:t>
            </a:r>
          </a:p>
          <a:p>
            <a:pPr>
              <a:spcBef>
                <a:spcPts val="500"/>
              </a:spcBef>
              <a:spcAft>
                <a:spcPts val="500"/>
              </a:spcAft>
            </a:pPr>
            <a:r>
              <a:rPr lang="en-US" sz="2800" dirty="0" smtClean="0"/>
              <a:t>Just a box with flashing lights</a:t>
            </a:r>
          </a:p>
          <a:p>
            <a:pPr>
              <a:spcBef>
                <a:spcPts val="500"/>
              </a:spcBef>
              <a:spcAft>
                <a:spcPts val="500"/>
              </a:spcAft>
            </a:pPr>
            <a:r>
              <a:rPr lang="en-US" sz="2800" dirty="0" smtClean="0"/>
              <a:t>cost $395 kit, $495 assembled.</a:t>
            </a:r>
          </a:p>
          <a:p>
            <a:endParaRPr lang="en-US" sz="2800" dirty="0" smtClean="0"/>
          </a:p>
        </p:txBody>
      </p:sp>
      <p:pic>
        <p:nvPicPr>
          <p:cNvPr id="20485" name="Picture 9" descr="altair"/>
          <p:cNvPicPr>
            <a:picLocks noChangeAspect="1" noChangeArrowheads="1"/>
          </p:cNvPicPr>
          <p:nvPr/>
        </p:nvPicPr>
        <p:blipFill>
          <a:blip r:embed="rId2" cstate="print"/>
          <a:srcRect/>
          <a:stretch>
            <a:fillRect/>
          </a:stretch>
        </p:blipFill>
        <p:spPr bwMode="auto">
          <a:xfrm>
            <a:off x="4419600" y="2514600"/>
            <a:ext cx="4297363" cy="2838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left)">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152400"/>
            <a:ext cx="8229600" cy="1066800"/>
          </a:xfrm>
        </p:spPr>
        <p:txBody>
          <a:bodyPr>
            <a:normAutofit/>
          </a:bodyPr>
          <a:lstStyle/>
          <a:p>
            <a:r>
              <a:rPr lang="en-US" dirty="0" smtClean="0"/>
              <a:t>IBM PC - 1981</a:t>
            </a:r>
          </a:p>
        </p:txBody>
      </p:sp>
      <p:sp>
        <p:nvSpPr>
          <p:cNvPr id="32771" name="Rectangle 3"/>
          <p:cNvSpPr>
            <a:spLocks noGrp="1" noChangeArrowheads="1"/>
          </p:cNvSpPr>
          <p:nvPr>
            <p:ph type="body" sz="half" idx="2"/>
          </p:nvPr>
        </p:nvSpPr>
        <p:spPr>
          <a:xfrm>
            <a:off x="3276600" y="1600200"/>
            <a:ext cx="5715000" cy="4495800"/>
          </a:xfrm>
        </p:spPr>
        <p:txBody>
          <a:bodyPr/>
          <a:lstStyle/>
          <a:p>
            <a:r>
              <a:rPr lang="en-US" sz="2800" dirty="0" smtClean="0"/>
              <a:t>IBM-Intel-Microsoft </a:t>
            </a:r>
          </a:p>
          <a:p>
            <a:r>
              <a:rPr lang="en-US" sz="2800" dirty="0" smtClean="0"/>
              <a:t>First wide-selling personal computer used in business</a:t>
            </a:r>
          </a:p>
          <a:p>
            <a:r>
              <a:rPr lang="en-US" sz="2800" dirty="0" smtClean="0"/>
              <a:t>8088 Microchip - 29,000 transistors</a:t>
            </a:r>
          </a:p>
          <a:p>
            <a:pPr lvl="1"/>
            <a:r>
              <a:rPr lang="en-US" sz="2400" dirty="0" smtClean="0"/>
              <a:t>4.77 </a:t>
            </a:r>
            <a:r>
              <a:rPr lang="en-US" sz="2400" dirty="0" err="1" smtClean="0"/>
              <a:t>Mhz</a:t>
            </a:r>
            <a:r>
              <a:rPr lang="en-US" sz="2400" dirty="0" smtClean="0"/>
              <a:t> processing speed</a:t>
            </a:r>
          </a:p>
          <a:p>
            <a:r>
              <a:rPr lang="en-US" sz="2800" dirty="0" smtClean="0"/>
              <a:t>256 K RAM (Random Access Memory) standard</a:t>
            </a:r>
          </a:p>
          <a:p>
            <a:r>
              <a:rPr lang="en-US" sz="2800" dirty="0" smtClean="0"/>
              <a:t>One or two floppy disk drives</a:t>
            </a:r>
          </a:p>
        </p:txBody>
      </p:sp>
      <p:pic>
        <p:nvPicPr>
          <p:cNvPr id="24580" name="Picture 4" descr="ibmxt"/>
          <p:cNvPicPr>
            <a:picLocks noChangeAspect="1" noChangeArrowheads="1"/>
          </p:cNvPicPr>
          <p:nvPr/>
        </p:nvPicPr>
        <p:blipFill>
          <a:blip r:embed="rId2" cstate="print"/>
          <a:srcRect/>
          <a:stretch>
            <a:fillRect/>
          </a:stretch>
        </p:blipFill>
        <p:spPr bwMode="auto">
          <a:xfrm>
            <a:off x="304800" y="2209800"/>
            <a:ext cx="2743200" cy="2843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67000" y="0"/>
            <a:ext cx="5791200" cy="1447800"/>
          </a:xfrm>
        </p:spPr>
        <p:txBody>
          <a:bodyPr/>
          <a:lstStyle/>
          <a:p>
            <a:r>
              <a:rPr lang="en-US" dirty="0" smtClean="0"/>
              <a:t>Apple Computers</a:t>
            </a:r>
          </a:p>
        </p:txBody>
      </p:sp>
      <p:sp>
        <p:nvSpPr>
          <p:cNvPr id="25603" name="Rectangle 3"/>
          <p:cNvSpPr>
            <a:spLocks noGrp="1" noChangeArrowheads="1"/>
          </p:cNvSpPr>
          <p:nvPr>
            <p:ph type="body" sz="half" idx="2"/>
          </p:nvPr>
        </p:nvSpPr>
        <p:spPr>
          <a:xfrm>
            <a:off x="3810000" y="1828800"/>
            <a:ext cx="5334000" cy="4267200"/>
          </a:xfrm>
        </p:spPr>
        <p:txBody>
          <a:bodyPr/>
          <a:lstStyle/>
          <a:p>
            <a:pPr>
              <a:lnSpc>
                <a:spcPct val="90000"/>
              </a:lnSpc>
            </a:pPr>
            <a:r>
              <a:rPr lang="en-US" sz="2800" dirty="0" smtClean="0"/>
              <a:t>Founded 1977</a:t>
            </a:r>
          </a:p>
          <a:p>
            <a:pPr>
              <a:lnSpc>
                <a:spcPct val="90000"/>
              </a:lnSpc>
            </a:pPr>
            <a:r>
              <a:rPr lang="en-US" sz="2800" dirty="0" smtClean="0"/>
              <a:t>Apple II released 1977</a:t>
            </a:r>
          </a:p>
          <a:p>
            <a:pPr lvl="1">
              <a:lnSpc>
                <a:spcPct val="90000"/>
              </a:lnSpc>
            </a:pPr>
            <a:r>
              <a:rPr lang="en-US" sz="2400" dirty="0" smtClean="0"/>
              <a:t>widely used in schools</a:t>
            </a:r>
          </a:p>
          <a:p>
            <a:pPr lvl="1">
              <a:lnSpc>
                <a:spcPct val="90000"/>
              </a:lnSpc>
            </a:pPr>
            <a:endParaRPr lang="en-US" sz="2400" dirty="0" smtClean="0"/>
          </a:p>
          <a:p>
            <a:pPr>
              <a:lnSpc>
                <a:spcPct val="90000"/>
              </a:lnSpc>
            </a:pPr>
            <a:r>
              <a:rPr lang="en-US" sz="2800" dirty="0" smtClean="0"/>
              <a:t>Macintosh</a:t>
            </a:r>
          </a:p>
          <a:p>
            <a:pPr lvl="1">
              <a:lnSpc>
                <a:spcPct val="90000"/>
              </a:lnSpc>
            </a:pPr>
            <a:r>
              <a:rPr lang="en-US" sz="2400" dirty="0" smtClean="0"/>
              <a:t>released in 1984, Motorola 68000 Microchip processor</a:t>
            </a:r>
          </a:p>
          <a:p>
            <a:pPr lvl="1">
              <a:lnSpc>
                <a:spcPct val="90000"/>
              </a:lnSpc>
            </a:pPr>
            <a:r>
              <a:rPr lang="en-US" sz="2400" dirty="0" smtClean="0"/>
              <a:t>first commercial computer with graphical user interface (GUI) and pointing device (mouse)</a:t>
            </a:r>
          </a:p>
        </p:txBody>
      </p:sp>
      <p:pic>
        <p:nvPicPr>
          <p:cNvPr id="25604" name="Picture 8" descr="macse"/>
          <p:cNvPicPr>
            <a:picLocks noChangeAspect="1" noChangeArrowheads="1"/>
          </p:cNvPicPr>
          <p:nvPr/>
        </p:nvPicPr>
        <p:blipFill>
          <a:blip r:embed="rId2" cstate="print"/>
          <a:srcRect/>
          <a:stretch>
            <a:fillRect/>
          </a:stretch>
        </p:blipFill>
        <p:spPr bwMode="auto">
          <a:xfrm>
            <a:off x="273050" y="1828800"/>
            <a:ext cx="34607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0"/>
            <a:ext cx="7772400" cy="1143000"/>
          </a:xfrm>
        </p:spPr>
        <p:txBody>
          <a:bodyPr/>
          <a:lstStyle/>
          <a:p>
            <a:r>
              <a:rPr lang="en-US" smtClean="0"/>
              <a:t>Computers Progress</a:t>
            </a:r>
          </a:p>
        </p:txBody>
      </p:sp>
      <p:graphicFrame>
        <p:nvGraphicFramePr>
          <p:cNvPr id="26627" name="Object 3"/>
          <p:cNvGraphicFramePr>
            <a:graphicFrameLocks noGrp="1" noChangeAspect="1"/>
          </p:cNvGraphicFramePr>
          <p:nvPr>
            <p:ph type="tbl" idx="1"/>
          </p:nvPr>
        </p:nvGraphicFramePr>
        <p:xfrm>
          <a:off x="685800" y="1676401"/>
          <a:ext cx="7696200" cy="5181600"/>
        </p:xfrm>
        <a:graphic>
          <a:graphicData uri="http://schemas.openxmlformats.org/presentationml/2006/ole">
            <p:oleObj spid="_x0000_s35863" name="Document" r:id="rId3" imgW="6957368" imgH="5589425" progId="Word.Document.8">
              <p:embed/>
            </p:oleObj>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0"/>
            <a:ext cx="7772400" cy="1752600"/>
          </a:xfrm>
        </p:spPr>
        <p:txBody>
          <a:bodyPr/>
          <a:lstStyle/>
          <a:p>
            <a:r>
              <a:rPr lang="en-US" dirty="0" smtClean="0"/>
              <a:t>1990s: Pentiums and Power Macs</a:t>
            </a:r>
          </a:p>
        </p:txBody>
      </p:sp>
      <p:sp>
        <p:nvSpPr>
          <p:cNvPr id="27651" name="Rectangle 3"/>
          <p:cNvSpPr>
            <a:spLocks noGrp="1" noChangeArrowheads="1"/>
          </p:cNvSpPr>
          <p:nvPr>
            <p:ph type="body" sz="half" idx="1"/>
          </p:nvPr>
        </p:nvSpPr>
        <p:spPr>
          <a:xfrm>
            <a:off x="381000" y="1752600"/>
            <a:ext cx="8305800" cy="4343400"/>
          </a:xfrm>
        </p:spPr>
        <p:txBody>
          <a:bodyPr/>
          <a:lstStyle/>
          <a:p>
            <a:pPr algn="just"/>
            <a:r>
              <a:rPr lang="en-US" sz="2800" dirty="0" smtClean="0"/>
              <a:t>Early 1990s began penetration of computers into every niche: every desk, most homes, etc.</a:t>
            </a:r>
          </a:p>
          <a:p>
            <a:pPr algn="just"/>
            <a:r>
              <a:rPr lang="en-US" sz="2800" dirty="0" smtClean="0"/>
              <a:t>Faster, less expensive computers paved way for this</a:t>
            </a:r>
          </a:p>
          <a:p>
            <a:pPr algn="just"/>
            <a:r>
              <a:rPr lang="en-US" sz="2800" b="1" dirty="0" smtClean="0"/>
              <a:t>Windows 95 </a:t>
            </a:r>
            <a:r>
              <a:rPr lang="en-US" sz="2800" dirty="0" smtClean="0"/>
              <a:t>was first decent GUI for “PCs”</a:t>
            </a:r>
          </a:p>
          <a:p>
            <a:pPr algn="just"/>
            <a:r>
              <a:rPr lang="en-US" sz="2800" dirty="0" smtClean="0"/>
              <a:t>Macs became more PC compatible - easy file transfers</a:t>
            </a:r>
          </a:p>
          <a:p>
            <a:pPr algn="just"/>
            <a:r>
              <a:rPr lang="en-US" sz="2800" dirty="0" smtClean="0"/>
              <a:t>Prices have plummeted </a:t>
            </a:r>
          </a:p>
          <a:p>
            <a:pPr lvl="1" algn="just"/>
            <a:r>
              <a:rPr lang="en-US" sz="2400" dirty="0" smtClean="0"/>
              <a:t>$2000 for entry level to $500</a:t>
            </a:r>
          </a:p>
          <a:p>
            <a:pPr lvl="1" algn="just"/>
            <a:r>
              <a:rPr lang="en-US" sz="2400" dirty="0" smtClean="0"/>
              <a:t>$6000 for top of line to $1500</a:t>
            </a:r>
          </a:p>
          <a:p>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marL="0" indent="0" algn="just">
              <a:buNone/>
            </a:pPr>
            <a:r>
              <a:rPr lang="en-US" dirty="0" smtClean="0"/>
              <a:t>1.Suppose you are in company that manufactures cars, design &amp; all low level details of the car come under computer architecture, while making its part piece by piece &amp; connecting together the different components of that car by keeping the basic design in mind comes under computer organization.</a:t>
            </a:r>
            <a:endParaRPr lang="en-US" dirty="0"/>
          </a:p>
        </p:txBody>
      </p:sp>
    </p:spTree>
    <p:extLst>
      <p:ext uri="{BB962C8B-B14F-4D97-AF65-F5344CB8AC3E}">
        <p14:creationId xmlns="" xmlns:p14="http://schemas.microsoft.com/office/powerpoint/2010/main" val="1590300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21</a:t>
            </a:r>
            <a:r>
              <a:rPr lang="en-US" baseline="30000" smtClean="0"/>
              <a:t>st</a:t>
            </a:r>
            <a:r>
              <a:rPr lang="en-US" smtClean="0"/>
              <a:t> Century Computing</a:t>
            </a:r>
          </a:p>
        </p:txBody>
      </p:sp>
      <p:sp>
        <p:nvSpPr>
          <p:cNvPr id="28675" name="Rectangle 3"/>
          <p:cNvSpPr>
            <a:spLocks noGrp="1" noChangeArrowheads="1"/>
          </p:cNvSpPr>
          <p:nvPr>
            <p:ph type="body" idx="1"/>
          </p:nvPr>
        </p:nvSpPr>
        <p:spPr>
          <a:xfrm>
            <a:off x="612648" y="1676400"/>
            <a:ext cx="8153400" cy="4419600"/>
          </a:xfrm>
        </p:spPr>
        <p:txBody>
          <a:bodyPr/>
          <a:lstStyle/>
          <a:p>
            <a:r>
              <a:rPr lang="en-US" dirty="0" smtClean="0"/>
              <a:t>Great increases in speed, storage, and memory</a:t>
            </a:r>
          </a:p>
          <a:p>
            <a:r>
              <a:rPr lang="en-US" dirty="0" smtClean="0"/>
              <a:t>Increased networking, speed in Internet</a:t>
            </a:r>
          </a:p>
          <a:p>
            <a:r>
              <a:rPr lang="en-US" dirty="0" smtClean="0"/>
              <a:t>Widespread use of CD-RW</a:t>
            </a:r>
          </a:p>
          <a:p>
            <a:r>
              <a:rPr lang="en-US" dirty="0" smtClean="0"/>
              <a:t>Cell Phone</a:t>
            </a:r>
          </a:p>
          <a:p>
            <a:r>
              <a:rPr lang="en-US" dirty="0" smtClean="0"/>
              <a:t>WIRELESS!!!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th-TH" sz="4000" smtClean="0">
                <a:latin typeface="Poor Richard" pitchFamily="18" charset="0"/>
                <a:cs typeface="Tahoma" pitchFamily="34" charset="0"/>
              </a:rPr>
              <a:t>Interconnection Structures</a:t>
            </a:r>
          </a:p>
        </p:txBody>
      </p:sp>
      <p:sp>
        <p:nvSpPr>
          <p:cNvPr id="10243" name="Rectangle 3"/>
          <p:cNvSpPr>
            <a:spLocks noGrp="1" noChangeArrowheads="1"/>
          </p:cNvSpPr>
          <p:nvPr>
            <p:ph type="body" idx="1"/>
          </p:nvPr>
        </p:nvSpPr>
        <p:spPr/>
        <p:txBody>
          <a:bodyPr/>
          <a:lstStyle/>
          <a:p>
            <a:pPr algn="just" eaLnBrk="1" hangingPunct="1">
              <a:lnSpc>
                <a:spcPct val="110000"/>
              </a:lnSpc>
            </a:pPr>
            <a:r>
              <a:rPr lang="th-TH" sz="2800" smtClean="0">
                <a:latin typeface="Poor Richard" pitchFamily="18" charset="0"/>
                <a:cs typeface="Tahoma" pitchFamily="34" charset="0"/>
              </a:rPr>
              <a:t>A computer consists of a set of components (CPU,memory,I/O) that communicate with each other.</a:t>
            </a:r>
          </a:p>
          <a:p>
            <a:pPr algn="just" eaLnBrk="1" hangingPunct="1">
              <a:lnSpc>
                <a:spcPct val="110000"/>
              </a:lnSpc>
            </a:pPr>
            <a:r>
              <a:rPr lang="th-TH" sz="2800" smtClean="0">
                <a:latin typeface="Poor Richard" pitchFamily="18" charset="0"/>
                <a:cs typeface="Tahoma" pitchFamily="34" charset="0"/>
              </a:rPr>
              <a:t>The collection of paths connecting the various modules is call the </a:t>
            </a:r>
            <a:r>
              <a:rPr lang="th-TH" sz="2800" i="1" smtClean="0">
                <a:solidFill>
                  <a:schemeClr val="hlink"/>
                </a:solidFill>
                <a:latin typeface="Poor Richard" pitchFamily="18" charset="0"/>
                <a:cs typeface="Tahoma" pitchFamily="34" charset="0"/>
              </a:rPr>
              <a:t>interconnection structure</a:t>
            </a:r>
            <a:r>
              <a:rPr lang="th-TH" sz="2800" smtClean="0">
                <a:latin typeface="Poor Richard" pitchFamily="18" charset="0"/>
                <a:cs typeface="Tahoma" pitchFamily="34" charset="0"/>
              </a:rPr>
              <a:t>.</a:t>
            </a:r>
          </a:p>
          <a:p>
            <a:pPr algn="just" eaLnBrk="1" hangingPunct="1">
              <a:lnSpc>
                <a:spcPct val="110000"/>
              </a:lnSpc>
            </a:pPr>
            <a:r>
              <a:rPr lang="th-TH" sz="2800" smtClean="0">
                <a:latin typeface="Poor Richard" pitchFamily="18" charset="0"/>
                <a:cs typeface="Tahoma" pitchFamily="34" charset="0"/>
              </a:rPr>
              <a:t>The design of this structure will depend on the exchange that must be made between modules</a:t>
            </a:r>
            <a:r>
              <a:rPr lang="th-TH" sz="2400" smtClean="0">
                <a:latin typeface="Poor Richard" pitchFamily="18" charset="0"/>
                <a:cs typeface="Tahoma" pitchFamily="34"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600" dirty="0" smtClean="0">
                <a:solidFill>
                  <a:schemeClr val="hlink"/>
                </a:solidFill>
                <a:latin typeface="Poor Richard" pitchFamily="18" charset="0"/>
              </a:rPr>
              <a:t>Memory </a:t>
            </a:r>
            <a:r>
              <a:rPr lang="th-TH" sz="3600" dirty="0" smtClean="0">
                <a:solidFill>
                  <a:schemeClr val="hlink"/>
                </a:solidFill>
                <a:latin typeface="Poor Richard" pitchFamily="18" charset="0"/>
              </a:rPr>
              <a:t>for each module</a:t>
            </a:r>
          </a:p>
        </p:txBody>
      </p:sp>
      <p:grpSp>
        <p:nvGrpSpPr>
          <p:cNvPr id="2" name="Group 45"/>
          <p:cNvGrpSpPr>
            <a:grpSpLocks/>
          </p:cNvGrpSpPr>
          <p:nvPr/>
        </p:nvGrpSpPr>
        <p:grpSpPr bwMode="auto">
          <a:xfrm>
            <a:off x="1042988" y="2324100"/>
            <a:ext cx="7058025" cy="4057650"/>
            <a:chOff x="384" y="1386"/>
            <a:chExt cx="2448" cy="1014"/>
          </a:xfrm>
        </p:grpSpPr>
        <p:sp>
          <p:nvSpPr>
            <p:cNvPr id="11288" name="Rectangle 4"/>
            <p:cNvSpPr>
              <a:spLocks noChangeArrowheads="1"/>
            </p:cNvSpPr>
            <p:nvPr/>
          </p:nvSpPr>
          <p:spPr bwMode="auto">
            <a:xfrm>
              <a:off x="1248" y="1440"/>
              <a:ext cx="960" cy="960"/>
            </a:xfrm>
            <a:prstGeom prst="rect">
              <a:avLst/>
            </a:prstGeom>
            <a:solidFill>
              <a:schemeClr val="accent2"/>
            </a:solidFill>
            <a:ln w="9525">
              <a:solidFill>
                <a:schemeClr val="tx1"/>
              </a:solidFill>
              <a:miter lim="800000"/>
              <a:headEnd/>
              <a:tailEnd/>
            </a:ln>
          </p:spPr>
          <p:txBody>
            <a:bodyPr wrap="none" anchor="ctr"/>
            <a:lstStyle/>
            <a:p>
              <a:r>
                <a:rPr lang="th-TH" sz="2800"/>
                <a:t>    Memory</a:t>
              </a:r>
            </a:p>
            <a:p>
              <a:pPr>
                <a:lnSpc>
                  <a:spcPct val="50000"/>
                </a:lnSpc>
              </a:pPr>
              <a:r>
                <a:rPr lang="th-TH" sz="2000"/>
                <a:t>N Word</a:t>
              </a:r>
            </a:p>
            <a:p>
              <a:pPr>
                <a:lnSpc>
                  <a:spcPct val="60000"/>
                </a:lnSpc>
              </a:pPr>
              <a:r>
                <a:rPr lang="th-TH" sz="1600"/>
                <a:t>      0</a:t>
              </a:r>
            </a:p>
            <a:p>
              <a:pPr>
                <a:lnSpc>
                  <a:spcPct val="60000"/>
                </a:lnSpc>
              </a:pPr>
              <a:r>
                <a:rPr lang="th-TH" sz="1600"/>
                <a:t>      .</a:t>
              </a:r>
            </a:p>
            <a:p>
              <a:pPr>
                <a:lnSpc>
                  <a:spcPct val="60000"/>
                </a:lnSpc>
              </a:pPr>
              <a:r>
                <a:rPr lang="th-TH" sz="1600"/>
                <a:t>      .</a:t>
              </a:r>
            </a:p>
            <a:p>
              <a:pPr>
                <a:lnSpc>
                  <a:spcPct val="60000"/>
                </a:lnSpc>
              </a:pPr>
              <a:r>
                <a:rPr lang="th-TH" sz="1600"/>
                <a:t>      .</a:t>
              </a:r>
            </a:p>
            <a:p>
              <a:pPr>
                <a:lnSpc>
                  <a:spcPct val="60000"/>
                </a:lnSpc>
              </a:pPr>
              <a:r>
                <a:rPr lang="th-TH" sz="1600"/>
                <a:t>    N-1</a:t>
              </a:r>
              <a:endParaRPr lang="th-TH" sz="2800"/>
            </a:p>
          </p:txBody>
        </p:sp>
        <p:sp>
          <p:nvSpPr>
            <p:cNvPr id="11289" name="Line 5"/>
            <p:cNvSpPr>
              <a:spLocks noChangeShapeType="1"/>
            </p:cNvSpPr>
            <p:nvPr/>
          </p:nvSpPr>
          <p:spPr bwMode="auto">
            <a:xfrm>
              <a:off x="384" y="1536"/>
              <a:ext cx="864" cy="0"/>
            </a:xfrm>
            <a:prstGeom prst="line">
              <a:avLst/>
            </a:prstGeom>
            <a:noFill/>
            <a:ln w="12700">
              <a:solidFill>
                <a:schemeClr val="tx1"/>
              </a:solidFill>
              <a:miter lim="800000"/>
              <a:headEnd/>
              <a:tailEnd type="triangle" w="med" len="med"/>
            </a:ln>
          </p:spPr>
          <p:txBody>
            <a:bodyPr wrap="none" anchor="ctr"/>
            <a:lstStyle/>
            <a:p>
              <a:endParaRPr lang="en-IN"/>
            </a:p>
          </p:txBody>
        </p:sp>
        <p:sp>
          <p:nvSpPr>
            <p:cNvPr id="11290" name="Text Box 6"/>
            <p:cNvSpPr txBox="1">
              <a:spLocks noChangeArrowheads="1"/>
            </p:cNvSpPr>
            <p:nvPr/>
          </p:nvSpPr>
          <p:spPr bwMode="auto">
            <a:xfrm>
              <a:off x="476" y="1386"/>
              <a:ext cx="421" cy="327"/>
            </a:xfrm>
            <a:prstGeom prst="rect">
              <a:avLst/>
            </a:prstGeom>
            <a:noFill/>
            <a:ln w="9525">
              <a:noFill/>
              <a:miter lim="800000"/>
              <a:headEnd/>
              <a:tailEnd/>
            </a:ln>
          </p:spPr>
          <p:txBody>
            <a:bodyPr wrap="none">
              <a:spAutoFit/>
            </a:bodyPr>
            <a:lstStyle/>
            <a:p>
              <a:r>
                <a:rPr lang="th-TH" sz="2800"/>
                <a:t>Read</a:t>
              </a:r>
            </a:p>
          </p:txBody>
        </p:sp>
        <p:sp>
          <p:nvSpPr>
            <p:cNvPr id="11291" name="Line 7"/>
            <p:cNvSpPr>
              <a:spLocks noChangeShapeType="1"/>
            </p:cNvSpPr>
            <p:nvPr/>
          </p:nvSpPr>
          <p:spPr bwMode="auto">
            <a:xfrm>
              <a:off x="384" y="1728"/>
              <a:ext cx="864" cy="0"/>
            </a:xfrm>
            <a:prstGeom prst="line">
              <a:avLst/>
            </a:prstGeom>
            <a:noFill/>
            <a:ln w="12700">
              <a:solidFill>
                <a:schemeClr val="tx1"/>
              </a:solidFill>
              <a:miter lim="800000"/>
              <a:headEnd/>
              <a:tailEnd type="triangle" w="med" len="med"/>
            </a:ln>
          </p:spPr>
          <p:txBody>
            <a:bodyPr wrap="none" anchor="ctr"/>
            <a:lstStyle/>
            <a:p>
              <a:endParaRPr lang="en-IN"/>
            </a:p>
          </p:txBody>
        </p:sp>
        <p:sp>
          <p:nvSpPr>
            <p:cNvPr id="11292" name="Text Box 8"/>
            <p:cNvSpPr txBox="1">
              <a:spLocks noChangeArrowheads="1"/>
            </p:cNvSpPr>
            <p:nvPr/>
          </p:nvSpPr>
          <p:spPr bwMode="auto">
            <a:xfrm>
              <a:off x="478" y="1641"/>
              <a:ext cx="453" cy="327"/>
            </a:xfrm>
            <a:prstGeom prst="rect">
              <a:avLst/>
            </a:prstGeom>
            <a:noFill/>
            <a:ln w="9525">
              <a:noFill/>
              <a:miter lim="800000"/>
              <a:headEnd/>
              <a:tailEnd/>
            </a:ln>
          </p:spPr>
          <p:txBody>
            <a:bodyPr wrap="none">
              <a:spAutoFit/>
            </a:bodyPr>
            <a:lstStyle/>
            <a:p>
              <a:r>
                <a:rPr lang="th-TH" sz="2800"/>
                <a:t>Write</a:t>
              </a:r>
            </a:p>
          </p:txBody>
        </p:sp>
        <p:sp>
          <p:nvSpPr>
            <p:cNvPr id="11293" name="AutoShape 9"/>
            <p:cNvSpPr>
              <a:spLocks noChangeArrowheads="1"/>
            </p:cNvSpPr>
            <p:nvPr/>
          </p:nvSpPr>
          <p:spPr bwMode="auto">
            <a:xfrm>
              <a:off x="384" y="1872"/>
              <a:ext cx="855" cy="192"/>
            </a:xfrm>
            <a:prstGeom prst="homePlate">
              <a:avLst>
                <a:gd name="adj" fmla="val 111328"/>
              </a:avLst>
            </a:prstGeom>
            <a:solidFill>
              <a:schemeClr val="bg1"/>
            </a:solidFill>
            <a:ln w="9525">
              <a:solidFill>
                <a:schemeClr val="tx1"/>
              </a:solidFill>
              <a:miter lim="800000"/>
              <a:headEnd/>
              <a:tailEnd/>
            </a:ln>
          </p:spPr>
          <p:txBody>
            <a:bodyPr wrap="none" anchor="ctr"/>
            <a:lstStyle/>
            <a:p>
              <a:pPr algn="ctr"/>
              <a:r>
                <a:rPr lang="th-TH" sz="2800"/>
                <a:t>Address</a:t>
              </a:r>
            </a:p>
          </p:txBody>
        </p:sp>
        <p:sp>
          <p:nvSpPr>
            <p:cNvPr id="11294" name="AutoShape 10"/>
            <p:cNvSpPr>
              <a:spLocks noChangeArrowheads="1"/>
            </p:cNvSpPr>
            <p:nvPr/>
          </p:nvSpPr>
          <p:spPr bwMode="auto">
            <a:xfrm>
              <a:off x="384" y="2112"/>
              <a:ext cx="855" cy="192"/>
            </a:xfrm>
            <a:prstGeom prst="homePlate">
              <a:avLst>
                <a:gd name="adj" fmla="val 111328"/>
              </a:avLst>
            </a:prstGeom>
            <a:solidFill>
              <a:schemeClr val="bg1"/>
            </a:solidFill>
            <a:ln w="9525">
              <a:solidFill>
                <a:schemeClr val="tx1"/>
              </a:solidFill>
              <a:miter lim="800000"/>
              <a:headEnd/>
              <a:tailEnd/>
            </a:ln>
          </p:spPr>
          <p:txBody>
            <a:bodyPr wrap="none" anchor="ctr"/>
            <a:lstStyle/>
            <a:p>
              <a:pPr algn="ctr"/>
              <a:r>
                <a:rPr lang="th-TH" sz="2800"/>
                <a:t>Data</a:t>
              </a:r>
            </a:p>
          </p:txBody>
        </p:sp>
        <p:sp>
          <p:nvSpPr>
            <p:cNvPr id="11295" name="AutoShape 11"/>
            <p:cNvSpPr>
              <a:spLocks noChangeArrowheads="1"/>
            </p:cNvSpPr>
            <p:nvPr/>
          </p:nvSpPr>
          <p:spPr bwMode="auto">
            <a:xfrm>
              <a:off x="2208" y="1728"/>
              <a:ext cx="624" cy="288"/>
            </a:xfrm>
            <a:prstGeom prst="homePlate">
              <a:avLst>
                <a:gd name="adj" fmla="val 54167"/>
              </a:avLst>
            </a:prstGeom>
            <a:solidFill>
              <a:schemeClr val="bg1"/>
            </a:solidFill>
            <a:ln w="9525">
              <a:solidFill>
                <a:schemeClr val="tx1"/>
              </a:solidFill>
              <a:miter lim="800000"/>
              <a:headEnd/>
              <a:tailEnd/>
            </a:ln>
          </p:spPr>
          <p:txBody>
            <a:bodyPr wrap="none" anchor="ctr"/>
            <a:lstStyle/>
            <a:p>
              <a:pPr algn="ctr"/>
              <a:r>
                <a:rPr lang="th-TH" sz="2800"/>
                <a:t>Data</a:t>
              </a:r>
            </a:p>
          </p:txBody>
        </p:sp>
      </p:grpSp>
      <p:grpSp>
        <p:nvGrpSpPr>
          <p:cNvPr id="3" name="Group 61"/>
          <p:cNvGrpSpPr>
            <a:grpSpLocks/>
          </p:cNvGrpSpPr>
          <p:nvPr/>
        </p:nvGrpSpPr>
        <p:grpSpPr bwMode="auto">
          <a:xfrm>
            <a:off x="2387600" y="2971800"/>
            <a:ext cx="685800" cy="152400"/>
            <a:chOff x="1440" y="1872"/>
            <a:chExt cx="432" cy="96"/>
          </a:xfrm>
        </p:grpSpPr>
        <p:sp>
          <p:nvSpPr>
            <p:cNvPr id="11279" name="Rectangle 52"/>
            <p:cNvSpPr>
              <a:spLocks noChangeArrowheads="1"/>
            </p:cNvSpPr>
            <p:nvPr/>
          </p:nvSpPr>
          <p:spPr bwMode="auto">
            <a:xfrm>
              <a:off x="1440" y="1872"/>
              <a:ext cx="432" cy="9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280" name="Line 53"/>
            <p:cNvSpPr>
              <a:spLocks noChangeShapeType="1"/>
            </p:cNvSpPr>
            <p:nvPr/>
          </p:nvSpPr>
          <p:spPr bwMode="auto">
            <a:xfrm>
              <a:off x="1488" y="1872"/>
              <a:ext cx="0" cy="96"/>
            </a:xfrm>
            <a:prstGeom prst="line">
              <a:avLst/>
            </a:prstGeom>
            <a:noFill/>
            <a:ln w="9525">
              <a:solidFill>
                <a:schemeClr val="tx1"/>
              </a:solidFill>
              <a:miter lim="800000"/>
              <a:headEnd/>
              <a:tailEnd/>
            </a:ln>
          </p:spPr>
          <p:txBody>
            <a:bodyPr wrap="none" anchor="ctr"/>
            <a:lstStyle/>
            <a:p>
              <a:endParaRPr lang="en-IN"/>
            </a:p>
          </p:txBody>
        </p:sp>
        <p:sp>
          <p:nvSpPr>
            <p:cNvPr id="11281" name="Line 54"/>
            <p:cNvSpPr>
              <a:spLocks noChangeShapeType="1"/>
            </p:cNvSpPr>
            <p:nvPr/>
          </p:nvSpPr>
          <p:spPr bwMode="auto">
            <a:xfrm>
              <a:off x="1536" y="1872"/>
              <a:ext cx="0" cy="96"/>
            </a:xfrm>
            <a:prstGeom prst="line">
              <a:avLst/>
            </a:prstGeom>
            <a:noFill/>
            <a:ln w="9525">
              <a:solidFill>
                <a:schemeClr val="tx1"/>
              </a:solidFill>
              <a:miter lim="800000"/>
              <a:headEnd/>
              <a:tailEnd/>
            </a:ln>
          </p:spPr>
          <p:txBody>
            <a:bodyPr wrap="none" anchor="ctr"/>
            <a:lstStyle/>
            <a:p>
              <a:endParaRPr lang="en-IN"/>
            </a:p>
          </p:txBody>
        </p:sp>
        <p:sp>
          <p:nvSpPr>
            <p:cNvPr id="11282" name="Line 55"/>
            <p:cNvSpPr>
              <a:spLocks noChangeShapeType="1"/>
            </p:cNvSpPr>
            <p:nvPr/>
          </p:nvSpPr>
          <p:spPr bwMode="auto">
            <a:xfrm>
              <a:off x="1584" y="1872"/>
              <a:ext cx="0" cy="96"/>
            </a:xfrm>
            <a:prstGeom prst="line">
              <a:avLst/>
            </a:prstGeom>
            <a:noFill/>
            <a:ln w="9525">
              <a:solidFill>
                <a:schemeClr val="tx1"/>
              </a:solidFill>
              <a:miter lim="800000"/>
              <a:headEnd/>
              <a:tailEnd/>
            </a:ln>
          </p:spPr>
          <p:txBody>
            <a:bodyPr wrap="none" anchor="ctr"/>
            <a:lstStyle/>
            <a:p>
              <a:endParaRPr lang="en-IN"/>
            </a:p>
          </p:txBody>
        </p:sp>
        <p:sp>
          <p:nvSpPr>
            <p:cNvPr id="11283" name="Line 56"/>
            <p:cNvSpPr>
              <a:spLocks noChangeShapeType="1"/>
            </p:cNvSpPr>
            <p:nvPr/>
          </p:nvSpPr>
          <p:spPr bwMode="auto">
            <a:xfrm>
              <a:off x="1632" y="1872"/>
              <a:ext cx="0" cy="96"/>
            </a:xfrm>
            <a:prstGeom prst="line">
              <a:avLst/>
            </a:prstGeom>
            <a:noFill/>
            <a:ln w="9525">
              <a:solidFill>
                <a:schemeClr val="tx1"/>
              </a:solidFill>
              <a:miter lim="800000"/>
              <a:headEnd/>
              <a:tailEnd/>
            </a:ln>
          </p:spPr>
          <p:txBody>
            <a:bodyPr wrap="none" anchor="ctr"/>
            <a:lstStyle/>
            <a:p>
              <a:endParaRPr lang="en-IN"/>
            </a:p>
          </p:txBody>
        </p:sp>
        <p:sp>
          <p:nvSpPr>
            <p:cNvPr id="11284" name="Line 57"/>
            <p:cNvSpPr>
              <a:spLocks noChangeShapeType="1"/>
            </p:cNvSpPr>
            <p:nvPr/>
          </p:nvSpPr>
          <p:spPr bwMode="auto">
            <a:xfrm>
              <a:off x="1680" y="1872"/>
              <a:ext cx="0" cy="96"/>
            </a:xfrm>
            <a:prstGeom prst="line">
              <a:avLst/>
            </a:prstGeom>
            <a:noFill/>
            <a:ln w="9525">
              <a:solidFill>
                <a:schemeClr val="tx1"/>
              </a:solidFill>
              <a:miter lim="800000"/>
              <a:headEnd/>
              <a:tailEnd/>
            </a:ln>
          </p:spPr>
          <p:txBody>
            <a:bodyPr wrap="none" anchor="ctr"/>
            <a:lstStyle/>
            <a:p>
              <a:endParaRPr lang="en-IN"/>
            </a:p>
          </p:txBody>
        </p:sp>
        <p:sp>
          <p:nvSpPr>
            <p:cNvPr id="11285" name="Line 58"/>
            <p:cNvSpPr>
              <a:spLocks noChangeShapeType="1"/>
            </p:cNvSpPr>
            <p:nvPr/>
          </p:nvSpPr>
          <p:spPr bwMode="auto">
            <a:xfrm>
              <a:off x="1728" y="1872"/>
              <a:ext cx="0" cy="96"/>
            </a:xfrm>
            <a:prstGeom prst="line">
              <a:avLst/>
            </a:prstGeom>
            <a:noFill/>
            <a:ln w="9525">
              <a:solidFill>
                <a:schemeClr val="tx1"/>
              </a:solidFill>
              <a:miter lim="800000"/>
              <a:headEnd/>
              <a:tailEnd/>
            </a:ln>
          </p:spPr>
          <p:txBody>
            <a:bodyPr wrap="none" anchor="ctr"/>
            <a:lstStyle/>
            <a:p>
              <a:endParaRPr lang="en-IN"/>
            </a:p>
          </p:txBody>
        </p:sp>
        <p:sp>
          <p:nvSpPr>
            <p:cNvPr id="11286" name="Line 59"/>
            <p:cNvSpPr>
              <a:spLocks noChangeShapeType="1"/>
            </p:cNvSpPr>
            <p:nvPr/>
          </p:nvSpPr>
          <p:spPr bwMode="auto">
            <a:xfrm>
              <a:off x="1776" y="1872"/>
              <a:ext cx="0" cy="96"/>
            </a:xfrm>
            <a:prstGeom prst="line">
              <a:avLst/>
            </a:prstGeom>
            <a:noFill/>
            <a:ln w="9525">
              <a:solidFill>
                <a:schemeClr val="tx1"/>
              </a:solidFill>
              <a:miter lim="800000"/>
              <a:headEnd/>
              <a:tailEnd/>
            </a:ln>
          </p:spPr>
          <p:txBody>
            <a:bodyPr wrap="none" anchor="ctr"/>
            <a:lstStyle/>
            <a:p>
              <a:endParaRPr lang="en-IN"/>
            </a:p>
          </p:txBody>
        </p:sp>
        <p:sp>
          <p:nvSpPr>
            <p:cNvPr id="11287" name="Line 60"/>
            <p:cNvSpPr>
              <a:spLocks noChangeShapeType="1"/>
            </p:cNvSpPr>
            <p:nvPr/>
          </p:nvSpPr>
          <p:spPr bwMode="auto">
            <a:xfrm>
              <a:off x="1824" y="1872"/>
              <a:ext cx="0" cy="96"/>
            </a:xfrm>
            <a:prstGeom prst="line">
              <a:avLst/>
            </a:prstGeom>
            <a:noFill/>
            <a:ln w="9525">
              <a:solidFill>
                <a:schemeClr val="tx1"/>
              </a:solidFill>
              <a:miter lim="800000"/>
              <a:headEnd/>
              <a:tailEnd/>
            </a:ln>
          </p:spPr>
          <p:txBody>
            <a:bodyPr wrap="none" anchor="ctr"/>
            <a:lstStyle/>
            <a:p>
              <a:endParaRPr lang="en-IN"/>
            </a:p>
          </p:txBody>
        </p:sp>
      </p:grpSp>
      <p:grpSp>
        <p:nvGrpSpPr>
          <p:cNvPr id="4" name="Group 62"/>
          <p:cNvGrpSpPr>
            <a:grpSpLocks/>
          </p:cNvGrpSpPr>
          <p:nvPr/>
        </p:nvGrpSpPr>
        <p:grpSpPr bwMode="auto">
          <a:xfrm>
            <a:off x="2387600" y="3556000"/>
            <a:ext cx="685800" cy="152400"/>
            <a:chOff x="1440" y="1872"/>
            <a:chExt cx="432" cy="96"/>
          </a:xfrm>
        </p:grpSpPr>
        <p:sp>
          <p:nvSpPr>
            <p:cNvPr id="11270" name="Rectangle 63"/>
            <p:cNvSpPr>
              <a:spLocks noChangeArrowheads="1"/>
            </p:cNvSpPr>
            <p:nvPr/>
          </p:nvSpPr>
          <p:spPr bwMode="auto">
            <a:xfrm>
              <a:off x="1440" y="1872"/>
              <a:ext cx="432" cy="9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271" name="Line 64"/>
            <p:cNvSpPr>
              <a:spLocks noChangeShapeType="1"/>
            </p:cNvSpPr>
            <p:nvPr/>
          </p:nvSpPr>
          <p:spPr bwMode="auto">
            <a:xfrm>
              <a:off x="1488" y="1872"/>
              <a:ext cx="0" cy="96"/>
            </a:xfrm>
            <a:prstGeom prst="line">
              <a:avLst/>
            </a:prstGeom>
            <a:noFill/>
            <a:ln w="9525">
              <a:solidFill>
                <a:schemeClr val="tx1"/>
              </a:solidFill>
              <a:miter lim="800000"/>
              <a:headEnd/>
              <a:tailEnd/>
            </a:ln>
          </p:spPr>
          <p:txBody>
            <a:bodyPr wrap="none" anchor="ctr"/>
            <a:lstStyle/>
            <a:p>
              <a:endParaRPr lang="en-IN"/>
            </a:p>
          </p:txBody>
        </p:sp>
        <p:sp>
          <p:nvSpPr>
            <p:cNvPr id="11272" name="Line 65"/>
            <p:cNvSpPr>
              <a:spLocks noChangeShapeType="1"/>
            </p:cNvSpPr>
            <p:nvPr/>
          </p:nvSpPr>
          <p:spPr bwMode="auto">
            <a:xfrm>
              <a:off x="1536" y="1872"/>
              <a:ext cx="0" cy="96"/>
            </a:xfrm>
            <a:prstGeom prst="line">
              <a:avLst/>
            </a:prstGeom>
            <a:noFill/>
            <a:ln w="9525">
              <a:solidFill>
                <a:schemeClr val="tx1"/>
              </a:solidFill>
              <a:miter lim="800000"/>
              <a:headEnd/>
              <a:tailEnd/>
            </a:ln>
          </p:spPr>
          <p:txBody>
            <a:bodyPr wrap="none" anchor="ctr"/>
            <a:lstStyle/>
            <a:p>
              <a:endParaRPr lang="en-IN"/>
            </a:p>
          </p:txBody>
        </p:sp>
        <p:sp>
          <p:nvSpPr>
            <p:cNvPr id="11273" name="Line 66"/>
            <p:cNvSpPr>
              <a:spLocks noChangeShapeType="1"/>
            </p:cNvSpPr>
            <p:nvPr/>
          </p:nvSpPr>
          <p:spPr bwMode="auto">
            <a:xfrm>
              <a:off x="1584" y="1872"/>
              <a:ext cx="0" cy="96"/>
            </a:xfrm>
            <a:prstGeom prst="line">
              <a:avLst/>
            </a:prstGeom>
            <a:noFill/>
            <a:ln w="9525">
              <a:solidFill>
                <a:schemeClr val="tx1"/>
              </a:solidFill>
              <a:miter lim="800000"/>
              <a:headEnd/>
              <a:tailEnd/>
            </a:ln>
          </p:spPr>
          <p:txBody>
            <a:bodyPr wrap="none" anchor="ctr"/>
            <a:lstStyle/>
            <a:p>
              <a:endParaRPr lang="en-IN"/>
            </a:p>
          </p:txBody>
        </p:sp>
        <p:sp>
          <p:nvSpPr>
            <p:cNvPr id="11274" name="Line 67"/>
            <p:cNvSpPr>
              <a:spLocks noChangeShapeType="1"/>
            </p:cNvSpPr>
            <p:nvPr/>
          </p:nvSpPr>
          <p:spPr bwMode="auto">
            <a:xfrm>
              <a:off x="1632" y="1872"/>
              <a:ext cx="0" cy="96"/>
            </a:xfrm>
            <a:prstGeom prst="line">
              <a:avLst/>
            </a:prstGeom>
            <a:noFill/>
            <a:ln w="9525">
              <a:solidFill>
                <a:schemeClr val="tx1"/>
              </a:solidFill>
              <a:miter lim="800000"/>
              <a:headEnd/>
              <a:tailEnd/>
            </a:ln>
          </p:spPr>
          <p:txBody>
            <a:bodyPr wrap="none" anchor="ctr"/>
            <a:lstStyle/>
            <a:p>
              <a:endParaRPr lang="en-IN"/>
            </a:p>
          </p:txBody>
        </p:sp>
        <p:sp>
          <p:nvSpPr>
            <p:cNvPr id="11275" name="Line 68"/>
            <p:cNvSpPr>
              <a:spLocks noChangeShapeType="1"/>
            </p:cNvSpPr>
            <p:nvPr/>
          </p:nvSpPr>
          <p:spPr bwMode="auto">
            <a:xfrm>
              <a:off x="1680" y="1872"/>
              <a:ext cx="0" cy="96"/>
            </a:xfrm>
            <a:prstGeom prst="line">
              <a:avLst/>
            </a:prstGeom>
            <a:noFill/>
            <a:ln w="9525">
              <a:solidFill>
                <a:schemeClr val="tx1"/>
              </a:solidFill>
              <a:miter lim="800000"/>
              <a:headEnd/>
              <a:tailEnd/>
            </a:ln>
          </p:spPr>
          <p:txBody>
            <a:bodyPr wrap="none" anchor="ctr"/>
            <a:lstStyle/>
            <a:p>
              <a:endParaRPr lang="en-IN"/>
            </a:p>
          </p:txBody>
        </p:sp>
        <p:sp>
          <p:nvSpPr>
            <p:cNvPr id="11276" name="Line 69"/>
            <p:cNvSpPr>
              <a:spLocks noChangeShapeType="1"/>
            </p:cNvSpPr>
            <p:nvPr/>
          </p:nvSpPr>
          <p:spPr bwMode="auto">
            <a:xfrm>
              <a:off x="1728" y="1872"/>
              <a:ext cx="0" cy="96"/>
            </a:xfrm>
            <a:prstGeom prst="line">
              <a:avLst/>
            </a:prstGeom>
            <a:noFill/>
            <a:ln w="9525">
              <a:solidFill>
                <a:schemeClr val="tx1"/>
              </a:solidFill>
              <a:miter lim="800000"/>
              <a:headEnd/>
              <a:tailEnd/>
            </a:ln>
          </p:spPr>
          <p:txBody>
            <a:bodyPr wrap="none" anchor="ctr"/>
            <a:lstStyle/>
            <a:p>
              <a:endParaRPr lang="en-IN"/>
            </a:p>
          </p:txBody>
        </p:sp>
        <p:sp>
          <p:nvSpPr>
            <p:cNvPr id="11277" name="Line 70"/>
            <p:cNvSpPr>
              <a:spLocks noChangeShapeType="1"/>
            </p:cNvSpPr>
            <p:nvPr/>
          </p:nvSpPr>
          <p:spPr bwMode="auto">
            <a:xfrm>
              <a:off x="1776" y="1872"/>
              <a:ext cx="0" cy="96"/>
            </a:xfrm>
            <a:prstGeom prst="line">
              <a:avLst/>
            </a:prstGeom>
            <a:noFill/>
            <a:ln w="9525">
              <a:solidFill>
                <a:schemeClr val="tx1"/>
              </a:solidFill>
              <a:miter lim="800000"/>
              <a:headEnd/>
              <a:tailEnd/>
            </a:ln>
          </p:spPr>
          <p:txBody>
            <a:bodyPr wrap="none" anchor="ctr"/>
            <a:lstStyle/>
            <a:p>
              <a:endParaRPr lang="en-IN"/>
            </a:p>
          </p:txBody>
        </p:sp>
        <p:sp>
          <p:nvSpPr>
            <p:cNvPr id="11278" name="Line 71"/>
            <p:cNvSpPr>
              <a:spLocks noChangeShapeType="1"/>
            </p:cNvSpPr>
            <p:nvPr/>
          </p:nvSpPr>
          <p:spPr bwMode="auto">
            <a:xfrm>
              <a:off x="1824" y="1872"/>
              <a:ext cx="0" cy="96"/>
            </a:xfrm>
            <a:prstGeom prst="line">
              <a:avLst/>
            </a:prstGeom>
            <a:noFill/>
            <a:ln w="9525">
              <a:solidFill>
                <a:schemeClr val="tx1"/>
              </a:solidFill>
              <a:miter lim="800000"/>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CPU</a:t>
            </a:r>
          </a:p>
        </p:txBody>
      </p:sp>
      <p:grpSp>
        <p:nvGrpSpPr>
          <p:cNvPr id="2" name="Group 47"/>
          <p:cNvGrpSpPr>
            <a:grpSpLocks/>
          </p:cNvGrpSpPr>
          <p:nvPr/>
        </p:nvGrpSpPr>
        <p:grpSpPr bwMode="auto">
          <a:xfrm>
            <a:off x="304800" y="2276475"/>
            <a:ext cx="7507288" cy="4276725"/>
            <a:chOff x="336" y="3168"/>
            <a:chExt cx="2741" cy="960"/>
          </a:xfrm>
        </p:grpSpPr>
        <p:sp>
          <p:nvSpPr>
            <p:cNvPr id="12292" name="Rectangle 12"/>
            <p:cNvSpPr>
              <a:spLocks noChangeArrowheads="1"/>
            </p:cNvSpPr>
            <p:nvPr/>
          </p:nvSpPr>
          <p:spPr bwMode="auto">
            <a:xfrm>
              <a:off x="1440" y="3168"/>
              <a:ext cx="960" cy="960"/>
            </a:xfrm>
            <a:prstGeom prst="rect">
              <a:avLst/>
            </a:prstGeom>
            <a:solidFill>
              <a:schemeClr val="accent2"/>
            </a:solidFill>
            <a:ln w="9525">
              <a:solidFill>
                <a:schemeClr val="tx1"/>
              </a:solidFill>
              <a:miter lim="800000"/>
              <a:headEnd/>
              <a:tailEnd/>
            </a:ln>
          </p:spPr>
          <p:txBody>
            <a:bodyPr wrap="none" anchor="ctr"/>
            <a:lstStyle/>
            <a:p>
              <a:pPr algn="ctr"/>
              <a:r>
                <a:rPr lang="th-TH" sz="2800"/>
                <a:t>CPU</a:t>
              </a:r>
            </a:p>
          </p:txBody>
        </p:sp>
        <p:sp>
          <p:nvSpPr>
            <p:cNvPr id="12293" name="AutoShape 17"/>
            <p:cNvSpPr>
              <a:spLocks noChangeArrowheads="1"/>
            </p:cNvSpPr>
            <p:nvPr/>
          </p:nvSpPr>
          <p:spPr bwMode="auto">
            <a:xfrm>
              <a:off x="336" y="3552"/>
              <a:ext cx="1095" cy="240"/>
            </a:xfrm>
            <a:prstGeom prst="homePlate">
              <a:avLst>
                <a:gd name="adj" fmla="val 114063"/>
              </a:avLst>
            </a:prstGeom>
            <a:solidFill>
              <a:schemeClr val="bg1"/>
            </a:solidFill>
            <a:ln w="9525">
              <a:solidFill>
                <a:schemeClr val="tx1"/>
              </a:solidFill>
              <a:miter lim="800000"/>
              <a:headEnd/>
              <a:tailEnd/>
            </a:ln>
          </p:spPr>
          <p:txBody>
            <a:bodyPr wrap="none" anchor="ctr"/>
            <a:lstStyle/>
            <a:p>
              <a:pPr algn="ctr"/>
              <a:r>
                <a:rPr lang="th-TH" sz="2800"/>
                <a:t>Interrupt Signal</a:t>
              </a:r>
            </a:p>
          </p:txBody>
        </p:sp>
        <p:sp>
          <p:nvSpPr>
            <p:cNvPr id="12294" name="AutoShape 18"/>
            <p:cNvSpPr>
              <a:spLocks noChangeArrowheads="1"/>
            </p:cNvSpPr>
            <p:nvPr/>
          </p:nvSpPr>
          <p:spPr bwMode="auto">
            <a:xfrm>
              <a:off x="336" y="3840"/>
              <a:ext cx="1095" cy="240"/>
            </a:xfrm>
            <a:prstGeom prst="homePlate">
              <a:avLst>
                <a:gd name="adj" fmla="val 114063"/>
              </a:avLst>
            </a:prstGeom>
            <a:solidFill>
              <a:schemeClr val="bg1"/>
            </a:solidFill>
            <a:ln w="9525">
              <a:solidFill>
                <a:schemeClr val="tx1"/>
              </a:solidFill>
              <a:miter lim="800000"/>
              <a:headEnd/>
              <a:tailEnd/>
            </a:ln>
          </p:spPr>
          <p:txBody>
            <a:bodyPr wrap="none" anchor="ctr"/>
            <a:lstStyle/>
            <a:p>
              <a:pPr algn="ctr"/>
              <a:r>
                <a:rPr lang="th-TH" sz="2800"/>
                <a:t>Data</a:t>
              </a:r>
            </a:p>
          </p:txBody>
        </p:sp>
        <p:sp>
          <p:nvSpPr>
            <p:cNvPr id="12295" name="AutoShape 19"/>
            <p:cNvSpPr>
              <a:spLocks noChangeArrowheads="1"/>
            </p:cNvSpPr>
            <p:nvPr/>
          </p:nvSpPr>
          <p:spPr bwMode="auto">
            <a:xfrm>
              <a:off x="2400" y="3360"/>
              <a:ext cx="677" cy="288"/>
            </a:xfrm>
            <a:prstGeom prst="homePlate">
              <a:avLst>
                <a:gd name="adj" fmla="val 58767"/>
              </a:avLst>
            </a:prstGeom>
            <a:solidFill>
              <a:schemeClr val="bg1"/>
            </a:solidFill>
            <a:ln w="9525">
              <a:solidFill>
                <a:schemeClr val="tx1"/>
              </a:solidFill>
              <a:miter lim="800000"/>
              <a:headEnd/>
              <a:tailEnd/>
            </a:ln>
          </p:spPr>
          <p:txBody>
            <a:bodyPr wrap="none" anchor="ctr"/>
            <a:lstStyle/>
            <a:p>
              <a:pPr algn="ctr"/>
              <a:r>
                <a:rPr lang="th-TH" sz="2800"/>
                <a:t>Data</a:t>
              </a:r>
            </a:p>
          </p:txBody>
        </p:sp>
        <p:sp>
          <p:nvSpPr>
            <p:cNvPr id="12296" name="AutoShape 20"/>
            <p:cNvSpPr>
              <a:spLocks noChangeArrowheads="1"/>
            </p:cNvSpPr>
            <p:nvPr/>
          </p:nvSpPr>
          <p:spPr bwMode="auto">
            <a:xfrm>
              <a:off x="336" y="3264"/>
              <a:ext cx="1095" cy="240"/>
            </a:xfrm>
            <a:prstGeom prst="homePlate">
              <a:avLst>
                <a:gd name="adj" fmla="val 114063"/>
              </a:avLst>
            </a:prstGeom>
            <a:solidFill>
              <a:schemeClr val="bg1"/>
            </a:solidFill>
            <a:ln w="9525">
              <a:solidFill>
                <a:schemeClr val="tx1"/>
              </a:solidFill>
              <a:miter lim="800000"/>
              <a:headEnd/>
              <a:tailEnd/>
            </a:ln>
          </p:spPr>
          <p:txBody>
            <a:bodyPr wrap="none" anchor="ctr"/>
            <a:lstStyle/>
            <a:p>
              <a:pPr algn="ctr"/>
              <a:r>
                <a:rPr lang="th-TH" sz="2800"/>
                <a:t>Instructions</a:t>
              </a:r>
            </a:p>
          </p:txBody>
        </p:sp>
        <p:sp>
          <p:nvSpPr>
            <p:cNvPr id="12297" name="AutoShape 21"/>
            <p:cNvSpPr>
              <a:spLocks noChangeArrowheads="1"/>
            </p:cNvSpPr>
            <p:nvPr/>
          </p:nvSpPr>
          <p:spPr bwMode="auto">
            <a:xfrm>
              <a:off x="2400" y="3696"/>
              <a:ext cx="672" cy="336"/>
            </a:xfrm>
            <a:prstGeom prst="homePlate">
              <a:avLst>
                <a:gd name="adj" fmla="val 50000"/>
              </a:avLst>
            </a:prstGeom>
            <a:solidFill>
              <a:schemeClr val="bg1"/>
            </a:solidFill>
            <a:ln w="9525">
              <a:solidFill>
                <a:schemeClr val="tx1"/>
              </a:solidFill>
              <a:miter lim="800000"/>
              <a:headEnd/>
              <a:tailEnd/>
            </a:ln>
          </p:spPr>
          <p:txBody>
            <a:bodyPr wrap="none" anchor="ctr"/>
            <a:lstStyle/>
            <a:p>
              <a:pPr algn="ctr">
                <a:lnSpc>
                  <a:spcPct val="50000"/>
                </a:lnSpc>
              </a:pPr>
              <a:r>
                <a:rPr lang="th-TH" sz="2800"/>
                <a:t>Control</a:t>
              </a:r>
            </a:p>
            <a:p>
              <a:pPr algn="ctr">
                <a:lnSpc>
                  <a:spcPct val="50000"/>
                </a:lnSpc>
              </a:pPr>
              <a:r>
                <a:rPr lang="th-TH" sz="2800"/>
                <a:t> </a:t>
              </a:r>
              <a:endParaRPr lang="en-US" sz="2800"/>
            </a:p>
            <a:p>
              <a:pPr algn="ctr">
                <a:lnSpc>
                  <a:spcPct val="50000"/>
                </a:lnSpc>
              </a:pPr>
              <a:r>
                <a:rPr lang="th-TH" sz="2800"/>
                <a:t>Signal</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I/O module</a:t>
            </a:r>
          </a:p>
        </p:txBody>
      </p:sp>
      <p:grpSp>
        <p:nvGrpSpPr>
          <p:cNvPr id="2" name="Group 51"/>
          <p:cNvGrpSpPr>
            <a:grpSpLocks/>
          </p:cNvGrpSpPr>
          <p:nvPr/>
        </p:nvGrpSpPr>
        <p:grpSpPr bwMode="auto">
          <a:xfrm>
            <a:off x="827088" y="2178050"/>
            <a:ext cx="7731125" cy="4241800"/>
            <a:chOff x="3031" y="1500"/>
            <a:chExt cx="2697" cy="1981"/>
          </a:xfrm>
        </p:grpSpPr>
        <p:sp>
          <p:nvSpPr>
            <p:cNvPr id="13316" name="Rectangle 28"/>
            <p:cNvSpPr>
              <a:spLocks noChangeArrowheads="1"/>
            </p:cNvSpPr>
            <p:nvPr/>
          </p:nvSpPr>
          <p:spPr bwMode="auto">
            <a:xfrm>
              <a:off x="3905" y="1607"/>
              <a:ext cx="960" cy="1874"/>
            </a:xfrm>
            <a:prstGeom prst="rect">
              <a:avLst/>
            </a:prstGeom>
            <a:solidFill>
              <a:schemeClr val="accent2"/>
            </a:solidFill>
            <a:ln w="9525">
              <a:solidFill>
                <a:schemeClr val="tx1"/>
              </a:solidFill>
              <a:miter lim="800000"/>
              <a:headEnd/>
              <a:tailEnd/>
            </a:ln>
          </p:spPr>
          <p:txBody>
            <a:bodyPr wrap="none" anchor="ctr"/>
            <a:lstStyle/>
            <a:p>
              <a:pPr algn="ctr"/>
              <a:r>
                <a:rPr lang="th-TH" sz="2800"/>
                <a:t>I/O Module</a:t>
              </a:r>
            </a:p>
            <a:p>
              <a:pPr algn="ctr"/>
              <a:r>
                <a:rPr lang="th-TH" sz="2400"/>
                <a:t>M Ports</a:t>
              </a:r>
              <a:endParaRPr lang="th-TH" sz="2800"/>
            </a:p>
          </p:txBody>
        </p:sp>
        <p:sp>
          <p:nvSpPr>
            <p:cNvPr id="13317" name="Line 34"/>
            <p:cNvSpPr>
              <a:spLocks noChangeShapeType="1"/>
            </p:cNvSpPr>
            <p:nvPr/>
          </p:nvSpPr>
          <p:spPr bwMode="auto">
            <a:xfrm>
              <a:off x="3031" y="1721"/>
              <a:ext cx="864" cy="0"/>
            </a:xfrm>
            <a:prstGeom prst="line">
              <a:avLst/>
            </a:prstGeom>
            <a:noFill/>
            <a:ln w="12700">
              <a:solidFill>
                <a:schemeClr val="tx1"/>
              </a:solidFill>
              <a:miter lim="800000"/>
              <a:headEnd/>
              <a:tailEnd type="triangle" w="med" len="med"/>
            </a:ln>
          </p:spPr>
          <p:txBody>
            <a:bodyPr wrap="none" anchor="ctr"/>
            <a:lstStyle/>
            <a:p>
              <a:endParaRPr lang="en-IN"/>
            </a:p>
          </p:txBody>
        </p:sp>
        <p:sp>
          <p:nvSpPr>
            <p:cNvPr id="13318" name="Text Box 35"/>
            <p:cNvSpPr txBox="1">
              <a:spLocks noChangeArrowheads="1"/>
            </p:cNvSpPr>
            <p:nvPr/>
          </p:nvSpPr>
          <p:spPr bwMode="auto">
            <a:xfrm>
              <a:off x="3197" y="1500"/>
              <a:ext cx="421" cy="327"/>
            </a:xfrm>
            <a:prstGeom prst="rect">
              <a:avLst/>
            </a:prstGeom>
            <a:noFill/>
            <a:ln w="9525">
              <a:noFill/>
              <a:miter lim="800000"/>
              <a:headEnd/>
              <a:tailEnd/>
            </a:ln>
          </p:spPr>
          <p:txBody>
            <a:bodyPr wrap="none">
              <a:spAutoFit/>
            </a:bodyPr>
            <a:lstStyle/>
            <a:p>
              <a:r>
                <a:rPr lang="th-TH" sz="2800"/>
                <a:t>Read</a:t>
              </a:r>
            </a:p>
          </p:txBody>
        </p:sp>
        <p:sp>
          <p:nvSpPr>
            <p:cNvPr id="13319" name="Line 36"/>
            <p:cNvSpPr>
              <a:spLocks noChangeShapeType="1"/>
            </p:cNvSpPr>
            <p:nvPr/>
          </p:nvSpPr>
          <p:spPr bwMode="auto">
            <a:xfrm>
              <a:off x="3031" y="1916"/>
              <a:ext cx="864" cy="0"/>
            </a:xfrm>
            <a:prstGeom prst="line">
              <a:avLst/>
            </a:prstGeom>
            <a:noFill/>
            <a:ln w="12700">
              <a:solidFill>
                <a:schemeClr val="tx1"/>
              </a:solidFill>
              <a:miter lim="800000"/>
              <a:headEnd/>
              <a:tailEnd type="triangle" w="med" len="med"/>
            </a:ln>
          </p:spPr>
          <p:txBody>
            <a:bodyPr wrap="none" anchor="ctr"/>
            <a:lstStyle/>
            <a:p>
              <a:endParaRPr lang="en-IN"/>
            </a:p>
          </p:txBody>
        </p:sp>
        <p:sp>
          <p:nvSpPr>
            <p:cNvPr id="13320" name="Text Box 37"/>
            <p:cNvSpPr txBox="1">
              <a:spLocks noChangeArrowheads="1"/>
            </p:cNvSpPr>
            <p:nvPr/>
          </p:nvSpPr>
          <p:spPr bwMode="auto">
            <a:xfrm>
              <a:off x="3181" y="1719"/>
              <a:ext cx="453" cy="327"/>
            </a:xfrm>
            <a:prstGeom prst="rect">
              <a:avLst/>
            </a:prstGeom>
            <a:noFill/>
            <a:ln w="9525">
              <a:noFill/>
              <a:miter lim="800000"/>
              <a:headEnd/>
              <a:tailEnd/>
            </a:ln>
          </p:spPr>
          <p:txBody>
            <a:bodyPr wrap="none">
              <a:spAutoFit/>
            </a:bodyPr>
            <a:lstStyle/>
            <a:p>
              <a:r>
                <a:rPr lang="th-TH" sz="2800"/>
                <a:t>Write</a:t>
              </a:r>
            </a:p>
          </p:txBody>
        </p:sp>
        <p:sp>
          <p:nvSpPr>
            <p:cNvPr id="13321" name="AutoShape 38"/>
            <p:cNvSpPr>
              <a:spLocks noChangeArrowheads="1"/>
            </p:cNvSpPr>
            <p:nvPr/>
          </p:nvSpPr>
          <p:spPr bwMode="auto">
            <a:xfrm>
              <a:off x="3031" y="2007"/>
              <a:ext cx="864" cy="297"/>
            </a:xfrm>
            <a:prstGeom prst="homePlate">
              <a:avLst>
                <a:gd name="adj" fmla="val 75003"/>
              </a:avLst>
            </a:prstGeom>
            <a:solidFill>
              <a:schemeClr val="bg1"/>
            </a:solidFill>
            <a:ln w="9525">
              <a:solidFill>
                <a:schemeClr val="tx1"/>
              </a:solidFill>
              <a:miter lim="800000"/>
              <a:headEnd/>
              <a:tailEnd/>
            </a:ln>
          </p:spPr>
          <p:txBody>
            <a:bodyPr wrap="none" anchor="ctr"/>
            <a:lstStyle/>
            <a:p>
              <a:pPr algn="ctr"/>
              <a:r>
                <a:rPr lang="th-TH" sz="2800"/>
                <a:t>Address</a:t>
              </a:r>
            </a:p>
          </p:txBody>
        </p:sp>
        <p:sp>
          <p:nvSpPr>
            <p:cNvPr id="13322" name="AutoShape 39"/>
            <p:cNvSpPr>
              <a:spLocks noChangeArrowheads="1"/>
            </p:cNvSpPr>
            <p:nvPr/>
          </p:nvSpPr>
          <p:spPr bwMode="auto">
            <a:xfrm>
              <a:off x="3062" y="2400"/>
              <a:ext cx="855" cy="288"/>
            </a:xfrm>
            <a:prstGeom prst="homePlate">
              <a:avLst>
                <a:gd name="adj" fmla="val 74219"/>
              </a:avLst>
            </a:prstGeom>
            <a:solidFill>
              <a:schemeClr val="bg1"/>
            </a:solidFill>
            <a:ln w="9525">
              <a:solidFill>
                <a:schemeClr val="tx1"/>
              </a:solidFill>
              <a:miter lim="800000"/>
              <a:headEnd/>
              <a:tailEnd/>
            </a:ln>
          </p:spPr>
          <p:txBody>
            <a:bodyPr wrap="none" anchor="ctr"/>
            <a:lstStyle/>
            <a:p>
              <a:pPr algn="ctr">
                <a:lnSpc>
                  <a:spcPct val="60000"/>
                </a:lnSpc>
              </a:pPr>
              <a:r>
                <a:rPr lang="th-TH" sz="2800"/>
                <a:t>Internal </a:t>
              </a:r>
              <a:br>
                <a:rPr lang="th-TH" sz="2800"/>
              </a:br>
              <a:r>
                <a:rPr lang="th-TH" sz="2800"/>
                <a:t>Data</a:t>
              </a:r>
            </a:p>
          </p:txBody>
        </p:sp>
        <p:sp>
          <p:nvSpPr>
            <p:cNvPr id="13323" name="AutoShape 40"/>
            <p:cNvSpPr>
              <a:spLocks noChangeArrowheads="1"/>
            </p:cNvSpPr>
            <p:nvPr/>
          </p:nvSpPr>
          <p:spPr bwMode="auto">
            <a:xfrm>
              <a:off x="3040" y="2886"/>
              <a:ext cx="855" cy="288"/>
            </a:xfrm>
            <a:prstGeom prst="homePlate">
              <a:avLst>
                <a:gd name="adj" fmla="val 74219"/>
              </a:avLst>
            </a:prstGeom>
            <a:solidFill>
              <a:schemeClr val="bg1"/>
            </a:solidFill>
            <a:ln w="9525">
              <a:solidFill>
                <a:schemeClr val="tx1"/>
              </a:solidFill>
              <a:miter lim="800000"/>
              <a:headEnd/>
              <a:tailEnd/>
            </a:ln>
          </p:spPr>
          <p:txBody>
            <a:bodyPr wrap="none" anchor="ctr"/>
            <a:lstStyle/>
            <a:p>
              <a:pPr algn="ctr">
                <a:lnSpc>
                  <a:spcPct val="60000"/>
                </a:lnSpc>
              </a:pPr>
              <a:r>
                <a:rPr lang="th-TH" sz="2800"/>
                <a:t>External </a:t>
              </a:r>
              <a:br>
                <a:rPr lang="th-TH" sz="2800"/>
              </a:br>
              <a:r>
                <a:rPr lang="th-TH" sz="2800"/>
                <a:t>Data</a:t>
              </a:r>
            </a:p>
          </p:txBody>
        </p:sp>
        <p:sp>
          <p:nvSpPr>
            <p:cNvPr id="13324" name="AutoShape 41"/>
            <p:cNvSpPr>
              <a:spLocks noChangeArrowheads="1"/>
            </p:cNvSpPr>
            <p:nvPr/>
          </p:nvSpPr>
          <p:spPr bwMode="auto">
            <a:xfrm>
              <a:off x="4873" y="1719"/>
              <a:ext cx="855" cy="288"/>
            </a:xfrm>
            <a:prstGeom prst="homePlate">
              <a:avLst>
                <a:gd name="adj" fmla="val 74219"/>
              </a:avLst>
            </a:prstGeom>
            <a:solidFill>
              <a:schemeClr val="bg1"/>
            </a:solidFill>
            <a:ln w="9525">
              <a:solidFill>
                <a:schemeClr val="tx1"/>
              </a:solidFill>
              <a:miter lim="800000"/>
              <a:headEnd/>
              <a:tailEnd/>
            </a:ln>
          </p:spPr>
          <p:txBody>
            <a:bodyPr wrap="none" anchor="ctr"/>
            <a:lstStyle/>
            <a:p>
              <a:pPr algn="ctr">
                <a:lnSpc>
                  <a:spcPct val="60000"/>
                </a:lnSpc>
              </a:pPr>
              <a:r>
                <a:rPr lang="th-TH" sz="2800"/>
                <a:t>Internal </a:t>
              </a:r>
              <a:br>
                <a:rPr lang="th-TH" sz="2800"/>
              </a:br>
              <a:r>
                <a:rPr lang="th-TH" sz="2800"/>
                <a:t>Data</a:t>
              </a:r>
            </a:p>
          </p:txBody>
        </p:sp>
        <p:sp>
          <p:nvSpPr>
            <p:cNvPr id="13325" name="AutoShape 42"/>
            <p:cNvSpPr>
              <a:spLocks noChangeArrowheads="1"/>
            </p:cNvSpPr>
            <p:nvPr/>
          </p:nvSpPr>
          <p:spPr bwMode="auto">
            <a:xfrm>
              <a:off x="4854" y="2304"/>
              <a:ext cx="855" cy="288"/>
            </a:xfrm>
            <a:prstGeom prst="homePlate">
              <a:avLst>
                <a:gd name="adj" fmla="val 74219"/>
              </a:avLst>
            </a:prstGeom>
            <a:solidFill>
              <a:schemeClr val="bg1"/>
            </a:solidFill>
            <a:ln w="9525">
              <a:solidFill>
                <a:schemeClr val="tx1"/>
              </a:solidFill>
              <a:miter lim="800000"/>
              <a:headEnd/>
              <a:tailEnd/>
            </a:ln>
          </p:spPr>
          <p:txBody>
            <a:bodyPr wrap="none" anchor="ctr"/>
            <a:lstStyle/>
            <a:p>
              <a:pPr algn="ctr">
                <a:lnSpc>
                  <a:spcPct val="60000"/>
                </a:lnSpc>
              </a:pPr>
              <a:r>
                <a:rPr lang="th-TH" sz="2800"/>
                <a:t>External </a:t>
              </a:r>
              <a:br>
                <a:rPr lang="th-TH" sz="2800"/>
              </a:br>
              <a:r>
                <a:rPr lang="th-TH" sz="2800"/>
                <a:t>Data</a:t>
              </a:r>
            </a:p>
          </p:txBody>
        </p:sp>
        <p:sp>
          <p:nvSpPr>
            <p:cNvPr id="13326" name="AutoShape 43"/>
            <p:cNvSpPr>
              <a:spLocks noChangeArrowheads="1"/>
            </p:cNvSpPr>
            <p:nvPr/>
          </p:nvSpPr>
          <p:spPr bwMode="auto">
            <a:xfrm>
              <a:off x="4865" y="2992"/>
              <a:ext cx="855" cy="288"/>
            </a:xfrm>
            <a:prstGeom prst="homePlate">
              <a:avLst>
                <a:gd name="adj" fmla="val 74219"/>
              </a:avLst>
            </a:prstGeom>
            <a:solidFill>
              <a:schemeClr val="bg1"/>
            </a:solidFill>
            <a:ln w="9525">
              <a:solidFill>
                <a:schemeClr val="tx1"/>
              </a:solidFill>
              <a:miter lim="800000"/>
              <a:headEnd/>
              <a:tailEnd/>
            </a:ln>
          </p:spPr>
          <p:txBody>
            <a:bodyPr wrap="none" anchor="ctr"/>
            <a:lstStyle/>
            <a:p>
              <a:pPr algn="ctr">
                <a:lnSpc>
                  <a:spcPct val="60000"/>
                </a:lnSpc>
              </a:pPr>
              <a:r>
                <a:rPr lang="th-TH" sz="2800"/>
                <a:t>Interrupt </a:t>
              </a:r>
              <a:br>
                <a:rPr lang="th-TH" sz="2800"/>
              </a:br>
              <a:r>
                <a:rPr lang="th-TH" sz="2800"/>
                <a:t>Signal</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h-TH" sz="3600" smtClean="0">
                <a:solidFill>
                  <a:schemeClr val="hlink"/>
                </a:solidFill>
                <a:latin typeface="Poor Richard" pitchFamily="18" charset="0"/>
              </a:rPr>
              <a:t>Type of transfers</a:t>
            </a:r>
          </a:p>
        </p:txBody>
      </p:sp>
      <p:sp>
        <p:nvSpPr>
          <p:cNvPr id="14339" name="Rectangle 3"/>
          <p:cNvSpPr>
            <a:spLocks noGrp="1" noChangeArrowheads="1"/>
          </p:cNvSpPr>
          <p:nvPr>
            <p:ph type="body" idx="1"/>
          </p:nvPr>
        </p:nvSpPr>
        <p:spPr/>
        <p:txBody>
          <a:bodyPr/>
          <a:lstStyle/>
          <a:p>
            <a:pPr eaLnBrk="1" hangingPunct="1">
              <a:lnSpc>
                <a:spcPct val="120000"/>
              </a:lnSpc>
            </a:pPr>
            <a:r>
              <a:rPr lang="th-TH" smtClean="0">
                <a:latin typeface="Poor Richard" pitchFamily="18" charset="0"/>
              </a:rPr>
              <a:t>Memory to CPU</a:t>
            </a:r>
          </a:p>
          <a:p>
            <a:pPr eaLnBrk="1" hangingPunct="1">
              <a:lnSpc>
                <a:spcPct val="120000"/>
              </a:lnSpc>
            </a:pPr>
            <a:r>
              <a:rPr lang="th-TH" smtClean="0">
                <a:latin typeface="Poor Richard" pitchFamily="18" charset="0"/>
              </a:rPr>
              <a:t>CPU to Memory</a:t>
            </a:r>
          </a:p>
          <a:p>
            <a:pPr eaLnBrk="1" hangingPunct="1">
              <a:lnSpc>
                <a:spcPct val="120000"/>
              </a:lnSpc>
            </a:pPr>
            <a:r>
              <a:rPr lang="th-TH" smtClean="0">
                <a:latin typeface="Poor Richard" pitchFamily="18" charset="0"/>
              </a:rPr>
              <a:t>I/O to CPU</a:t>
            </a:r>
          </a:p>
          <a:p>
            <a:pPr eaLnBrk="1" hangingPunct="1">
              <a:lnSpc>
                <a:spcPct val="120000"/>
              </a:lnSpc>
            </a:pPr>
            <a:r>
              <a:rPr lang="th-TH" smtClean="0">
                <a:latin typeface="Poor Richard" pitchFamily="18" charset="0"/>
              </a:rPr>
              <a:t>CPU to I/O </a:t>
            </a:r>
          </a:p>
          <a:p>
            <a:pPr eaLnBrk="1" hangingPunct="1">
              <a:lnSpc>
                <a:spcPct val="120000"/>
              </a:lnSpc>
            </a:pPr>
            <a:r>
              <a:rPr lang="th-TH" smtClean="0">
                <a:latin typeface="Poor Richard" pitchFamily="18" charset="0"/>
              </a:rPr>
              <a:t>I/O to or from Memory (DMA)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just" eaLnBrk="1" hangingPunct="1"/>
            <a:r>
              <a:rPr lang="th-TH" smtClean="0">
                <a:latin typeface="Poor Richard" pitchFamily="18" charset="0"/>
                <a:cs typeface="Tahoma" pitchFamily="34" charset="0"/>
              </a:rPr>
              <a:t>Bus Interconnection</a:t>
            </a:r>
          </a:p>
        </p:txBody>
      </p:sp>
      <p:sp>
        <p:nvSpPr>
          <p:cNvPr id="15363" name="Rectangle 3"/>
          <p:cNvSpPr>
            <a:spLocks noGrp="1" noChangeArrowheads="1"/>
          </p:cNvSpPr>
          <p:nvPr>
            <p:ph type="body" idx="1"/>
          </p:nvPr>
        </p:nvSpPr>
        <p:spPr>
          <a:xfrm>
            <a:off x="900113" y="1989138"/>
            <a:ext cx="7772400" cy="4114800"/>
          </a:xfrm>
        </p:spPr>
        <p:txBody>
          <a:bodyPr/>
          <a:lstStyle/>
          <a:p>
            <a:pPr algn="just" eaLnBrk="1" hangingPunct="1">
              <a:lnSpc>
                <a:spcPct val="120000"/>
              </a:lnSpc>
            </a:pPr>
            <a:r>
              <a:rPr lang="th-TH" sz="2800" smtClean="0">
                <a:latin typeface="Poor Richard" pitchFamily="18" charset="0"/>
                <a:cs typeface="Tahoma" pitchFamily="34" charset="0"/>
              </a:rPr>
              <a:t>A bus is a communication pathway connecting two or more device.</a:t>
            </a:r>
          </a:p>
          <a:p>
            <a:pPr algn="just" eaLnBrk="1" hangingPunct="1">
              <a:lnSpc>
                <a:spcPct val="120000"/>
              </a:lnSpc>
            </a:pPr>
            <a:r>
              <a:rPr lang="th-TH" sz="2800" smtClean="0">
                <a:latin typeface="Poor Richard" pitchFamily="18" charset="0"/>
                <a:cs typeface="Tahoma" pitchFamily="34" charset="0"/>
              </a:rPr>
              <a:t>A key characteristic of a bus is that it is a shared transmission medium.</a:t>
            </a:r>
          </a:p>
          <a:p>
            <a:pPr algn="just" eaLnBrk="1" hangingPunct="1">
              <a:lnSpc>
                <a:spcPct val="120000"/>
              </a:lnSpc>
            </a:pPr>
            <a:r>
              <a:rPr lang="th-TH" sz="2800" smtClean="0">
                <a:latin typeface="Poor Richard" pitchFamily="18" charset="0"/>
                <a:cs typeface="Tahoma" pitchFamily="34" charset="0"/>
              </a:rPr>
              <a:t>A bus consists of multiple pathways or lines.</a:t>
            </a:r>
          </a:p>
          <a:p>
            <a:pPr algn="just" eaLnBrk="1" hangingPunct="1">
              <a:lnSpc>
                <a:spcPct val="120000"/>
              </a:lnSpc>
            </a:pPr>
            <a:r>
              <a:rPr lang="th-TH" sz="2800" smtClean="0">
                <a:latin typeface="Poor Richard" pitchFamily="18" charset="0"/>
                <a:cs typeface="Tahoma" pitchFamily="34" charset="0"/>
              </a:rPr>
              <a:t>Each line is capable of transmitting signal representing binary digit (1 or 0)</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th-TH" smtClean="0">
                <a:latin typeface="Poor Richard" pitchFamily="18" charset="0"/>
                <a:cs typeface="Tahoma" pitchFamily="34" charset="0"/>
              </a:rPr>
              <a:t>Bus Interconnection</a:t>
            </a:r>
          </a:p>
        </p:txBody>
      </p:sp>
      <p:sp>
        <p:nvSpPr>
          <p:cNvPr id="16387" name="Rectangle 3"/>
          <p:cNvSpPr>
            <a:spLocks noGrp="1" noChangeArrowheads="1"/>
          </p:cNvSpPr>
          <p:nvPr>
            <p:ph type="body" idx="1"/>
          </p:nvPr>
        </p:nvSpPr>
        <p:spPr>
          <a:xfrm>
            <a:off x="755650" y="1916113"/>
            <a:ext cx="7772400" cy="4114800"/>
          </a:xfrm>
        </p:spPr>
        <p:txBody>
          <a:bodyPr/>
          <a:lstStyle/>
          <a:p>
            <a:pPr algn="just" eaLnBrk="1" hangingPunct="1"/>
            <a:r>
              <a:rPr lang="th-TH" sz="2800" smtClean="0">
                <a:latin typeface="Poor Richard" pitchFamily="18" charset="0"/>
                <a:cs typeface="Tahoma" pitchFamily="34" charset="0"/>
              </a:rPr>
              <a:t>A sequence of bits can be transmit across a single line.</a:t>
            </a:r>
          </a:p>
          <a:p>
            <a:pPr algn="just" eaLnBrk="1" hangingPunct="1"/>
            <a:r>
              <a:rPr lang="th-TH" sz="2800" smtClean="0">
                <a:latin typeface="Poor Richard" pitchFamily="18" charset="0"/>
                <a:cs typeface="Tahoma" pitchFamily="34" charset="0"/>
              </a:rPr>
              <a:t>Several lines can be used to transmit bits simultaneously (in parallel).</a:t>
            </a:r>
          </a:p>
          <a:p>
            <a:pPr algn="just" eaLnBrk="1" hangingPunct="1"/>
            <a:r>
              <a:rPr lang="th-TH" sz="2800" smtClean="0">
                <a:latin typeface="Poor Richard" pitchFamily="18" charset="0"/>
                <a:cs typeface="Tahoma" pitchFamily="34" charset="0"/>
              </a:rPr>
              <a:t>A bus that connects major components (CPU,Memory,I/O) is called </a:t>
            </a:r>
            <a:r>
              <a:rPr lang="th-TH" sz="2800" i="1" smtClean="0">
                <a:solidFill>
                  <a:schemeClr val="hlink"/>
                </a:solidFill>
                <a:latin typeface="Poor Richard" pitchFamily="18" charset="0"/>
                <a:cs typeface="Tahoma" pitchFamily="34" charset="0"/>
              </a:rPr>
              <a:t>System Bus</a:t>
            </a:r>
            <a:r>
              <a:rPr lang="th-TH" sz="2800" i="1" smtClean="0">
                <a:latin typeface="Poor Richard" pitchFamily="18" charset="0"/>
                <a:cs typeface="Tahoma" pitchFamily="34" charset="0"/>
              </a:rPr>
              <a:t>.</a:t>
            </a:r>
          </a:p>
          <a:p>
            <a:pPr algn="just" eaLnBrk="1" hangingPunct="1"/>
            <a:r>
              <a:rPr lang="th-TH" sz="2800" smtClean="0">
                <a:latin typeface="Poor Richard" pitchFamily="18" charset="0"/>
                <a:cs typeface="Tahoma" pitchFamily="34" charset="0"/>
              </a:rPr>
              <a:t>The most common computer interconnection structures are based on the use of one or more system buses.</a:t>
            </a:r>
          </a:p>
          <a:p>
            <a:pPr algn="just" eaLnBrk="1" hangingPunct="1"/>
            <a:endParaRPr lang="th-TH" smtClean="0">
              <a:latin typeface="Poor Richard" pitchFamily="18" charset="0"/>
              <a:cs typeface="Tahom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th-TH" sz="3600" smtClean="0">
                <a:solidFill>
                  <a:schemeClr val="hlink"/>
                </a:solidFill>
                <a:latin typeface="Poor Richard" pitchFamily="18" charset="0"/>
                <a:cs typeface="Tahoma" pitchFamily="34" charset="0"/>
              </a:rPr>
              <a:t>Bus Structure</a:t>
            </a:r>
          </a:p>
        </p:txBody>
      </p:sp>
      <p:sp>
        <p:nvSpPr>
          <p:cNvPr id="1028" name="Rectangle 3"/>
          <p:cNvSpPr>
            <a:spLocks noGrp="1" noChangeArrowheads="1"/>
          </p:cNvSpPr>
          <p:nvPr>
            <p:ph type="body" idx="1"/>
          </p:nvPr>
        </p:nvSpPr>
        <p:spPr/>
        <p:txBody>
          <a:bodyPr/>
          <a:lstStyle/>
          <a:p>
            <a:pPr eaLnBrk="1" hangingPunct="1">
              <a:lnSpc>
                <a:spcPct val="130000"/>
              </a:lnSpc>
            </a:pPr>
            <a:r>
              <a:rPr lang="th-TH" sz="2400" dirty="0" smtClean="0">
                <a:latin typeface="Poor Richard" pitchFamily="18" charset="0"/>
                <a:cs typeface="Tahoma" pitchFamily="34" charset="0"/>
              </a:rPr>
              <a:t>A system bus consists of 50-100 lines.</a:t>
            </a:r>
          </a:p>
          <a:p>
            <a:pPr eaLnBrk="1" hangingPunct="1">
              <a:lnSpc>
                <a:spcPct val="130000"/>
              </a:lnSpc>
            </a:pPr>
            <a:r>
              <a:rPr lang="th-TH" sz="2400" dirty="0" smtClean="0">
                <a:latin typeface="Poor Richard" pitchFamily="18" charset="0"/>
                <a:cs typeface="Tahoma" pitchFamily="34" charset="0"/>
              </a:rPr>
              <a:t>Each line is assigned a particular meaning or function.</a:t>
            </a:r>
          </a:p>
          <a:p>
            <a:pPr eaLnBrk="1" hangingPunct="1">
              <a:lnSpc>
                <a:spcPct val="130000"/>
              </a:lnSpc>
            </a:pPr>
            <a:r>
              <a:rPr lang="th-TH" sz="2400" dirty="0" smtClean="0">
                <a:latin typeface="Poor Richard" pitchFamily="18" charset="0"/>
                <a:cs typeface="Tahoma" pitchFamily="34" charset="0"/>
              </a:rPr>
              <a:t>On any bus the lines can be classified into 3 groups</a:t>
            </a:r>
            <a:endParaRPr lang="th-TH" sz="2800" dirty="0" smtClean="0">
              <a:latin typeface="Poor Richard" pitchFamily="18" charset="0"/>
              <a:cs typeface="Tahoma" pitchFamily="34" charset="0"/>
            </a:endParaRPr>
          </a:p>
          <a:p>
            <a:pPr lvl="1" eaLnBrk="1" hangingPunct="1">
              <a:lnSpc>
                <a:spcPct val="130000"/>
              </a:lnSpc>
            </a:pPr>
            <a:r>
              <a:rPr lang="th-TH" dirty="0" smtClean="0">
                <a:latin typeface="Poor Richard" pitchFamily="18" charset="0"/>
                <a:cs typeface="Tahoma" pitchFamily="34" charset="0"/>
              </a:rPr>
              <a:t>Data lines</a:t>
            </a:r>
          </a:p>
          <a:p>
            <a:pPr lvl="1" eaLnBrk="1" hangingPunct="1">
              <a:lnSpc>
                <a:spcPct val="130000"/>
              </a:lnSpc>
            </a:pPr>
            <a:r>
              <a:rPr lang="th-TH" dirty="0" smtClean="0">
                <a:latin typeface="Poor Richard" pitchFamily="18" charset="0"/>
                <a:cs typeface="Tahoma" pitchFamily="34" charset="0"/>
              </a:rPr>
              <a:t>Address lines</a:t>
            </a:r>
          </a:p>
          <a:p>
            <a:pPr lvl="1" eaLnBrk="1" hangingPunct="1">
              <a:lnSpc>
                <a:spcPct val="130000"/>
              </a:lnSpc>
            </a:pPr>
            <a:r>
              <a:rPr lang="th-TH" dirty="0" smtClean="0">
                <a:latin typeface="Poor Richard" pitchFamily="18" charset="0"/>
                <a:cs typeface="Tahoma" pitchFamily="34" charset="0"/>
              </a:rPr>
              <a:t>Control lines</a:t>
            </a:r>
            <a:endParaRPr lang="th-TH" sz="2400" dirty="0" smtClean="0">
              <a:latin typeface="Poor Richard" pitchFamily="18" charset="0"/>
              <a:cs typeface="Tahoma" pitchFamily="34" charset="0"/>
            </a:endParaRPr>
          </a:p>
        </p:txBody>
      </p:sp>
      <p:graphicFrame>
        <p:nvGraphicFramePr>
          <p:cNvPr id="1026" name="Object 4"/>
          <p:cNvGraphicFramePr>
            <a:graphicFrameLocks noChangeAspect="1"/>
          </p:cNvGraphicFramePr>
          <p:nvPr/>
        </p:nvGraphicFramePr>
        <p:xfrm>
          <a:off x="3124200" y="3352801"/>
          <a:ext cx="5668963" cy="3244850"/>
        </p:xfrm>
        <a:graphic>
          <a:graphicData uri="http://schemas.openxmlformats.org/presentationml/2006/ole">
            <p:oleObj spid="_x0000_s68631" name="Bitmap Image" r:id="rId3" imgW="7039958" imgH="1980952" progId="PBrush">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
        <p:nvSpPr>
          <p:cNvPr id="24579" name="Content Placeholder 2"/>
          <p:cNvSpPr>
            <a:spLocks noGrp="1"/>
          </p:cNvSpPr>
          <p:nvPr>
            <p:ph idx="1"/>
          </p:nvPr>
        </p:nvSpPr>
        <p:spPr/>
        <p:txBody>
          <a:bodyPr/>
          <a:lstStyle/>
          <a:p>
            <a:endParaRPr lang="en-US" smtClean="0"/>
          </a:p>
        </p:txBody>
      </p:sp>
      <p:pic>
        <p:nvPicPr>
          <p:cNvPr id="24580" name="Picture 2"/>
          <p:cNvPicPr>
            <a:picLocks noChangeAspect="1" noChangeArrowheads="1"/>
          </p:cNvPicPr>
          <p:nvPr/>
        </p:nvPicPr>
        <p:blipFill>
          <a:blip r:embed="rId2" cstate="print"/>
          <a:srcRect/>
          <a:stretch>
            <a:fillRect/>
          </a:stretch>
        </p:blipFill>
        <p:spPr bwMode="auto">
          <a:xfrm>
            <a:off x="0" y="188913"/>
            <a:ext cx="8967788" cy="6408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marL="0" indent="0">
              <a:buNone/>
            </a:pPr>
            <a:r>
              <a:rPr lang="en-US" dirty="0" smtClean="0"/>
              <a:t>2.Both Intel &amp; AMD processors have the same x86 architecture, but how the two companies implement that architecture is usually very different. The same program runs on both because the architecture is same but they may run at different speeds because the organization are different.</a:t>
            </a:r>
            <a:endParaRPr lang="en-US" dirty="0"/>
          </a:p>
        </p:txBody>
      </p:sp>
    </p:spTree>
    <p:extLst>
      <p:ext uri="{BB962C8B-B14F-4D97-AF65-F5344CB8AC3E}">
        <p14:creationId xmlns="" xmlns:p14="http://schemas.microsoft.com/office/powerpoint/2010/main" val="3182168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NORTBRID"/>
          <p:cNvPicPr>
            <a:picLocks noChangeAspect="1" noChangeArrowheads="1"/>
          </p:cNvPicPr>
          <p:nvPr/>
        </p:nvPicPr>
        <p:blipFill>
          <a:blip r:embed="rId2" cstate="print"/>
          <a:srcRect/>
          <a:stretch>
            <a:fillRect/>
          </a:stretch>
        </p:blipFill>
        <p:spPr bwMode="auto">
          <a:xfrm>
            <a:off x="539750" y="333375"/>
            <a:ext cx="3676650" cy="5972175"/>
          </a:xfrm>
          <a:prstGeom prst="rect">
            <a:avLst/>
          </a:prstGeom>
          <a:noFill/>
          <a:ln w="9525">
            <a:noFill/>
            <a:miter lim="800000"/>
            <a:headEnd/>
            <a:tailEnd/>
          </a:ln>
        </p:spPr>
      </p:pic>
      <p:pic>
        <p:nvPicPr>
          <p:cNvPr id="25603" name="Picture 5" descr="system-bus"/>
          <p:cNvPicPr>
            <a:picLocks noChangeAspect="1" noChangeArrowheads="1"/>
          </p:cNvPicPr>
          <p:nvPr/>
        </p:nvPicPr>
        <p:blipFill>
          <a:blip r:embed="rId3" cstate="print"/>
          <a:srcRect/>
          <a:stretch>
            <a:fillRect/>
          </a:stretch>
        </p:blipFill>
        <p:spPr bwMode="auto">
          <a:xfrm>
            <a:off x="4716463" y="1557338"/>
            <a:ext cx="4019550" cy="207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376238" y="223838"/>
            <a:ext cx="8391525" cy="641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915400" cy="990600"/>
          </a:xfrm>
        </p:spPr>
        <p:txBody>
          <a:bodyPr>
            <a:normAutofit fontScale="90000"/>
          </a:bodyPr>
          <a:lstStyle/>
          <a:p>
            <a:r>
              <a:rPr lang="en-US" dirty="0" smtClean="0"/>
              <a:t>Computer organization and architecture</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85000" lnSpcReduction="10000"/>
          </a:bodyPr>
          <a:lstStyle/>
          <a:p>
            <a:pPr algn="just"/>
            <a:r>
              <a:rPr lang="en-US" dirty="0" smtClean="0">
                <a:solidFill>
                  <a:srgbClr val="FF0000"/>
                </a:solidFill>
              </a:rPr>
              <a:t>Computer architecture </a:t>
            </a:r>
            <a:r>
              <a:rPr lang="en-US" dirty="0" smtClean="0"/>
              <a:t>refers to those attributes of a system visible to a programmer or put another way, those attributes that have direct impact on the logical execution of a program.</a:t>
            </a:r>
          </a:p>
          <a:p>
            <a:pPr algn="just"/>
            <a:r>
              <a:rPr lang="en-US" dirty="0" smtClean="0">
                <a:solidFill>
                  <a:srgbClr val="FF0000"/>
                </a:solidFill>
              </a:rPr>
              <a:t>Architectural attributes: </a:t>
            </a:r>
            <a:r>
              <a:rPr lang="en-US" dirty="0" smtClean="0"/>
              <a:t>Instruction sets, Bits used to represent data, I/O Mechanisms</a:t>
            </a:r>
          </a:p>
          <a:p>
            <a:pPr algn="just"/>
            <a:endParaRPr lang="en-US" dirty="0" smtClean="0">
              <a:solidFill>
                <a:srgbClr val="FF0000"/>
              </a:solidFill>
            </a:endParaRPr>
          </a:p>
          <a:p>
            <a:pPr algn="just"/>
            <a:r>
              <a:rPr lang="en-US" dirty="0" smtClean="0">
                <a:solidFill>
                  <a:srgbClr val="FF0000"/>
                </a:solidFill>
              </a:rPr>
              <a:t>Computer organization </a:t>
            </a:r>
            <a:r>
              <a:rPr lang="en-US" dirty="0" smtClean="0"/>
              <a:t>refers to the operational units and their interconnections that realize the architectural specification.</a:t>
            </a:r>
          </a:p>
          <a:p>
            <a:pPr algn="just"/>
            <a:r>
              <a:rPr lang="en-US" dirty="0" smtClean="0">
                <a:solidFill>
                  <a:srgbClr val="FF0000"/>
                </a:solidFill>
              </a:rPr>
              <a:t>Organizational Attributes: </a:t>
            </a:r>
            <a:r>
              <a:rPr lang="en-US" dirty="0" smtClean="0"/>
              <a:t>Control signals, memory technology, Interfaces between computer and peripherals.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sz="quarter" idx="1"/>
          </p:nvPr>
        </p:nvSpPr>
        <p:spPr>
          <a:xfrm>
            <a:off x="609600" y="1371600"/>
            <a:ext cx="8153400" cy="4495800"/>
          </a:xfrm>
        </p:spPr>
        <p:txBody>
          <a:bodyPr>
            <a:normAutofit/>
          </a:bodyPr>
          <a:lstStyle/>
          <a:p>
            <a:pPr algn="just"/>
            <a:r>
              <a:rPr lang="en-IN" sz="2600" b="1" dirty="0" smtClean="0"/>
              <a:t>Computer organization</a:t>
            </a:r>
            <a:r>
              <a:rPr lang="en-IN" sz="2600" dirty="0" smtClean="0"/>
              <a:t> refers to the operational units and their interconnection that realize the architecture specification.</a:t>
            </a:r>
            <a:endParaRPr lang="en-IN" sz="2600" dirty="0"/>
          </a:p>
        </p:txBody>
      </p:sp>
      <p:sp>
        <p:nvSpPr>
          <p:cNvPr id="66562" name="AutoShape 2" descr="Image result for computer organization definition"/>
          <p:cNvSpPr>
            <a:spLocks noChangeAspect="1" noChangeArrowheads="1"/>
          </p:cNvSpPr>
          <p:nvPr/>
        </p:nvSpPr>
        <p:spPr bwMode="auto">
          <a:xfrm>
            <a:off x="155575" y="-731838"/>
            <a:ext cx="1971675" cy="15240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6564" name="AutoShape 4" descr="Image result for computer organization definition"/>
          <p:cNvSpPr>
            <a:spLocks noChangeAspect="1" noChangeArrowheads="1"/>
          </p:cNvSpPr>
          <p:nvPr/>
        </p:nvSpPr>
        <p:spPr bwMode="auto">
          <a:xfrm>
            <a:off x="155575" y="-731838"/>
            <a:ext cx="1971675" cy="15240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66566" name="AutoShape 6" descr="Image result for computer organization definition"/>
          <p:cNvSpPr>
            <a:spLocks noChangeAspect="1" noChangeArrowheads="1"/>
          </p:cNvSpPr>
          <p:nvPr/>
        </p:nvSpPr>
        <p:spPr bwMode="auto">
          <a:xfrm>
            <a:off x="155575" y="-731838"/>
            <a:ext cx="1971675" cy="15240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6568" name="Picture 8" descr="http://cnx.org/resources/437d13fc7281d5364d5f7985a0d16e1b1d1f576b/graphics5.jpg"/>
          <p:cNvPicPr>
            <a:picLocks noChangeAspect="1" noChangeArrowheads="1"/>
          </p:cNvPicPr>
          <p:nvPr/>
        </p:nvPicPr>
        <p:blipFill>
          <a:blip r:embed="rId2" cstate="print"/>
          <a:srcRect/>
          <a:stretch>
            <a:fillRect/>
          </a:stretch>
        </p:blipFill>
        <p:spPr bwMode="auto">
          <a:xfrm>
            <a:off x="1219200" y="2809875"/>
            <a:ext cx="7162800" cy="40481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sz="quarter" idx="1"/>
          </p:nvPr>
        </p:nvSpPr>
        <p:spPr/>
        <p:txBody>
          <a:bodyPr/>
          <a:lstStyle/>
          <a:p>
            <a:pPr algn="just"/>
            <a:r>
              <a:rPr lang="en-IN" dirty="0" smtClean="0"/>
              <a:t>In </a:t>
            </a:r>
            <a:r>
              <a:rPr lang="en-IN" i="1" dirty="0" smtClean="0"/>
              <a:t>computer</a:t>
            </a:r>
            <a:r>
              <a:rPr lang="en-IN" dirty="0" smtClean="0"/>
              <a:t> engineering, </a:t>
            </a:r>
            <a:r>
              <a:rPr lang="en-IN" i="1" dirty="0" smtClean="0"/>
              <a:t>computer architecture</a:t>
            </a:r>
            <a:r>
              <a:rPr lang="en-IN" dirty="0" smtClean="0"/>
              <a:t> is a set of rules and methods that describe the functionality, organization, and implementation of </a:t>
            </a:r>
            <a:r>
              <a:rPr lang="en-IN" i="1" dirty="0" smtClean="0"/>
              <a:t>computer</a:t>
            </a:r>
            <a:r>
              <a:rPr lang="en-IN" dirty="0" smtClean="0"/>
              <a:t> systems. </a:t>
            </a:r>
          </a:p>
          <a:p>
            <a:pPr algn="just"/>
            <a:endParaRPr lang="en-IN" dirty="0" smtClean="0"/>
          </a:p>
          <a:p>
            <a:pPr algn="just"/>
            <a:r>
              <a:rPr lang="en-IN" dirty="0" smtClean="0"/>
              <a:t>Some </a:t>
            </a:r>
            <a:r>
              <a:rPr lang="en-IN" i="1" dirty="0" smtClean="0"/>
              <a:t>definitions</a:t>
            </a:r>
            <a:r>
              <a:rPr lang="en-IN" dirty="0" smtClean="0"/>
              <a:t> of </a:t>
            </a:r>
            <a:r>
              <a:rPr lang="en-IN" i="1" dirty="0" smtClean="0"/>
              <a:t>architecture define</a:t>
            </a:r>
            <a:r>
              <a:rPr lang="en-IN" dirty="0" smtClean="0"/>
              <a:t> it as describing the capabilities and programming model of a </a:t>
            </a:r>
            <a:r>
              <a:rPr lang="en-IN" i="1" dirty="0" smtClean="0"/>
              <a:t>computer</a:t>
            </a:r>
            <a:r>
              <a:rPr lang="en-IN" dirty="0" smtClean="0"/>
              <a:t> but not a particular implementation.</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685800"/>
            <a:ext cx="8153400" cy="609600"/>
          </a:xfrm>
        </p:spPr>
        <p:txBody>
          <a:bodyPr>
            <a:normAutofit fontScale="90000"/>
          </a:bodyPr>
          <a:lstStyle/>
          <a:p>
            <a:pPr algn="ctr"/>
            <a:r>
              <a:rPr lang="en-US" dirty="0" smtClean="0"/>
              <a:t>Structure and function</a:t>
            </a:r>
            <a:br>
              <a:rPr lang="en-US" dirty="0" smtClean="0"/>
            </a:br>
            <a:endParaRPr lang="en-US" dirty="0"/>
          </a:p>
        </p:txBody>
      </p:sp>
      <p:sp>
        <p:nvSpPr>
          <p:cNvPr id="3" name="Content Placeholder 2"/>
          <p:cNvSpPr>
            <a:spLocks noGrp="1"/>
          </p:cNvSpPr>
          <p:nvPr>
            <p:ph sz="quarter" idx="1"/>
          </p:nvPr>
        </p:nvSpPr>
        <p:spPr/>
        <p:txBody>
          <a:bodyPr/>
          <a:lstStyle/>
          <a:p>
            <a:pPr algn="just"/>
            <a:r>
              <a:rPr lang="en-GB" sz="2600" dirty="0" smtClean="0"/>
              <a:t>Computer is a complex system.</a:t>
            </a:r>
          </a:p>
          <a:p>
            <a:pPr algn="just"/>
            <a:r>
              <a:rPr lang="en-US" sz="2600" dirty="0" smtClean="0"/>
              <a:t>At each level of hierarchy, designer is concerned with structure and function.</a:t>
            </a:r>
            <a:endParaRPr lang="en-GB" sz="2600" dirty="0" smtClean="0"/>
          </a:p>
          <a:p>
            <a:pPr algn="just"/>
            <a:r>
              <a:rPr lang="en-GB" sz="2600" dirty="0" smtClean="0"/>
              <a:t>Structure is the way in which components are </a:t>
            </a:r>
            <a:r>
              <a:rPr lang="en-GB" sz="2600" dirty="0" smtClean="0">
                <a:solidFill>
                  <a:srgbClr val="FF0000"/>
                </a:solidFill>
              </a:rPr>
              <a:t>interrelated to each other</a:t>
            </a:r>
          </a:p>
          <a:p>
            <a:pPr algn="just"/>
            <a:r>
              <a:rPr lang="en-GB" sz="2600" dirty="0" smtClean="0"/>
              <a:t>Function is the operation of individual components as </a:t>
            </a:r>
            <a:r>
              <a:rPr lang="en-GB" sz="2600" dirty="0" smtClean="0">
                <a:solidFill>
                  <a:srgbClr val="FF0000"/>
                </a:solidFill>
              </a:rPr>
              <a:t>part of the structure</a:t>
            </a:r>
            <a:endParaRPr lang="en-GB" sz="2600" dirty="0" smtClean="0"/>
          </a:p>
          <a:p>
            <a:pPr algn="just"/>
            <a:r>
              <a:rPr lang="en-GB" sz="2600" dirty="0" smtClean="0"/>
              <a:t>We have two choices – bottom to top</a:t>
            </a:r>
          </a:p>
          <a:p>
            <a:pPr marL="0" indent="0" algn="just">
              <a:buNone/>
            </a:pPr>
            <a:r>
              <a:rPr lang="en-GB" sz="2600" dirty="0"/>
              <a:t> </a:t>
            </a:r>
            <a:r>
              <a:rPr lang="en-GB" sz="2600" dirty="0" smtClean="0"/>
              <a:t>                                   - top to bottom</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7543</TotalTime>
  <Words>1801</Words>
  <Application>Microsoft Office PowerPoint</Application>
  <PresentationFormat>On-screen Show (4:3)</PresentationFormat>
  <Paragraphs>307</Paragraphs>
  <Slides>51</Slides>
  <Notes>11</Notes>
  <HiddenSlides>2</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55" baseType="lpstr">
      <vt:lpstr>Median</vt:lpstr>
      <vt:lpstr>點陣圖影像</vt:lpstr>
      <vt:lpstr>Document</vt:lpstr>
      <vt:lpstr>Bitmap Image</vt:lpstr>
      <vt:lpstr>Organization and Architecture, Structure &amp; Function,  Brief History of computers.</vt:lpstr>
      <vt:lpstr>Why COA</vt:lpstr>
      <vt:lpstr>Definitions..  </vt:lpstr>
      <vt:lpstr>Example</vt:lpstr>
      <vt:lpstr>Example</vt:lpstr>
      <vt:lpstr>Computer organization and architecture</vt:lpstr>
      <vt:lpstr>Cont..</vt:lpstr>
      <vt:lpstr>Cont..</vt:lpstr>
      <vt:lpstr>Structure and function </vt:lpstr>
      <vt:lpstr>Function</vt:lpstr>
      <vt:lpstr>Operation: Data Processing from/to storage </vt:lpstr>
      <vt:lpstr>Operations: Data Storage </vt:lpstr>
      <vt:lpstr>Operations : Data movement</vt:lpstr>
      <vt:lpstr>Operations : Data movement</vt:lpstr>
      <vt:lpstr>Operation: Control</vt:lpstr>
      <vt:lpstr>Structure</vt:lpstr>
      <vt:lpstr>Structure - Top Level</vt:lpstr>
      <vt:lpstr>Structure - The CPU</vt:lpstr>
      <vt:lpstr>Structure - The CPU</vt:lpstr>
      <vt:lpstr>Structure - The Control Unit</vt:lpstr>
      <vt:lpstr>Evolution (a brief history) of computers</vt:lpstr>
      <vt:lpstr>First Generation: Vacuum Tubes</vt:lpstr>
      <vt:lpstr>Vacuum Tubes - 1941 - 1956</vt:lpstr>
      <vt:lpstr>First Generation: Vacuum Tubes</vt:lpstr>
      <vt:lpstr>First Generation: Vacuum Tubes</vt:lpstr>
      <vt:lpstr>First Generation: Vacuum Tubes</vt:lpstr>
      <vt:lpstr>UNIVAC - 1951 </vt:lpstr>
      <vt:lpstr>First Transistor</vt:lpstr>
      <vt:lpstr>Second Generation: Transistors</vt:lpstr>
      <vt:lpstr>Third Generation: Integrated Circuits</vt:lpstr>
      <vt:lpstr>Third Generation: Integrated Circuits</vt:lpstr>
      <vt:lpstr>The First Microprocessor – 1971</vt:lpstr>
      <vt:lpstr>What is a Microchip?</vt:lpstr>
      <vt:lpstr>4th Generation – 1971-present</vt:lpstr>
      <vt:lpstr>Birth of Personal Computers - 1975</vt:lpstr>
      <vt:lpstr>IBM PC - 1981</vt:lpstr>
      <vt:lpstr>Apple Computers</vt:lpstr>
      <vt:lpstr>Computers Progress</vt:lpstr>
      <vt:lpstr>1990s: Pentiums and Power Macs</vt:lpstr>
      <vt:lpstr>21st Century Computing</vt:lpstr>
      <vt:lpstr>Interconnection Structures</vt:lpstr>
      <vt:lpstr>Memory for each module</vt:lpstr>
      <vt:lpstr>CPU</vt:lpstr>
      <vt:lpstr>I/O module</vt:lpstr>
      <vt:lpstr>Type of transfers</vt:lpstr>
      <vt:lpstr>Bus Interconnection</vt:lpstr>
      <vt:lpstr>Bus Interconnection</vt:lpstr>
      <vt:lpstr>Bus Structure</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Computer Evolution and PERFORMANCE</dc:title>
  <dc:creator>bhagyashree</dc:creator>
  <cp:lastModifiedBy>HARDIK</cp:lastModifiedBy>
  <cp:revision>117</cp:revision>
  <dcterms:created xsi:type="dcterms:W3CDTF">2016-06-17T04:59:04Z</dcterms:created>
  <dcterms:modified xsi:type="dcterms:W3CDTF">2021-09-27T10:42:10Z</dcterms:modified>
</cp:coreProperties>
</file>