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1877" y="253111"/>
            <a:ext cx="40002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C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8062" y="2051050"/>
            <a:ext cx="6577330" cy="209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05" y="2846654"/>
            <a:ext cx="598741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30" dirty="0">
                <a:solidFill>
                  <a:srgbClr val="006FC0"/>
                </a:solidFill>
                <a:latin typeface="Georgia"/>
                <a:cs typeface="Georgia"/>
              </a:rPr>
              <a:t>Number</a:t>
            </a:r>
            <a:r>
              <a:rPr sz="6600" spc="4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6600" spc="-60" dirty="0">
                <a:solidFill>
                  <a:srgbClr val="006FC0"/>
                </a:solidFill>
                <a:latin typeface="Georgia"/>
                <a:cs typeface="Georgia"/>
              </a:rPr>
              <a:t>System</a:t>
            </a:r>
            <a:endParaRPr sz="6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" y="1429486"/>
            <a:ext cx="8481695" cy="19284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3230" lvl="1" indent="-29654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43865" algn="l"/>
              </a:tabLst>
            </a:pP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sz="2600" spc="-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sz="2600" spc="-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7320" marR="30480" lvl="1">
              <a:lnSpc>
                <a:spcPct val="120000"/>
              </a:lnSpc>
              <a:buAutoNum type="arabicPeriod"/>
              <a:tabLst>
                <a:tab pos="443865" algn="l"/>
                <a:tab pos="952500" algn="l"/>
              </a:tabLst>
            </a:pP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2600" spc="-3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e.g.:	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(635.27)</a:t>
            </a:r>
            <a:r>
              <a:rPr sz="2550" spc="-405" baseline="-21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550" spc="37" baseline="-21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600" spc="-3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550" spc="-300" baseline="-21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sz="2550" baseline="-2124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200" y="4124959"/>
            <a:ext cx="6096000" cy="370840"/>
          </a:xfrm>
          <a:prstGeom prst="rect">
            <a:avLst/>
          </a:prstGeom>
          <a:solidFill>
            <a:srgbClr val="FFFFFF"/>
          </a:solidFill>
          <a:ln w="12700">
            <a:solidFill>
              <a:srgbClr val="8063A1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  <a:tabLst>
                <a:tab pos="1107440" algn="l"/>
                <a:tab pos="2124075" algn="l"/>
                <a:tab pos="3139440" algn="l"/>
                <a:tab pos="4156075" algn="l"/>
                <a:tab pos="5172075" algn="l"/>
              </a:tabLst>
            </a:pPr>
            <a:r>
              <a:rPr sz="1800" b="1" spc="-15" dirty="0">
                <a:latin typeface="Trebuchet MS"/>
                <a:cs typeface="Trebuchet MS"/>
              </a:rPr>
              <a:t>6	3	5	</a:t>
            </a:r>
            <a:r>
              <a:rPr sz="1800" b="1" spc="-190" dirty="0">
                <a:latin typeface="Trebuchet MS"/>
                <a:cs typeface="Trebuchet MS"/>
              </a:rPr>
              <a:t>.	</a:t>
            </a:r>
            <a:r>
              <a:rPr sz="1800" b="1" spc="-15" dirty="0">
                <a:latin typeface="Trebuchet MS"/>
                <a:cs typeface="Trebuchet MS"/>
              </a:rPr>
              <a:t>2	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850" y="4804409"/>
            <a:ext cx="6108700" cy="383540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4826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80"/>
              </a:spcBef>
              <a:tabLst>
                <a:tab pos="1113790" algn="l"/>
                <a:tab pos="2130425" algn="l"/>
                <a:tab pos="3145790" algn="l"/>
                <a:tab pos="4162425" algn="l"/>
                <a:tab pos="5178425" algn="l"/>
              </a:tabLst>
            </a:pP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110	011	101	</a:t>
            </a:r>
            <a:r>
              <a:rPr sz="1800" b="1" spc="-190" dirty="0">
                <a:solidFill>
                  <a:srgbClr val="FFFFFF"/>
                </a:solidFill>
                <a:latin typeface="Trebuchet MS"/>
                <a:cs typeface="Trebuchet MS"/>
              </a:rPr>
              <a:t>.	</a:t>
            </a: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010	111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961" y="5409438"/>
            <a:ext cx="1066800" cy="1905"/>
          </a:xfrm>
          <a:custGeom>
            <a:avLst/>
            <a:gdLst/>
            <a:ahLst/>
            <a:cxnLst/>
            <a:rect l="l" t="t" r="r" b="b"/>
            <a:pathLst>
              <a:path w="1066800" h="1904">
                <a:moveTo>
                  <a:pt x="1066800" y="1650"/>
                </a:moveTo>
                <a:lnTo>
                  <a:pt x="0" y="0"/>
                </a:lnTo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761" y="5409438"/>
            <a:ext cx="1066800" cy="1905"/>
          </a:xfrm>
          <a:custGeom>
            <a:avLst/>
            <a:gdLst/>
            <a:ahLst/>
            <a:cxnLst/>
            <a:rect l="l" t="t" r="r" b="b"/>
            <a:pathLst>
              <a:path w="1066800" h="1904">
                <a:moveTo>
                  <a:pt x="1066800" y="1650"/>
                </a:moveTo>
                <a:lnTo>
                  <a:pt x="0" y="0"/>
                </a:lnTo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562" y="5409438"/>
            <a:ext cx="1066800" cy="1905"/>
          </a:xfrm>
          <a:custGeom>
            <a:avLst/>
            <a:gdLst/>
            <a:ahLst/>
            <a:cxnLst/>
            <a:rect l="l" t="t" r="r" b="b"/>
            <a:pathLst>
              <a:path w="1066800" h="1904">
                <a:moveTo>
                  <a:pt x="1066800" y="1650"/>
                </a:moveTo>
                <a:lnTo>
                  <a:pt x="0" y="0"/>
                </a:lnTo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27050" y="4804409"/>
            <a:ext cx="1003300" cy="396240"/>
            <a:chOff x="527050" y="4804409"/>
            <a:chExt cx="1003300" cy="396240"/>
          </a:xfrm>
        </p:grpSpPr>
        <p:sp>
          <p:nvSpPr>
            <p:cNvPr id="9" name="object 9"/>
            <p:cNvSpPr/>
            <p:nvPr/>
          </p:nvSpPr>
          <p:spPr>
            <a:xfrm>
              <a:off x="533400" y="4810759"/>
              <a:ext cx="990600" cy="370840"/>
            </a:xfrm>
            <a:custGeom>
              <a:avLst/>
              <a:gdLst/>
              <a:ahLst/>
              <a:cxnLst/>
              <a:rect l="l" t="t" r="r" b="b"/>
              <a:pathLst>
                <a:path w="990600" h="370839">
                  <a:moveTo>
                    <a:pt x="9906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990600" y="37083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" y="4804409"/>
              <a:ext cx="990600" cy="396240"/>
            </a:xfrm>
            <a:custGeom>
              <a:avLst/>
              <a:gdLst/>
              <a:ahLst/>
              <a:cxnLst/>
              <a:rect l="l" t="t" r="r" b="b"/>
              <a:pathLst>
                <a:path w="990600" h="396239">
                  <a:moveTo>
                    <a:pt x="0" y="0"/>
                  </a:moveTo>
                  <a:lnTo>
                    <a:pt x="0" y="396239"/>
                  </a:lnTo>
                </a:path>
                <a:path w="990600" h="396239">
                  <a:moveTo>
                    <a:pt x="990600" y="0"/>
                  </a:moveTo>
                  <a:lnTo>
                    <a:pt x="990600" y="3962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7050" y="4804409"/>
              <a:ext cx="1003300" cy="12700"/>
            </a:xfrm>
            <a:custGeom>
              <a:avLst/>
              <a:gdLst/>
              <a:ahLst/>
              <a:cxnLst/>
              <a:rect l="l" t="t" r="r" b="b"/>
              <a:pathLst>
                <a:path w="1003300" h="12700">
                  <a:moveTo>
                    <a:pt x="0" y="12700"/>
                  </a:moveTo>
                  <a:lnTo>
                    <a:pt x="1003300" y="12700"/>
                  </a:lnTo>
                  <a:lnTo>
                    <a:pt x="10033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7050" y="5181599"/>
              <a:ext cx="1003300" cy="0"/>
            </a:xfrm>
            <a:custGeom>
              <a:avLst/>
              <a:gdLst/>
              <a:ahLst/>
              <a:cxnLst/>
              <a:rect l="l" t="t" r="r" b="b"/>
              <a:pathLst>
                <a:path w="1003300">
                  <a:moveTo>
                    <a:pt x="0" y="0"/>
                  </a:moveTo>
                  <a:lnTo>
                    <a:pt x="10033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9750" y="4840351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000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91961" y="5410961"/>
            <a:ext cx="1066800" cy="1905"/>
          </a:xfrm>
          <a:custGeom>
            <a:avLst/>
            <a:gdLst/>
            <a:ahLst/>
            <a:cxnLst/>
            <a:rect l="l" t="t" r="r" b="b"/>
            <a:pathLst>
              <a:path w="1066800" h="1904">
                <a:moveTo>
                  <a:pt x="1066799" y="1650"/>
                </a:moveTo>
                <a:lnTo>
                  <a:pt x="0" y="0"/>
                </a:lnTo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1161" y="5409438"/>
            <a:ext cx="1066800" cy="1905"/>
          </a:xfrm>
          <a:custGeom>
            <a:avLst/>
            <a:gdLst/>
            <a:ahLst/>
            <a:cxnLst/>
            <a:rect l="l" t="t" r="r" b="b"/>
            <a:pathLst>
              <a:path w="1066800" h="1904">
                <a:moveTo>
                  <a:pt x="1066800" y="1650"/>
                </a:moveTo>
                <a:lnTo>
                  <a:pt x="0" y="0"/>
                </a:lnTo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842250" y="4804409"/>
            <a:ext cx="1003300" cy="396240"/>
            <a:chOff x="7842250" y="4804409"/>
            <a:chExt cx="1003300" cy="396240"/>
          </a:xfrm>
        </p:grpSpPr>
        <p:sp>
          <p:nvSpPr>
            <p:cNvPr id="17" name="object 17"/>
            <p:cNvSpPr/>
            <p:nvPr/>
          </p:nvSpPr>
          <p:spPr>
            <a:xfrm>
              <a:off x="7848600" y="4810759"/>
              <a:ext cx="990600" cy="370840"/>
            </a:xfrm>
            <a:custGeom>
              <a:avLst/>
              <a:gdLst/>
              <a:ahLst/>
              <a:cxnLst/>
              <a:rect l="l" t="t" r="r" b="b"/>
              <a:pathLst>
                <a:path w="990600" h="370839">
                  <a:moveTo>
                    <a:pt x="9906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990600" y="37083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48600" y="4804409"/>
              <a:ext cx="990600" cy="396240"/>
            </a:xfrm>
            <a:custGeom>
              <a:avLst/>
              <a:gdLst/>
              <a:ahLst/>
              <a:cxnLst/>
              <a:rect l="l" t="t" r="r" b="b"/>
              <a:pathLst>
                <a:path w="990600" h="396239">
                  <a:moveTo>
                    <a:pt x="0" y="0"/>
                  </a:moveTo>
                  <a:lnTo>
                    <a:pt x="0" y="396239"/>
                  </a:lnTo>
                </a:path>
                <a:path w="990600" h="396239">
                  <a:moveTo>
                    <a:pt x="990600" y="0"/>
                  </a:moveTo>
                  <a:lnTo>
                    <a:pt x="990600" y="3962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42250" y="4804409"/>
              <a:ext cx="1003300" cy="12700"/>
            </a:xfrm>
            <a:custGeom>
              <a:avLst/>
              <a:gdLst/>
              <a:ahLst/>
              <a:cxnLst/>
              <a:rect l="l" t="t" r="r" b="b"/>
              <a:pathLst>
                <a:path w="1003300" h="12700">
                  <a:moveTo>
                    <a:pt x="0" y="12700"/>
                  </a:moveTo>
                  <a:lnTo>
                    <a:pt x="1003300" y="12700"/>
                  </a:lnTo>
                  <a:lnTo>
                    <a:pt x="10033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42250" y="5181599"/>
              <a:ext cx="1003300" cy="0"/>
            </a:xfrm>
            <a:custGeom>
              <a:avLst/>
              <a:gdLst/>
              <a:ahLst/>
              <a:cxnLst/>
              <a:rect l="l" t="t" r="r" b="b"/>
              <a:pathLst>
                <a:path w="1003300">
                  <a:moveTo>
                    <a:pt x="0" y="0"/>
                  </a:moveTo>
                  <a:lnTo>
                    <a:pt x="10033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54950" y="4840351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88408" y="5428488"/>
            <a:ext cx="71627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27050" y="5642609"/>
          <a:ext cx="8305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042541" y="435609"/>
            <a:ext cx="5365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Georgia"/>
                <a:cs typeface="Georgia"/>
              </a:rPr>
              <a:t>Octal </a:t>
            </a:r>
            <a:r>
              <a:rPr spc="-50" dirty="0">
                <a:latin typeface="Georgia"/>
                <a:cs typeface="Georgia"/>
              </a:rPr>
              <a:t>to</a:t>
            </a:r>
            <a:r>
              <a:rPr spc="100" dirty="0">
                <a:latin typeface="Georgia"/>
                <a:cs typeface="Georgia"/>
              </a:rPr>
              <a:t> </a:t>
            </a:r>
            <a:r>
              <a:rPr spc="10" dirty="0">
                <a:latin typeface="Georgia"/>
                <a:cs typeface="Georgia"/>
              </a:rPr>
              <a:t>Hexadecimal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29486"/>
            <a:ext cx="8547100" cy="1447191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7830" lvl="1" indent="-29654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18465" algn="l"/>
                <a:tab pos="3788410" algn="l"/>
              </a:tabLst>
            </a:pP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sz="2600" spc="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en-US" sz="2600" spc="-3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sz="2600" spc="-2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1920" marR="1246505" lvl="1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18465" algn="l"/>
              </a:tabLst>
            </a:pPr>
            <a:r>
              <a:rPr lang="en-US"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2600" spc="-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 e.g.: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2541" y="435609"/>
            <a:ext cx="5365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>
                <a:latin typeface="Georgia"/>
                <a:cs typeface="Georgia"/>
              </a:rPr>
              <a:t>Hexadecimal </a:t>
            </a:r>
            <a:r>
              <a:rPr spc="-50" dirty="0">
                <a:latin typeface="Georgia"/>
                <a:cs typeface="Georgia"/>
              </a:rPr>
              <a:t>to</a:t>
            </a:r>
            <a:r>
              <a:rPr spc="105" dirty="0">
                <a:latin typeface="Georgia"/>
                <a:cs typeface="Georgia"/>
              </a:rPr>
              <a:t> </a:t>
            </a:r>
            <a:r>
              <a:rPr spc="15" dirty="0">
                <a:latin typeface="Georgia"/>
                <a:cs typeface="Georgia"/>
              </a:rPr>
              <a:t>Octal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0487" y="3972559"/>
          <a:ext cx="6106795" cy="1062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5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8063A1"/>
                      </a:solidFill>
                      <a:prstDash val="solid"/>
                    </a:lnL>
                    <a:lnT w="12700">
                      <a:solidFill>
                        <a:srgbClr val="8063A1"/>
                      </a:solidFill>
                      <a:prstDash val="solid"/>
                    </a:lnT>
                    <a:lnB w="12700">
                      <a:solidFill>
                        <a:srgbClr val="8063A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8063A1"/>
                      </a:solidFill>
                      <a:prstDash val="solid"/>
                    </a:lnT>
                    <a:lnB w="12700">
                      <a:solidFill>
                        <a:srgbClr val="8063A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1564005" algn="l"/>
                          <a:tab pos="2783205" algn="l"/>
                        </a:tabLst>
                      </a:pPr>
                      <a:r>
                        <a:rPr sz="1800" b="1" spc="75" dirty="0">
                          <a:latin typeface="Trebuchet MS"/>
                          <a:cs typeface="Trebuchet MS"/>
                        </a:rPr>
                        <a:t>B	</a:t>
                      </a:r>
                      <a:r>
                        <a:rPr sz="1800" b="1" spc="-190" dirty="0">
                          <a:latin typeface="Trebuchet MS"/>
                          <a:cs typeface="Trebuchet MS"/>
                        </a:rPr>
                        <a:t>.	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R w="12700">
                      <a:solidFill>
                        <a:srgbClr val="8063A1"/>
                      </a:solidFill>
                      <a:prstDash val="solid"/>
                    </a:lnR>
                    <a:lnT w="12700">
                      <a:solidFill>
                        <a:srgbClr val="8063A1"/>
                      </a:solidFill>
                      <a:prstDash val="solid"/>
                    </a:lnT>
                    <a:lnB w="12700">
                      <a:solidFill>
                        <a:srgbClr val="8063A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063A1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063A1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063A1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3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1010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0011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564005" algn="l"/>
                          <a:tab pos="2783205" algn="l"/>
                        </a:tabLst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1011	</a:t>
                      </a:r>
                      <a:r>
                        <a:rPr sz="1800" b="1" spc="-1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	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0111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114800" y="5332476"/>
            <a:ext cx="381000" cy="1905"/>
          </a:xfrm>
          <a:custGeom>
            <a:avLst/>
            <a:gdLst/>
            <a:ahLst/>
            <a:cxnLst/>
            <a:rect l="l" t="t" r="r" b="b"/>
            <a:pathLst>
              <a:path w="381000" h="1904">
                <a:moveTo>
                  <a:pt x="381000" y="1651"/>
                </a:moveTo>
                <a:lnTo>
                  <a:pt x="0" y="0"/>
                </a:lnTo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4200" y="5334000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838200" y="1650"/>
                </a:moveTo>
                <a:lnTo>
                  <a:pt x="0" y="0"/>
                </a:lnTo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7400" y="5332476"/>
            <a:ext cx="914400" cy="1905"/>
          </a:xfrm>
          <a:custGeom>
            <a:avLst/>
            <a:gdLst/>
            <a:ahLst/>
            <a:cxnLst/>
            <a:rect l="l" t="t" r="r" b="b"/>
            <a:pathLst>
              <a:path w="914400" h="1904">
                <a:moveTo>
                  <a:pt x="914400" y="1651"/>
                </a:moveTo>
                <a:lnTo>
                  <a:pt x="0" y="0"/>
                </a:lnTo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0" y="5332476"/>
            <a:ext cx="381000" cy="1905"/>
          </a:xfrm>
          <a:custGeom>
            <a:avLst/>
            <a:gdLst/>
            <a:ahLst/>
            <a:cxnLst/>
            <a:rect l="l" t="t" r="r" b="b"/>
            <a:pathLst>
              <a:path w="381000" h="1904">
                <a:moveTo>
                  <a:pt x="381000" y="1651"/>
                </a:moveTo>
                <a:lnTo>
                  <a:pt x="0" y="0"/>
                </a:lnTo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9408" y="5321808"/>
            <a:ext cx="71627" cy="71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00" y="5334000"/>
            <a:ext cx="381000" cy="1905"/>
          </a:xfrm>
          <a:custGeom>
            <a:avLst/>
            <a:gdLst/>
            <a:ahLst/>
            <a:cxnLst/>
            <a:rect l="l" t="t" r="r" b="b"/>
            <a:pathLst>
              <a:path w="381000" h="1904">
                <a:moveTo>
                  <a:pt x="381000" y="1650"/>
                </a:moveTo>
                <a:lnTo>
                  <a:pt x="0" y="0"/>
                </a:lnTo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4200" y="5334000"/>
            <a:ext cx="990600" cy="1905"/>
          </a:xfrm>
          <a:custGeom>
            <a:avLst/>
            <a:gdLst/>
            <a:ahLst/>
            <a:cxnLst/>
            <a:rect l="l" t="t" r="r" b="b"/>
            <a:pathLst>
              <a:path w="990600" h="1904">
                <a:moveTo>
                  <a:pt x="990600" y="1650"/>
                </a:moveTo>
                <a:lnTo>
                  <a:pt x="0" y="0"/>
                </a:lnTo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537450" y="4657090"/>
            <a:ext cx="698500" cy="391160"/>
            <a:chOff x="7537450" y="4657090"/>
            <a:chExt cx="698500" cy="391160"/>
          </a:xfrm>
        </p:grpSpPr>
        <p:sp>
          <p:nvSpPr>
            <p:cNvPr id="13" name="object 13"/>
            <p:cNvSpPr/>
            <p:nvPr/>
          </p:nvSpPr>
          <p:spPr>
            <a:xfrm>
              <a:off x="7543800" y="4663440"/>
              <a:ext cx="685800" cy="365760"/>
            </a:xfrm>
            <a:custGeom>
              <a:avLst/>
              <a:gdLst/>
              <a:ahLst/>
              <a:cxnLst/>
              <a:rect l="l" t="t" r="r" b="b"/>
              <a:pathLst>
                <a:path w="685800" h="365760">
                  <a:moveTo>
                    <a:pt x="68580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685800" y="36576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43800" y="4657090"/>
              <a:ext cx="685800" cy="391160"/>
            </a:xfrm>
            <a:custGeom>
              <a:avLst/>
              <a:gdLst/>
              <a:ahLst/>
              <a:cxnLst/>
              <a:rect l="l" t="t" r="r" b="b"/>
              <a:pathLst>
                <a:path w="685800" h="391160">
                  <a:moveTo>
                    <a:pt x="0" y="0"/>
                  </a:moveTo>
                  <a:lnTo>
                    <a:pt x="0" y="391160"/>
                  </a:lnTo>
                </a:path>
                <a:path w="685800" h="391160">
                  <a:moveTo>
                    <a:pt x="685800" y="0"/>
                  </a:moveTo>
                  <a:lnTo>
                    <a:pt x="685800" y="3911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37450" y="4657090"/>
              <a:ext cx="698500" cy="12700"/>
            </a:xfrm>
            <a:custGeom>
              <a:avLst/>
              <a:gdLst/>
              <a:ahLst/>
              <a:cxnLst/>
              <a:rect l="l" t="t" r="r" b="b"/>
              <a:pathLst>
                <a:path w="698500" h="12700">
                  <a:moveTo>
                    <a:pt x="0" y="12700"/>
                  </a:moveTo>
                  <a:lnTo>
                    <a:pt x="698500" y="12700"/>
                  </a:lnTo>
                  <a:lnTo>
                    <a:pt x="6985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37450" y="5029200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5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50150" y="4692777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00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365250" y="5553709"/>
          <a:ext cx="685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435609"/>
            <a:ext cx="5134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>
                <a:latin typeface="Georgia"/>
                <a:cs typeface="Georgia"/>
              </a:rPr>
              <a:t>Any </a:t>
            </a:r>
            <a:r>
              <a:rPr spc="-95" dirty="0">
                <a:latin typeface="Georgia"/>
                <a:cs typeface="Georgia"/>
              </a:rPr>
              <a:t>Base </a:t>
            </a:r>
            <a:r>
              <a:rPr spc="-50" dirty="0">
                <a:latin typeface="Georgia"/>
                <a:cs typeface="Georgia"/>
              </a:rPr>
              <a:t>to</a:t>
            </a:r>
            <a:r>
              <a:rPr spc="210" dirty="0">
                <a:latin typeface="Georgia"/>
                <a:cs typeface="Georgia"/>
              </a:rPr>
              <a:t> </a:t>
            </a:r>
            <a:r>
              <a:rPr spc="30" dirty="0">
                <a:latin typeface="Georgia"/>
                <a:cs typeface="Georgia"/>
              </a:rPr>
              <a:t>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8259" y="1508506"/>
            <a:ext cx="9204325" cy="3763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17780">
              <a:lnSpc>
                <a:spcPct val="100000"/>
              </a:lnSpc>
              <a:spcBef>
                <a:spcPts val="105"/>
              </a:spcBef>
            </a:pP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sz="26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600" spc="-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600" spc="-2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6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multiplying  </a:t>
            </a:r>
            <a:r>
              <a:rPr sz="2600" spc="-3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2600" spc="-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6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6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summing.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">
              <a:lnSpc>
                <a:spcPts val="3115"/>
              </a:lnSpc>
              <a:spcBef>
                <a:spcPts val="5"/>
              </a:spcBef>
            </a:pP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e.g.: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0">
              <a:lnSpc>
                <a:spcPts val="3835"/>
              </a:lnSpc>
            </a:pPr>
            <a:r>
              <a:rPr sz="3200" spc="-37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sz="3200" spc="-28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200" spc="-25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380" dirty="0">
                <a:solidFill>
                  <a:srgbClr val="006F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 dirty="0">
              <a:latin typeface="Arial Black"/>
              <a:cs typeface="Arial Black"/>
            </a:endParaRPr>
          </a:p>
          <a:p>
            <a:pPr marL="63500">
              <a:lnSpc>
                <a:spcPct val="100000"/>
              </a:lnSpc>
              <a:tabLst>
                <a:tab pos="5068570" algn="l"/>
              </a:tabLst>
            </a:pPr>
            <a:r>
              <a:rPr sz="2400" spc="-270" dirty="0">
                <a:solidFill>
                  <a:srgbClr val="FFFFFF"/>
                </a:solidFill>
                <a:latin typeface="Arial Black"/>
                <a:cs typeface="Arial Black"/>
              </a:rPr>
              <a:t>1011.11</a:t>
            </a:r>
            <a:r>
              <a:rPr sz="2400" spc="-405" baseline="-20833" dirty="0">
                <a:solidFill>
                  <a:srgbClr val="FFFFFF"/>
                </a:solidFill>
                <a:latin typeface="Arial Black"/>
                <a:cs typeface="Arial Black"/>
              </a:rPr>
              <a:t>2  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= </a:t>
            </a:r>
            <a:r>
              <a:rPr sz="2400" spc="-290" dirty="0">
                <a:solidFill>
                  <a:srgbClr val="FFFFFF"/>
                </a:solidFill>
                <a:latin typeface="Arial Black"/>
                <a:cs typeface="Arial Black"/>
              </a:rPr>
              <a:t>(1x2</a:t>
            </a:r>
            <a:r>
              <a:rPr sz="2400" spc="-434" baseline="24305" dirty="0">
                <a:solidFill>
                  <a:srgbClr val="FFFFFF"/>
                </a:solidFill>
                <a:latin typeface="Arial Black"/>
                <a:cs typeface="Arial Black"/>
              </a:rPr>
              <a:t>3   </a:t>
            </a:r>
            <a:r>
              <a:rPr sz="2400" spc="-204" dirty="0">
                <a:solidFill>
                  <a:srgbClr val="FFFFFF"/>
                </a:solidFill>
                <a:latin typeface="Arial Black"/>
                <a:cs typeface="Arial Black"/>
              </a:rPr>
              <a:t>)  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+ </a:t>
            </a:r>
            <a:r>
              <a:rPr sz="2400" spc="-290" dirty="0">
                <a:solidFill>
                  <a:srgbClr val="FFFFFF"/>
                </a:solidFill>
                <a:latin typeface="Arial Black"/>
                <a:cs typeface="Arial Black"/>
              </a:rPr>
              <a:t>(0x2</a:t>
            </a:r>
            <a:r>
              <a:rPr sz="2400" spc="-434" baseline="24305" dirty="0">
                <a:solidFill>
                  <a:srgbClr val="FFFFFF"/>
                </a:solidFill>
                <a:latin typeface="Arial Black"/>
                <a:cs typeface="Arial Black"/>
              </a:rPr>
              <a:t>2    </a:t>
            </a:r>
            <a:r>
              <a:rPr sz="2400" spc="-204" dirty="0">
                <a:solidFill>
                  <a:srgbClr val="FFFFFF"/>
                </a:solidFill>
                <a:latin typeface="Arial Black"/>
                <a:cs typeface="Arial Black"/>
              </a:rPr>
              <a:t>)</a:t>
            </a:r>
            <a:r>
              <a:rPr sz="2400" spc="-5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sz="2400" spc="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90" dirty="0">
                <a:solidFill>
                  <a:srgbClr val="FFFFFF"/>
                </a:solidFill>
                <a:latin typeface="Arial Black"/>
                <a:cs typeface="Arial Black"/>
              </a:rPr>
              <a:t>(1x2</a:t>
            </a:r>
            <a:r>
              <a:rPr sz="2400" spc="-434" baseline="24305" dirty="0">
                <a:solidFill>
                  <a:srgbClr val="FFFFFF"/>
                </a:solidFill>
                <a:latin typeface="Arial Black"/>
                <a:cs typeface="Arial Black"/>
              </a:rPr>
              <a:t>1	</a:t>
            </a:r>
            <a:r>
              <a:rPr sz="2400" spc="-204" dirty="0">
                <a:solidFill>
                  <a:srgbClr val="FFFFFF"/>
                </a:solidFill>
                <a:latin typeface="Arial Black"/>
                <a:cs typeface="Arial Black"/>
              </a:rPr>
              <a:t>) 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+ </a:t>
            </a:r>
            <a:r>
              <a:rPr sz="2400" spc="-275" dirty="0">
                <a:solidFill>
                  <a:srgbClr val="FFFFFF"/>
                </a:solidFill>
                <a:latin typeface="Arial Black"/>
                <a:cs typeface="Arial Black"/>
              </a:rPr>
              <a:t>(1x2</a:t>
            </a:r>
            <a:r>
              <a:rPr sz="2400" spc="-412" baseline="24305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r>
              <a:rPr sz="2400" spc="-275" dirty="0">
                <a:solidFill>
                  <a:srgbClr val="FFFFFF"/>
                </a:solidFill>
                <a:latin typeface="Arial Black"/>
                <a:cs typeface="Arial Black"/>
              </a:rPr>
              <a:t>) 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+ </a:t>
            </a:r>
            <a:r>
              <a:rPr sz="2400" spc="-220" dirty="0">
                <a:solidFill>
                  <a:srgbClr val="FFFFFF"/>
                </a:solidFill>
                <a:latin typeface="Arial Black"/>
                <a:cs typeface="Arial Black"/>
              </a:rPr>
              <a:t>(1x2</a:t>
            </a:r>
            <a:r>
              <a:rPr sz="2400" spc="-330" baseline="24305" dirty="0">
                <a:solidFill>
                  <a:srgbClr val="FFFFFF"/>
                </a:solidFill>
                <a:latin typeface="Arial Black"/>
                <a:cs typeface="Arial Black"/>
              </a:rPr>
              <a:t>-1</a:t>
            </a:r>
            <a:r>
              <a:rPr sz="2400" spc="-220" dirty="0">
                <a:solidFill>
                  <a:srgbClr val="FFFFFF"/>
                </a:solidFill>
                <a:latin typeface="Arial Black"/>
                <a:cs typeface="Arial Black"/>
              </a:rPr>
              <a:t>) 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sz="24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FFFFFF"/>
                </a:solidFill>
                <a:latin typeface="Arial Black"/>
                <a:cs typeface="Arial Black"/>
              </a:rPr>
              <a:t>(1x2</a:t>
            </a:r>
            <a:r>
              <a:rPr sz="2400" spc="-330" baseline="24305" dirty="0">
                <a:solidFill>
                  <a:srgbClr val="FFFFFF"/>
                </a:solidFill>
                <a:latin typeface="Arial Black"/>
                <a:cs typeface="Arial Black"/>
              </a:rPr>
              <a:t>-2</a:t>
            </a:r>
            <a:r>
              <a:rPr sz="2400" spc="-220" dirty="0">
                <a:solidFill>
                  <a:srgbClr val="FFFFFF"/>
                </a:solidFill>
                <a:latin typeface="Arial Black"/>
                <a:cs typeface="Arial Black"/>
              </a:rPr>
              <a:t>)</a:t>
            </a:r>
            <a:endParaRPr sz="2400" dirty="0">
              <a:latin typeface="Arial Black"/>
              <a:cs typeface="Arial Black"/>
            </a:endParaRPr>
          </a:p>
          <a:p>
            <a:pPr marL="1301115">
              <a:lnSpc>
                <a:spcPct val="100000"/>
              </a:lnSpc>
              <a:tabLst>
                <a:tab pos="2653665" algn="l"/>
                <a:tab pos="4007485" algn="l"/>
                <a:tab pos="5252720" algn="l"/>
                <a:tab pos="6497955" algn="l"/>
                <a:tab pos="7762240" algn="l"/>
              </a:tabLst>
            </a:pP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400" spc="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Arial Black"/>
                <a:cs typeface="Arial Black"/>
              </a:rPr>
              <a:t>8	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sz="2400" spc="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Arial Black"/>
                <a:cs typeface="Arial Black"/>
              </a:rPr>
              <a:t>0	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sz="2400" spc="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Arial Black"/>
                <a:cs typeface="Arial Black"/>
              </a:rPr>
              <a:t>2	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sz="2400" spc="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Arial Black"/>
                <a:cs typeface="Arial Black"/>
              </a:rPr>
              <a:t>1	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sz="2400" spc="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Arial Black"/>
                <a:cs typeface="Arial Black"/>
              </a:rPr>
              <a:t>0.5	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sz="2400" spc="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Arial Black"/>
                <a:cs typeface="Arial Black"/>
              </a:rPr>
              <a:t>0.25</a:t>
            </a:r>
            <a:endParaRPr sz="2400" dirty="0">
              <a:latin typeface="Arial Black"/>
              <a:cs typeface="Arial Black"/>
            </a:endParaRPr>
          </a:p>
          <a:p>
            <a:pPr marL="1301115">
              <a:lnSpc>
                <a:spcPct val="100000"/>
              </a:lnSpc>
            </a:pP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400" spc="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FFFFFF"/>
                </a:solidFill>
                <a:latin typeface="Arial Black"/>
                <a:cs typeface="Arial Black"/>
              </a:rPr>
              <a:t>11.75</a:t>
            </a:r>
            <a:r>
              <a:rPr sz="2400" spc="-382" baseline="-20833" dirty="0">
                <a:solidFill>
                  <a:srgbClr val="FFFFFF"/>
                </a:solidFill>
                <a:latin typeface="Arial Black"/>
                <a:cs typeface="Arial Black"/>
              </a:rPr>
              <a:t>10</a:t>
            </a:r>
            <a:endParaRPr sz="2400" baseline="-20833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841" y="435609"/>
            <a:ext cx="51365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>
                <a:latin typeface="Georgia"/>
                <a:cs typeface="Georgia"/>
              </a:rPr>
              <a:t>Decimal </a:t>
            </a:r>
            <a:r>
              <a:rPr spc="-50" dirty="0">
                <a:latin typeface="Georgia"/>
                <a:cs typeface="Georgia"/>
              </a:rPr>
              <a:t>to </a:t>
            </a:r>
            <a:r>
              <a:rPr spc="70" dirty="0">
                <a:latin typeface="Georgia"/>
                <a:cs typeface="Georgia"/>
              </a:rPr>
              <a:t>Any</a:t>
            </a:r>
            <a:r>
              <a:rPr spc="215" dirty="0">
                <a:latin typeface="Georgia"/>
                <a:cs typeface="Georgia"/>
              </a:rPr>
              <a:t> </a:t>
            </a:r>
            <a:r>
              <a:rPr spc="-95" dirty="0">
                <a:latin typeface="Georgia"/>
                <a:cs typeface="Georgia"/>
              </a:rPr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" y="1508506"/>
            <a:ext cx="592709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4030" indent="-372745">
              <a:lnSpc>
                <a:spcPct val="100000"/>
              </a:lnSpc>
              <a:buAutoNum type="arabicPeriod"/>
              <a:tabLst>
                <a:tab pos="494665" algn="l"/>
              </a:tabLst>
            </a:pP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integer</a:t>
            </a:r>
            <a:r>
              <a:rPr sz="2600" spc="-2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0059">
              <a:lnSpc>
                <a:spcPct val="100000"/>
              </a:lnSpc>
            </a:pPr>
            <a:r>
              <a:rPr sz="2600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sz="2600" spc="-3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Successive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</a:t>
            </a:r>
            <a:r>
              <a:rPr sz="26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sz="2600" spc="-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3395" indent="-372110">
              <a:lnSpc>
                <a:spcPct val="100000"/>
              </a:lnSpc>
              <a:buAutoNum type="arabicPeriod" startAt="2"/>
              <a:tabLst>
                <a:tab pos="494030" algn="l"/>
              </a:tabLst>
            </a:pP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fractional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z="2600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sz="2600" spc="-3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Successive </a:t>
            </a:r>
            <a:r>
              <a:rPr sz="2600" spc="-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Multiplication </a:t>
            </a:r>
            <a:r>
              <a:rPr sz="26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sz="2600" spc="-1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2306"/>
            <a:ext cx="8987790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heavy" spc="-3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sz="2600" u="heavy" spc="-2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600" u="heavy" spc="-3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Successive </a:t>
            </a:r>
            <a:r>
              <a:rPr sz="2600" u="heavy" spc="-2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sz="2600" u="heavy" spc="-5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905" marR="5080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36905" algn="l"/>
                <a:tab pos="637540" algn="l"/>
              </a:tabLst>
            </a:pP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sz="26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 </a:t>
            </a: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sz="2600" spc="-2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number, </a:t>
            </a:r>
            <a:r>
              <a:rPr sz="2600" spc="-3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quotient </a:t>
            </a:r>
            <a:r>
              <a:rPr sz="2600" spc="-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(Q) </a:t>
            </a: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remainder </a:t>
            </a:r>
            <a:r>
              <a:rPr sz="2600" spc="-2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905" marR="6350" indent="-515620">
              <a:lnSpc>
                <a:spcPct val="100000"/>
              </a:lnSpc>
              <a:buAutoNum type="arabicPeriod"/>
              <a:tabLst>
                <a:tab pos="636905" algn="l"/>
                <a:tab pos="637540" algn="l"/>
                <a:tab pos="2205355" algn="l"/>
                <a:tab pos="3723640" algn="l"/>
                <a:tab pos="4293870" algn="l"/>
                <a:tab pos="4720590" algn="l"/>
                <a:tab pos="5583555" algn="l"/>
                <a:tab pos="6993255" algn="l"/>
                <a:tab pos="8410575" algn="l"/>
              </a:tabLst>
            </a:pP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</a:t>
            </a:r>
            <a:r>
              <a:rPr sz="2600" spc="-3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00" spc="-2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quotie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00" spc="-4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00" spc="-3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00" spc="-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600" spc="-3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600" spc="-5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600" spc="-4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600" spc="-3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00" spc="-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600" spc="-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00" spc="-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</a:t>
            </a:r>
            <a:r>
              <a:rPr sz="2600" spc="-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 </a:t>
            </a:r>
            <a:r>
              <a:rPr sz="26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quotient </a:t>
            </a:r>
            <a:r>
              <a:rPr sz="2600" spc="-3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  <a:r>
              <a:rPr sz="2600" spc="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7540" indent="-515620">
              <a:lnSpc>
                <a:spcPct val="100000"/>
              </a:lnSpc>
              <a:buAutoNum type="arabicPeriod"/>
              <a:tabLst>
                <a:tab pos="636905" algn="l"/>
                <a:tab pos="637540" algn="l"/>
              </a:tabLst>
            </a:pPr>
            <a:r>
              <a:rPr sz="2600" spc="-3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remainders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3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1920" algn="just">
              <a:lnSpc>
                <a:spcPct val="100000"/>
              </a:lnSpc>
            </a:pPr>
            <a:r>
              <a:rPr sz="2600" u="heavy" spc="-3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sz="2600" u="heavy" spc="-2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600" u="heavy" spc="-3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Successive </a:t>
            </a:r>
            <a:r>
              <a:rPr sz="2600" u="heavy" spc="-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  <a:r>
              <a:rPr sz="2600" u="heavy" spc="-5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905" marR="5080" indent="-515620" algn="just">
              <a:lnSpc>
                <a:spcPct val="100000"/>
              </a:lnSpc>
              <a:buAutoNum type="arabicPeriod"/>
              <a:tabLst>
                <a:tab pos="637540" algn="l"/>
              </a:tabLst>
            </a:pPr>
            <a:r>
              <a:rPr sz="2600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Multiply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fractional </a:t>
            </a: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sz="26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 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600" spc="-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905" marR="5080" indent="-515620" algn="just">
              <a:lnSpc>
                <a:spcPct val="100000"/>
              </a:lnSpc>
              <a:buAutoNum type="arabicPeriod"/>
              <a:tabLst>
                <a:tab pos="637540" algn="l"/>
              </a:tabLst>
            </a:pPr>
            <a:r>
              <a:rPr sz="2600" spc="-3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sz="2600" spc="-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sz="2600" spc="-4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600" spc="-3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carry 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fractional </a:t>
            </a: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sz="2600" spc="-4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600" spc="-3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fractional</a:t>
            </a:r>
            <a:r>
              <a:rPr sz="2600" spc="-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905" marR="5080" indent="-515620" algn="just">
              <a:lnSpc>
                <a:spcPct val="100000"/>
              </a:lnSpc>
              <a:buAutoNum type="arabicPeriod"/>
              <a:tabLst>
                <a:tab pos="637540" algn="l"/>
              </a:tabLst>
            </a:pPr>
            <a:r>
              <a:rPr sz="2600" spc="-3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26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fractional </a:t>
            </a: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sz="26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 </a:t>
            </a:r>
            <a:r>
              <a:rPr sz="2600" spc="-3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becomes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sz="26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6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600" spc="-3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2600" spc="-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digits </a:t>
            </a:r>
            <a:r>
              <a:rPr sz="2600" spc="-4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600" spc="-3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  </a:t>
            </a:r>
            <a:r>
              <a:rPr sz="26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2600" spc="-3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7540" indent="-51562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37540" algn="l"/>
              </a:tabLst>
            </a:pPr>
            <a:r>
              <a:rPr sz="2600" spc="-3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sz="2600" spc="-3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carries </a:t>
            </a:r>
            <a:r>
              <a:rPr sz="2600" spc="-3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downwards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</a:t>
            </a: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6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0" y="1600200"/>
            <a:ext cx="2211324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40" y="636777"/>
            <a:ext cx="27552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-290" dirty="0">
                <a:solidFill>
                  <a:srgbClr val="FFFFFF"/>
                </a:solidFill>
                <a:latin typeface="Arial Black"/>
                <a:cs typeface="Arial Black"/>
              </a:rPr>
              <a:t>e.g.: </a:t>
            </a:r>
            <a:r>
              <a:rPr sz="2600" spc="-245" dirty="0">
                <a:solidFill>
                  <a:srgbClr val="FFFFFF"/>
                </a:solidFill>
                <a:latin typeface="Arial Black"/>
                <a:cs typeface="Arial Black"/>
              </a:rPr>
              <a:t>(125)</a:t>
            </a:r>
            <a:r>
              <a:rPr sz="2550" spc="-367" baseline="-21241" dirty="0">
                <a:solidFill>
                  <a:srgbClr val="FFFFFF"/>
                </a:solidFill>
                <a:latin typeface="Arial Black"/>
                <a:cs typeface="Arial Black"/>
              </a:rPr>
              <a:t>10</a:t>
            </a:r>
            <a:r>
              <a:rPr sz="2550" spc="112" baseline="-21241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29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(</a:t>
            </a:r>
            <a:r>
              <a:rPr sz="26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04" dirty="0">
                <a:solidFill>
                  <a:srgbClr val="FFFFFF"/>
                </a:solidFill>
                <a:latin typeface="Arial Black"/>
                <a:cs typeface="Arial Black"/>
              </a:rPr>
              <a:t>)</a:t>
            </a:r>
            <a:r>
              <a:rPr sz="2550" spc="-307" baseline="-21241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2550" baseline="-21241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5438343"/>
            <a:ext cx="30689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360" dirty="0">
                <a:solidFill>
                  <a:srgbClr val="FFFFFF"/>
                </a:solidFill>
                <a:latin typeface="Arial Black"/>
                <a:cs typeface="Arial Black"/>
              </a:rPr>
              <a:t>Answer 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26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70" dirty="0">
                <a:solidFill>
                  <a:srgbClr val="FFFFFF"/>
                </a:solidFill>
                <a:latin typeface="Arial Black"/>
                <a:cs typeface="Arial Black"/>
              </a:rPr>
              <a:t>(1111101)</a:t>
            </a:r>
            <a:r>
              <a:rPr sz="2550" spc="-405" baseline="-21241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2550" baseline="-21241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1’s</a:t>
            </a:r>
            <a:r>
              <a:rPr spc="-135" dirty="0"/>
              <a:t> </a:t>
            </a:r>
            <a:r>
              <a:rPr spc="4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74977"/>
            <a:ext cx="898652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1’s </a:t>
            </a:r>
            <a:r>
              <a:rPr sz="2600" spc="-2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3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600" spc="-3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sz="2600" spc="-3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sz="2600" spc="-4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2600" spc="-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1’s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zeros 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3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zeros 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ones.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650" y="3346450"/>
          <a:ext cx="754380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b="1" spc="75" dirty="0"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800" b="1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65" dirty="0">
                          <a:latin typeface="Trebuchet MS"/>
                          <a:cs typeface="Trebuchet MS"/>
                        </a:rPr>
                        <a:t>OPEARATION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2’s</a:t>
            </a:r>
            <a:r>
              <a:rPr spc="-135" dirty="0"/>
              <a:t> </a:t>
            </a:r>
            <a:r>
              <a:rPr spc="45" dirty="0"/>
              <a:t>Complement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513329" y="5982698"/>
            <a:ext cx="2704465" cy="0"/>
          </a:xfrm>
          <a:custGeom>
            <a:avLst/>
            <a:gdLst/>
            <a:ahLst/>
            <a:cxnLst/>
            <a:rect l="l" t="t" r="r" b="b"/>
            <a:pathLst>
              <a:path w="2704465">
                <a:moveTo>
                  <a:pt x="0" y="0"/>
                </a:moveTo>
                <a:lnTo>
                  <a:pt x="2703868" y="0"/>
                </a:lnTo>
              </a:path>
            </a:pathLst>
          </a:custGeom>
          <a:ln w="20509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1474977"/>
            <a:ext cx="8989060" cy="46229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5"/>
              </a:spcBef>
            </a:pP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2’s </a:t>
            </a:r>
            <a:r>
              <a:rPr sz="2600" spc="-2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600" spc="-3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sz="2600" spc="-3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 </a:t>
            </a:r>
            <a:r>
              <a:rPr sz="26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1’s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complement. </a:t>
            </a:r>
            <a:r>
              <a:rPr sz="2600" spc="-3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sz="2600" spc="-5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as,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857250" algn="ctr">
              <a:lnSpc>
                <a:spcPts val="3085"/>
              </a:lnSpc>
            </a:pPr>
            <a:r>
              <a:rPr sz="2600" b="1" spc="-125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2’s </a:t>
            </a:r>
            <a:r>
              <a:rPr sz="2600" b="1" spc="30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b="1" spc="345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2600" b="1" spc="-125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1’s </a:t>
            </a:r>
            <a:r>
              <a:rPr sz="2600" b="1" spc="30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b="1" spc="345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600" b="1" spc="530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-15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356995">
              <a:lnSpc>
                <a:spcPct val="120000"/>
              </a:lnSpc>
              <a:spcBef>
                <a:spcPts val="1115"/>
              </a:spcBef>
            </a:pP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sz="2600" spc="-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600" spc="-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8-bit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2’s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form.  </a:t>
            </a: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1790">
              <a:lnSpc>
                <a:spcPct val="100000"/>
              </a:lnSpc>
              <a:spcBef>
                <a:spcPts val="625"/>
              </a:spcBef>
            </a:pP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600" spc="-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8-bit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600" spc="-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00100011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3952875" algn="r">
              <a:lnSpc>
                <a:spcPct val="100000"/>
              </a:lnSpc>
              <a:spcBef>
                <a:spcPts val="625"/>
              </a:spcBef>
            </a:pP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3952875" algn="r">
              <a:lnSpc>
                <a:spcPct val="100000"/>
              </a:lnSpc>
              <a:spcBef>
                <a:spcPts val="625"/>
              </a:spcBef>
            </a:pP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6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3969385" algn="r">
              <a:lnSpc>
                <a:spcPct val="100000"/>
              </a:lnSpc>
              <a:spcBef>
                <a:spcPts val="625"/>
              </a:spcBef>
              <a:tabLst>
                <a:tab pos="2407920" algn="l"/>
              </a:tabLst>
            </a:pPr>
            <a:r>
              <a:rPr sz="2600" spc="1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	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4044315" algn="r">
              <a:lnSpc>
                <a:spcPct val="100000"/>
              </a:lnSpc>
            </a:pP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6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6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9’s</a:t>
            </a:r>
            <a:r>
              <a:rPr spc="-135" dirty="0"/>
              <a:t> </a:t>
            </a:r>
            <a:r>
              <a:rPr spc="4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08506"/>
            <a:ext cx="8988425" cy="26557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nines'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3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600" spc="-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decimal </a:t>
            </a:r>
            <a:r>
              <a:rPr sz="2600" spc="-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6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sz="2600" spc="-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2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6,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600" spc="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778760">
              <a:lnSpc>
                <a:spcPct val="120100"/>
              </a:lnSpc>
            </a:pP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sz="26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9’s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7493 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146675" algn="r">
              <a:lnSpc>
                <a:spcPct val="100000"/>
              </a:lnSpc>
              <a:spcBef>
                <a:spcPts val="625"/>
              </a:spcBef>
            </a:pP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9  9  9</a:t>
            </a:r>
            <a:r>
              <a:rPr sz="2600" spc="-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146675" algn="r">
              <a:lnSpc>
                <a:spcPct val="100000"/>
              </a:lnSpc>
              <a:spcBef>
                <a:spcPts val="620"/>
              </a:spcBef>
            </a:pPr>
            <a:r>
              <a:rPr sz="26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7 4 9</a:t>
            </a:r>
            <a:r>
              <a:rPr sz="26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4894" y="5403629"/>
            <a:ext cx="1085215" cy="0"/>
          </a:xfrm>
          <a:custGeom>
            <a:avLst/>
            <a:gdLst/>
            <a:ahLst/>
            <a:cxnLst/>
            <a:rect l="l" t="t" r="r" b="b"/>
            <a:pathLst>
              <a:path w="1085214">
                <a:moveTo>
                  <a:pt x="0" y="0"/>
                </a:moveTo>
                <a:lnTo>
                  <a:pt x="1085088" y="0"/>
                </a:lnTo>
              </a:path>
            </a:pathLst>
          </a:custGeom>
          <a:ln w="20509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22194" y="5630367"/>
            <a:ext cx="11029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2 5 0</a:t>
            </a:r>
            <a:r>
              <a:rPr sz="26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9161" y="5563361"/>
            <a:ext cx="1676400" cy="609600"/>
          </a:xfrm>
          <a:custGeom>
            <a:avLst/>
            <a:gdLst/>
            <a:ahLst/>
            <a:cxnLst/>
            <a:rect l="l" t="t" r="r" b="b"/>
            <a:pathLst>
              <a:path w="1676400" h="609600">
                <a:moveTo>
                  <a:pt x="0" y="304800"/>
                </a:moveTo>
                <a:lnTo>
                  <a:pt x="10970" y="255359"/>
                </a:lnTo>
                <a:lnTo>
                  <a:pt x="42732" y="208458"/>
                </a:lnTo>
                <a:lnTo>
                  <a:pt x="93560" y="164725"/>
                </a:lnTo>
                <a:lnTo>
                  <a:pt x="161726" y="124788"/>
                </a:lnTo>
                <a:lnTo>
                  <a:pt x="201773" y="106438"/>
                </a:lnTo>
                <a:lnTo>
                  <a:pt x="245506" y="89273"/>
                </a:lnTo>
                <a:lnTo>
                  <a:pt x="292712" y="73370"/>
                </a:lnTo>
                <a:lnTo>
                  <a:pt x="343174" y="58808"/>
                </a:lnTo>
                <a:lnTo>
                  <a:pt x="396676" y="45665"/>
                </a:lnTo>
                <a:lnTo>
                  <a:pt x="453003" y="34020"/>
                </a:lnTo>
                <a:lnTo>
                  <a:pt x="511938" y="23952"/>
                </a:lnTo>
                <a:lnTo>
                  <a:pt x="573267" y="15538"/>
                </a:lnTo>
                <a:lnTo>
                  <a:pt x="636774" y="8858"/>
                </a:lnTo>
                <a:lnTo>
                  <a:pt x="702242" y="3989"/>
                </a:lnTo>
                <a:lnTo>
                  <a:pt x="769455" y="1010"/>
                </a:lnTo>
                <a:lnTo>
                  <a:pt x="838200" y="0"/>
                </a:lnTo>
                <a:lnTo>
                  <a:pt x="906944" y="1010"/>
                </a:lnTo>
                <a:lnTo>
                  <a:pt x="974157" y="3989"/>
                </a:lnTo>
                <a:lnTo>
                  <a:pt x="1039625" y="8858"/>
                </a:lnTo>
                <a:lnTo>
                  <a:pt x="1103132" y="15538"/>
                </a:lnTo>
                <a:lnTo>
                  <a:pt x="1164461" y="23952"/>
                </a:lnTo>
                <a:lnTo>
                  <a:pt x="1223396" y="34020"/>
                </a:lnTo>
                <a:lnTo>
                  <a:pt x="1279723" y="45665"/>
                </a:lnTo>
                <a:lnTo>
                  <a:pt x="1333225" y="58808"/>
                </a:lnTo>
                <a:lnTo>
                  <a:pt x="1383687" y="73370"/>
                </a:lnTo>
                <a:lnTo>
                  <a:pt x="1430893" y="89273"/>
                </a:lnTo>
                <a:lnTo>
                  <a:pt x="1474626" y="106438"/>
                </a:lnTo>
                <a:lnTo>
                  <a:pt x="1514673" y="124788"/>
                </a:lnTo>
                <a:lnTo>
                  <a:pt x="1550815" y="144243"/>
                </a:lnTo>
                <a:lnTo>
                  <a:pt x="1610528" y="186157"/>
                </a:lnTo>
                <a:lnTo>
                  <a:pt x="1652039" y="231552"/>
                </a:lnTo>
                <a:lnTo>
                  <a:pt x="1673621" y="279801"/>
                </a:lnTo>
                <a:lnTo>
                  <a:pt x="1676400" y="304800"/>
                </a:lnTo>
                <a:lnTo>
                  <a:pt x="1673621" y="329798"/>
                </a:lnTo>
                <a:lnTo>
                  <a:pt x="1652039" y="378047"/>
                </a:lnTo>
                <a:lnTo>
                  <a:pt x="1610528" y="423442"/>
                </a:lnTo>
                <a:lnTo>
                  <a:pt x="1550815" y="465356"/>
                </a:lnTo>
                <a:lnTo>
                  <a:pt x="1514673" y="484811"/>
                </a:lnTo>
                <a:lnTo>
                  <a:pt x="1474626" y="503161"/>
                </a:lnTo>
                <a:lnTo>
                  <a:pt x="1430893" y="520326"/>
                </a:lnTo>
                <a:lnTo>
                  <a:pt x="1383687" y="536229"/>
                </a:lnTo>
                <a:lnTo>
                  <a:pt x="1333225" y="550791"/>
                </a:lnTo>
                <a:lnTo>
                  <a:pt x="1279723" y="563934"/>
                </a:lnTo>
                <a:lnTo>
                  <a:pt x="1223396" y="575579"/>
                </a:lnTo>
                <a:lnTo>
                  <a:pt x="1164461" y="585647"/>
                </a:lnTo>
                <a:lnTo>
                  <a:pt x="1103132" y="594061"/>
                </a:lnTo>
                <a:lnTo>
                  <a:pt x="1039625" y="600741"/>
                </a:lnTo>
                <a:lnTo>
                  <a:pt x="974157" y="605610"/>
                </a:lnTo>
                <a:lnTo>
                  <a:pt x="906944" y="608589"/>
                </a:lnTo>
                <a:lnTo>
                  <a:pt x="838200" y="609600"/>
                </a:lnTo>
                <a:lnTo>
                  <a:pt x="769455" y="608589"/>
                </a:lnTo>
                <a:lnTo>
                  <a:pt x="702242" y="605610"/>
                </a:lnTo>
                <a:lnTo>
                  <a:pt x="636774" y="600741"/>
                </a:lnTo>
                <a:lnTo>
                  <a:pt x="573267" y="594061"/>
                </a:lnTo>
                <a:lnTo>
                  <a:pt x="511938" y="585647"/>
                </a:lnTo>
                <a:lnTo>
                  <a:pt x="453003" y="575579"/>
                </a:lnTo>
                <a:lnTo>
                  <a:pt x="396676" y="563934"/>
                </a:lnTo>
                <a:lnTo>
                  <a:pt x="343174" y="550791"/>
                </a:lnTo>
                <a:lnTo>
                  <a:pt x="292712" y="536229"/>
                </a:lnTo>
                <a:lnTo>
                  <a:pt x="245506" y="520326"/>
                </a:lnTo>
                <a:lnTo>
                  <a:pt x="201773" y="503161"/>
                </a:lnTo>
                <a:lnTo>
                  <a:pt x="161726" y="484811"/>
                </a:lnTo>
                <a:lnTo>
                  <a:pt x="125584" y="465356"/>
                </a:lnTo>
                <a:lnTo>
                  <a:pt x="65871" y="423442"/>
                </a:lnTo>
                <a:lnTo>
                  <a:pt x="24360" y="378047"/>
                </a:lnTo>
                <a:lnTo>
                  <a:pt x="2778" y="329798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634" y="5725058"/>
            <a:ext cx="610235" cy="134620"/>
          </a:xfrm>
          <a:custGeom>
            <a:avLst/>
            <a:gdLst/>
            <a:ahLst/>
            <a:cxnLst/>
            <a:rect l="l" t="t" r="r" b="b"/>
            <a:pathLst>
              <a:path w="610235" h="134620">
                <a:moveTo>
                  <a:pt x="115442" y="0"/>
                </a:moveTo>
                <a:lnTo>
                  <a:pt x="0" y="66903"/>
                </a:lnTo>
                <a:lnTo>
                  <a:pt x="115062" y="134416"/>
                </a:lnTo>
                <a:lnTo>
                  <a:pt x="123951" y="132105"/>
                </a:lnTo>
                <a:lnTo>
                  <a:pt x="132079" y="118313"/>
                </a:lnTo>
                <a:lnTo>
                  <a:pt x="129793" y="109435"/>
                </a:lnTo>
                <a:lnTo>
                  <a:pt x="82262" y="81597"/>
                </a:lnTo>
                <a:lnTo>
                  <a:pt x="28701" y="81457"/>
                </a:lnTo>
                <a:lnTo>
                  <a:pt x="28828" y="52501"/>
                </a:lnTo>
                <a:lnTo>
                  <a:pt x="82631" y="52501"/>
                </a:lnTo>
                <a:lnTo>
                  <a:pt x="129920" y="25044"/>
                </a:lnTo>
                <a:lnTo>
                  <a:pt x="132334" y="16179"/>
                </a:lnTo>
                <a:lnTo>
                  <a:pt x="128269" y="9270"/>
                </a:lnTo>
                <a:lnTo>
                  <a:pt x="124332" y="2349"/>
                </a:lnTo>
                <a:lnTo>
                  <a:pt x="115442" y="0"/>
                </a:lnTo>
                <a:close/>
              </a:path>
              <a:path w="610235" h="134620">
                <a:moveTo>
                  <a:pt x="82391" y="52641"/>
                </a:moveTo>
                <a:lnTo>
                  <a:pt x="57504" y="67071"/>
                </a:lnTo>
                <a:lnTo>
                  <a:pt x="82262" y="81597"/>
                </a:lnTo>
                <a:lnTo>
                  <a:pt x="609726" y="82969"/>
                </a:lnTo>
                <a:lnTo>
                  <a:pt x="609726" y="54013"/>
                </a:lnTo>
                <a:lnTo>
                  <a:pt x="82391" y="52641"/>
                </a:lnTo>
                <a:close/>
              </a:path>
              <a:path w="610235" h="134620">
                <a:moveTo>
                  <a:pt x="28828" y="52501"/>
                </a:moveTo>
                <a:lnTo>
                  <a:pt x="28701" y="81457"/>
                </a:lnTo>
                <a:lnTo>
                  <a:pt x="82262" y="81597"/>
                </a:lnTo>
                <a:lnTo>
                  <a:pt x="78691" y="79501"/>
                </a:lnTo>
                <a:lnTo>
                  <a:pt x="36067" y="79501"/>
                </a:lnTo>
                <a:lnTo>
                  <a:pt x="36067" y="54495"/>
                </a:lnTo>
                <a:lnTo>
                  <a:pt x="79193" y="54495"/>
                </a:lnTo>
                <a:lnTo>
                  <a:pt x="82391" y="52641"/>
                </a:lnTo>
                <a:lnTo>
                  <a:pt x="28828" y="52501"/>
                </a:lnTo>
                <a:close/>
              </a:path>
              <a:path w="610235" h="134620">
                <a:moveTo>
                  <a:pt x="36067" y="54495"/>
                </a:moveTo>
                <a:lnTo>
                  <a:pt x="36067" y="79501"/>
                </a:lnTo>
                <a:lnTo>
                  <a:pt x="57504" y="67071"/>
                </a:lnTo>
                <a:lnTo>
                  <a:pt x="36067" y="54495"/>
                </a:lnTo>
                <a:close/>
              </a:path>
              <a:path w="610235" h="134620">
                <a:moveTo>
                  <a:pt x="57504" y="67071"/>
                </a:moveTo>
                <a:lnTo>
                  <a:pt x="36067" y="79501"/>
                </a:lnTo>
                <a:lnTo>
                  <a:pt x="78691" y="79501"/>
                </a:lnTo>
                <a:lnTo>
                  <a:pt x="57504" y="67071"/>
                </a:lnTo>
                <a:close/>
              </a:path>
              <a:path w="610235" h="134620">
                <a:moveTo>
                  <a:pt x="79193" y="54495"/>
                </a:moveTo>
                <a:lnTo>
                  <a:pt x="36067" y="54495"/>
                </a:lnTo>
                <a:lnTo>
                  <a:pt x="57504" y="67071"/>
                </a:lnTo>
                <a:lnTo>
                  <a:pt x="79193" y="54495"/>
                </a:lnTo>
                <a:close/>
              </a:path>
              <a:path w="610235" h="134620">
                <a:moveTo>
                  <a:pt x="82631" y="52501"/>
                </a:moveTo>
                <a:lnTo>
                  <a:pt x="28828" y="52501"/>
                </a:lnTo>
                <a:lnTo>
                  <a:pt x="82391" y="52641"/>
                </a:lnTo>
                <a:lnTo>
                  <a:pt x="82631" y="525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9975" y="5668467"/>
            <a:ext cx="174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FF0000"/>
                </a:solidFill>
                <a:latin typeface="Trebuchet MS"/>
                <a:cs typeface="Trebuchet MS"/>
              </a:rPr>
              <a:t>9’s</a:t>
            </a:r>
            <a:r>
              <a:rPr sz="1800" b="1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20" dirty="0">
                <a:solidFill>
                  <a:srgbClr val="FF0000"/>
                </a:solidFill>
                <a:latin typeface="Trebuchet MS"/>
                <a:cs typeface="Trebuchet MS"/>
              </a:rPr>
              <a:t>complement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589" y="253111"/>
            <a:ext cx="42932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10’s</a:t>
            </a:r>
            <a:r>
              <a:rPr spc="-125" dirty="0"/>
              <a:t> </a:t>
            </a:r>
            <a:r>
              <a:rPr spc="4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508506"/>
            <a:ext cx="8985885" cy="21473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3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10’s </a:t>
            </a:r>
            <a:r>
              <a:rPr sz="2600" spc="-2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spc="-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9’s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complement.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600" spc="-3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sz="2600" spc="-3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as,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716280" algn="ctr">
              <a:lnSpc>
                <a:spcPts val="3085"/>
              </a:lnSpc>
            </a:pPr>
            <a:r>
              <a:rPr sz="2600" b="1" spc="-90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10’s </a:t>
            </a:r>
            <a:r>
              <a:rPr sz="2600" b="1" spc="30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b="1" spc="345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2600" b="1" spc="-125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9’s </a:t>
            </a:r>
            <a:r>
              <a:rPr sz="2600" b="1" spc="30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b="1" spc="345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600" b="1" spc="-170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-15" dirty="0">
                <a:solidFill>
                  <a:srgbClr val="548E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3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593975">
              <a:lnSpc>
                <a:spcPct val="120100"/>
              </a:lnSpc>
            </a:pPr>
            <a:r>
              <a:rPr sz="2600" spc="-3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sz="26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</a:t>
            </a:r>
            <a:r>
              <a:rPr sz="2600" spc="-3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10’s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</a:t>
            </a:r>
            <a:r>
              <a:rPr sz="26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7493 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04567" y="4187045"/>
          <a:ext cx="3778249" cy="915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677">
                <a:tc>
                  <a:txBody>
                    <a:bodyPr/>
                    <a:lstStyle/>
                    <a:p>
                      <a:pPr marR="532130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600" spc="-3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9 9 9</a:t>
                      </a:r>
                      <a:r>
                        <a:rPr sz="2600" spc="-48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600" spc="-3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9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2984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600" spc="-3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2 5 0</a:t>
                      </a:r>
                      <a:r>
                        <a:rPr sz="2600" spc="-5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600" spc="-3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6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29844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677">
                <a:tc>
                  <a:txBody>
                    <a:bodyPr/>
                    <a:lstStyle/>
                    <a:p>
                      <a:pPr marR="51371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- </a:t>
                      </a:r>
                      <a:r>
                        <a:rPr sz="2600" spc="-3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7 4 9</a:t>
                      </a:r>
                      <a:r>
                        <a:rPr sz="2600" spc="-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600" spc="-3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4762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+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4762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2600">
                        <a:latin typeface="Arial Black"/>
                        <a:cs typeface="Arial Black"/>
                      </a:endParaRPr>
                    </a:p>
                  </a:txBody>
                  <a:tcPr marL="0" marR="0" marT="4762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267966" y="5403629"/>
            <a:ext cx="1085215" cy="0"/>
          </a:xfrm>
          <a:custGeom>
            <a:avLst/>
            <a:gdLst/>
            <a:ahLst/>
            <a:cxnLst/>
            <a:rect l="l" t="t" r="r" b="b"/>
            <a:pathLst>
              <a:path w="1085214">
                <a:moveTo>
                  <a:pt x="0" y="0"/>
                </a:moveTo>
                <a:lnTo>
                  <a:pt x="1085088" y="0"/>
                </a:lnTo>
              </a:path>
            </a:pathLst>
          </a:custGeom>
          <a:ln w="20509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7103" y="5403629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>
                <a:moveTo>
                  <a:pt x="0" y="0"/>
                </a:moveTo>
                <a:lnTo>
                  <a:pt x="1354706" y="0"/>
                </a:lnTo>
              </a:path>
            </a:pathLst>
          </a:custGeom>
          <a:ln w="20509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67457" y="5630367"/>
            <a:ext cx="11042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2 5 0</a:t>
            </a:r>
            <a:r>
              <a:rPr sz="26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0895" y="5630367"/>
            <a:ext cx="11042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2 5 0</a:t>
            </a:r>
            <a:r>
              <a:rPr sz="2600" spc="-48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7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44161" y="5487161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0" y="342900"/>
                </a:moveTo>
                <a:lnTo>
                  <a:pt x="9963" y="289868"/>
                </a:lnTo>
                <a:lnTo>
                  <a:pt x="38859" y="239398"/>
                </a:lnTo>
                <a:lnTo>
                  <a:pt x="85197" y="192099"/>
                </a:lnTo>
                <a:lnTo>
                  <a:pt x="147486" y="148582"/>
                </a:lnTo>
                <a:lnTo>
                  <a:pt x="184146" y="128431"/>
                </a:lnTo>
                <a:lnTo>
                  <a:pt x="224235" y="109455"/>
                </a:lnTo>
                <a:lnTo>
                  <a:pt x="267566" y="91729"/>
                </a:lnTo>
                <a:lnTo>
                  <a:pt x="313952" y="75330"/>
                </a:lnTo>
                <a:lnTo>
                  <a:pt x="363209" y="60333"/>
                </a:lnTo>
                <a:lnTo>
                  <a:pt x="415148" y="46815"/>
                </a:lnTo>
                <a:lnTo>
                  <a:pt x="469585" y="34852"/>
                </a:lnTo>
                <a:lnTo>
                  <a:pt x="526332" y="24520"/>
                </a:lnTo>
                <a:lnTo>
                  <a:pt x="585202" y="15896"/>
                </a:lnTo>
                <a:lnTo>
                  <a:pt x="646011" y="9056"/>
                </a:lnTo>
                <a:lnTo>
                  <a:pt x="708571" y="4075"/>
                </a:lnTo>
                <a:lnTo>
                  <a:pt x="772696" y="1031"/>
                </a:lnTo>
                <a:lnTo>
                  <a:pt x="838200" y="0"/>
                </a:lnTo>
                <a:lnTo>
                  <a:pt x="903703" y="1031"/>
                </a:lnTo>
                <a:lnTo>
                  <a:pt x="967828" y="4075"/>
                </a:lnTo>
                <a:lnTo>
                  <a:pt x="1030388" y="9056"/>
                </a:lnTo>
                <a:lnTo>
                  <a:pt x="1091197" y="15896"/>
                </a:lnTo>
                <a:lnTo>
                  <a:pt x="1150067" y="24520"/>
                </a:lnTo>
                <a:lnTo>
                  <a:pt x="1206814" y="34852"/>
                </a:lnTo>
                <a:lnTo>
                  <a:pt x="1261251" y="46815"/>
                </a:lnTo>
                <a:lnTo>
                  <a:pt x="1313190" y="60333"/>
                </a:lnTo>
                <a:lnTo>
                  <a:pt x="1362447" y="75330"/>
                </a:lnTo>
                <a:lnTo>
                  <a:pt x="1408833" y="91729"/>
                </a:lnTo>
                <a:lnTo>
                  <a:pt x="1452164" y="109455"/>
                </a:lnTo>
                <a:lnTo>
                  <a:pt x="1492253" y="128431"/>
                </a:lnTo>
                <a:lnTo>
                  <a:pt x="1528913" y="148582"/>
                </a:lnTo>
                <a:lnTo>
                  <a:pt x="1561958" y="169830"/>
                </a:lnTo>
                <a:lnTo>
                  <a:pt x="1616458" y="215314"/>
                </a:lnTo>
                <a:lnTo>
                  <a:pt x="1654262" y="264274"/>
                </a:lnTo>
                <a:lnTo>
                  <a:pt x="1673878" y="316102"/>
                </a:lnTo>
                <a:lnTo>
                  <a:pt x="1676400" y="342900"/>
                </a:lnTo>
                <a:lnTo>
                  <a:pt x="1673878" y="369697"/>
                </a:lnTo>
                <a:lnTo>
                  <a:pt x="1654262" y="421525"/>
                </a:lnTo>
                <a:lnTo>
                  <a:pt x="1616458" y="470485"/>
                </a:lnTo>
                <a:lnTo>
                  <a:pt x="1561958" y="515969"/>
                </a:lnTo>
                <a:lnTo>
                  <a:pt x="1528913" y="537217"/>
                </a:lnTo>
                <a:lnTo>
                  <a:pt x="1492253" y="557368"/>
                </a:lnTo>
                <a:lnTo>
                  <a:pt x="1452164" y="576344"/>
                </a:lnTo>
                <a:lnTo>
                  <a:pt x="1408833" y="594070"/>
                </a:lnTo>
                <a:lnTo>
                  <a:pt x="1362447" y="610469"/>
                </a:lnTo>
                <a:lnTo>
                  <a:pt x="1313190" y="625466"/>
                </a:lnTo>
                <a:lnTo>
                  <a:pt x="1261251" y="638984"/>
                </a:lnTo>
                <a:lnTo>
                  <a:pt x="1206814" y="650947"/>
                </a:lnTo>
                <a:lnTo>
                  <a:pt x="1150067" y="661279"/>
                </a:lnTo>
                <a:lnTo>
                  <a:pt x="1091197" y="669903"/>
                </a:lnTo>
                <a:lnTo>
                  <a:pt x="1030388" y="676743"/>
                </a:lnTo>
                <a:lnTo>
                  <a:pt x="967828" y="681724"/>
                </a:lnTo>
                <a:lnTo>
                  <a:pt x="903703" y="684768"/>
                </a:lnTo>
                <a:lnTo>
                  <a:pt x="838200" y="685800"/>
                </a:lnTo>
                <a:lnTo>
                  <a:pt x="772696" y="684768"/>
                </a:lnTo>
                <a:lnTo>
                  <a:pt x="708571" y="681724"/>
                </a:lnTo>
                <a:lnTo>
                  <a:pt x="646011" y="676743"/>
                </a:lnTo>
                <a:lnTo>
                  <a:pt x="585202" y="669903"/>
                </a:lnTo>
                <a:lnTo>
                  <a:pt x="526332" y="661279"/>
                </a:lnTo>
                <a:lnTo>
                  <a:pt x="469585" y="650947"/>
                </a:lnTo>
                <a:lnTo>
                  <a:pt x="415148" y="638984"/>
                </a:lnTo>
                <a:lnTo>
                  <a:pt x="363209" y="625466"/>
                </a:lnTo>
                <a:lnTo>
                  <a:pt x="313952" y="610469"/>
                </a:lnTo>
                <a:lnTo>
                  <a:pt x="267566" y="594070"/>
                </a:lnTo>
                <a:lnTo>
                  <a:pt x="224235" y="576344"/>
                </a:lnTo>
                <a:lnTo>
                  <a:pt x="184146" y="557368"/>
                </a:lnTo>
                <a:lnTo>
                  <a:pt x="147486" y="537217"/>
                </a:lnTo>
                <a:lnTo>
                  <a:pt x="114441" y="515969"/>
                </a:lnTo>
                <a:lnTo>
                  <a:pt x="59941" y="470485"/>
                </a:lnTo>
                <a:lnTo>
                  <a:pt x="22137" y="421525"/>
                </a:lnTo>
                <a:lnTo>
                  <a:pt x="2521" y="369697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2834" y="5725236"/>
            <a:ext cx="381635" cy="134620"/>
          </a:xfrm>
          <a:custGeom>
            <a:avLst/>
            <a:gdLst/>
            <a:ahLst/>
            <a:cxnLst/>
            <a:rect l="l" t="t" r="r" b="b"/>
            <a:pathLst>
              <a:path w="381634" h="134620">
                <a:moveTo>
                  <a:pt x="115569" y="0"/>
                </a:moveTo>
                <a:lnTo>
                  <a:pt x="0" y="66725"/>
                </a:lnTo>
                <a:lnTo>
                  <a:pt x="114935" y="134416"/>
                </a:lnTo>
                <a:lnTo>
                  <a:pt x="123825" y="132118"/>
                </a:lnTo>
                <a:lnTo>
                  <a:pt x="131952" y="118338"/>
                </a:lnTo>
                <a:lnTo>
                  <a:pt x="129666" y="109461"/>
                </a:lnTo>
                <a:lnTo>
                  <a:pt x="82298" y="81542"/>
                </a:lnTo>
                <a:lnTo>
                  <a:pt x="28701" y="81318"/>
                </a:lnTo>
                <a:lnTo>
                  <a:pt x="28828" y="52362"/>
                </a:lnTo>
                <a:lnTo>
                  <a:pt x="82783" y="52362"/>
                </a:lnTo>
                <a:lnTo>
                  <a:pt x="130048" y="25069"/>
                </a:lnTo>
                <a:lnTo>
                  <a:pt x="132461" y="16217"/>
                </a:lnTo>
                <a:lnTo>
                  <a:pt x="128397" y="9296"/>
                </a:lnTo>
                <a:lnTo>
                  <a:pt x="124460" y="2362"/>
                </a:lnTo>
                <a:lnTo>
                  <a:pt x="115569" y="0"/>
                </a:lnTo>
                <a:close/>
              </a:path>
              <a:path w="381634" h="134620">
                <a:moveTo>
                  <a:pt x="82395" y="52586"/>
                </a:moveTo>
                <a:lnTo>
                  <a:pt x="57548" y="66954"/>
                </a:lnTo>
                <a:lnTo>
                  <a:pt x="82298" y="81542"/>
                </a:lnTo>
                <a:lnTo>
                  <a:pt x="381126" y="82791"/>
                </a:lnTo>
                <a:lnTo>
                  <a:pt x="381126" y="53835"/>
                </a:lnTo>
                <a:lnTo>
                  <a:pt x="82395" y="52586"/>
                </a:lnTo>
                <a:close/>
              </a:path>
              <a:path w="381634" h="134620">
                <a:moveTo>
                  <a:pt x="28828" y="52362"/>
                </a:moveTo>
                <a:lnTo>
                  <a:pt x="28701" y="81318"/>
                </a:lnTo>
                <a:lnTo>
                  <a:pt x="82298" y="81542"/>
                </a:lnTo>
                <a:lnTo>
                  <a:pt x="78621" y="79375"/>
                </a:lnTo>
                <a:lnTo>
                  <a:pt x="36067" y="79375"/>
                </a:lnTo>
                <a:lnTo>
                  <a:pt x="36194" y="54368"/>
                </a:lnTo>
                <a:lnTo>
                  <a:pt x="79312" y="54368"/>
                </a:lnTo>
                <a:lnTo>
                  <a:pt x="82395" y="52586"/>
                </a:lnTo>
                <a:lnTo>
                  <a:pt x="28828" y="52362"/>
                </a:lnTo>
                <a:close/>
              </a:path>
              <a:path w="381634" h="134620">
                <a:moveTo>
                  <a:pt x="36194" y="54368"/>
                </a:moveTo>
                <a:lnTo>
                  <a:pt x="36067" y="79375"/>
                </a:lnTo>
                <a:lnTo>
                  <a:pt x="57548" y="66954"/>
                </a:lnTo>
                <a:lnTo>
                  <a:pt x="36194" y="54368"/>
                </a:lnTo>
                <a:close/>
              </a:path>
              <a:path w="381634" h="134620">
                <a:moveTo>
                  <a:pt x="57548" y="66954"/>
                </a:moveTo>
                <a:lnTo>
                  <a:pt x="36067" y="79375"/>
                </a:lnTo>
                <a:lnTo>
                  <a:pt x="78621" y="79375"/>
                </a:lnTo>
                <a:lnTo>
                  <a:pt x="57548" y="66954"/>
                </a:lnTo>
                <a:close/>
              </a:path>
              <a:path w="381634" h="134620">
                <a:moveTo>
                  <a:pt x="79312" y="54368"/>
                </a:moveTo>
                <a:lnTo>
                  <a:pt x="36194" y="54368"/>
                </a:lnTo>
                <a:lnTo>
                  <a:pt x="57548" y="66954"/>
                </a:lnTo>
                <a:lnTo>
                  <a:pt x="79312" y="54368"/>
                </a:lnTo>
                <a:close/>
              </a:path>
              <a:path w="381634" h="134620">
                <a:moveTo>
                  <a:pt x="82783" y="52362"/>
                </a:moveTo>
                <a:lnTo>
                  <a:pt x="28828" y="52362"/>
                </a:lnTo>
                <a:lnTo>
                  <a:pt x="82395" y="52586"/>
                </a:lnTo>
                <a:lnTo>
                  <a:pt x="82783" y="523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9029" y="5592267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FF0000"/>
                </a:solidFill>
                <a:latin typeface="Trebuchet MS"/>
                <a:cs typeface="Trebuchet MS"/>
              </a:rPr>
              <a:t>10’s</a:t>
            </a:r>
            <a:r>
              <a:rPr sz="18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b="1" spc="20" dirty="0">
                <a:solidFill>
                  <a:srgbClr val="FF0000"/>
                </a:solidFill>
                <a:latin typeface="Trebuchet MS"/>
                <a:cs typeface="Trebuchet MS"/>
              </a:rPr>
              <a:t>complement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155" y="1648967"/>
            <a:ext cx="7414259" cy="352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676400"/>
            <a:ext cx="73152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16560"/>
              </p:ext>
            </p:extLst>
          </p:nvPr>
        </p:nvGraphicFramePr>
        <p:xfrm>
          <a:off x="909637" y="1671637"/>
          <a:ext cx="7313928" cy="3446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2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3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39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2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Symbols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870"/>
                        </a:lnSpc>
                        <a:spcBef>
                          <a:spcPts val="315"/>
                        </a:spcBef>
                      </a:pPr>
                      <a:r>
                        <a:rPr sz="2400" spc="-3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r>
                        <a:rPr sz="2400" spc="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spc="-2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92075">
                        <a:lnSpc>
                          <a:spcPts val="2870"/>
                        </a:lnSpc>
                      </a:pPr>
                      <a:r>
                        <a:rPr sz="2400" spc="-29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humans?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0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870"/>
                        </a:lnSpc>
                        <a:spcBef>
                          <a:spcPts val="315"/>
                        </a:spcBef>
                      </a:pPr>
                      <a:r>
                        <a:rPr sz="2400" spc="-3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</a:t>
                      </a:r>
                      <a:r>
                        <a:rPr sz="2400" spc="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spc="-2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92075">
                        <a:lnSpc>
                          <a:spcPts val="2870"/>
                        </a:lnSpc>
                      </a:pPr>
                      <a:r>
                        <a:rPr sz="2400" spc="-2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computers?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0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8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0, 1, </a:t>
                      </a:r>
                      <a:r>
                        <a:rPr sz="2400" spc="-6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r>
                        <a:rPr sz="2400" spc="-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spc="-28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7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7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8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</a:t>
                      </a:r>
                      <a:r>
                        <a:rPr sz="2400" spc="3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spc="-28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17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Octal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0, 1, </a:t>
                      </a:r>
                      <a:r>
                        <a:rPr sz="2400" spc="-6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r>
                        <a:rPr sz="2400" spc="-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spc="-28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7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7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658">
                <a:tc>
                  <a:txBody>
                    <a:bodyPr/>
                    <a:lstStyle/>
                    <a:p>
                      <a:pPr marL="91440" marR="252095">
                        <a:lnSpc>
                          <a:spcPts val="2860"/>
                        </a:lnSpc>
                        <a:spcBef>
                          <a:spcPts val="430"/>
                        </a:spcBef>
                      </a:pPr>
                      <a:r>
                        <a:rPr sz="2400" spc="-2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Hexa-  </a:t>
                      </a: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sz="2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cimal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54610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28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0, 1, </a:t>
                      </a:r>
                      <a:r>
                        <a:rPr sz="2400" spc="-6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r>
                        <a:rPr sz="2400" spc="-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spc="-28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spc="-2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sz="2400" spc="-3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B, </a:t>
                      </a:r>
                      <a:r>
                        <a:rPr sz="2400" spc="-6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r>
                        <a:rPr sz="2400" spc="-459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spc="-4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0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7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7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F69240"/>
                      </a:solidFill>
                      <a:prstDash val="solid"/>
                    </a:lnL>
                    <a:lnR w="9525">
                      <a:solidFill>
                        <a:srgbClr val="F69240"/>
                      </a:solidFill>
                      <a:prstDash val="solid"/>
                    </a:lnR>
                    <a:lnT w="9525">
                      <a:solidFill>
                        <a:srgbClr val="F69240"/>
                      </a:solidFill>
                      <a:prstDash val="solid"/>
                    </a:lnT>
                    <a:lnB w="9525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880" y="283209"/>
            <a:ext cx="64744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latin typeface="Georgia"/>
                <a:cs typeface="Georgia"/>
              </a:rPr>
              <a:t>Common </a:t>
            </a:r>
            <a:r>
              <a:rPr spc="20" dirty="0">
                <a:latin typeface="Georgia"/>
                <a:cs typeface="Georgia"/>
              </a:rPr>
              <a:t>Number</a:t>
            </a:r>
            <a:r>
              <a:rPr spc="30" dirty="0">
                <a:latin typeface="Georgia"/>
                <a:cs typeface="Georgia"/>
              </a:rPr>
              <a:t> </a:t>
            </a:r>
            <a:r>
              <a:rPr spc="-40" dirty="0">
                <a:latin typeface="Georgia"/>
                <a:cs typeface="Georgia"/>
              </a:rPr>
              <a:t>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373" y="253111"/>
            <a:ext cx="39408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Georgia"/>
                <a:cs typeface="Georgia"/>
              </a:rPr>
              <a:t>Binary</a:t>
            </a:r>
            <a:r>
              <a:rPr spc="55" dirty="0">
                <a:latin typeface="Georgia"/>
                <a:cs typeface="Georgia"/>
              </a:rPr>
              <a:t> </a:t>
            </a:r>
            <a:r>
              <a:rPr spc="-25" dirty="0">
                <a:latin typeface="Georgia"/>
                <a:cs typeface="Georgia"/>
              </a:rPr>
              <a:t>Addition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2526"/>
              </p:ext>
            </p:extLst>
          </p:nvPr>
        </p:nvGraphicFramePr>
        <p:xfrm>
          <a:off x="1208062" y="2057400"/>
          <a:ext cx="6558280" cy="2686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9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0+0=0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0+1=1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1+0=1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1+1=10 (0 with carry of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1)</a:t>
                      </a: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4904308"/>
            <a:ext cx="898652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3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sz="2600" spc="-4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case, </a:t>
            </a:r>
            <a:r>
              <a:rPr sz="2600" spc="-3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6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3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digits: </a:t>
            </a:r>
            <a:r>
              <a:rPr sz="2600" spc="-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sz="2600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600" spc="-3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Carry </a:t>
            </a: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600" spc="-3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sz="2600" spc="-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600" spc="-3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sz="2600" spc="-6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3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Sum.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373" y="253111"/>
            <a:ext cx="39408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Georgia"/>
                <a:cs typeface="Georgia"/>
              </a:rPr>
              <a:t>Binary</a:t>
            </a:r>
            <a:r>
              <a:rPr spc="55" dirty="0">
                <a:latin typeface="Georgia"/>
                <a:cs typeface="Georgia"/>
              </a:rPr>
              <a:t> </a:t>
            </a:r>
            <a:r>
              <a:rPr spc="-25" dirty="0">
                <a:latin typeface="Georgia"/>
                <a:cs typeface="Georgia"/>
              </a:rPr>
              <a:t>Addition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74977"/>
            <a:ext cx="6172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90" dirty="0">
                <a:solidFill>
                  <a:srgbClr val="FFFFFF"/>
                </a:solidFill>
                <a:latin typeface="Arial Black"/>
                <a:cs typeface="Arial Black"/>
              </a:rPr>
              <a:t>e.g.: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267838"/>
            <a:ext cx="112204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tabLst>
                <a:tab pos="913765" algn="l"/>
              </a:tabLst>
            </a:pPr>
            <a:r>
              <a:rPr sz="2600" spc="105" dirty="0">
                <a:solidFill>
                  <a:srgbClr val="FFFFFF"/>
                </a:solidFill>
                <a:latin typeface="Arial Black"/>
                <a:cs typeface="Arial Black"/>
              </a:rPr>
              <a:t>+	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3575" y="2267838"/>
            <a:ext cx="20764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7975" y="2267838"/>
            <a:ext cx="20764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2375" y="2267838"/>
            <a:ext cx="20764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3200400"/>
            <a:ext cx="4114800" cy="1905"/>
          </a:xfrm>
          <a:custGeom>
            <a:avLst/>
            <a:gdLst/>
            <a:ahLst/>
            <a:cxnLst/>
            <a:rect l="l" t="t" r="r" b="b"/>
            <a:pathLst>
              <a:path w="4114800" h="1905">
                <a:moveTo>
                  <a:pt x="0" y="0"/>
                </a:moveTo>
                <a:lnTo>
                  <a:pt x="41148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49882" y="3303854"/>
            <a:ext cx="6235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7990" algn="l"/>
              </a:tabLst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	0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8486" y="3303854"/>
            <a:ext cx="20827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3583" y="3303854"/>
            <a:ext cx="10864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0905" algn="l"/>
              </a:tabLst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	0</a:t>
            </a:r>
            <a:endParaRPr sz="260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40407" y="3264408"/>
            <a:ext cx="407034" cy="1460500"/>
            <a:chOff x="1740407" y="3264408"/>
            <a:chExt cx="407034" cy="1460500"/>
          </a:xfrm>
        </p:grpSpPr>
        <p:sp>
          <p:nvSpPr>
            <p:cNvPr id="13" name="object 13"/>
            <p:cNvSpPr/>
            <p:nvPr/>
          </p:nvSpPr>
          <p:spPr>
            <a:xfrm>
              <a:off x="1753361" y="3277362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266700"/>
                  </a:moveTo>
                  <a:lnTo>
                    <a:pt x="3872" y="212943"/>
                  </a:lnTo>
                  <a:lnTo>
                    <a:pt x="14978" y="162877"/>
                  </a:lnTo>
                  <a:lnTo>
                    <a:pt x="32548" y="117574"/>
                  </a:lnTo>
                  <a:lnTo>
                    <a:pt x="55816" y="78104"/>
                  </a:lnTo>
                  <a:lnTo>
                    <a:pt x="84013" y="45541"/>
                  </a:lnTo>
                  <a:lnTo>
                    <a:pt x="116371" y="20954"/>
                  </a:lnTo>
                  <a:lnTo>
                    <a:pt x="152123" y="5417"/>
                  </a:lnTo>
                  <a:lnTo>
                    <a:pt x="190500" y="0"/>
                  </a:lnTo>
                  <a:lnTo>
                    <a:pt x="228876" y="5417"/>
                  </a:lnTo>
                  <a:lnTo>
                    <a:pt x="264628" y="20954"/>
                  </a:lnTo>
                  <a:lnTo>
                    <a:pt x="296986" y="45541"/>
                  </a:lnTo>
                  <a:lnTo>
                    <a:pt x="325183" y="78104"/>
                  </a:lnTo>
                  <a:lnTo>
                    <a:pt x="348451" y="117574"/>
                  </a:lnTo>
                  <a:lnTo>
                    <a:pt x="366021" y="162877"/>
                  </a:lnTo>
                  <a:lnTo>
                    <a:pt x="377127" y="212943"/>
                  </a:lnTo>
                  <a:lnTo>
                    <a:pt x="381000" y="266700"/>
                  </a:lnTo>
                  <a:lnTo>
                    <a:pt x="377127" y="320456"/>
                  </a:lnTo>
                  <a:lnTo>
                    <a:pt x="366021" y="370522"/>
                  </a:lnTo>
                  <a:lnTo>
                    <a:pt x="348451" y="415825"/>
                  </a:lnTo>
                  <a:lnTo>
                    <a:pt x="325183" y="455294"/>
                  </a:lnTo>
                  <a:lnTo>
                    <a:pt x="296986" y="487858"/>
                  </a:lnTo>
                  <a:lnTo>
                    <a:pt x="264628" y="512444"/>
                  </a:lnTo>
                  <a:lnTo>
                    <a:pt x="228876" y="527982"/>
                  </a:lnTo>
                  <a:lnTo>
                    <a:pt x="190500" y="533400"/>
                  </a:lnTo>
                  <a:lnTo>
                    <a:pt x="152123" y="527982"/>
                  </a:lnTo>
                  <a:lnTo>
                    <a:pt x="116371" y="512445"/>
                  </a:lnTo>
                  <a:lnTo>
                    <a:pt x="84013" y="487858"/>
                  </a:lnTo>
                  <a:lnTo>
                    <a:pt x="55816" y="455295"/>
                  </a:lnTo>
                  <a:lnTo>
                    <a:pt x="32548" y="415825"/>
                  </a:lnTo>
                  <a:lnTo>
                    <a:pt x="14978" y="370522"/>
                  </a:lnTo>
                  <a:lnTo>
                    <a:pt x="3872" y="320456"/>
                  </a:lnTo>
                  <a:lnTo>
                    <a:pt x="0" y="2667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87727" y="3810000"/>
              <a:ext cx="103505" cy="915035"/>
            </a:xfrm>
            <a:custGeom>
              <a:avLst/>
              <a:gdLst/>
              <a:ahLst/>
              <a:cxnLst/>
              <a:rect l="l" t="t" r="r" b="b"/>
              <a:pathLst>
                <a:path w="103505" h="915035">
                  <a:moveTo>
                    <a:pt x="54354" y="25117"/>
                  </a:moveTo>
                  <a:lnTo>
                    <a:pt x="47537" y="35752"/>
                  </a:lnTo>
                  <a:lnTo>
                    <a:pt x="10922" y="914145"/>
                  </a:lnTo>
                  <a:lnTo>
                    <a:pt x="23622" y="914654"/>
                  </a:lnTo>
                  <a:lnTo>
                    <a:pt x="60236" y="36265"/>
                  </a:lnTo>
                  <a:lnTo>
                    <a:pt x="54354" y="25117"/>
                  </a:lnTo>
                  <a:close/>
                </a:path>
                <a:path w="103505" h="915035">
                  <a:moveTo>
                    <a:pt x="61888" y="12318"/>
                  </a:moveTo>
                  <a:lnTo>
                    <a:pt x="48514" y="12318"/>
                  </a:lnTo>
                  <a:lnTo>
                    <a:pt x="61214" y="12826"/>
                  </a:lnTo>
                  <a:lnTo>
                    <a:pt x="60236" y="36265"/>
                  </a:lnTo>
                  <a:lnTo>
                    <a:pt x="90424" y="93472"/>
                  </a:lnTo>
                  <a:lnTo>
                    <a:pt x="92075" y="96647"/>
                  </a:lnTo>
                  <a:lnTo>
                    <a:pt x="96012" y="97789"/>
                  </a:lnTo>
                  <a:lnTo>
                    <a:pt x="102108" y="94487"/>
                  </a:lnTo>
                  <a:lnTo>
                    <a:pt x="103378" y="90677"/>
                  </a:lnTo>
                  <a:lnTo>
                    <a:pt x="101727" y="87630"/>
                  </a:lnTo>
                  <a:lnTo>
                    <a:pt x="61888" y="12318"/>
                  </a:lnTo>
                  <a:close/>
                </a:path>
                <a:path w="103505" h="915035">
                  <a:moveTo>
                    <a:pt x="55372" y="0"/>
                  </a:moveTo>
                  <a:lnTo>
                    <a:pt x="1905" y="83438"/>
                  </a:lnTo>
                  <a:lnTo>
                    <a:pt x="0" y="86360"/>
                  </a:lnTo>
                  <a:lnTo>
                    <a:pt x="889" y="90297"/>
                  </a:lnTo>
                  <a:lnTo>
                    <a:pt x="6731" y="94106"/>
                  </a:lnTo>
                  <a:lnTo>
                    <a:pt x="10668" y="93218"/>
                  </a:lnTo>
                  <a:lnTo>
                    <a:pt x="12573" y="90297"/>
                  </a:lnTo>
                  <a:lnTo>
                    <a:pt x="47537" y="35752"/>
                  </a:lnTo>
                  <a:lnTo>
                    <a:pt x="48514" y="12318"/>
                  </a:lnTo>
                  <a:lnTo>
                    <a:pt x="61888" y="12318"/>
                  </a:lnTo>
                  <a:lnTo>
                    <a:pt x="55372" y="0"/>
                  </a:lnTo>
                  <a:close/>
                </a:path>
                <a:path w="103505" h="915035">
                  <a:moveTo>
                    <a:pt x="61102" y="15493"/>
                  </a:moveTo>
                  <a:lnTo>
                    <a:pt x="49276" y="15493"/>
                  </a:lnTo>
                  <a:lnTo>
                    <a:pt x="60198" y="16001"/>
                  </a:lnTo>
                  <a:lnTo>
                    <a:pt x="54354" y="25117"/>
                  </a:lnTo>
                  <a:lnTo>
                    <a:pt x="60236" y="36265"/>
                  </a:lnTo>
                  <a:lnTo>
                    <a:pt x="61102" y="15493"/>
                  </a:lnTo>
                  <a:close/>
                </a:path>
                <a:path w="103505" h="915035">
                  <a:moveTo>
                    <a:pt x="48514" y="12318"/>
                  </a:moveTo>
                  <a:lnTo>
                    <a:pt x="47537" y="35752"/>
                  </a:lnTo>
                  <a:lnTo>
                    <a:pt x="54354" y="25117"/>
                  </a:lnTo>
                  <a:lnTo>
                    <a:pt x="49276" y="15493"/>
                  </a:lnTo>
                  <a:lnTo>
                    <a:pt x="61102" y="15493"/>
                  </a:lnTo>
                  <a:lnTo>
                    <a:pt x="61214" y="12826"/>
                  </a:lnTo>
                  <a:lnTo>
                    <a:pt x="48514" y="12318"/>
                  </a:lnTo>
                  <a:close/>
                </a:path>
                <a:path w="103505" h="915035">
                  <a:moveTo>
                    <a:pt x="49276" y="15493"/>
                  </a:moveTo>
                  <a:lnTo>
                    <a:pt x="54354" y="25117"/>
                  </a:lnTo>
                  <a:lnTo>
                    <a:pt x="60198" y="16001"/>
                  </a:lnTo>
                  <a:lnTo>
                    <a:pt x="49276" y="154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47825" y="4752213"/>
            <a:ext cx="8191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30" dirty="0">
                <a:solidFill>
                  <a:srgbClr val="FFFFFF"/>
                </a:solidFill>
                <a:latin typeface="Arial Black"/>
                <a:cs typeface="Arial Black"/>
              </a:rPr>
              <a:t>Car</a:t>
            </a:r>
            <a:r>
              <a:rPr sz="2600" spc="-12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2600" spc="-310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29486"/>
            <a:ext cx="7908290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600" spc="-355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2600" spc="-290" dirty="0">
                <a:solidFill>
                  <a:srgbClr val="FFFFFF"/>
                </a:solidFill>
                <a:latin typeface="Arial Black"/>
                <a:cs typeface="Arial Black"/>
              </a:rPr>
              <a:t>subtraction </a:t>
            </a:r>
            <a:r>
              <a:rPr sz="2600" spc="-350" dirty="0">
                <a:solidFill>
                  <a:srgbClr val="FFFFFF"/>
                </a:solidFill>
                <a:latin typeface="Arial Black"/>
                <a:cs typeface="Arial Black"/>
              </a:rPr>
              <a:t>consists </a:t>
            </a:r>
            <a:r>
              <a:rPr sz="2600" spc="-210" dirty="0">
                <a:solidFill>
                  <a:srgbClr val="FFFFFF"/>
                </a:solidFill>
                <a:latin typeface="Arial Black"/>
                <a:cs typeface="Arial Black"/>
              </a:rPr>
              <a:t>of four </a:t>
            </a:r>
            <a:r>
              <a:rPr sz="2600" spc="-280" dirty="0">
                <a:solidFill>
                  <a:srgbClr val="FFFFFF"/>
                </a:solidFill>
                <a:latin typeface="Arial Black"/>
                <a:cs typeface="Arial Black"/>
              </a:rPr>
              <a:t>possible </a:t>
            </a:r>
            <a:r>
              <a:rPr sz="2600" spc="-290" dirty="0">
                <a:solidFill>
                  <a:srgbClr val="FFFFFF"/>
                </a:solidFill>
                <a:latin typeface="Arial Black"/>
                <a:cs typeface="Arial Black"/>
              </a:rPr>
              <a:t>elementary  </a:t>
            </a:r>
            <a:r>
              <a:rPr sz="2600" spc="-275" dirty="0">
                <a:solidFill>
                  <a:srgbClr val="FFFFFF"/>
                </a:solidFill>
                <a:latin typeface="Arial Black"/>
                <a:cs typeface="Arial Black"/>
              </a:rPr>
              <a:t>operations: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5045" y="253111"/>
            <a:ext cx="4613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Georgia"/>
                <a:cs typeface="Georgia"/>
              </a:rPr>
              <a:t>Binary</a:t>
            </a:r>
            <a:r>
              <a:rPr spc="45" dirty="0">
                <a:latin typeface="Georgia"/>
                <a:cs typeface="Georgia"/>
              </a:rPr>
              <a:t> </a:t>
            </a:r>
            <a:r>
              <a:rPr spc="-55" dirty="0">
                <a:latin typeface="Georgia"/>
                <a:cs typeface="Georgia"/>
              </a:rPr>
              <a:t>Subtraction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4825327"/>
            <a:ext cx="827913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600" spc="-270" dirty="0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sz="2600" spc="-420" dirty="0">
                <a:solidFill>
                  <a:srgbClr val="FFFFFF"/>
                </a:solidFill>
                <a:latin typeface="Arial Black"/>
                <a:cs typeface="Arial Black"/>
              </a:rPr>
              <a:t>case </a:t>
            </a:r>
            <a:r>
              <a:rPr sz="2600" spc="-204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2600" spc="-320" dirty="0">
                <a:solidFill>
                  <a:srgbClr val="FFFFFF"/>
                </a:solidFill>
                <a:latin typeface="Arial Black"/>
                <a:cs typeface="Arial Black"/>
              </a:rPr>
              <a:t>second </a:t>
            </a:r>
            <a:r>
              <a:rPr sz="2600" spc="-245" dirty="0">
                <a:solidFill>
                  <a:srgbClr val="FFFFFF"/>
                </a:solidFill>
                <a:latin typeface="Arial Black"/>
                <a:cs typeface="Arial Black"/>
              </a:rPr>
              <a:t>operation </a:t>
            </a:r>
            <a:r>
              <a:rPr sz="2600" spc="-275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2600" spc="-250" dirty="0">
                <a:solidFill>
                  <a:srgbClr val="FFFFFF"/>
                </a:solidFill>
                <a:latin typeface="Arial Black"/>
                <a:cs typeface="Arial Black"/>
              </a:rPr>
              <a:t>minuend 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bit </a:t>
            </a:r>
            <a:r>
              <a:rPr sz="2600" spc="-350" dirty="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sz="2600" spc="-320" dirty="0">
                <a:solidFill>
                  <a:srgbClr val="FFFFFF"/>
                </a:solidFill>
                <a:latin typeface="Arial Black"/>
                <a:cs typeface="Arial Black"/>
              </a:rPr>
              <a:t>smaller  </a:t>
            </a:r>
            <a:r>
              <a:rPr sz="2600" spc="-275" dirty="0">
                <a:solidFill>
                  <a:srgbClr val="FFFFFF"/>
                </a:solidFill>
                <a:latin typeface="Arial Black"/>
                <a:cs typeface="Arial Black"/>
              </a:rPr>
              <a:t>than the subtrahend </a:t>
            </a:r>
            <a:r>
              <a:rPr sz="2600" spc="-240" dirty="0">
                <a:solidFill>
                  <a:srgbClr val="FFFFFF"/>
                </a:solidFill>
                <a:latin typeface="Arial Black"/>
                <a:cs typeface="Arial Black"/>
              </a:rPr>
              <a:t>bit, </a:t>
            </a:r>
            <a:r>
              <a:rPr sz="2600" spc="-330" dirty="0">
                <a:solidFill>
                  <a:srgbClr val="FFFFFF"/>
                </a:solidFill>
                <a:latin typeface="Arial Black"/>
                <a:cs typeface="Arial Black"/>
              </a:rPr>
              <a:t>hence 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 </a:t>
            </a:r>
            <a:r>
              <a:rPr sz="2600" spc="-35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260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65" dirty="0">
                <a:solidFill>
                  <a:srgbClr val="FFFFFF"/>
                </a:solidFill>
                <a:latin typeface="Arial Black"/>
                <a:cs typeface="Arial Black"/>
              </a:rPr>
              <a:t>borrowed.</a:t>
            </a:r>
            <a:endParaRPr sz="2600">
              <a:latin typeface="Arial Black"/>
              <a:cs typeface="Arial Blac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8062" y="2635250"/>
          <a:ext cx="6558280" cy="2082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0-0=0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0-1=1(borrow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1-0=1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1-1=0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045" y="253111"/>
            <a:ext cx="4613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Georgia"/>
                <a:cs typeface="Georgia"/>
              </a:rPr>
              <a:t>Binary</a:t>
            </a:r>
            <a:r>
              <a:rPr spc="45" dirty="0">
                <a:latin typeface="Georgia"/>
                <a:cs typeface="Georgia"/>
              </a:rPr>
              <a:t> </a:t>
            </a:r>
            <a:r>
              <a:rPr spc="-55" dirty="0">
                <a:latin typeface="Georgia"/>
                <a:cs typeface="Georgia"/>
              </a:rPr>
              <a:t>Subtraction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74977"/>
            <a:ext cx="6172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90" dirty="0">
                <a:solidFill>
                  <a:srgbClr val="FFFFFF"/>
                </a:solidFill>
                <a:latin typeface="Arial Black"/>
                <a:cs typeface="Arial Black"/>
              </a:rPr>
              <a:t>e.g.: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9985" y="2267838"/>
            <a:ext cx="110998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tabLst>
                <a:tab pos="901700" algn="l"/>
              </a:tabLst>
            </a:pPr>
            <a:r>
              <a:rPr sz="2600" spc="200" dirty="0">
                <a:solidFill>
                  <a:srgbClr val="FFFFFF"/>
                </a:solidFill>
                <a:latin typeface="Arial Black"/>
                <a:cs typeface="Arial Black"/>
              </a:rPr>
              <a:t>-	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975" y="2267838"/>
            <a:ext cx="20764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375" y="2267838"/>
            <a:ext cx="20764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028" y="2267838"/>
            <a:ext cx="20764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9814" y="3303854"/>
            <a:ext cx="20827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3586" y="3303854"/>
            <a:ext cx="20827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7359" y="3303854"/>
            <a:ext cx="9702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700" algn="l"/>
              </a:tabLst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	1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7400" y="3200400"/>
            <a:ext cx="4114800" cy="1905"/>
          </a:xfrm>
          <a:custGeom>
            <a:avLst/>
            <a:gdLst/>
            <a:ahLst/>
            <a:cxnLst/>
            <a:rect l="l" t="t" r="r" b="b"/>
            <a:pathLst>
              <a:path w="4114800" h="1905">
                <a:moveTo>
                  <a:pt x="0" y="0"/>
                </a:moveTo>
                <a:lnTo>
                  <a:pt x="4114800" y="165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764" y="253111"/>
            <a:ext cx="5281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Georgia"/>
                <a:cs typeface="Georgia"/>
              </a:rPr>
              <a:t>Binary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spc="-20" dirty="0">
                <a:latin typeface="Georgia"/>
                <a:cs typeface="Georgia"/>
              </a:rPr>
              <a:t>Multiplication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74977"/>
            <a:ext cx="52076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45" dirty="0">
                <a:solidFill>
                  <a:srgbClr val="FFFFFF"/>
                </a:solidFill>
                <a:latin typeface="Arial Black"/>
                <a:cs typeface="Arial Black"/>
              </a:rPr>
              <a:t>Rules </a:t>
            </a:r>
            <a:r>
              <a:rPr sz="2600" spc="-204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Binary </a:t>
            </a:r>
            <a:r>
              <a:rPr sz="2600" spc="-250" dirty="0">
                <a:solidFill>
                  <a:srgbClr val="FFFFFF"/>
                </a:solidFill>
                <a:latin typeface="Arial Black"/>
                <a:cs typeface="Arial Black"/>
              </a:rPr>
              <a:t>Multiplication</a:t>
            </a:r>
            <a:r>
              <a:rPr sz="26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325" dirty="0">
                <a:solidFill>
                  <a:srgbClr val="FFFFFF"/>
                </a:solidFill>
                <a:latin typeface="Arial Black"/>
                <a:cs typeface="Arial Black"/>
              </a:rPr>
              <a:t>are:</a:t>
            </a:r>
            <a:endParaRPr sz="26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8062" y="2051050"/>
          <a:ext cx="6558280" cy="2082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0.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0*0=0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0*1=0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1*0=0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1*1=1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0494" y="5052441"/>
            <a:ext cx="1409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spc="-340" dirty="0">
                <a:solidFill>
                  <a:srgbClr val="FFFFFF"/>
                </a:solidFill>
                <a:latin typeface="Arial Black"/>
                <a:cs typeface="Arial Black"/>
              </a:rPr>
              <a:t>*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9" y="4259402"/>
            <a:ext cx="3853179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25500" algn="l"/>
              </a:tabLst>
            </a:pPr>
            <a:r>
              <a:rPr sz="2600" spc="-285" dirty="0">
                <a:solidFill>
                  <a:srgbClr val="FFFFFF"/>
                </a:solidFill>
                <a:latin typeface="Arial Black"/>
                <a:cs typeface="Arial Black"/>
              </a:rPr>
              <a:t>e.g.:	</a:t>
            </a:r>
            <a:r>
              <a:rPr sz="2600" spc="-215" dirty="0">
                <a:solidFill>
                  <a:srgbClr val="FFFFFF"/>
                </a:solidFill>
                <a:latin typeface="Arial Black"/>
                <a:cs typeface="Arial Black"/>
              </a:rPr>
              <a:t>Multiply 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110 </a:t>
            </a:r>
            <a:r>
              <a:rPr sz="2600" spc="-240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26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10</a:t>
            </a:r>
            <a:endParaRPr sz="260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tabLst>
                <a:tab pos="914400" algn="l"/>
              </a:tabLst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	1</a:t>
            </a:r>
            <a:endParaRPr sz="260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1375" y="4656201"/>
            <a:ext cx="20764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3058" y="5448706"/>
            <a:ext cx="399859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6630" algn="ctr">
              <a:lnSpc>
                <a:spcPct val="100000"/>
              </a:lnSpc>
              <a:spcBef>
                <a:spcPts val="100"/>
              </a:spcBef>
              <a:tabLst>
                <a:tab pos="1891030" algn="l"/>
                <a:tab pos="2805430" algn="l"/>
              </a:tabLst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	0	0</a:t>
            </a:r>
            <a:endParaRPr sz="26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1468755" algn="l"/>
                <a:tab pos="2383790" algn="l"/>
                <a:tab pos="3298190" algn="l"/>
                <a:tab pos="3972560" algn="l"/>
              </a:tabLst>
            </a:pPr>
            <a:r>
              <a:rPr sz="2600" spc="105" dirty="0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sz="2600" u="sng" spc="105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sz="2600" u="sng" spc="695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r>
              <a:rPr sz="2600" u="sng" spc="-300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1	1	0	0	</a:t>
            </a:r>
            <a:endParaRPr sz="2600">
              <a:latin typeface="Arial Black"/>
              <a:cs typeface="Arial Black"/>
            </a:endParaRPr>
          </a:p>
          <a:p>
            <a:pPr marL="62230" algn="ctr">
              <a:lnSpc>
                <a:spcPct val="100000"/>
              </a:lnSpc>
              <a:tabLst>
                <a:tab pos="976630" algn="l"/>
                <a:tab pos="1891030" algn="l"/>
                <a:tab pos="2805430" algn="l"/>
              </a:tabLst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	1	0	0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52600" y="5486400"/>
            <a:ext cx="3581400" cy="1905"/>
          </a:xfrm>
          <a:custGeom>
            <a:avLst/>
            <a:gdLst/>
            <a:ahLst/>
            <a:cxnLst/>
            <a:rect l="l" t="t" r="r" b="b"/>
            <a:pathLst>
              <a:path w="3581400" h="1904">
                <a:moveTo>
                  <a:pt x="0" y="0"/>
                </a:moveTo>
                <a:lnTo>
                  <a:pt x="3581400" y="1650"/>
                </a:lnTo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253111"/>
            <a:ext cx="38195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Georgia"/>
                <a:cs typeface="Georgia"/>
              </a:rPr>
              <a:t>Binary</a:t>
            </a:r>
            <a:r>
              <a:rPr spc="35" dirty="0">
                <a:latin typeface="Georgia"/>
                <a:cs typeface="Georgia"/>
              </a:rPr>
              <a:t> </a:t>
            </a:r>
            <a:r>
              <a:rPr spc="-35" dirty="0">
                <a:latin typeface="Georgia"/>
                <a:cs typeface="Georgia"/>
              </a:rPr>
              <a:t>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74977"/>
            <a:ext cx="43370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345" dirty="0">
                <a:solidFill>
                  <a:srgbClr val="FFFFFF"/>
                </a:solidFill>
                <a:latin typeface="Arial Black"/>
                <a:cs typeface="Arial Black"/>
              </a:rPr>
              <a:t>Rules </a:t>
            </a:r>
            <a:r>
              <a:rPr sz="2600" spc="-204" dirty="0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Binary </a:t>
            </a:r>
            <a:r>
              <a:rPr sz="2600" spc="-260" dirty="0">
                <a:solidFill>
                  <a:srgbClr val="FFFFFF"/>
                </a:solidFill>
                <a:latin typeface="Arial Black"/>
                <a:cs typeface="Arial Black"/>
              </a:rPr>
              <a:t>Division</a:t>
            </a:r>
            <a:r>
              <a:rPr sz="26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325" dirty="0">
                <a:solidFill>
                  <a:srgbClr val="FFFFFF"/>
                </a:solidFill>
                <a:latin typeface="Arial Black"/>
                <a:cs typeface="Arial Black"/>
              </a:rPr>
              <a:t>are:</a:t>
            </a:r>
            <a:endParaRPr sz="26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8062" y="2051050"/>
          <a:ext cx="6558280" cy="2082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934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0.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0/0=0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1/0=0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0/1=0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1/1=1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9740" y="4142613"/>
            <a:ext cx="6172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90" dirty="0">
                <a:solidFill>
                  <a:srgbClr val="FFFFFF"/>
                </a:solidFill>
                <a:latin typeface="Arial Black"/>
                <a:cs typeface="Arial Black"/>
              </a:rPr>
              <a:t>e.g.: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4142613"/>
            <a:ext cx="25800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45" dirty="0">
                <a:solidFill>
                  <a:srgbClr val="FFFFFF"/>
                </a:solidFill>
                <a:latin typeface="Arial Black"/>
                <a:cs typeface="Arial Black"/>
              </a:rPr>
              <a:t>Divide 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110 </a:t>
            </a:r>
            <a:r>
              <a:rPr sz="2600" spc="-245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2600" spc="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95" dirty="0">
                <a:solidFill>
                  <a:srgbClr val="FFFFFF"/>
                </a:solidFill>
                <a:latin typeface="Arial Black"/>
                <a:cs typeface="Arial Black"/>
              </a:rPr>
              <a:t>10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4" y="4552569"/>
            <a:ext cx="3977004" cy="2314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23825" algn="r">
              <a:lnSpc>
                <a:spcPct val="100000"/>
              </a:lnSpc>
              <a:spcBef>
                <a:spcPts val="95"/>
              </a:spcBef>
              <a:tabLst>
                <a:tab pos="1469390" algn="l"/>
                <a:tab pos="2383790" algn="l"/>
              </a:tabLst>
            </a:pPr>
            <a:r>
              <a:rPr sz="2500" u="heavy" spc="40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	</a:t>
            </a:r>
            <a:r>
              <a:rPr sz="2500" u="heavy" spc="-295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1	1</a:t>
            </a:r>
            <a:endParaRPr sz="2500">
              <a:latin typeface="Arial Black"/>
              <a:cs typeface="Arial Black"/>
            </a:endParaRPr>
          </a:p>
          <a:p>
            <a:pPr marR="123189" algn="r">
              <a:lnSpc>
                <a:spcPct val="100000"/>
              </a:lnSpc>
              <a:spcBef>
                <a:spcPts val="25"/>
              </a:spcBef>
              <a:tabLst>
                <a:tab pos="913765" algn="l"/>
                <a:tab pos="1828800" algn="l"/>
                <a:tab pos="2743200" algn="l"/>
                <a:tab pos="3657600" algn="l"/>
              </a:tabLst>
            </a:pPr>
            <a:r>
              <a:rPr sz="2500" spc="-295" dirty="0">
                <a:solidFill>
                  <a:srgbClr val="FFFFFF"/>
                </a:solidFill>
                <a:latin typeface="Arial Black"/>
                <a:cs typeface="Arial Black"/>
              </a:rPr>
              <a:t>1	0	1	1	0</a:t>
            </a:r>
            <a:endParaRPr sz="2500">
              <a:latin typeface="Arial Black"/>
              <a:cs typeface="Arial Black"/>
            </a:endParaRPr>
          </a:p>
          <a:p>
            <a:pPr marL="1363980">
              <a:lnSpc>
                <a:spcPct val="100000"/>
              </a:lnSpc>
              <a:tabLst>
                <a:tab pos="1815464" algn="l"/>
                <a:tab pos="2755900" algn="l"/>
                <a:tab pos="3963670" algn="l"/>
              </a:tabLst>
            </a:pPr>
            <a:r>
              <a:rPr sz="2500" u="sng" spc="40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	</a:t>
            </a:r>
            <a:r>
              <a:rPr sz="2500" u="sng" spc="-295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1	0	</a:t>
            </a:r>
            <a:endParaRPr sz="2500">
              <a:latin typeface="Arial Black"/>
              <a:cs typeface="Arial Black"/>
            </a:endParaRPr>
          </a:p>
          <a:p>
            <a:pPr marL="1841500">
              <a:lnSpc>
                <a:spcPct val="100000"/>
              </a:lnSpc>
              <a:tabLst>
                <a:tab pos="2755900" algn="l"/>
                <a:tab pos="3670300" algn="l"/>
              </a:tabLst>
            </a:pPr>
            <a:r>
              <a:rPr sz="2500" spc="-295" dirty="0">
                <a:solidFill>
                  <a:srgbClr val="FFFFFF"/>
                </a:solidFill>
                <a:latin typeface="Arial Black"/>
                <a:cs typeface="Arial Black"/>
              </a:rPr>
              <a:t>0	1	0</a:t>
            </a:r>
            <a:endParaRPr sz="2500">
              <a:latin typeface="Arial Black"/>
              <a:cs typeface="Arial Black"/>
            </a:endParaRPr>
          </a:p>
          <a:p>
            <a:pPr marL="1363980">
              <a:lnSpc>
                <a:spcPct val="100000"/>
              </a:lnSpc>
              <a:tabLst>
                <a:tab pos="2755900" algn="l"/>
                <a:tab pos="3670300" algn="l"/>
              </a:tabLst>
            </a:pPr>
            <a:r>
              <a:rPr sz="2500" u="sng" spc="40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	</a:t>
            </a:r>
            <a:r>
              <a:rPr sz="2500" u="sng" spc="-295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1	0</a:t>
            </a:r>
            <a:r>
              <a:rPr sz="2500" u="sng" spc="100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Arial Black"/>
                <a:cs typeface="Arial Black"/>
              </a:rPr>
              <a:t> </a:t>
            </a:r>
            <a:endParaRPr sz="2500">
              <a:latin typeface="Arial Black"/>
              <a:cs typeface="Arial Black"/>
            </a:endParaRPr>
          </a:p>
          <a:p>
            <a:pPr marL="2755900">
              <a:lnSpc>
                <a:spcPct val="100000"/>
              </a:lnSpc>
              <a:tabLst>
                <a:tab pos="3670300" algn="l"/>
              </a:tabLst>
            </a:pPr>
            <a:r>
              <a:rPr sz="2500" spc="-295" dirty="0">
                <a:solidFill>
                  <a:srgbClr val="FFFFFF"/>
                </a:solidFill>
                <a:latin typeface="Arial Black"/>
                <a:cs typeface="Arial Black"/>
              </a:rPr>
              <a:t>0	0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7000" y="4954523"/>
            <a:ext cx="1905" cy="381000"/>
          </a:xfrm>
          <a:custGeom>
            <a:avLst/>
            <a:gdLst/>
            <a:ahLst/>
            <a:cxnLst/>
            <a:rect l="l" t="t" r="r" b="b"/>
            <a:pathLst>
              <a:path w="1905" h="381000">
                <a:moveTo>
                  <a:pt x="1650" y="0"/>
                </a:moveTo>
                <a:lnTo>
                  <a:pt x="0" y="38100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755" y="1496567"/>
            <a:ext cx="5356860" cy="4652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05000" y="1524000"/>
            <a:ext cx="5257800" cy="455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18947"/>
              </p:ext>
            </p:extLst>
          </p:nvPr>
        </p:nvGraphicFramePr>
        <p:xfrm>
          <a:off x="1900237" y="1519237"/>
          <a:ext cx="5257799" cy="4553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2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400" spc="-28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Octal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marR="134620" indent="127635">
                        <a:lnSpc>
                          <a:spcPts val="2860"/>
                        </a:lnSpc>
                        <a:spcBef>
                          <a:spcPts val="425"/>
                        </a:spcBef>
                      </a:pPr>
                      <a:r>
                        <a:rPr sz="2400" spc="-2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Hexa-  </a:t>
                      </a: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sz="2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cimal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5397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1661" y="283209"/>
            <a:ext cx="2361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latin typeface="Georgia"/>
                <a:cs typeface="Georgia"/>
              </a:rPr>
              <a:t>Counting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661" y="283209"/>
            <a:ext cx="2361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latin typeface="Georgia"/>
                <a:cs typeface="Georgia"/>
              </a:rPr>
              <a:t>Counting</a:t>
            </a:r>
          </a:p>
        </p:txBody>
      </p:sp>
      <p:sp>
        <p:nvSpPr>
          <p:cNvPr id="3" name="object 3"/>
          <p:cNvSpPr/>
          <p:nvPr/>
        </p:nvSpPr>
        <p:spPr>
          <a:xfrm>
            <a:off x="1857755" y="1514856"/>
            <a:ext cx="5356859" cy="4652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1542288"/>
            <a:ext cx="5257800" cy="455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777003"/>
              </p:ext>
            </p:extLst>
          </p:nvPr>
        </p:nvGraphicFramePr>
        <p:xfrm>
          <a:off x="1900237" y="1537525"/>
          <a:ext cx="5257799" cy="4553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2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</a:pPr>
                      <a:r>
                        <a:rPr sz="2400" spc="-28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2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Octal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27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marR="134620" indent="127635">
                        <a:lnSpc>
                          <a:spcPts val="2860"/>
                        </a:lnSpc>
                        <a:spcBef>
                          <a:spcPts val="425"/>
                        </a:spcBef>
                      </a:pPr>
                      <a:r>
                        <a:rPr sz="2400" spc="-2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Hexa-  </a:t>
                      </a: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sz="2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cimal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5397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830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1101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1110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28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0" marR="0" marT="37465" marB="0">
                    <a:lnL w="9525">
                      <a:solidFill>
                        <a:srgbClr val="97B853"/>
                      </a:solidFill>
                      <a:prstDash val="solid"/>
                    </a:lnL>
                    <a:lnR w="9525">
                      <a:solidFill>
                        <a:srgbClr val="97B853"/>
                      </a:solidFill>
                      <a:prstDash val="solid"/>
                    </a:lnR>
                    <a:lnT w="9525">
                      <a:solidFill>
                        <a:srgbClr val="97B853"/>
                      </a:solidFill>
                      <a:prstDash val="solid"/>
                    </a:lnT>
                    <a:lnB w="9525">
                      <a:solidFill>
                        <a:srgbClr val="97B85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321" y="283209"/>
            <a:ext cx="62922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Conversion </a:t>
            </a:r>
            <a:r>
              <a:rPr spc="125" dirty="0">
                <a:latin typeface="Georgia"/>
                <a:cs typeface="Georgia"/>
              </a:rPr>
              <a:t>Among</a:t>
            </a:r>
            <a:r>
              <a:rPr spc="135" dirty="0">
                <a:latin typeface="Georgia"/>
                <a:cs typeface="Georgia"/>
              </a:rPr>
              <a:t> </a:t>
            </a:r>
            <a:r>
              <a:rPr spc="-110" dirty="0">
                <a:latin typeface="Georgia"/>
                <a:cs typeface="Georgia"/>
              </a:rPr>
              <a:t>Bases</a:t>
            </a:r>
          </a:p>
        </p:txBody>
      </p:sp>
      <p:sp>
        <p:nvSpPr>
          <p:cNvPr id="3" name="object 3"/>
          <p:cNvSpPr/>
          <p:nvPr/>
        </p:nvSpPr>
        <p:spPr>
          <a:xfrm>
            <a:off x="1211580" y="2133600"/>
            <a:ext cx="6647687" cy="2906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279" y="4561458"/>
            <a:ext cx="1340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35" dirty="0">
                <a:latin typeface="Arial Black"/>
                <a:cs typeface="Arial Black"/>
              </a:rPr>
              <a:t>Hexadecimal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0542" y="2322703"/>
            <a:ext cx="85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Arial Black"/>
                <a:cs typeface="Arial Black"/>
              </a:rPr>
              <a:t>Decimal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0629" y="2322703"/>
            <a:ext cx="56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0" dirty="0">
                <a:latin typeface="Arial Black"/>
                <a:cs typeface="Arial Black"/>
              </a:rPr>
              <a:t>Octal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1982" y="4485258"/>
            <a:ext cx="66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0" dirty="0">
                <a:latin typeface="Arial Black"/>
                <a:cs typeface="Arial Black"/>
              </a:rPr>
              <a:t>B</a:t>
            </a:r>
            <a:r>
              <a:rPr sz="1800" spc="-204" dirty="0">
                <a:latin typeface="Arial Black"/>
                <a:cs typeface="Arial Black"/>
              </a:rPr>
              <a:t>ina</a:t>
            </a:r>
            <a:r>
              <a:rPr sz="1800" spc="-90" dirty="0">
                <a:latin typeface="Arial Black"/>
                <a:cs typeface="Arial Black"/>
              </a:rPr>
              <a:t>r</a:t>
            </a:r>
            <a:r>
              <a:rPr sz="1800" spc="-215" dirty="0">
                <a:latin typeface="Arial Black"/>
                <a:cs typeface="Arial Black"/>
              </a:rPr>
              <a:t>y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39" y="1295781"/>
            <a:ext cx="9013190" cy="17298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865" marR="17780" indent="-1651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190500" algn="l"/>
              </a:tabLst>
            </a:pPr>
            <a:r>
              <a:rPr sz="26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sz="2600" spc="-3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3's 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</a:t>
            </a:r>
            <a:r>
              <a:rPr sz="26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2600" spc="-3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 </a:t>
            </a:r>
            <a:r>
              <a:rPr sz="2600" spc="-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(if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6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600" spc="-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2600" spc="-3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divisible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 </a:t>
            </a:r>
            <a:r>
              <a:rPr sz="2600" spc="-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2600" spc="-3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0's </a:t>
            </a:r>
            <a:r>
              <a:rPr sz="26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sz="2600" spc="-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0970" marR="3683635" indent="-116205" algn="just">
              <a:lnSpc>
                <a:spcPct val="120000"/>
              </a:lnSpc>
              <a:buChar char="•"/>
              <a:tabLst>
                <a:tab pos="306070" algn="l"/>
              </a:tabLst>
            </a:pPr>
            <a:r>
              <a:rPr sz="2600" spc="-3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2600" spc="-3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octal </a:t>
            </a:r>
            <a:r>
              <a:rPr sz="2600" spc="-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 </a:t>
            </a:r>
            <a:r>
              <a:rPr sz="26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600" spc="-3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26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e.g.: 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(1010101)</a:t>
            </a:r>
            <a:r>
              <a:rPr sz="2550" spc="-405" baseline="-21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6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550" spc="-307" baseline="-21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z="2550" baseline="-2124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0767" y="4192523"/>
            <a:ext cx="103505" cy="381000"/>
          </a:xfrm>
          <a:custGeom>
            <a:avLst/>
            <a:gdLst/>
            <a:ahLst/>
            <a:cxnLst/>
            <a:rect l="l" t="t" r="r" b="b"/>
            <a:pathLst>
              <a:path w="103505" h="381000">
                <a:moveTo>
                  <a:pt x="7112" y="284733"/>
                </a:moveTo>
                <a:lnTo>
                  <a:pt x="1015" y="288289"/>
                </a:lnTo>
                <a:lnTo>
                  <a:pt x="0" y="292226"/>
                </a:lnTo>
                <a:lnTo>
                  <a:pt x="1777" y="295275"/>
                </a:lnTo>
                <a:lnTo>
                  <a:pt x="51307" y="381000"/>
                </a:lnTo>
                <a:lnTo>
                  <a:pt x="58717" y="368426"/>
                </a:lnTo>
                <a:lnTo>
                  <a:pt x="44957" y="368426"/>
                </a:lnTo>
                <a:lnTo>
                  <a:pt x="45063" y="344823"/>
                </a:lnTo>
                <a:lnTo>
                  <a:pt x="10921" y="285876"/>
                </a:lnTo>
                <a:lnTo>
                  <a:pt x="7112" y="284733"/>
                </a:lnTo>
                <a:close/>
              </a:path>
              <a:path w="103505" h="381000">
                <a:moveTo>
                  <a:pt x="45063" y="344823"/>
                </a:moveTo>
                <a:lnTo>
                  <a:pt x="44957" y="368426"/>
                </a:lnTo>
                <a:lnTo>
                  <a:pt x="57657" y="368426"/>
                </a:lnTo>
                <a:lnTo>
                  <a:pt x="57672" y="365251"/>
                </a:lnTo>
                <a:lnTo>
                  <a:pt x="45846" y="365251"/>
                </a:lnTo>
                <a:lnTo>
                  <a:pt x="51419" y="355796"/>
                </a:lnTo>
                <a:lnTo>
                  <a:pt x="45063" y="344823"/>
                </a:lnTo>
                <a:close/>
              </a:path>
              <a:path w="103505" h="381000">
                <a:moveTo>
                  <a:pt x="96265" y="285114"/>
                </a:moveTo>
                <a:lnTo>
                  <a:pt x="92456" y="286131"/>
                </a:lnTo>
                <a:lnTo>
                  <a:pt x="90677" y="289178"/>
                </a:lnTo>
                <a:lnTo>
                  <a:pt x="57762" y="345032"/>
                </a:lnTo>
                <a:lnTo>
                  <a:pt x="57657" y="368426"/>
                </a:lnTo>
                <a:lnTo>
                  <a:pt x="58717" y="368426"/>
                </a:lnTo>
                <a:lnTo>
                  <a:pt x="101600" y="295656"/>
                </a:lnTo>
                <a:lnTo>
                  <a:pt x="103377" y="292607"/>
                </a:lnTo>
                <a:lnTo>
                  <a:pt x="102362" y="288670"/>
                </a:lnTo>
                <a:lnTo>
                  <a:pt x="96265" y="285114"/>
                </a:lnTo>
                <a:close/>
              </a:path>
              <a:path w="103505" h="381000">
                <a:moveTo>
                  <a:pt x="51419" y="355796"/>
                </a:moveTo>
                <a:lnTo>
                  <a:pt x="45846" y="365251"/>
                </a:lnTo>
                <a:lnTo>
                  <a:pt x="56895" y="365251"/>
                </a:lnTo>
                <a:lnTo>
                  <a:pt x="51419" y="355796"/>
                </a:lnTo>
                <a:close/>
              </a:path>
              <a:path w="103505" h="381000">
                <a:moveTo>
                  <a:pt x="57762" y="345032"/>
                </a:moveTo>
                <a:lnTo>
                  <a:pt x="51419" y="355796"/>
                </a:lnTo>
                <a:lnTo>
                  <a:pt x="56895" y="365251"/>
                </a:lnTo>
                <a:lnTo>
                  <a:pt x="57672" y="365251"/>
                </a:lnTo>
                <a:lnTo>
                  <a:pt x="57762" y="345032"/>
                </a:lnTo>
                <a:close/>
              </a:path>
              <a:path w="103505" h="381000">
                <a:moveTo>
                  <a:pt x="59308" y="0"/>
                </a:moveTo>
                <a:lnTo>
                  <a:pt x="46608" y="0"/>
                </a:lnTo>
                <a:lnTo>
                  <a:pt x="45299" y="292226"/>
                </a:lnTo>
                <a:lnTo>
                  <a:pt x="45184" y="345032"/>
                </a:lnTo>
                <a:lnTo>
                  <a:pt x="51419" y="355796"/>
                </a:lnTo>
                <a:lnTo>
                  <a:pt x="57762" y="345032"/>
                </a:lnTo>
                <a:lnTo>
                  <a:pt x="593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1091" y="4191000"/>
            <a:ext cx="103505" cy="381000"/>
          </a:xfrm>
          <a:custGeom>
            <a:avLst/>
            <a:gdLst/>
            <a:ahLst/>
            <a:cxnLst/>
            <a:rect l="l" t="t" r="r" b="b"/>
            <a:pathLst>
              <a:path w="103504" h="381000">
                <a:moveTo>
                  <a:pt x="7112" y="284733"/>
                </a:moveTo>
                <a:lnTo>
                  <a:pt x="1016" y="288289"/>
                </a:lnTo>
                <a:lnTo>
                  <a:pt x="0" y="292226"/>
                </a:lnTo>
                <a:lnTo>
                  <a:pt x="1778" y="295275"/>
                </a:lnTo>
                <a:lnTo>
                  <a:pt x="51308" y="381000"/>
                </a:lnTo>
                <a:lnTo>
                  <a:pt x="58717" y="368426"/>
                </a:lnTo>
                <a:lnTo>
                  <a:pt x="44958" y="368426"/>
                </a:lnTo>
                <a:lnTo>
                  <a:pt x="45063" y="344823"/>
                </a:lnTo>
                <a:lnTo>
                  <a:pt x="10922" y="285876"/>
                </a:lnTo>
                <a:lnTo>
                  <a:pt x="7112" y="284733"/>
                </a:lnTo>
                <a:close/>
              </a:path>
              <a:path w="103504" h="381000">
                <a:moveTo>
                  <a:pt x="45063" y="344823"/>
                </a:moveTo>
                <a:lnTo>
                  <a:pt x="44958" y="368426"/>
                </a:lnTo>
                <a:lnTo>
                  <a:pt x="57658" y="368426"/>
                </a:lnTo>
                <a:lnTo>
                  <a:pt x="57672" y="365251"/>
                </a:lnTo>
                <a:lnTo>
                  <a:pt x="45847" y="365251"/>
                </a:lnTo>
                <a:lnTo>
                  <a:pt x="51419" y="355796"/>
                </a:lnTo>
                <a:lnTo>
                  <a:pt x="45063" y="344823"/>
                </a:lnTo>
                <a:close/>
              </a:path>
              <a:path w="103504" h="381000">
                <a:moveTo>
                  <a:pt x="96266" y="285114"/>
                </a:moveTo>
                <a:lnTo>
                  <a:pt x="92456" y="286131"/>
                </a:lnTo>
                <a:lnTo>
                  <a:pt x="90678" y="289179"/>
                </a:lnTo>
                <a:lnTo>
                  <a:pt x="57762" y="345032"/>
                </a:lnTo>
                <a:lnTo>
                  <a:pt x="57658" y="368426"/>
                </a:lnTo>
                <a:lnTo>
                  <a:pt x="58717" y="368426"/>
                </a:lnTo>
                <a:lnTo>
                  <a:pt x="101600" y="295656"/>
                </a:lnTo>
                <a:lnTo>
                  <a:pt x="103378" y="292607"/>
                </a:lnTo>
                <a:lnTo>
                  <a:pt x="102362" y="288670"/>
                </a:lnTo>
                <a:lnTo>
                  <a:pt x="96266" y="285114"/>
                </a:lnTo>
                <a:close/>
              </a:path>
              <a:path w="103504" h="381000">
                <a:moveTo>
                  <a:pt x="51419" y="355796"/>
                </a:moveTo>
                <a:lnTo>
                  <a:pt x="45847" y="365251"/>
                </a:lnTo>
                <a:lnTo>
                  <a:pt x="56896" y="365251"/>
                </a:lnTo>
                <a:lnTo>
                  <a:pt x="51419" y="355796"/>
                </a:lnTo>
                <a:close/>
              </a:path>
              <a:path w="103504" h="381000">
                <a:moveTo>
                  <a:pt x="57762" y="345032"/>
                </a:moveTo>
                <a:lnTo>
                  <a:pt x="51419" y="355796"/>
                </a:lnTo>
                <a:lnTo>
                  <a:pt x="56896" y="365251"/>
                </a:lnTo>
                <a:lnTo>
                  <a:pt x="57672" y="365251"/>
                </a:lnTo>
                <a:lnTo>
                  <a:pt x="57762" y="345032"/>
                </a:lnTo>
                <a:close/>
              </a:path>
              <a:path w="103504" h="381000">
                <a:moveTo>
                  <a:pt x="59309" y="0"/>
                </a:moveTo>
                <a:lnTo>
                  <a:pt x="46609" y="0"/>
                </a:lnTo>
                <a:lnTo>
                  <a:pt x="45299" y="292226"/>
                </a:lnTo>
                <a:lnTo>
                  <a:pt x="45184" y="345032"/>
                </a:lnTo>
                <a:lnTo>
                  <a:pt x="51419" y="355796"/>
                </a:lnTo>
                <a:lnTo>
                  <a:pt x="57762" y="345032"/>
                </a:lnTo>
                <a:lnTo>
                  <a:pt x="593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6692" y="4191000"/>
            <a:ext cx="103505" cy="381000"/>
          </a:xfrm>
          <a:custGeom>
            <a:avLst/>
            <a:gdLst/>
            <a:ahLst/>
            <a:cxnLst/>
            <a:rect l="l" t="t" r="r" b="b"/>
            <a:pathLst>
              <a:path w="103505" h="381000">
                <a:moveTo>
                  <a:pt x="7112" y="284733"/>
                </a:moveTo>
                <a:lnTo>
                  <a:pt x="1015" y="288289"/>
                </a:lnTo>
                <a:lnTo>
                  <a:pt x="0" y="292226"/>
                </a:lnTo>
                <a:lnTo>
                  <a:pt x="1777" y="295275"/>
                </a:lnTo>
                <a:lnTo>
                  <a:pt x="51307" y="381000"/>
                </a:lnTo>
                <a:lnTo>
                  <a:pt x="58717" y="368426"/>
                </a:lnTo>
                <a:lnTo>
                  <a:pt x="44957" y="368426"/>
                </a:lnTo>
                <a:lnTo>
                  <a:pt x="45063" y="344823"/>
                </a:lnTo>
                <a:lnTo>
                  <a:pt x="10921" y="285876"/>
                </a:lnTo>
                <a:lnTo>
                  <a:pt x="7112" y="284733"/>
                </a:lnTo>
                <a:close/>
              </a:path>
              <a:path w="103505" h="381000">
                <a:moveTo>
                  <a:pt x="45063" y="344823"/>
                </a:moveTo>
                <a:lnTo>
                  <a:pt x="44957" y="368426"/>
                </a:lnTo>
                <a:lnTo>
                  <a:pt x="57657" y="368426"/>
                </a:lnTo>
                <a:lnTo>
                  <a:pt x="57672" y="365251"/>
                </a:lnTo>
                <a:lnTo>
                  <a:pt x="45846" y="365251"/>
                </a:lnTo>
                <a:lnTo>
                  <a:pt x="51419" y="355796"/>
                </a:lnTo>
                <a:lnTo>
                  <a:pt x="45063" y="344823"/>
                </a:lnTo>
                <a:close/>
              </a:path>
              <a:path w="103505" h="381000">
                <a:moveTo>
                  <a:pt x="96265" y="285114"/>
                </a:moveTo>
                <a:lnTo>
                  <a:pt x="92456" y="286131"/>
                </a:lnTo>
                <a:lnTo>
                  <a:pt x="90677" y="289179"/>
                </a:lnTo>
                <a:lnTo>
                  <a:pt x="57762" y="345032"/>
                </a:lnTo>
                <a:lnTo>
                  <a:pt x="57657" y="368426"/>
                </a:lnTo>
                <a:lnTo>
                  <a:pt x="58717" y="368426"/>
                </a:lnTo>
                <a:lnTo>
                  <a:pt x="101600" y="295656"/>
                </a:lnTo>
                <a:lnTo>
                  <a:pt x="103377" y="292607"/>
                </a:lnTo>
                <a:lnTo>
                  <a:pt x="102362" y="288670"/>
                </a:lnTo>
                <a:lnTo>
                  <a:pt x="96265" y="285114"/>
                </a:lnTo>
                <a:close/>
              </a:path>
              <a:path w="103505" h="381000">
                <a:moveTo>
                  <a:pt x="51419" y="355796"/>
                </a:moveTo>
                <a:lnTo>
                  <a:pt x="45846" y="365251"/>
                </a:lnTo>
                <a:lnTo>
                  <a:pt x="56895" y="365251"/>
                </a:lnTo>
                <a:lnTo>
                  <a:pt x="51419" y="355796"/>
                </a:lnTo>
                <a:close/>
              </a:path>
              <a:path w="103505" h="381000">
                <a:moveTo>
                  <a:pt x="57762" y="345032"/>
                </a:moveTo>
                <a:lnTo>
                  <a:pt x="51419" y="355796"/>
                </a:lnTo>
                <a:lnTo>
                  <a:pt x="56895" y="365251"/>
                </a:lnTo>
                <a:lnTo>
                  <a:pt x="57672" y="365251"/>
                </a:lnTo>
                <a:lnTo>
                  <a:pt x="57762" y="345032"/>
                </a:lnTo>
                <a:close/>
              </a:path>
              <a:path w="103505" h="381000">
                <a:moveTo>
                  <a:pt x="59308" y="0"/>
                </a:moveTo>
                <a:lnTo>
                  <a:pt x="46608" y="0"/>
                </a:lnTo>
                <a:lnTo>
                  <a:pt x="45299" y="292226"/>
                </a:lnTo>
                <a:lnTo>
                  <a:pt x="45184" y="345032"/>
                </a:lnTo>
                <a:lnTo>
                  <a:pt x="51419" y="355796"/>
                </a:lnTo>
                <a:lnTo>
                  <a:pt x="57762" y="345032"/>
                </a:lnTo>
                <a:lnTo>
                  <a:pt x="5930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88744" y="3883568"/>
          <a:ext cx="2252980" cy="109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1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spc="-1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001</a:t>
                      </a:r>
                      <a:endParaRPr sz="1700">
                        <a:latin typeface="Arial Black"/>
                        <a:cs typeface="Arial Black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spc="-1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010</a:t>
                      </a:r>
                      <a:endParaRPr sz="1700">
                        <a:latin typeface="Arial Black"/>
                        <a:cs typeface="Arial Black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700" spc="-19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101</a:t>
                      </a:r>
                      <a:endParaRPr sz="1700">
                        <a:latin typeface="Arial Black"/>
                        <a:cs typeface="Arial Black"/>
                      </a:endParaRPr>
                    </a:p>
                  </a:txBody>
                  <a:tcPr marL="0" marR="0" marT="2286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341">
                <a:tc>
                  <a:txBody>
                    <a:bodyPr/>
                    <a:lstStyle/>
                    <a:p>
                      <a:pPr marL="107950">
                        <a:lnSpc>
                          <a:spcPts val="2135"/>
                        </a:lnSpc>
                        <a:spcBef>
                          <a:spcPts val="21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2673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2135"/>
                        </a:lnSpc>
                        <a:spcBef>
                          <a:spcPts val="21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2673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2135"/>
                        </a:lnSpc>
                        <a:spcBef>
                          <a:spcPts val="21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26733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740" y="5590743"/>
            <a:ext cx="2132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</a:t>
            </a:r>
            <a:r>
              <a:rPr sz="2400" spc="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-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  <a:r>
              <a:rPr sz="2550" spc="-382" baseline="-21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z="2550" baseline="-2124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56738" y="435609"/>
            <a:ext cx="3736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latin typeface="Georgia"/>
                <a:cs typeface="Georgia"/>
              </a:rPr>
              <a:t>Binary </a:t>
            </a:r>
            <a:r>
              <a:rPr spc="-50" dirty="0">
                <a:latin typeface="Georgia"/>
                <a:cs typeface="Georgia"/>
              </a:rPr>
              <a:t>to</a:t>
            </a:r>
            <a:r>
              <a:rPr spc="165" dirty="0">
                <a:latin typeface="Georgia"/>
                <a:cs typeface="Georgia"/>
              </a:rPr>
              <a:t> </a:t>
            </a:r>
            <a:r>
              <a:rPr spc="15" dirty="0">
                <a:latin typeface="Georgia"/>
                <a:cs typeface="Georgia"/>
              </a:rPr>
              <a:t>Octal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" y="5590743"/>
            <a:ext cx="331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30" dirty="0">
                <a:solidFill>
                  <a:srgbClr val="FFFFFF"/>
                </a:solidFill>
                <a:latin typeface="Arial Black"/>
                <a:cs typeface="Arial Black"/>
              </a:rPr>
              <a:t>Answer 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4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FFFFFF"/>
                </a:solidFill>
                <a:latin typeface="Arial Black"/>
                <a:cs typeface="Arial Black"/>
              </a:rPr>
              <a:t>(010101111)</a:t>
            </a:r>
            <a:r>
              <a:rPr sz="2400" spc="-390" baseline="-20833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2400" baseline="-20833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738" y="435609"/>
            <a:ext cx="37357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Georgia"/>
                <a:cs typeface="Georgia"/>
              </a:rPr>
              <a:t>Octal </a:t>
            </a:r>
            <a:r>
              <a:rPr spc="-50" dirty="0">
                <a:latin typeface="Georgia"/>
                <a:cs typeface="Georgia"/>
              </a:rPr>
              <a:t>to</a:t>
            </a:r>
            <a:r>
              <a:rPr spc="105" dirty="0">
                <a:latin typeface="Georgia"/>
                <a:cs typeface="Georgia"/>
              </a:rPr>
              <a:t> </a:t>
            </a:r>
            <a:r>
              <a:rPr spc="-40" dirty="0">
                <a:latin typeface="Georgia"/>
                <a:cs typeface="Georgia"/>
              </a:rPr>
              <a:t>Binary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39" y="1262481"/>
            <a:ext cx="820039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9300"/>
              </a:lnSpc>
              <a:spcBef>
                <a:spcPts val="100"/>
              </a:spcBef>
              <a:buSzPct val="96153"/>
              <a:buChar char="•"/>
              <a:tabLst>
                <a:tab pos="177165" algn="l"/>
                <a:tab pos="863600" algn="l"/>
              </a:tabLst>
            </a:pPr>
            <a:r>
              <a:rPr sz="2600" spc="-285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For </a:t>
            </a:r>
            <a:r>
              <a:rPr sz="2600" spc="-365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each </a:t>
            </a:r>
            <a:r>
              <a:rPr sz="2600" spc="-210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of </a:t>
            </a:r>
            <a:r>
              <a:rPr sz="2600" spc="-275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the </a:t>
            </a:r>
            <a:r>
              <a:rPr sz="2600" spc="-310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Octal </a:t>
            </a:r>
            <a:r>
              <a:rPr sz="2600" spc="-215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digit </a:t>
            </a:r>
            <a:r>
              <a:rPr sz="2600" spc="-330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write </a:t>
            </a:r>
            <a:r>
              <a:rPr sz="2600" spc="-320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its </a:t>
            </a:r>
            <a:r>
              <a:rPr sz="2600" spc="-250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binary </a:t>
            </a:r>
            <a:r>
              <a:rPr sz="2600" spc="-285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equivalent  </a:t>
            </a:r>
            <a:r>
              <a:rPr sz="2600" spc="-290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e.g.:	</a:t>
            </a:r>
            <a:r>
              <a:rPr sz="2600" spc="-254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(257)</a:t>
            </a:r>
            <a:r>
              <a:rPr sz="2550" spc="-382" baseline="-21241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8 </a:t>
            </a:r>
            <a:r>
              <a:rPr sz="2600" spc="-229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to 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(</a:t>
            </a:r>
            <a:r>
              <a:rPr sz="2600" spc="-370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 </a:t>
            </a:r>
            <a:r>
              <a:rPr sz="2600" spc="-204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)</a:t>
            </a:r>
            <a:r>
              <a:rPr sz="2550" spc="-307" baseline="-21241" dirty="0">
                <a:solidFill>
                  <a:srgbClr val="FFFFFF"/>
                </a:solidFill>
                <a:latin typeface="Arial Black"/>
                <a:cs typeface="Arial" panose="020B0604020202020204" pitchFamily="34" charset="0"/>
              </a:rPr>
              <a:t>2</a:t>
            </a:r>
            <a:endParaRPr sz="2550" baseline="-21241" dirty="0">
              <a:latin typeface="Arial Black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 dirty="0">
              <a:latin typeface="Arial Black"/>
              <a:cs typeface="Arial Black"/>
            </a:endParaRPr>
          </a:p>
          <a:p>
            <a:pPr marL="64135" algn="ctr">
              <a:lnSpc>
                <a:spcPct val="100000"/>
              </a:lnSpc>
            </a:pPr>
            <a:r>
              <a:rPr sz="2400" spc="-280" dirty="0">
                <a:solidFill>
                  <a:srgbClr val="FFFFFF"/>
                </a:solidFill>
                <a:latin typeface="Arial Black"/>
                <a:cs typeface="Arial Black"/>
              </a:rPr>
              <a:t>2  5</a:t>
            </a:r>
            <a:r>
              <a:rPr sz="24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Arial Black"/>
                <a:cs typeface="Arial Black"/>
              </a:rPr>
              <a:t>7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3425190"/>
            <a:ext cx="462280" cy="613410"/>
          </a:xfrm>
          <a:custGeom>
            <a:avLst/>
            <a:gdLst/>
            <a:ahLst/>
            <a:cxnLst/>
            <a:rect l="l" t="t" r="r" b="b"/>
            <a:pathLst>
              <a:path w="462279" h="613410">
                <a:moveTo>
                  <a:pt x="14986" y="509016"/>
                </a:moveTo>
                <a:lnTo>
                  <a:pt x="11811" y="511556"/>
                </a:lnTo>
                <a:lnTo>
                  <a:pt x="11429" y="514985"/>
                </a:lnTo>
                <a:lnTo>
                  <a:pt x="0" y="613410"/>
                </a:lnTo>
                <a:lnTo>
                  <a:pt x="14766" y="607187"/>
                </a:lnTo>
                <a:lnTo>
                  <a:pt x="12573" y="607187"/>
                </a:lnTo>
                <a:lnTo>
                  <a:pt x="2412" y="599567"/>
                </a:lnTo>
                <a:lnTo>
                  <a:pt x="16559" y="580705"/>
                </a:lnTo>
                <a:lnTo>
                  <a:pt x="24002" y="516509"/>
                </a:lnTo>
                <a:lnTo>
                  <a:pt x="24384" y="512953"/>
                </a:lnTo>
                <a:lnTo>
                  <a:pt x="21971" y="509778"/>
                </a:lnTo>
                <a:lnTo>
                  <a:pt x="14986" y="509016"/>
                </a:lnTo>
                <a:close/>
              </a:path>
              <a:path w="462279" h="613410">
                <a:moveTo>
                  <a:pt x="16559" y="580705"/>
                </a:moveTo>
                <a:lnTo>
                  <a:pt x="2412" y="599567"/>
                </a:lnTo>
                <a:lnTo>
                  <a:pt x="12573" y="607187"/>
                </a:lnTo>
                <a:lnTo>
                  <a:pt x="14859" y="604139"/>
                </a:lnTo>
                <a:lnTo>
                  <a:pt x="13842" y="604139"/>
                </a:lnTo>
                <a:lnTo>
                  <a:pt x="5079" y="597535"/>
                </a:lnTo>
                <a:lnTo>
                  <a:pt x="15098" y="593308"/>
                </a:lnTo>
                <a:lnTo>
                  <a:pt x="16559" y="580705"/>
                </a:lnTo>
                <a:close/>
              </a:path>
              <a:path w="462279" h="613410">
                <a:moveTo>
                  <a:pt x="89535" y="561848"/>
                </a:moveTo>
                <a:lnTo>
                  <a:pt x="86360" y="563245"/>
                </a:lnTo>
                <a:lnTo>
                  <a:pt x="26632" y="588442"/>
                </a:lnTo>
                <a:lnTo>
                  <a:pt x="12573" y="607187"/>
                </a:lnTo>
                <a:lnTo>
                  <a:pt x="14766" y="607187"/>
                </a:lnTo>
                <a:lnTo>
                  <a:pt x="91312" y="574929"/>
                </a:lnTo>
                <a:lnTo>
                  <a:pt x="94487" y="573532"/>
                </a:lnTo>
                <a:lnTo>
                  <a:pt x="96012" y="569849"/>
                </a:lnTo>
                <a:lnTo>
                  <a:pt x="94614" y="566547"/>
                </a:lnTo>
                <a:lnTo>
                  <a:pt x="93345" y="563372"/>
                </a:lnTo>
                <a:lnTo>
                  <a:pt x="89535" y="561848"/>
                </a:lnTo>
                <a:close/>
              </a:path>
              <a:path w="462279" h="613410">
                <a:moveTo>
                  <a:pt x="15098" y="593308"/>
                </a:moveTo>
                <a:lnTo>
                  <a:pt x="5079" y="597535"/>
                </a:lnTo>
                <a:lnTo>
                  <a:pt x="13842" y="604139"/>
                </a:lnTo>
                <a:lnTo>
                  <a:pt x="15098" y="593308"/>
                </a:lnTo>
                <a:close/>
              </a:path>
              <a:path w="462279" h="613410">
                <a:moveTo>
                  <a:pt x="26632" y="588442"/>
                </a:moveTo>
                <a:lnTo>
                  <a:pt x="15098" y="593308"/>
                </a:lnTo>
                <a:lnTo>
                  <a:pt x="13842" y="604139"/>
                </a:lnTo>
                <a:lnTo>
                  <a:pt x="14859" y="604139"/>
                </a:lnTo>
                <a:lnTo>
                  <a:pt x="26632" y="588442"/>
                </a:lnTo>
                <a:close/>
              </a:path>
              <a:path w="462279" h="613410">
                <a:moveTo>
                  <a:pt x="452120" y="0"/>
                </a:moveTo>
                <a:lnTo>
                  <a:pt x="16559" y="580705"/>
                </a:lnTo>
                <a:lnTo>
                  <a:pt x="15098" y="593308"/>
                </a:lnTo>
                <a:lnTo>
                  <a:pt x="26632" y="588442"/>
                </a:lnTo>
                <a:lnTo>
                  <a:pt x="462279" y="7620"/>
                </a:lnTo>
                <a:lnTo>
                  <a:pt x="4521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1840" y="3582923"/>
            <a:ext cx="103505" cy="609600"/>
          </a:xfrm>
          <a:custGeom>
            <a:avLst/>
            <a:gdLst/>
            <a:ahLst/>
            <a:cxnLst/>
            <a:rect l="l" t="t" r="r" b="b"/>
            <a:pathLst>
              <a:path w="103504" h="609600">
                <a:moveTo>
                  <a:pt x="7112" y="513461"/>
                </a:moveTo>
                <a:lnTo>
                  <a:pt x="1016" y="517017"/>
                </a:lnTo>
                <a:lnTo>
                  <a:pt x="0" y="520826"/>
                </a:lnTo>
                <a:lnTo>
                  <a:pt x="51435" y="609600"/>
                </a:lnTo>
                <a:lnTo>
                  <a:pt x="58814" y="597026"/>
                </a:lnTo>
                <a:lnTo>
                  <a:pt x="45085" y="597026"/>
                </a:lnTo>
                <a:lnTo>
                  <a:pt x="45150" y="573410"/>
                </a:lnTo>
                <a:lnTo>
                  <a:pt x="10922" y="514476"/>
                </a:lnTo>
                <a:lnTo>
                  <a:pt x="7112" y="513461"/>
                </a:lnTo>
                <a:close/>
              </a:path>
              <a:path w="103504" h="609600">
                <a:moveTo>
                  <a:pt x="45150" y="573410"/>
                </a:moveTo>
                <a:lnTo>
                  <a:pt x="45085" y="597026"/>
                </a:lnTo>
                <a:lnTo>
                  <a:pt x="57785" y="597026"/>
                </a:lnTo>
                <a:lnTo>
                  <a:pt x="57793" y="593851"/>
                </a:lnTo>
                <a:lnTo>
                  <a:pt x="45974" y="593851"/>
                </a:lnTo>
                <a:lnTo>
                  <a:pt x="51530" y="584394"/>
                </a:lnTo>
                <a:lnTo>
                  <a:pt x="45150" y="573410"/>
                </a:lnTo>
                <a:close/>
              </a:path>
              <a:path w="103504" h="609600">
                <a:moveTo>
                  <a:pt x="96266" y="513714"/>
                </a:moveTo>
                <a:lnTo>
                  <a:pt x="92456" y="514731"/>
                </a:lnTo>
                <a:lnTo>
                  <a:pt x="57849" y="573637"/>
                </a:lnTo>
                <a:lnTo>
                  <a:pt x="57785" y="597026"/>
                </a:lnTo>
                <a:lnTo>
                  <a:pt x="58814" y="597026"/>
                </a:lnTo>
                <a:lnTo>
                  <a:pt x="103378" y="521081"/>
                </a:lnTo>
                <a:lnTo>
                  <a:pt x="102362" y="517270"/>
                </a:lnTo>
                <a:lnTo>
                  <a:pt x="96266" y="513714"/>
                </a:lnTo>
                <a:close/>
              </a:path>
              <a:path w="103504" h="609600">
                <a:moveTo>
                  <a:pt x="51530" y="584394"/>
                </a:moveTo>
                <a:lnTo>
                  <a:pt x="45974" y="593851"/>
                </a:lnTo>
                <a:lnTo>
                  <a:pt x="57023" y="593851"/>
                </a:lnTo>
                <a:lnTo>
                  <a:pt x="51530" y="584394"/>
                </a:lnTo>
                <a:close/>
              </a:path>
              <a:path w="103504" h="609600">
                <a:moveTo>
                  <a:pt x="57849" y="573637"/>
                </a:moveTo>
                <a:lnTo>
                  <a:pt x="51530" y="584394"/>
                </a:lnTo>
                <a:lnTo>
                  <a:pt x="57023" y="593851"/>
                </a:lnTo>
                <a:lnTo>
                  <a:pt x="57793" y="593851"/>
                </a:lnTo>
                <a:lnTo>
                  <a:pt x="57849" y="573637"/>
                </a:lnTo>
                <a:close/>
              </a:path>
              <a:path w="103504" h="609600">
                <a:moveTo>
                  <a:pt x="59436" y="0"/>
                </a:moveTo>
                <a:lnTo>
                  <a:pt x="46736" y="0"/>
                </a:lnTo>
                <a:lnTo>
                  <a:pt x="45150" y="573410"/>
                </a:lnTo>
                <a:lnTo>
                  <a:pt x="51530" y="584394"/>
                </a:lnTo>
                <a:lnTo>
                  <a:pt x="57849" y="573637"/>
                </a:lnTo>
                <a:lnTo>
                  <a:pt x="594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4773" y="3501135"/>
            <a:ext cx="386080" cy="461645"/>
          </a:xfrm>
          <a:custGeom>
            <a:avLst/>
            <a:gdLst/>
            <a:ahLst/>
            <a:cxnLst/>
            <a:rect l="l" t="t" r="r" b="b"/>
            <a:pathLst>
              <a:path w="386079" h="461645">
                <a:moveTo>
                  <a:pt x="293750" y="414400"/>
                </a:moveTo>
                <a:lnTo>
                  <a:pt x="290067" y="416051"/>
                </a:lnTo>
                <a:lnTo>
                  <a:pt x="288925" y="419353"/>
                </a:lnTo>
                <a:lnTo>
                  <a:pt x="287654" y="422656"/>
                </a:lnTo>
                <a:lnTo>
                  <a:pt x="289433" y="426338"/>
                </a:lnTo>
                <a:lnTo>
                  <a:pt x="292735" y="427481"/>
                </a:lnTo>
                <a:lnTo>
                  <a:pt x="385825" y="461263"/>
                </a:lnTo>
                <a:lnTo>
                  <a:pt x="384888" y="455675"/>
                </a:lnTo>
                <a:lnTo>
                  <a:pt x="372872" y="455675"/>
                </a:lnTo>
                <a:lnTo>
                  <a:pt x="357807" y="437594"/>
                </a:lnTo>
                <a:lnTo>
                  <a:pt x="297052" y="415544"/>
                </a:lnTo>
                <a:lnTo>
                  <a:pt x="293750" y="414400"/>
                </a:lnTo>
                <a:close/>
              </a:path>
              <a:path w="386079" h="461645">
                <a:moveTo>
                  <a:pt x="357807" y="437594"/>
                </a:moveTo>
                <a:lnTo>
                  <a:pt x="372872" y="455675"/>
                </a:lnTo>
                <a:lnTo>
                  <a:pt x="376539" y="452627"/>
                </a:lnTo>
                <a:lnTo>
                  <a:pt x="371475" y="452627"/>
                </a:lnTo>
                <a:lnTo>
                  <a:pt x="369674" y="441901"/>
                </a:lnTo>
                <a:lnTo>
                  <a:pt x="357807" y="437594"/>
                </a:lnTo>
                <a:close/>
              </a:path>
              <a:path w="386079" h="461645">
                <a:moveTo>
                  <a:pt x="365505" y="357758"/>
                </a:moveTo>
                <a:lnTo>
                  <a:pt x="362076" y="358394"/>
                </a:lnTo>
                <a:lnTo>
                  <a:pt x="358648" y="358901"/>
                </a:lnTo>
                <a:lnTo>
                  <a:pt x="356235" y="362203"/>
                </a:lnTo>
                <a:lnTo>
                  <a:pt x="356870" y="365632"/>
                </a:lnTo>
                <a:lnTo>
                  <a:pt x="367587" y="429474"/>
                </a:lnTo>
                <a:lnTo>
                  <a:pt x="382650" y="447547"/>
                </a:lnTo>
                <a:lnTo>
                  <a:pt x="372872" y="455675"/>
                </a:lnTo>
                <a:lnTo>
                  <a:pt x="384888" y="455675"/>
                </a:lnTo>
                <a:lnTo>
                  <a:pt x="369442" y="363600"/>
                </a:lnTo>
                <a:lnTo>
                  <a:pt x="368808" y="360044"/>
                </a:lnTo>
                <a:lnTo>
                  <a:pt x="365505" y="357758"/>
                </a:lnTo>
                <a:close/>
              </a:path>
              <a:path w="386079" h="461645">
                <a:moveTo>
                  <a:pt x="369674" y="441901"/>
                </a:moveTo>
                <a:lnTo>
                  <a:pt x="371475" y="452627"/>
                </a:lnTo>
                <a:lnTo>
                  <a:pt x="379984" y="445643"/>
                </a:lnTo>
                <a:lnTo>
                  <a:pt x="369674" y="441901"/>
                </a:lnTo>
                <a:close/>
              </a:path>
              <a:path w="386079" h="461645">
                <a:moveTo>
                  <a:pt x="367587" y="429474"/>
                </a:moveTo>
                <a:lnTo>
                  <a:pt x="369674" y="441901"/>
                </a:lnTo>
                <a:lnTo>
                  <a:pt x="379984" y="445643"/>
                </a:lnTo>
                <a:lnTo>
                  <a:pt x="371475" y="452627"/>
                </a:lnTo>
                <a:lnTo>
                  <a:pt x="376539" y="452627"/>
                </a:lnTo>
                <a:lnTo>
                  <a:pt x="382650" y="447547"/>
                </a:lnTo>
                <a:lnTo>
                  <a:pt x="367587" y="429474"/>
                </a:lnTo>
                <a:close/>
              </a:path>
              <a:path w="386079" h="461645">
                <a:moveTo>
                  <a:pt x="9651" y="0"/>
                </a:moveTo>
                <a:lnTo>
                  <a:pt x="0" y="8127"/>
                </a:lnTo>
                <a:lnTo>
                  <a:pt x="357807" y="437594"/>
                </a:lnTo>
                <a:lnTo>
                  <a:pt x="369674" y="441901"/>
                </a:lnTo>
                <a:lnTo>
                  <a:pt x="367587" y="429474"/>
                </a:lnTo>
                <a:lnTo>
                  <a:pt x="96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74594" y="4061841"/>
            <a:ext cx="529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solidFill>
                  <a:srgbClr val="FFFFFF"/>
                </a:solidFill>
                <a:latin typeface="Arial Black"/>
                <a:cs typeface="Arial Black"/>
              </a:rPr>
              <a:t>010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5178" y="4214241"/>
            <a:ext cx="52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solidFill>
                  <a:srgbClr val="FFFFFF"/>
                </a:solidFill>
                <a:latin typeface="Arial Black"/>
                <a:cs typeface="Arial Black"/>
              </a:rPr>
              <a:t>101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1375" y="3985641"/>
            <a:ext cx="528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solidFill>
                  <a:srgbClr val="FFFFFF"/>
                </a:solidFill>
                <a:latin typeface="Arial Black"/>
                <a:cs typeface="Arial Black"/>
              </a:rPr>
              <a:t>111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664" y="435609"/>
            <a:ext cx="5666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latin typeface="Georgia"/>
                <a:cs typeface="Georgia"/>
              </a:rPr>
              <a:t>Binary </a:t>
            </a:r>
            <a:r>
              <a:rPr spc="-50" dirty="0">
                <a:latin typeface="Georgia"/>
                <a:cs typeface="Georgia"/>
              </a:rPr>
              <a:t>to</a:t>
            </a:r>
            <a:r>
              <a:rPr spc="145" dirty="0">
                <a:latin typeface="Georgia"/>
                <a:cs typeface="Georgia"/>
              </a:rPr>
              <a:t> </a:t>
            </a:r>
            <a:r>
              <a:rPr spc="10" dirty="0">
                <a:latin typeface="Georgia"/>
                <a:cs typeface="Georgia"/>
              </a:rPr>
              <a:t>Hexadecimal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39" y="1295781"/>
            <a:ext cx="9014460" cy="24166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785" marR="17780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12420" algn="l"/>
              </a:tabLst>
            </a:pPr>
            <a:r>
              <a:rPr sz="2600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sz="2600" spc="-3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4's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</a:t>
            </a:r>
            <a:r>
              <a:rPr sz="26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2600" spc="-3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 </a:t>
            </a:r>
            <a:r>
              <a:rPr sz="2600" spc="-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(if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2600" spc="-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2600" spc="-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 </a:t>
            </a:r>
            <a:r>
              <a:rPr sz="2600" spc="-3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600" spc="-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2600" spc="-3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divisible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 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 </a:t>
            </a:r>
            <a:r>
              <a:rPr sz="2600" spc="-3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0's </a:t>
            </a:r>
            <a:r>
              <a:rPr sz="2600" spc="-3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sz="2600" spc="-2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sz="2600" spc="-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sz="2600" spc="-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 marR="3806825" algn="just">
              <a:lnSpc>
                <a:spcPct val="100000"/>
              </a:lnSpc>
              <a:buFont typeface="Arial"/>
              <a:buChar char="•"/>
              <a:tabLst>
                <a:tab pos="312420" algn="l"/>
              </a:tabLst>
            </a:pPr>
            <a:r>
              <a:rPr sz="2600" spc="-3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sz="2600" spc="-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2600" spc="-3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</a:t>
            </a:r>
            <a:r>
              <a:rPr sz="2600" spc="-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 </a:t>
            </a:r>
            <a:r>
              <a:rPr sz="2600" spc="-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600" spc="-3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sz="2600" spc="-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group.  </a:t>
            </a:r>
            <a:r>
              <a:rPr sz="2600" spc="-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e.g.: </a:t>
            </a:r>
            <a:r>
              <a:rPr sz="2600" spc="-2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(1010111011)</a:t>
            </a:r>
            <a:r>
              <a:rPr sz="2550" spc="-419" baseline="-21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2600" spc="-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600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600" spc="-5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-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550" spc="-300" baseline="-21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sz="2550" baseline="-2124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4200">
              <a:lnSpc>
                <a:spcPct val="100000"/>
              </a:lnSpc>
              <a:spcBef>
                <a:spcPts val="2860"/>
              </a:spcBef>
            </a:pPr>
            <a:r>
              <a:rPr sz="2800" spc="-5" dirty="0">
                <a:solidFill>
                  <a:srgbClr val="FFFFFF"/>
                </a:solidFill>
                <a:latin typeface="Courier New"/>
                <a:cs typeface="Courier New"/>
              </a:rPr>
              <a:t>10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1011</a:t>
            </a:r>
            <a:r>
              <a:rPr sz="2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/>
                <a:cs typeface="Courier New"/>
              </a:rPr>
              <a:t>1011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2932" y="4267200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8" y="685800"/>
                </a:lnTo>
                <a:lnTo>
                  <a:pt x="159257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4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4" y="541019"/>
                </a:lnTo>
                <a:lnTo>
                  <a:pt x="115824" y="0"/>
                </a:lnTo>
                <a:close/>
              </a:path>
              <a:path w="173989" h="685800">
                <a:moveTo>
                  <a:pt x="173736" y="512063"/>
                </a:moveTo>
                <a:lnTo>
                  <a:pt x="115824" y="512063"/>
                </a:lnTo>
                <a:lnTo>
                  <a:pt x="115824" y="541019"/>
                </a:lnTo>
                <a:lnTo>
                  <a:pt x="159257" y="541019"/>
                </a:lnTo>
                <a:lnTo>
                  <a:pt x="173736" y="512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7332" y="4267200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8" y="685800"/>
                </a:lnTo>
                <a:lnTo>
                  <a:pt x="159257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4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4" y="541019"/>
                </a:lnTo>
                <a:lnTo>
                  <a:pt x="115824" y="0"/>
                </a:lnTo>
                <a:close/>
              </a:path>
              <a:path w="173989" h="685800">
                <a:moveTo>
                  <a:pt x="173736" y="512063"/>
                </a:moveTo>
                <a:lnTo>
                  <a:pt x="115824" y="512063"/>
                </a:lnTo>
                <a:lnTo>
                  <a:pt x="115824" y="541019"/>
                </a:lnTo>
                <a:lnTo>
                  <a:pt x="159257" y="541019"/>
                </a:lnTo>
                <a:lnTo>
                  <a:pt x="173736" y="512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1732" y="4267200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7" y="685800"/>
                </a:lnTo>
                <a:lnTo>
                  <a:pt x="159257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3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3" y="541019"/>
                </a:lnTo>
                <a:lnTo>
                  <a:pt x="115823" y="0"/>
                </a:lnTo>
                <a:close/>
              </a:path>
              <a:path w="173989" h="685800">
                <a:moveTo>
                  <a:pt x="173735" y="512063"/>
                </a:moveTo>
                <a:lnTo>
                  <a:pt x="115823" y="512063"/>
                </a:lnTo>
                <a:lnTo>
                  <a:pt x="115823" y="541019"/>
                </a:lnTo>
                <a:lnTo>
                  <a:pt x="159257" y="541019"/>
                </a:lnTo>
                <a:lnTo>
                  <a:pt x="173735" y="51206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37253" y="4976621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70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980508"/>
            <a:ext cx="246761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9670">
              <a:lnSpc>
                <a:spcPct val="100000"/>
              </a:lnSpc>
              <a:spcBef>
                <a:spcPts val="100"/>
              </a:spcBef>
              <a:tabLst>
                <a:tab pos="2156460" algn="l"/>
              </a:tabLst>
            </a:pPr>
            <a:r>
              <a:rPr sz="2400" spc="-280" dirty="0">
                <a:solidFill>
                  <a:srgbClr val="FFFFFF"/>
                </a:solidFill>
                <a:latin typeface="Arial Black"/>
                <a:cs typeface="Arial Black"/>
              </a:rPr>
              <a:t>2	</a:t>
            </a:r>
            <a:r>
              <a:rPr sz="2400" spc="-465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</a:pPr>
            <a:r>
              <a:rPr sz="2400" spc="-330" dirty="0">
                <a:solidFill>
                  <a:srgbClr val="FFFFFF"/>
                </a:solidFill>
                <a:latin typeface="Arial Black"/>
                <a:cs typeface="Arial Black"/>
              </a:rPr>
              <a:t>Answer 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4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90" dirty="0">
                <a:solidFill>
                  <a:srgbClr val="FFFFFF"/>
                </a:solidFill>
                <a:latin typeface="Arial Black"/>
                <a:cs typeface="Arial Black"/>
              </a:rPr>
              <a:t>(2BB)</a:t>
            </a:r>
            <a:r>
              <a:rPr sz="2400" spc="-434" baseline="-20833" dirty="0">
                <a:solidFill>
                  <a:srgbClr val="FFFFFF"/>
                </a:solidFill>
                <a:latin typeface="Arial Black"/>
                <a:cs typeface="Arial Black"/>
              </a:rPr>
              <a:t>16</a:t>
            </a:r>
            <a:endParaRPr sz="2400" baseline="-20833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435609"/>
            <a:ext cx="5668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>
                <a:latin typeface="Georgia"/>
                <a:cs typeface="Georgia"/>
              </a:rPr>
              <a:t>Hexadecimal </a:t>
            </a:r>
            <a:r>
              <a:rPr spc="-50" dirty="0">
                <a:latin typeface="Georgia"/>
                <a:cs typeface="Georgia"/>
              </a:rPr>
              <a:t>to</a:t>
            </a:r>
            <a:r>
              <a:rPr spc="95" dirty="0">
                <a:latin typeface="Georgia"/>
                <a:cs typeface="Georgia"/>
              </a:rPr>
              <a:t> </a:t>
            </a:r>
            <a:r>
              <a:rPr spc="-40" dirty="0">
                <a:latin typeface="Georgia"/>
                <a:cs typeface="Georgia"/>
              </a:rPr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39" y="1289684"/>
            <a:ext cx="8987155" cy="214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4485" marR="30480" indent="-287020">
              <a:lnSpc>
                <a:spcPct val="100400"/>
              </a:lnSpc>
              <a:spcBef>
                <a:spcPts val="90"/>
              </a:spcBef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each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 the Hex digit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write its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binary equivalent (use 4 bits</a:t>
            </a:r>
            <a:r>
              <a:rPr sz="26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represent).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0"/>
              </a:spcBef>
              <a:tabLst>
                <a:tab pos="952500" algn="l"/>
              </a:tabLst>
            </a:pPr>
            <a:r>
              <a:rPr sz="2600" spc="-285" dirty="0">
                <a:solidFill>
                  <a:srgbClr val="FFFFFF"/>
                </a:solidFill>
                <a:latin typeface="Arial Black"/>
                <a:cs typeface="Arial Black"/>
              </a:rPr>
              <a:t>e.g.:	</a:t>
            </a:r>
            <a:r>
              <a:rPr sz="2600" spc="-254" dirty="0">
                <a:solidFill>
                  <a:srgbClr val="FFFFFF"/>
                </a:solidFill>
                <a:latin typeface="Arial Black"/>
                <a:cs typeface="Arial Black"/>
              </a:rPr>
              <a:t>(25A0)</a:t>
            </a:r>
            <a:r>
              <a:rPr sz="2550" spc="-382" baseline="-21241" dirty="0">
                <a:solidFill>
                  <a:srgbClr val="FFFFFF"/>
                </a:solidFill>
                <a:latin typeface="Arial Black"/>
                <a:cs typeface="Arial Black"/>
              </a:rPr>
              <a:t>16 </a:t>
            </a:r>
            <a:r>
              <a:rPr sz="2600" spc="-229" dirty="0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sz="2600" spc="-220" dirty="0">
                <a:solidFill>
                  <a:srgbClr val="FFFFFF"/>
                </a:solidFill>
                <a:latin typeface="Arial Black"/>
                <a:cs typeface="Arial Black"/>
              </a:rPr>
              <a:t>(</a:t>
            </a:r>
            <a:r>
              <a:rPr sz="260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04" dirty="0">
                <a:solidFill>
                  <a:srgbClr val="FFFFFF"/>
                </a:solidFill>
                <a:latin typeface="Arial Black"/>
                <a:cs typeface="Arial Black"/>
              </a:rPr>
              <a:t>)</a:t>
            </a:r>
            <a:r>
              <a:rPr sz="2550" spc="-307" baseline="-21241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2550" baseline="-21241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Arial Black"/>
              <a:cs typeface="Arial Black"/>
            </a:endParaRPr>
          </a:p>
          <a:p>
            <a:pPr marL="2781300">
              <a:lnSpc>
                <a:spcPct val="100000"/>
              </a:lnSpc>
            </a:pP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2 5 </a:t>
            </a:r>
            <a:r>
              <a:rPr sz="2600" spc="-31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600" spc="-4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300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3425063"/>
            <a:ext cx="614680" cy="766445"/>
          </a:xfrm>
          <a:custGeom>
            <a:avLst/>
            <a:gdLst/>
            <a:ahLst/>
            <a:cxnLst/>
            <a:rect l="l" t="t" r="r" b="b"/>
            <a:pathLst>
              <a:path w="614680" h="766445">
                <a:moveTo>
                  <a:pt x="18161" y="662051"/>
                </a:moveTo>
                <a:lnTo>
                  <a:pt x="14986" y="664463"/>
                </a:lnTo>
                <a:lnTo>
                  <a:pt x="0" y="765937"/>
                </a:lnTo>
                <a:lnTo>
                  <a:pt x="15135" y="760094"/>
                </a:lnTo>
                <a:lnTo>
                  <a:pt x="12826" y="760094"/>
                </a:lnTo>
                <a:lnTo>
                  <a:pt x="2920" y="752094"/>
                </a:lnTo>
                <a:lnTo>
                  <a:pt x="17546" y="733814"/>
                </a:lnTo>
                <a:lnTo>
                  <a:pt x="27558" y="666369"/>
                </a:lnTo>
                <a:lnTo>
                  <a:pt x="25145" y="663067"/>
                </a:lnTo>
                <a:lnTo>
                  <a:pt x="18161" y="662051"/>
                </a:lnTo>
                <a:close/>
              </a:path>
              <a:path w="614680" h="766445">
                <a:moveTo>
                  <a:pt x="17546" y="733814"/>
                </a:moveTo>
                <a:lnTo>
                  <a:pt x="2920" y="752094"/>
                </a:lnTo>
                <a:lnTo>
                  <a:pt x="12826" y="760094"/>
                </a:lnTo>
                <a:lnTo>
                  <a:pt x="15265" y="757047"/>
                </a:lnTo>
                <a:lnTo>
                  <a:pt x="14097" y="757047"/>
                </a:lnTo>
                <a:lnTo>
                  <a:pt x="5587" y="750188"/>
                </a:lnTo>
                <a:lnTo>
                  <a:pt x="15693" y="746290"/>
                </a:lnTo>
                <a:lnTo>
                  <a:pt x="17546" y="733814"/>
                </a:lnTo>
                <a:close/>
              </a:path>
              <a:path w="614680" h="766445">
                <a:moveTo>
                  <a:pt x="91186" y="717169"/>
                </a:moveTo>
                <a:lnTo>
                  <a:pt x="27518" y="741729"/>
                </a:lnTo>
                <a:lnTo>
                  <a:pt x="12826" y="760094"/>
                </a:lnTo>
                <a:lnTo>
                  <a:pt x="15135" y="760094"/>
                </a:lnTo>
                <a:lnTo>
                  <a:pt x="92456" y="730250"/>
                </a:lnTo>
                <a:lnTo>
                  <a:pt x="95757" y="729107"/>
                </a:lnTo>
                <a:lnTo>
                  <a:pt x="97408" y="725424"/>
                </a:lnTo>
                <a:lnTo>
                  <a:pt x="94868" y="718819"/>
                </a:lnTo>
                <a:lnTo>
                  <a:pt x="91186" y="717169"/>
                </a:lnTo>
                <a:close/>
              </a:path>
              <a:path w="614680" h="766445">
                <a:moveTo>
                  <a:pt x="15693" y="746290"/>
                </a:moveTo>
                <a:lnTo>
                  <a:pt x="5587" y="750188"/>
                </a:lnTo>
                <a:lnTo>
                  <a:pt x="14097" y="757047"/>
                </a:lnTo>
                <a:lnTo>
                  <a:pt x="15693" y="746290"/>
                </a:lnTo>
                <a:close/>
              </a:path>
              <a:path w="614680" h="766445">
                <a:moveTo>
                  <a:pt x="27518" y="741729"/>
                </a:moveTo>
                <a:lnTo>
                  <a:pt x="15693" y="746290"/>
                </a:lnTo>
                <a:lnTo>
                  <a:pt x="14097" y="757047"/>
                </a:lnTo>
                <a:lnTo>
                  <a:pt x="15265" y="757047"/>
                </a:lnTo>
                <a:lnTo>
                  <a:pt x="27518" y="741729"/>
                </a:lnTo>
                <a:close/>
              </a:path>
              <a:path w="614680" h="766445">
                <a:moveTo>
                  <a:pt x="604647" y="0"/>
                </a:moveTo>
                <a:lnTo>
                  <a:pt x="17546" y="733814"/>
                </a:lnTo>
                <a:lnTo>
                  <a:pt x="15693" y="746290"/>
                </a:lnTo>
                <a:lnTo>
                  <a:pt x="27518" y="741729"/>
                </a:lnTo>
                <a:lnTo>
                  <a:pt x="614552" y="7874"/>
                </a:lnTo>
                <a:lnTo>
                  <a:pt x="6046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8502" y="3428110"/>
            <a:ext cx="198755" cy="1144270"/>
          </a:xfrm>
          <a:custGeom>
            <a:avLst/>
            <a:gdLst/>
            <a:ahLst/>
            <a:cxnLst/>
            <a:rect l="l" t="t" r="r" b="b"/>
            <a:pathLst>
              <a:path w="198755" h="1144270">
                <a:moveTo>
                  <a:pt x="8001" y="1042796"/>
                </a:moveTo>
                <a:lnTo>
                  <a:pt x="4699" y="1044194"/>
                </a:lnTo>
                <a:lnTo>
                  <a:pt x="1524" y="1045463"/>
                </a:lnTo>
                <a:lnTo>
                  <a:pt x="0" y="1049274"/>
                </a:lnTo>
                <a:lnTo>
                  <a:pt x="1270" y="1052449"/>
                </a:lnTo>
                <a:lnTo>
                  <a:pt x="39497" y="1143889"/>
                </a:lnTo>
                <a:lnTo>
                  <a:pt x="48483" y="1132332"/>
                </a:lnTo>
                <a:lnTo>
                  <a:pt x="47498" y="1132332"/>
                </a:lnTo>
                <a:lnTo>
                  <a:pt x="34925" y="1130553"/>
                </a:lnTo>
                <a:lnTo>
                  <a:pt x="38002" y="1107453"/>
                </a:lnTo>
                <a:lnTo>
                  <a:pt x="13081" y="1047622"/>
                </a:lnTo>
                <a:lnTo>
                  <a:pt x="11684" y="1044320"/>
                </a:lnTo>
                <a:lnTo>
                  <a:pt x="8001" y="1042796"/>
                </a:lnTo>
                <a:close/>
              </a:path>
              <a:path w="198755" h="1144270">
                <a:moveTo>
                  <a:pt x="38002" y="1107453"/>
                </a:moveTo>
                <a:lnTo>
                  <a:pt x="34925" y="1130553"/>
                </a:lnTo>
                <a:lnTo>
                  <a:pt x="47498" y="1132332"/>
                </a:lnTo>
                <a:lnTo>
                  <a:pt x="47938" y="1129030"/>
                </a:lnTo>
                <a:lnTo>
                  <a:pt x="46990" y="1129030"/>
                </a:lnTo>
                <a:lnTo>
                  <a:pt x="36195" y="1127506"/>
                </a:lnTo>
                <a:lnTo>
                  <a:pt x="42809" y="1118994"/>
                </a:lnTo>
                <a:lnTo>
                  <a:pt x="38002" y="1107453"/>
                </a:lnTo>
                <a:close/>
              </a:path>
              <a:path w="198755" h="1144270">
                <a:moveTo>
                  <a:pt x="96393" y="1054608"/>
                </a:moveTo>
                <a:lnTo>
                  <a:pt x="92456" y="1055115"/>
                </a:lnTo>
                <a:lnTo>
                  <a:pt x="50615" y="1108951"/>
                </a:lnTo>
                <a:lnTo>
                  <a:pt x="47498" y="1132332"/>
                </a:lnTo>
                <a:lnTo>
                  <a:pt x="48483" y="1132332"/>
                </a:lnTo>
                <a:lnTo>
                  <a:pt x="102489" y="1062863"/>
                </a:lnTo>
                <a:lnTo>
                  <a:pt x="101981" y="1058926"/>
                </a:lnTo>
                <a:lnTo>
                  <a:pt x="96393" y="1054608"/>
                </a:lnTo>
                <a:close/>
              </a:path>
              <a:path w="198755" h="1144270">
                <a:moveTo>
                  <a:pt x="42809" y="1118994"/>
                </a:moveTo>
                <a:lnTo>
                  <a:pt x="36195" y="1127506"/>
                </a:lnTo>
                <a:lnTo>
                  <a:pt x="46990" y="1129030"/>
                </a:lnTo>
                <a:lnTo>
                  <a:pt x="42809" y="1118994"/>
                </a:lnTo>
                <a:close/>
              </a:path>
              <a:path w="198755" h="1144270">
                <a:moveTo>
                  <a:pt x="50615" y="1108951"/>
                </a:moveTo>
                <a:lnTo>
                  <a:pt x="42809" y="1118994"/>
                </a:lnTo>
                <a:lnTo>
                  <a:pt x="46990" y="1129030"/>
                </a:lnTo>
                <a:lnTo>
                  <a:pt x="47938" y="1129030"/>
                </a:lnTo>
                <a:lnTo>
                  <a:pt x="50615" y="1108951"/>
                </a:lnTo>
                <a:close/>
              </a:path>
              <a:path w="198755" h="1144270">
                <a:moveTo>
                  <a:pt x="185547" y="0"/>
                </a:moveTo>
                <a:lnTo>
                  <a:pt x="38002" y="1107453"/>
                </a:lnTo>
                <a:lnTo>
                  <a:pt x="42809" y="1118994"/>
                </a:lnTo>
                <a:lnTo>
                  <a:pt x="50615" y="1108951"/>
                </a:lnTo>
                <a:lnTo>
                  <a:pt x="198247" y="1777"/>
                </a:lnTo>
                <a:lnTo>
                  <a:pt x="18554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9104" y="3500373"/>
            <a:ext cx="1225550" cy="1071880"/>
          </a:xfrm>
          <a:custGeom>
            <a:avLst/>
            <a:gdLst/>
            <a:ahLst/>
            <a:cxnLst/>
            <a:rect l="l" t="t" r="r" b="b"/>
            <a:pathLst>
              <a:path w="1225550" h="1071879">
                <a:moveTo>
                  <a:pt x="336296" y="972185"/>
                </a:moveTo>
                <a:lnTo>
                  <a:pt x="334264" y="968756"/>
                </a:lnTo>
                <a:lnTo>
                  <a:pt x="327406" y="966978"/>
                </a:lnTo>
                <a:lnTo>
                  <a:pt x="323977" y="969137"/>
                </a:lnTo>
                <a:lnTo>
                  <a:pt x="323088" y="972439"/>
                </a:lnTo>
                <a:lnTo>
                  <a:pt x="307073" y="1035088"/>
                </a:lnTo>
                <a:lnTo>
                  <a:pt x="12192" y="3048"/>
                </a:lnTo>
                <a:lnTo>
                  <a:pt x="0" y="6604"/>
                </a:lnTo>
                <a:lnTo>
                  <a:pt x="294932" y="1038821"/>
                </a:lnTo>
                <a:lnTo>
                  <a:pt x="248158" y="993902"/>
                </a:lnTo>
                <a:lnTo>
                  <a:pt x="245618" y="991489"/>
                </a:lnTo>
                <a:lnTo>
                  <a:pt x="241554" y="991616"/>
                </a:lnTo>
                <a:lnTo>
                  <a:pt x="239141" y="994029"/>
                </a:lnTo>
                <a:lnTo>
                  <a:pt x="236728" y="996569"/>
                </a:lnTo>
                <a:lnTo>
                  <a:pt x="236855" y="1000633"/>
                </a:lnTo>
                <a:lnTo>
                  <a:pt x="310896" y="1071626"/>
                </a:lnTo>
                <a:lnTo>
                  <a:pt x="313512" y="1061339"/>
                </a:lnTo>
                <a:lnTo>
                  <a:pt x="336296" y="972185"/>
                </a:lnTo>
                <a:close/>
              </a:path>
              <a:path w="1225550" h="1071879">
                <a:moveTo>
                  <a:pt x="1225296" y="766826"/>
                </a:moveTo>
                <a:lnTo>
                  <a:pt x="1224140" y="763651"/>
                </a:lnTo>
                <a:lnTo>
                  <a:pt x="1191514" y="673735"/>
                </a:lnTo>
                <a:lnTo>
                  <a:pt x="1190371" y="670433"/>
                </a:lnTo>
                <a:lnTo>
                  <a:pt x="1186688" y="668655"/>
                </a:lnTo>
                <a:lnTo>
                  <a:pt x="1183386" y="669925"/>
                </a:lnTo>
                <a:lnTo>
                  <a:pt x="1180084" y="671068"/>
                </a:lnTo>
                <a:lnTo>
                  <a:pt x="1178433" y="674751"/>
                </a:lnTo>
                <a:lnTo>
                  <a:pt x="1179576" y="678053"/>
                </a:lnTo>
                <a:lnTo>
                  <a:pt x="1201623" y="738809"/>
                </a:lnTo>
                <a:lnTo>
                  <a:pt x="314960" y="0"/>
                </a:lnTo>
                <a:lnTo>
                  <a:pt x="306832" y="9652"/>
                </a:lnTo>
                <a:lnTo>
                  <a:pt x="1193495" y="748588"/>
                </a:lnTo>
                <a:lnTo>
                  <a:pt x="1129665" y="737870"/>
                </a:lnTo>
                <a:lnTo>
                  <a:pt x="1126236" y="737235"/>
                </a:lnTo>
                <a:lnTo>
                  <a:pt x="1122934" y="739648"/>
                </a:lnTo>
                <a:lnTo>
                  <a:pt x="1122426" y="743077"/>
                </a:lnTo>
                <a:lnTo>
                  <a:pt x="1121791" y="746506"/>
                </a:lnTo>
                <a:lnTo>
                  <a:pt x="1124077" y="749808"/>
                </a:lnTo>
                <a:lnTo>
                  <a:pt x="1127633" y="750443"/>
                </a:lnTo>
                <a:lnTo>
                  <a:pt x="1225296" y="76682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2157" y="4231894"/>
            <a:ext cx="586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35" dirty="0">
                <a:solidFill>
                  <a:srgbClr val="FFFFFF"/>
                </a:solidFill>
                <a:latin typeface="Arial Black"/>
                <a:cs typeface="Arial Black"/>
              </a:rPr>
              <a:t>0010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7622" y="4581855"/>
            <a:ext cx="1257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8505" algn="l"/>
              </a:tabLst>
            </a:pP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0101	1010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4661" y="429653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solidFill>
                  <a:srgbClr val="FFFFFF"/>
                </a:solidFill>
                <a:latin typeface="Arial Black"/>
                <a:cs typeface="Arial Black"/>
              </a:rPr>
              <a:t>0000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740" y="5590743"/>
            <a:ext cx="4493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30" dirty="0">
                <a:solidFill>
                  <a:srgbClr val="FFFFFF"/>
                </a:solidFill>
                <a:latin typeface="Arial Black"/>
                <a:cs typeface="Arial Black"/>
              </a:rPr>
              <a:t>Answer </a:t>
            </a:r>
            <a:r>
              <a:rPr sz="2400" spc="9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4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FFFFFF"/>
                </a:solidFill>
                <a:latin typeface="Arial Black"/>
                <a:cs typeface="Arial Black"/>
              </a:rPr>
              <a:t>(0010010110100000)</a:t>
            </a:r>
            <a:r>
              <a:rPr sz="2400" spc="-405" baseline="-20833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2400" baseline="-20833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1195</Words>
  <Application>Microsoft Office PowerPoint</Application>
  <PresentationFormat>On-screen Show (4:3)</PresentationFormat>
  <Paragraphs>355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Courier New</vt:lpstr>
      <vt:lpstr>Georgia</vt:lpstr>
      <vt:lpstr>Times New Roman</vt:lpstr>
      <vt:lpstr>Trebuchet MS</vt:lpstr>
      <vt:lpstr>Office Theme</vt:lpstr>
      <vt:lpstr>Number System</vt:lpstr>
      <vt:lpstr>Common Number System</vt:lpstr>
      <vt:lpstr>Counting</vt:lpstr>
      <vt:lpstr>Counting</vt:lpstr>
      <vt:lpstr>Conversion Among Bases</vt:lpstr>
      <vt:lpstr>Binary to Octal</vt:lpstr>
      <vt:lpstr>Octal to Binary</vt:lpstr>
      <vt:lpstr>Binary to Hexadecimal</vt:lpstr>
      <vt:lpstr>Hexadecimal to Binary</vt:lpstr>
      <vt:lpstr>Octal to Hexadecimal</vt:lpstr>
      <vt:lpstr>Hexadecimal to Octal</vt:lpstr>
      <vt:lpstr>Any Base to Decimal</vt:lpstr>
      <vt:lpstr>Decimal to Any Base</vt:lpstr>
      <vt:lpstr>PowerPoint Presentation</vt:lpstr>
      <vt:lpstr>e.g.: (125)10 to ( )2</vt:lpstr>
      <vt:lpstr>1’s Complement</vt:lpstr>
      <vt:lpstr>2’s Complement</vt:lpstr>
      <vt:lpstr>9’s Complement</vt:lpstr>
      <vt:lpstr>10’s Complement</vt:lpstr>
      <vt:lpstr>Binary Addition</vt:lpstr>
      <vt:lpstr>Binary Addition</vt:lpstr>
      <vt:lpstr>Binary Subtraction</vt:lpstr>
      <vt:lpstr>Binary Subtraction</vt:lpstr>
      <vt:lpstr>Binary Multiplication</vt:lpstr>
      <vt:lpstr>Binary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cp:lastModifiedBy>Swapnil Mane</cp:lastModifiedBy>
  <cp:revision>8</cp:revision>
  <dcterms:created xsi:type="dcterms:W3CDTF">2021-08-31T10:12:18Z</dcterms:created>
  <dcterms:modified xsi:type="dcterms:W3CDTF">2021-09-01T11:45:26Z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2021-08-31T00:00:00Z</vt:filetime>
  </property>
</Properties>
</file>