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2A5AD0-DD63-48D9-B87E-D8FB705BF4D7}" type="datetimeFigureOut">
              <a:rPr lang="en-US" smtClean="0"/>
              <a:pPr/>
              <a:t>23-03-22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88107-B305-44C4-AE0C-FCBEF453C7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A5AD0-DD63-48D9-B87E-D8FB705BF4D7}" type="datetimeFigureOut">
              <a:rPr lang="en-US" smtClean="0"/>
              <a:pPr/>
              <a:t>23-03-22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88107-B305-44C4-AE0C-FCBEF453C7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A5AD0-DD63-48D9-B87E-D8FB705BF4D7}" type="datetimeFigureOut">
              <a:rPr lang="en-US" smtClean="0"/>
              <a:pPr/>
              <a:t>23-03-22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88107-B305-44C4-AE0C-FCBEF453C7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A5AD0-DD63-48D9-B87E-D8FB705BF4D7}" type="datetimeFigureOut">
              <a:rPr lang="en-US" smtClean="0"/>
              <a:pPr/>
              <a:t>23-03-22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88107-B305-44C4-AE0C-FCBEF453C7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2A5AD0-DD63-48D9-B87E-D8FB705BF4D7}" type="datetimeFigureOut">
              <a:rPr lang="en-US" smtClean="0"/>
              <a:pPr/>
              <a:t>23-03-22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88107-B305-44C4-AE0C-FCBEF453C7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A5AD0-DD63-48D9-B87E-D8FB705BF4D7}" type="datetimeFigureOut">
              <a:rPr lang="en-US" smtClean="0"/>
              <a:pPr/>
              <a:t>23-03-22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88107-B305-44C4-AE0C-FCBEF453C7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2A5AD0-DD63-48D9-B87E-D8FB705BF4D7}" type="datetimeFigureOut">
              <a:rPr lang="en-US" smtClean="0"/>
              <a:pPr/>
              <a:t>23-03-22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488107-B305-44C4-AE0C-FCBEF453C7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2A5AD0-DD63-48D9-B87E-D8FB705BF4D7}" type="datetimeFigureOut">
              <a:rPr lang="en-US" smtClean="0"/>
              <a:pPr/>
              <a:t>23-03-22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488107-B305-44C4-AE0C-FCBEF453C7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A5AD0-DD63-48D9-B87E-D8FB705BF4D7}" type="datetimeFigureOut">
              <a:rPr lang="en-US" smtClean="0"/>
              <a:pPr/>
              <a:t>23-03-22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488107-B305-44C4-AE0C-FCBEF453C7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A5AD0-DD63-48D9-B87E-D8FB705BF4D7}" type="datetimeFigureOut">
              <a:rPr lang="en-US" smtClean="0"/>
              <a:pPr/>
              <a:t>23-03-22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88107-B305-44C4-AE0C-FCBEF453C7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A5AD0-DD63-48D9-B87E-D8FB705BF4D7}" type="datetimeFigureOut">
              <a:rPr lang="en-US" smtClean="0"/>
              <a:pPr/>
              <a:t>23-03-22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88107-B305-44C4-AE0C-FCBEF453C7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A5AD0-DD63-48D9-B87E-D8FB705BF4D7}" type="datetimeFigureOut">
              <a:rPr lang="en-US" smtClean="0"/>
              <a:pPr/>
              <a:t>23-03-22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88107-B305-44C4-AE0C-FCBEF453C7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Near and Far</a:t>
            </a:r>
            <a:endParaRPr lang="en-US" dirty="0"/>
          </a:p>
        </p:txBody>
      </p:sp>
      <p:sp>
        <p:nvSpPr>
          <p:cNvPr id="5" name="Content Placeholder 4"/>
          <p:cNvSpPr>
            <a:spLocks noGrp="1"/>
          </p:cNvSpPr>
          <p:nvPr>
            <p:ph idx="1"/>
          </p:nvPr>
        </p:nvSpPr>
        <p:spPr/>
        <p:txBody>
          <a:bodyPr>
            <a:normAutofit/>
          </a:bodyPr>
          <a:lstStyle/>
          <a:p>
            <a:r>
              <a:rPr lang="en-US" dirty="0"/>
              <a:t>procedure is also called functions or sub routines. A procedure is </a:t>
            </a:r>
            <a:r>
              <a:rPr lang="en-US" dirty="0" smtClean="0"/>
              <a:t>a collection </a:t>
            </a:r>
            <a:r>
              <a:rPr lang="en-US" dirty="0"/>
              <a:t>of instructions that perform some specific activity when executed in </a:t>
            </a:r>
            <a:r>
              <a:rPr lang="en-US" dirty="0" smtClean="0"/>
              <a:t>a sequence.</a:t>
            </a:r>
          </a:p>
          <a:p>
            <a:r>
              <a:rPr lang="en-US" dirty="0" smtClean="0"/>
              <a:t>whenever </a:t>
            </a:r>
            <a:r>
              <a:rPr lang="en-US" dirty="0"/>
              <a:t>we need to execute the instructions mentioned in the procedure, we can simply make a CALL to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 and Far</a:t>
            </a:r>
            <a:endParaRPr lang="en-US" dirty="0"/>
          </a:p>
        </p:txBody>
      </p:sp>
      <p:sp>
        <p:nvSpPr>
          <p:cNvPr id="3" name="Content Placeholder 2"/>
          <p:cNvSpPr>
            <a:spLocks noGrp="1"/>
          </p:cNvSpPr>
          <p:nvPr>
            <p:ph idx="1"/>
          </p:nvPr>
        </p:nvSpPr>
        <p:spPr/>
        <p:txBody>
          <a:bodyPr>
            <a:normAutofit lnSpcReduction="10000"/>
          </a:bodyPr>
          <a:lstStyle/>
          <a:p>
            <a:r>
              <a:rPr lang="en-US" dirty="0" smtClean="0"/>
              <a:t>The</a:t>
            </a:r>
            <a:r>
              <a:rPr lang="en-US" dirty="0"/>
              <a:t> </a:t>
            </a:r>
            <a:r>
              <a:rPr lang="en-US" b="1" dirty="0"/>
              <a:t>Syntax for a procedure</a:t>
            </a:r>
            <a:r>
              <a:rPr lang="en-US" dirty="0"/>
              <a:t> is as follows</a:t>
            </a:r>
            <a:r>
              <a:rPr lang="en-US" dirty="0" smtClean="0"/>
              <a:t>:</a:t>
            </a:r>
          </a:p>
          <a:p>
            <a:r>
              <a:rPr lang="en-US" dirty="0" err="1" smtClean="0"/>
              <a:t>Procedure_name</a:t>
            </a:r>
            <a:r>
              <a:rPr lang="en-US" dirty="0" smtClean="0"/>
              <a:t> PROC [near / far] </a:t>
            </a:r>
          </a:p>
          <a:p>
            <a:pPr>
              <a:buNone/>
            </a:pPr>
            <a:r>
              <a:rPr lang="en-US" dirty="0" smtClean="0"/>
              <a:t>Instruction 1 </a:t>
            </a:r>
          </a:p>
          <a:p>
            <a:pPr>
              <a:buNone/>
            </a:pPr>
            <a:r>
              <a:rPr lang="en-US" dirty="0" smtClean="0"/>
              <a:t>Instruction 2 </a:t>
            </a:r>
          </a:p>
          <a:p>
            <a:pPr>
              <a:buNone/>
            </a:pPr>
            <a:r>
              <a:rPr lang="en-US" dirty="0" smtClean="0"/>
              <a:t>- - - - - - - - - -</a:t>
            </a:r>
          </a:p>
          <a:p>
            <a:pPr>
              <a:buFontTx/>
              <a:buChar char="-"/>
            </a:pPr>
            <a:r>
              <a:rPr lang="en-US" dirty="0" smtClean="0"/>
              <a:t>- - - - - - - - - - </a:t>
            </a:r>
          </a:p>
          <a:p>
            <a:pPr>
              <a:buNone/>
            </a:pPr>
            <a:r>
              <a:rPr lang="en-US" dirty="0" smtClean="0"/>
              <a:t>Instruction n </a:t>
            </a:r>
          </a:p>
          <a:p>
            <a:pPr>
              <a:buNone/>
            </a:pPr>
            <a:r>
              <a:rPr lang="en-US" dirty="0" err="1" smtClean="0"/>
              <a:t>Procedure_name</a:t>
            </a:r>
            <a:r>
              <a:rPr lang="en-US" dirty="0" smtClean="0"/>
              <a:t> ENDP</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Near procedure</a:t>
            </a:r>
          </a:p>
        </p:txBody>
      </p:sp>
      <p:sp>
        <p:nvSpPr>
          <p:cNvPr id="3" name="Content Placeholder 2"/>
          <p:cNvSpPr>
            <a:spLocks noGrp="1"/>
          </p:cNvSpPr>
          <p:nvPr>
            <p:ph idx="1"/>
          </p:nvPr>
        </p:nvSpPr>
        <p:spPr/>
        <p:txBody>
          <a:bodyPr>
            <a:normAutofit fontScale="85000" lnSpcReduction="20000"/>
          </a:bodyPr>
          <a:lstStyle/>
          <a:p>
            <a:pPr>
              <a:buNone/>
            </a:pPr>
            <a:r>
              <a:rPr lang="en-US" dirty="0"/>
              <a:t>1. A near procedure refers to a procedure which is in the same code segment from that of the call instruction</a:t>
            </a:r>
          </a:p>
          <a:p>
            <a:pPr>
              <a:buNone/>
            </a:pPr>
            <a:r>
              <a:rPr lang="en-US" dirty="0"/>
              <a:t>2. It is also called intra-segment procedure</a:t>
            </a:r>
          </a:p>
          <a:p>
            <a:pPr>
              <a:buNone/>
            </a:pPr>
            <a:r>
              <a:rPr lang="en-US" dirty="0"/>
              <a:t>3 A near procedure call replaces the old IP with new IP.</a:t>
            </a:r>
          </a:p>
          <a:p>
            <a:pPr>
              <a:buNone/>
            </a:pPr>
            <a:r>
              <a:rPr lang="en-US" dirty="0"/>
              <a:t>4. The value of old IP is pushed on to the stack. </a:t>
            </a:r>
            <a:endParaRPr lang="en-US" dirty="0" smtClean="0"/>
          </a:p>
          <a:p>
            <a:pPr>
              <a:buNone/>
            </a:pPr>
            <a:r>
              <a:rPr lang="en-US" dirty="0" smtClean="0"/>
              <a:t>SP=SP-2</a:t>
            </a:r>
            <a:r>
              <a:rPr lang="en-US" dirty="0"/>
              <a:t> </a:t>
            </a:r>
          </a:p>
          <a:p>
            <a:pPr>
              <a:buNone/>
            </a:pPr>
            <a:r>
              <a:rPr lang="en-US" dirty="0"/>
              <a:t>5. Less stack locations are </a:t>
            </a:r>
            <a:r>
              <a:rPr lang="en-US" dirty="0" smtClean="0"/>
              <a:t>required</a:t>
            </a:r>
          </a:p>
          <a:p>
            <a:pPr>
              <a:buNone/>
            </a:pPr>
            <a:r>
              <a:rPr lang="en-US" dirty="0" smtClean="0"/>
              <a:t>6</a:t>
            </a:r>
            <a:r>
              <a:rPr lang="en-US" dirty="0"/>
              <a:t>. Procedure is inside Code </a:t>
            </a:r>
            <a:r>
              <a:rPr lang="en-US" dirty="0" smtClean="0"/>
              <a:t>Segment</a:t>
            </a:r>
          </a:p>
          <a:p>
            <a:pPr>
              <a:buNone/>
            </a:pPr>
            <a:r>
              <a:rPr lang="en-US" dirty="0" smtClean="0"/>
              <a:t>7.Uses </a:t>
            </a:r>
            <a:r>
              <a:rPr lang="en-US" dirty="0"/>
              <a:t>keyword </a:t>
            </a:r>
            <a:r>
              <a:rPr lang="en-US" dirty="0" smtClean="0"/>
              <a:t>near</a:t>
            </a:r>
          </a:p>
          <a:p>
            <a:pPr>
              <a:buNone/>
            </a:pPr>
            <a:r>
              <a:rPr lang="en-US" dirty="0" smtClean="0"/>
              <a:t>8.Syntax</a:t>
            </a:r>
            <a:r>
              <a:rPr lang="en-US" dirty="0"/>
              <a:t>:- CALL </a:t>
            </a:r>
            <a:r>
              <a:rPr lang="en-US" dirty="0" err="1"/>
              <a:t>near_procedure_name</a:t>
            </a:r>
            <a:endParaRPr lang="en-US" dirty="0"/>
          </a:p>
          <a:p>
            <a:pPr>
              <a:buNone/>
            </a:pPr>
            <a:r>
              <a:rPr lang="en-US" dirty="0"/>
              <a:t>9. Example :- Call Delay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Far Procedure</a:t>
            </a:r>
          </a:p>
        </p:txBody>
      </p:sp>
      <p:sp>
        <p:nvSpPr>
          <p:cNvPr id="3" name="Content Placeholder 2"/>
          <p:cNvSpPr>
            <a:spLocks noGrp="1"/>
          </p:cNvSpPr>
          <p:nvPr>
            <p:ph idx="1"/>
          </p:nvPr>
        </p:nvSpPr>
        <p:spPr/>
        <p:txBody>
          <a:bodyPr>
            <a:normAutofit fontScale="77500" lnSpcReduction="20000"/>
          </a:bodyPr>
          <a:lstStyle/>
          <a:p>
            <a:pPr>
              <a:buNone/>
            </a:pPr>
            <a:r>
              <a:rPr lang="en-US" dirty="0"/>
              <a:t>1. A far procedure refers to a procedure  which is in the different code segment from that of the call instruction.</a:t>
            </a:r>
          </a:p>
          <a:p>
            <a:pPr>
              <a:buNone/>
            </a:pPr>
            <a:r>
              <a:rPr lang="en-US" dirty="0"/>
              <a:t>2. It is also called inter-segment procedure call</a:t>
            </a:r>
          </a:p>
          <a:p>
            <a:pPr>
              <a:buNone/>
            </a:pPr>
            <a:r>
              <a:rPr lang="en-US" dirty="0"/>
              <a:t>3. A far procedure call replaces the old CS:IP pairs with new CS:IP pairs</a:t>
            </a:r>
          </a:p>
          <a:p>
            <a:pPr>
              <a:buNone/>
            </a:pPr>
            <a:r>
              <a:rPr lang="en-US" dirty="0"/>
              <a:t>4. The value of the old CS:IP pairs are pushed on to the stack SP=SP-2   </a:t>
            </a:r>
          </a:p>
          <a:p>
            <a:pPr>
              <a:buNone/>
            </a:pPr>
            <a:r>
              <a:rPr lang="en-US" dirty="0"/>
              <a:t>5. More stack locations are required</a:t>
            </a:r>
            <a:br>
              <a:rPr lang="en-US" dirty="0"/>
            </a:br>
            <a:r>
              <a:rPr lang="en-US" dirty="0"/>
              <a:t>6. Procedure is outside Code Segment</a:t>
            </a:r>
            <a:br>
              <a:rPr lang="en-US" dirty="0"/>
            </a:br>
            <a:r>
              <a:rPr lang="en-US" dirty="0"/>
              <a:t>7. Uses keyword FAR</a:t>
            </a:r>
          </a:p>
          <a:p>
            <a:r>
              <a:rPr lang="en-US" dirty="0"/>
              <a:t>8. Example :- Call FAR PTR Delay</a:t>
            </a:r>
            <a:br>
              <a:rPr lang="en-US" dirty="0"/>
            </a:br>
            <a:r>
              <a:rPr lang="en-US" dirty="0"/>
              <a:t>9. Syntax:- CALL </a:t>
            </a:r>
            <a:r>
              <a:rPr lang="en-US" dirty="0" err="1"/>
              <a:t>far_procedure_name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a:t>
            </a:r>
            <a:endParaRPr lang="en-US" dirty="0"/>
          </a:p>
        </p:txBody>
      </p:sp>
      <p:sp>
        <p:nvSpPr>
          <p:cNvPr id="3" name="Content Placeholder 2"/>
          <p:cNvSpPr>
            <a:spLocks noGrp="1"/>
          </p:cNvSpPr>
          <p:nvPr>
            <p:ph idx="1"/>
          </p:nvPr>
        </p:nvSpPr>
        <p:spPr/>
        <p:txBody>
          <a:bodyPr/>
          <a:lstStyle/>
          <a:p>
            <a:r>
              <a:rPr lang="en-US" b="1" dirty="0" smtClean="0"/>
              <a:t>PROC</a:t>
            </a:r>
            <a:r>
              <a:rPr lang="en-US" dirty="0"/>
              <a:t> is a keyword to define that the set of instructions enclosed by the given name is a procedure. It is used in the starting instruction whenever we define a procedure.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a:t>
            </a:r>
            <a:endParaRPr lang="en-US" dirty="0"/>
          </a:p>
        </p:txBody>
      </p:sp>
      <p:sp>
        <p:nvSpPr>
          <p:cNvPr id="3" name="Content Placeholder 2"/>
          <p:cNvSpPr>
            <a:spLocks noGrp="1"/>
          </p:cNvSpPr>
          <p:nvPr>
            <p:ph idx="1"/>
          </p:nvPr>
        </p:nvSpPr>
        <p:spPr/>
        <p:txBody>
          <a:bodyPr/>
          <a:lstStyle/>
          <a:p>
            <a:r>
              <a:rPr lang="en-US" b="1" dirty="0" smtClean="0"/>
              <a:t>ENDP</a:t>
            </a:r>
            <a:r>
              <a:rPr lang="en-US" dirty="0"/>
              <a:t> keyword defines that the body of the procedure has been ended. All the instructions lying between these two keywords are the instructions that belong to the procedure and will be executed whenever a </a:t>
            </a:r>
            <a:r>
              <a:rPr lang="en-US" b="1" dirty="0"/>
              <a:t>CALL</a:t>
            </a:r>
            <a:r>
              <a:rPr lang="en-US" dirty="0"/>
              <a:t> to the procedure is made.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a:t>
            </a:r>
            <a:endParaRPr lang="en-US" dirty="0"/>
          </a:p>
        </p:txBody>
      </p:sp>
      <p:sp>
        <p:nvSpPr>
          <p:cNvPr id="3" name="Content Placeholder 2"/>
          <p:cNvSpPr>
            <a:spLocks noGrp="1"/>
          </p:cNvSpPr>
          <p:nvPr>
            <p:ph idx="1"/>
          </p:nvPr>
        </p:nvSpPr>
        <p:spPr/>
        <p:txBody>
          <a:bodyPr/>
          <a:lstStyle/>
          <a:p>
            <a:r>
              <a:rPr lang="en-US" dirty="0" smtClean="0"/>
              <a:t>At the end of the procedure, the</a:t>
            </a:r>
            <a:r>
              <a:rPr lang="en-US" dirty="0"/>
              <a:t> </a:t>
            </a:r>
            <a:r>
              <a:rPr lang="en-US" b="1" dirty="0"/>
              <a:t>RET</a:t>
            </a:r>
            <a:r>
              <a:rPr lang="en-US" dirty="0"/>
              <a:t> instruction is used. This instruction will cause the execution to be transferred to the program from which the call to the procedure was made.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139</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Near and Far</vt:lpstr>
      <vt:lpstr>Near and Far</vt:lpstr>
      <vt:lpstr>Near procedure</vt:lpstr>
      <vt:lpstr>Far Procedure</vt:lpstr>
      <vt:lpstr>Proc</vt:lpstr>
      <vt:lpstr>ENDP</vt:lpstr>
      <vt:lpstr>RET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 and Far</dc:title>
  <dc:creator>HARDIK</dc:creator>
  <cp:lastModifiedBy>HARDIK</cp:lastModifiedBy>
  <cp:revision>19</cp:revision>
  <dcterms:created xsi:type="dcterms:W3CDTF">2022-03-22T09:20:07Z</dcterms:created>
  <dcterms:modified xsi:type="dcterms:W3CDTF">2022-03-23T07:33:32Z</dcterms:modified>
</cp:coreProperties>
</file>