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3" r:id="rId4"/>
    <p:sldId id="304" r:id="rId5"/>
    <p:sldId id="258" r:id="rId6"/>
    <p:sldId id="270" r:id="rId7"/>
    <p:sldId id="259" r:id="rId8"/>
    <p:sldId id="260" r:id="rId9"/>
    <p:sldId id="262" r:id="rId10"/>
    <p:sldId id="273" r:id="rId11"/>
    <p:sldId id="263" r:id="rId12"/>
    <p:sldId id="275" r:id="rId13"/>
    <p:sldId id="277" r:id="rId14"/>
    <p:sldId id="264" r:id="rId15"/>
    <p:sldId id="276" r:id="rId16"/>
    <p:sldId id="265" r:id="rId17"/>
    <p:sldId id="266" r:id="rId18"/>
    <p:sldId id="278" r:id="rId19"/>
    <p:sldId id="274" r:id="rId20"/>
    <p:sldId id="279" r:id="rId21"/>
    <p:sldId id="305" r:id="rId22"/>
    <p:sldId id="306" r:id="rId23"/>
    <p:sldId id="267" r:id="rId24"/>
    <p:sldId id="290" r:id="rId25"/>
    <p:sldId id="291" r:id="rId26"/>
    <p:sldId id="292" r:id="rId27"/>
    <p:sldId id="293" r:id="rId28"/>
    <p:sldId id="294" r:id="rId29"/>
    <p:sldId id="295" r:id="rId30"/>
    <p:sldId id="301" r:id="rId31"/>
    <p:sldId id="297" r:id="rId32"/>
    <p:sldId id="298" r:id="rId33"/>
    <p:sldId id="299" r:id="rId34"/>
    <p:sldId id="300" r:id="rId35"/>
    <p:sldId id="302" r:id="rId36"/>
    <p:sldId id="296" r:id="rId37"/>
    <p:sldId id="269" r:id="rId38"/>
    <p:sldId id="283" r:id="rId39"/>
    <p:sldId id="280" r:id="rId40"/>
    <p:sldId id="282" r:id="rId41"/>
    <p:sldId id="281" r:id="rId42"/>
    <p:sldId id="284" r:id="rId43"/>
    <p:sldId id="285" r:id="rId44"/>
    <p:sldId id="286" r:id="rId45"/>
    <p:sldId id="287" r:id="rId46"/>
    <p:sldId id="288" r:id="rId47"/>
    <p:sldId id="28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62" d="100"/>
          <a:sy n="62" d="100"/>
        </p:scale>
        <p:origin x="-13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A92EA-A486-4018-90E9-56DD84DC0312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296DE-1B56-4F03-BF7F-3864047A0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67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synchronous bus works at a fixed clock rate whereas an asynchronous bus data transfer is not dependent on a fixed clock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Asynchronous buses take their timings from the devices involved in the data transfer. Generally in this occurrence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one event is depend on the occurrence of previous events. 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Advantage of asynchronous is its flexibility.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transmitter and receiver may be function at different clock frequencies.</a:t>
            </a:r>
          </a:p>
          <a:p>
            <a:endParaRPr lang="en-US" sz="1200" b="0" i="0" kern="120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 bus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bus used to interconnect devices that comprise a computer system where the timing of transactions between devices is under the control of a synchronizing clock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Simplicity of implementation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advantage of synchronous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21552-E6BE-46BB-9D1C-2B113CED56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2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4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6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1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5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4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8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9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AD9A-5C34-43FD-87B6-B082C778390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E2F2-2282-4B5A-A2BC-256B143A7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9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Parallel 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</a:t>
            </a:r>
          </a:p>
          <a:p>
            <a:r>
              <a:rPr lang="en-IN" dirty="0" smtClean="0"/>
              <a:t>Team COA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71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964488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86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Flynn’s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9433048" cy="4569371"/>
          </a:xfrm>
        </p:spPr>
        <p:txBody>
          <a:bodyPr>
            <a:normAutofit/>
          </a:bodyPr>
          <a:lstStyle/>
          <a:p>
            <a:pPr marL="180000">
              <a:lnSpc>
                <a:spcPct val="90000"/>
              </a:lnSpc>
            </a:pPr>
            <a:r>
              <a:rPr lang="en-IN" sz="2800" dirty="0"/>
              <a:t>The most popular taxonomy of computer architecture was defined by Flynn in </a:t>
            </a:r>
            <a:r>
              <a:rPr lang="en-IN" sz="2800" dirty="0" smtClean="0"/>
              <a:t>1966.</a:t>
            </a:r>
          </a:p>
          <a:p>
            <a:pPr marL="180000">
              <a:lnSpc>
                <a:spcPct val="90000"/>
              </a:lnSpc>
            </a:pPr>
            <a:r>
              <a:rPr lang="en-IN" sz="2800" dirty="0" smtClean="0"/>
              <a:t>Flynn’s </a:t>
            </a:r>
            <a:r>
              <a:rPr lang="en-IN" sz="2800" dirty="0"/>
              <a:t>classification scheme is based on the notion of a stream of information. </a:t>
            </a:r>
          </a:p>
          <a:p>
            <a:pPr marL="580050" lvl="1">
              <a:lnSpc>
                <a:spcPct val="90000"/>
              </a:lnSpc>
            </a:pPr>
            <a:r>
              <a:rPr lang="en-US" sz="3200" dirty="0" smtClean="0"/>
              <a:t>Single instruction, single data stream – SISD</a:t>
            </a:r>
          </a:p>
          <a:p>
            <a:pPr marL="580050" lvl="1">
              <a:lnSpc>
                <a:spcPct val="90000"/>
              </a:lnSpc>
            </a:pPr>
            <a:r>
              <a:rPr lang="en-US" sz="3200" dirty="0" smtClean="0"/>
              <a:t>Single instruction, multiple data stream – SIMD</a:t>
            </a:r>
          </a:p>
          <a:p>
            <a:pPr marL="580050" lvl="1">
              <a:lnSpc>
                <a:spcPct val="90000"/>
              </a:lnSpc>
            </a:pPr>
            <a:r>
              <a:rPr lang="en-US" sz="3200" dirty="0" smtClean="0"/>
              <a:t>Multiple instruction, single data stream – MISD</a:t>
            </a:r>
          </a:p>
          <a:p>
            <a:pPr marL="580050" lvl="1">
              <a:lnSpc>
                <a:spcPct val="90000"/>
              </a:lnSpc>
            </a:pPr>
            <a:r>
              <a:rPr lang="en-US" sz="3200" dirty="0" smtClean="0"/>
              <a:t>Multiple instruction, multiple data stream- MIMD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21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Instruction &amp; Data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instruction stream </a:t>
            </a:r>
            <a:r>
              <a:rPr lang="en-IN" dirty="0"/>
              <a:t>is defined as the sequence of instructions performed by the </a:t>
            </a:r>
            <a:r>
              <a:rPr lang="en-IN" dirty="0" smtClean="0"/>
              <a:t>processing unit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data stream is defined as the data traffic exchanged between the memory</a:t>
            </a:r>
            <a:br>
              <a:rPr lang="en-IN" dirty="0"/>
            </a:br>
            <a:r>
              <a:rPr lang="en-IN" dirty="0"/>
              <a:t>and the processing unit.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57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SISD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38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SISD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492897"/>
            <a:ext cx="791527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6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7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SIMD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340768"/>
            <a:ext cx="7771010" cy="504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23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11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MISD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885698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80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MIMD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64704"/>
          </a:xfrm>
        </p:spPr>
        <p:txBody>
          <a:bodyPr/>
          <a:lstStyle/>
          <a:p>
            <a:r>
              <a:rPr lang="en-IN" b="1" dirty="0" smtClean="0"/>
              <a:t>Syllabus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Parallelism in Uniprocessor </a:t>
            </a:r>
            <a:r>
              <a:rPr lang="en-US" dirty="0" smtClean="0"/>
              <a:t>system </a:t>
            </a:r>
          </a:p>
          <a:p>
            <a:r>
              <a:rPr lang="en-US" dirty="0" smtClean="0"/>
              <a:t>Evolution </a:t>
            </a:r>
            <a:r>
              <a:rPr lang="en-US" dirty="0"/>
              <a:t>of parallel </a:t>
            </a:r>
            <a:r>
              <a:rPr lang="en-US" dirty="0" smtClean="0"/>
              <a:t>processors </a:t>
            </a:r>
          </a:p>
          <a:p>
            <a:r>
              <a:rPr lang="en-US" dirty="0" smtClean="0"/>
              <a:t>Architectural Classification:</a:t>
            </a:r>
          </a:p>
          <a:p>
            <a:pPr lvl="1"/>
            <a:r>
              <a:rPr lang="en-US" dirty="0" smtClean="0"/>
              <a:t>Flynn’s</a:t>
            </a:r>
          </a:p>
          <a:p>
            <a:pPr lvl="1"/>
            <a:r>
              <a:rPr lang="en-US" dirty="0" err="1" smtClean="0"/>
              <a:t>Fengs</a:t>
            </a:r>
            <a:endParaRPr lang="en-US" dirty="0" smtClean="0"/>
          </a:p>
          <a:p>
            <a:pPr lvl="1"/>
            <a:r>
              <a:rPr lang="en-US" dirty="0" smtClean="0"/>
              <a:t>Handler’s Classification</a:t>
            </a:r>
          </a:p>
          <a:p>
            <a:r>
              <a:rPr lang="en-US" dirty="0" smtClean="0"/>
              <a:t>Multiprocessors </a:t>
            </a:r>
            <a:r>
              <a:rPr lang="en-US" dirty="0"/>
              <a:t>architecture </a:t>
            </a:r>
            <a:r>
              <a:rPr lang="en-US" dirty="0" smtClean="0"/>
              <a:t>basics :</a:t>
            </a:r>
          </a:p>
          <a:p>
            <a:r>
              <a:rPr lang="en-US" dirty="0" smtClean="0"/>
              <a:t>Parallel </a:t>
            </a:r>
            <a:r>
              <a:rPr lang="en-US" dirty="0"/>
              <a:t>Programming Models : </a:t>
            </a:r>
            <a:endParaRPr lang="en-US" dirty="0" smtClean="0"/>
          </a:p>
          <a:p>
            <a:pPr lvl="1"/>
            <a:r>
              <a:rPr lang="en-US" dirty="0" smtClean="0"/>
              <a:t>Shared </a:t>
            </a:r>
            <a:r>
              <a:rPr lang="en-US" dirty="0"/>
              <a:t>memory, </a:t>
            </a:r>
            <a:endParaRPr lang="en-US" dirty="0" smtClean="0"/>
          </a:p>
          <a:p>
            <a:pPr lvl="1"/>
            <a:r>
              <a:rPr lang="en-US" dirty="0" smtClean="0"/>
              <a:t>Message </a:t>
            </a:r>
            <a:r>
              <a:rPr lang="en-US" dirty="0"/>
              <a:t>passing, </a:t>
            </a:r>
            <a:endParaRPr lang="en-US" dirty="0" smtClean="0"/>
          </a:p>
          <a:p>
            <a:r>
              <a:rPr lang="en-US" dirty="0" smtClean="0"/>
              <a:t>Performance </a:t>
            </a:r>
            <a:r>
              <a:rPr lang="en-US" dirty="0"/>
              <a:t>considerations : </a:t>
            </a:r>
            <a:endParaRPr lang="en-US" dirty="0" smtClean="0"/>
          </a:p>
          <a:p>
            <a:pPr lvl="1"/>
            <a:r>
              <a:rPr lang="en-US" dirty="0" smtClean="0"/>
              <a:t>Amdahl’s </a:t>
            </a:r>
            <a:r>
              <a:rPr lang="en-US" dirty="0"/>
              <a:t>law, </a:t>
            </a:r>
            <a:endParaRPr lang="en-US" dirty="0" smtClean="0"/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indications.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53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MIMD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2899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68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FENG’S CLASSIFICATION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5"/>
          <a:stretch/>
        </p:blipFill>
        <p:spPr bwMode="auto">
          <a:xfrm>
            <a:off x="0" y="1752600"/>
            <a:ext cx="8991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71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FENG’S CLASSIFICATION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0" y="1595438"/>
            <a:ext cx="7787440" cy="503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06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 smtClean="0"/>
              <a:t>Handler’s Classification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1977, Wolfgang Handler proposed an elaborate notation for expressing the </a:t>
            </a:r>
            <a:r>
              <a:rPr lang="en-IN" dirty="0" smtClean="0"/>
              <a:t>pipelining and </a:t>
            </a:r>
            <a:r>
              <a:rPr lang="en-IN" dirty="0"/>
              <a:t>parallelism of </a:t>
            </a:r>
            <a:r>
              <a:rPr lang="en-IN" dirty="0" smtClean="0"/>
              <a:t>computers.</a:t>
            </a:r>
          </a:p>
          <a:p>
            <a:r>
              <a:rPr lang="en-IN" dirty="0" smtClean="0"/>
              <a:t>Handler's </a:t>
            </a:r>
            <a:r>
              <a:rPr lang="en-IN" dirty="0"/>
              <a:t>classification addresses the computer at </a:t>
            </a:r>
            <a:r>
              <a:rPr lang="en-IN" dirty="0" smtClean="0"/>
              <a:t>three distinct </a:t>
            </a:r>
            <a:r>
              <a:rPr lang="en-IN" dirty="0"/>
              <a:t>levels:</a:t>
            </a:r>
            <a:br>
              <a:rPr lang="en-IN" dirty="0"/>
            </a:br>
            <a:r>
              <a:rPr lang="en-IN" dirty="0"/>
              <a:t>• Processor control unit (PCU</a:t>
            </a:r>
            <a:r>
              <a:rPr lang="en-IN" dirty="0" smtClean="0"/>
              <a:t>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Arithmetic logic unit (ALU</a:t>
            </a:r>
            <a:r>
              <a:rPr lang="en-IN" dirty="0" smtClean="0"/>
              <a:t>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Bit-level circuit (BLC)</a:t>
            </a:r>
            <a:r>
              <a:rPr lang="en-IN" dirty="0" smtClean="0"/>
              <a:t> </a:t>
            </a:r>
          </a:p>
          <a:p>
            <a:r>
              <a:rPr lang="en-IN" dirty="0" smtClean="0"/>
              <a:t>BLC: logic circuit needed to perform one bit operations in the ALU.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677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435280" cy="597666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Handler's classification uses the following three pairs of integers to describe a computer:</a:t>
            </a:r>
            <a:br>
              <a:rPr lang="en-IN" dirty="0"/>
            </a:br>
            <a:r>
              <a:rPr lang="en-IN" sz="4200" b="1" dirty="0"/>
              <a:t>Computer = (p * p', a * a', b * b')</a:t>
            </a:r>
            <a:br>
              <a:rPr lang="en-IN" sz="4200" b="1" dirty="0"/>
            </a:br>
            <a:r>
              <a:rPr lang="en-IN" dirty="0"/>
              <a:t>Where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 </a:t>
            </a:r>
            <a:r>
              <a:rPr lang="en-IN" dirty="0"/>
              <a:t>= number of PCUs</a:t>
            </a:r>
            <a:br>
              <a:rPr lang="en-IN" dirty="0"/>
            </a:br>
            <a:r>
              <a:rPr lang="en-IN" dirty="0" smtClean="0"/>
              <a:t>p</a:t>
            </a:r>
            <a:r>
              <a:rPr lang="en-IN" dirty="0"/>
              <a:t>'= number of PCUs that can be pipelined</a:t>
            </a:r>
            <a:br>
              <a:rPr lang="en-IN" dirty="0"/>
            </a:br>
            <a:r>
              <a:rPr lang="en-IN" dirty="0" smtClean="0"/>
              <a:t>a </a:t>
            </a:r>
            <a:r>
              <a:rPr lang="en-IN" dirty="0"/>
              <a:t>= number of ALUs controlled by each PCU</a:t>
            </a:r>
            <a:br>
              <a:rPr lang="en-IN" dirty="0"/>
            </a:br>
            <a:r>
              <a:rPr lang="en-IN" dirty="0" smtClean="0"/>
              <a:t>a</a:t>
            </a:r>
            <a:r>
              <a:rPr lang="en-IN" dirty="0"/>
              <a:t>'= number of ALUs that can be pipelined</a:t>
            </a:r>
            <a:br>
              <a:rPr lang="en-IN" dirty="0"/>
            </a:br>
            <a:r>
              <a:rPr lang="en-IN" dirty="0" smtClean="0"/>
              <a:t>b </a:t>
            </a:r>
            <a:r>
              <a:rPr lang="en-IN" dirty="0"/>
              <a:t>= number of bits in ALU or processing element (PE) word</a:t>
            </a:r>
            <a:br>
              <a:rPr lang="en-IN" dirty="0"/>
            </a:br>
            <a:r>
              <a:rPr lang="en-IN" dirty="0" smtClean="0"/>
              <a:t>b</a:t>
            </a:r>
            <a:r>
              <a:rPr lang="en-IN" dirty="0"/>
              <a:t>'= number of pipeline segments on all ALUs or in a single PE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46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9587408" cy="5937523"/>
          </a:xfrm>
        </p:spPr>
        <p:txBody>
          <a:bodyPr>
            <a:noAutofit/>
          </a:bodyPr>
          <a:lstStyle/>
          <a:p>
            <a:r>
              <a:rPr lang="en-IN" sz="2800" dirty="0"/>
              <a:t>The following rules and operators are used to show the relationship between various</a:t>
            </a:r>
            <a:br>
              <a:rPr lang="en-IN" sz="2800" dirty="0"/>
            </a:br>
            <a:r>
              <a:rPr lang="en-IN" sz="2800" dirty="0"/>
              <a:t>elements of the computer:</a:t>
            </a:r>
            <a:br>
              <a:rPr lang="en-IN" sz="2800" dirty="0"/>
            </a:br>
            <a:r>
              <a:rPr lang="en-IN" sz="2800" dirty="0"/>
              <a:t>• The '*' operator is used to indicate that the units are pipelined or macro-pipelined</a:t>
            </a:r>
            <a:br>
              <a:rPr lang="en-IN" sz="2800" dirty="0"/>
            </a:br>
            <a:r>
              <a:rPr lang="en-IN" sz="2800" dirty="0"/>
              <a:t>with a stream of data running through all the units.</a:t>
            </a:r>
            <a:br>
              <a:rPr lang="en-IN" sz="2800" dirty="0"/>
            </a:br>
            <a:r>
              <a:rPr lang="en-IN" sz="2800" dirty="0"/>
              <a:t>• The '+' operator is used to indicate that the units are not pipelined but work on</a:t>
            </a:r>
            <a:br>
              <a:rPr lang="en-IN" sz="2800" dirty="0"/>
            </a:br>
            <a:r>
              <a:rPr lang="en-IN" sz="2800" dirty="0"/>
              <a:t>independent streams of data.</a:t>
            </a:r>
            <a:br>
              <a:rPr lang="en-IN" sz="2800" dirty="0"/>
            </a:br>
            <a:r>
              <a:rPr lang="en-IN" sz="2800" dirty="0"/>
              <a:t>• The 'v' operator is used to indicate that the computer hardware can work in one of</a:t>
            </a:r>
            <a:br>
              <a:rPr lang="en-IN" sz="2800" dirty="0"/>
            </a:br>
            <a:r>
              <a:rPr lang="en-IN" sz="2800" dirty="0"/>
              <a:t>several modes.</a:t>
            </a:r>
            <a:br>
              <a:rPr lang="en-IN" sz="2800" dirty="0"/>
            </a:br>
            <a:r>
              <a:rPr lang="en-IN" sz="2800" dirty="0"/>
              <a:t>• The '~' symbol is used to indicate a range of values for any one of the parameters.</a:t>
            </a:r>
            <a:br>
              <a:rPr lang="en-IN" sz="2800" dirty="0"/>
            </a:br>
            <a:r>
              <a:rPr lang="en-IN" sz="2800" dirty="0"/>
              <a:t>• Peripheral processors are shown before the main processor using another three pairs</a:t>
            </a:r>
            <a:br>
              <a:rPr lang="en-IN" sz="2800" dirty="0"/>
            </a:br>
            <a:r>
              <a:rPr lang="en-IN" sz="2800" dirty="0"/>
              <a:t>of integers. If the value of the second element of any pair is 1, it may omitted for</a:t>
            </a:r>
            <a:br>
              <a:rPr lang="en-IN" sz="2800" dirty="0"/>
            </a:br>
            <a:r>
              <a:rPr lang="en-IN" sz="2800" dirty="0"/>
              <a:t>brevity.</a:t>
            </a:r>
            <a:br>
              <a:rPr lang="en-IN" sz="2800" dirty="0"/>
            </a:br>
            <a:r>
              <a:rPr lang="en-IN" sz="2800" dirty="0"/>
              <a:t>Handler's classification is best explained by showing how the rules and operators are used</a:t>
            </a:r>
            <a:br>
              <a:rPr lang="en-IN" sz="2800" dirty="0"/>
            </a:br>
            <a:r>
              <a:rPr lang="en-IN" sz="2800" dirty="0"/>
              <a:t>to classify several machines.</a:t>
            </a:r>
            <a:r>
              <a:rPr lang="en-IN" sz="2800" dirty="0" smtClean="0"/>
              <a:t> </a:t>
            </a:r>
            <a:br>
              <a:rPr lang="en-IN" sz="2800" dirty="0" smtClean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7110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948680"/>
          </a:xfrm>
        </p:spPr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760640"/>
          </a:xfrm>
        </p:spPr>
        <p:txBody>
          <a:bodyPr>
            <a:normAutofit lnSpcReduction="10000"/>
          </a:bodyPr>
          <a:lstStyle/>
          <a:p>
            <a:r>
              <a:rPr lang="en-IN" sz="2600" dirty="0"/>
              <a:t>The CDC 6600 has a single main processor supported by 10 I/O processors.</a:t>
            </a:r>
            <a:r>
              <a:rPr lang="en-IN" sz="2600" dirty="0" smtClean="0"/>
              <a:t> </a:t>
            </a:r>
            <a:r>
              <a:rPr lang="en-IN" sz="2600" dirty="0"/>
              <a:t>One </a:t>
            </a:r>
            <a:r>
              <a:rPr lang="en-IN" sz="2600" dirty="0" smtClean="0"/>
              <a:t>control unit </a:t>
            </a:r>
            <a:r>
              <a:rPr lang="en-IN" sz="2600" dirty="0"/>
              <a:t>coordinates one ALU with a 60-bit word length. The ALU has 10 functional </a:t>
            </a:r>
            <a:r>
              <a:rPr lang="en-IN" sz="2600" dirty="0" smtClean="0"/>
              <a:t>units which </a:t>
            </a:r>
            <a:r>
              <a:rPr lang="en-IN" sz="2600" dirty="0"/>
              <a:t>can be formed into a pipeline. The 10 peripheral I/O processors may work </a:t>
            </a:r>
            <a:r>
              <a:rPr lang="en-IN" sz="2600" dirty="0" smtClean="0"/>
              <a:t>in parallel </a:t>
            </a:r>
            <a:r>
              <a:rPr lang="en-IN" sz="2600" dirty="0"/>
              <a:t>with each other and with the CPU. Each I/O processor contains one 12-bit </a:t>
            </a:r>
            <a:r>
              <a:rPr lang="en-IN" sz="2600" dirty="0" smtClean="0"/>
              <a:t>ALU. The </a:t>
            </a:r>
            <a:r>
              <a:rPr lang="en-IN" sz="2600" dirty="0"/>
              <a:t>description </a:t>
            </a:r>
            <a:r>
              <a:rPr lang="en-IN" sz="2600" dirty="0" smtClean="0"/>
              <a:t>following:</a:t>
            </a:r>
          </a:p>
          <a:p>
            <a:pPr>
              <a:buFont typeface="Wingdings" pitchFamily="2" charset="2"/>
              <a:buChar char="Ø"/>
            </a:pPr>
            <a:r>
              <a:rPr lang="en-IN" sz="2600" dirty="0" smtClean="0"/>
              <a:t> </a:t>
            </a:r>
            <a:r>
              <a:rPr lang="en-IN" dirty="0" smtClean="0"/>
              <a:t>10 </a:t>
            </a:r>
            <a:r>
              <a:rPr lang="en-IN" dirty="0"/>
              <a:t>I/O processors is:</a:t>
            </a:r>
            <a:r>
              <a:rPr lang="en-IN" dirty="0" smtClean="0"/>
              <a:t> </a:t>
            </a:r>
            <a:r>
              <a:rPr lang="pl-PL" dirty="0" smtClean="0"/>
              <a:t>CDC </a:t>
            </a:r>
            <a:r>
              <a:rPr lang="pl-PL" dirty="0"/>
              <a:t>6600I/O = (10, 1, 12)</a:t>
            </a:r>
            <a:r>
              <a:rPr lang="pl-PL" dirty="0" smtClean="0"/>
              <a:t>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Main </a:t>
            </a:r>
            <a:r>
              <a:rPr lang="en-IN" dirty="0"/>
              <a:t>processor </a:t>
            </a:r>
            <a:r>
              <a:rPr lang="en-IN" dirty="0" smtClean="0"/>
              <a:t>is: CDC </a:t>
            </a:r>
            <a:r>
              <a:rPr lang="en-IN" dirty="0"/>
              <a:t>6600main = (1, 1 * 10, 60)</a:t>
            </a:r>
            <a:r>
              <a:rPr lang="en-IN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M</a:t>
            </a:r>
            <a:r>
              <a:rPr lang="en-IN" dirty="0" smtClean="0"/>
              <a:t>acro-pipeline of CDC 6600 :</a:t>
            </a:r>
          </a:p>
          <a:p>
            <a:pPr marL="0" indent="0">
              <a:buNone/>
            </a:pPr>
            <a:r>
              <a:rPr lang="en-IN" dirty="0" smtClean="0"/>
              <a:t>=(</a:t>
            </a:r>
            <a:r>
              <a:rPr lang="en-IN" dirty="0"/>
              <a:t>I/O processors) * (central </a:t>
            </a:r>
            <a:r>
              <a:rPr lang="en-IN" dirty="0" smtClean="0"/>
              <a:t>processor) </a:t>
            </a:r>
          </a:p>
          <a:p>
            <a:pPr marL="0" indent="0">
              <a:buNone/>
            </a:pPr>
            <a:r>
              <a:rPr lang="en-IN" dirty="0" smtClean="0"/>
              <a:t>= </a:t>
            </a:r>
            <a:r>
              <a:rPr lang="en-IN" dirty="0"/>
              <a:t>(10, 1, 12) * (1, 1 * 10, 60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563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Multiprocessors architecture </a:t>
            </a:r>
            <a:r>
              <a:rPr lang="en-IN" b="1" dirty="0" smtClean="0"/>
              <a:t>Structure</a:t>
            </a:r>
            <a:endParaRPr lang="en-IN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71688"/>
            <a:ext cx="7272807" cy="416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491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686800" cy="5145435"/>
          </a:xfrm>
        </p:spPr>
        <p:txBody>
          <a:bodyPr>
            <a:normAutofit fontScale="85000" lnSpcReduction="10000"/>
          </a:bodyPr>
          <a:lstStyle/>
          <a:p>
            <a:r>
              <a:rPr lang="en-IN" sz="3800" dirty="0"/>
              <a:t>When multiprocessors communicate through the global </a:t>
            </a:r>
            <a:r>
              <a:rPr lang="en-IN" sz="3800" dirty="0" smtClean="0"/>
              <a:t>shared memory </a:t>
            </a:r>
            <a:r>
              <a:rPr lang="en-IN" sz="3800" dirty="0"/>
              <a:t>modules then this organisation is called </a:t>
            </a:r>
            <a:r>
              <a:rPr lang="en-IN" sz="3800" b="1" i="1" dirty="0"/>
              <a:t>Shared memory computer </a:t>
            </a:r>
            <a:r>
              <a:rPr lang="en-IN" sz="3800" dirty="0"/>
              <a:t>or </a:t>
            </a:r>
            <a:r>
              <a:rPr lang="en-IN" sz="3800" b="1" i="1" dirty="0" smtClean="0"/>
              <a:t>Tightly coupled systems.</a:t>
            </a:r>
          </a:p>
          <a:p>
            <a:r>
              <a:rPr lang="en-IN" sz="3800" dirty="0"/>
              <a:t>when every processor in </a:t>
            </a:r>
            <a:r>
              <a:rPr lang="en-IN" sz="3800" dirty="0" smtClean="0"/>
              <a:t>a multiprocessor </a:t>
            </a:r>
            <a:r>
              <a:rPr lang="en-IN" sz="3800" dirty="0"/>
              <a:t>system, has its own local memory and the processors communicate </a:t>
            </a:r>
            <a:r>
              <a:rPr lang="en-IN" sz="3800" dirty="0" smtClean="0"/>
              <a:t>via messages </a:t>
            </a:r>
            <a:r>
              <a:rPr lang="en-IN" sz="3800" dirty="0"/>
              <a:t>transmitted between their local </a:t>
            </a:r>
            <a:r>
              <a:rPr lang="en-IN" sz="3800" dirty="0" smtClean="0"/>
              <a:t>memories</a:t>
            </a:r>
            <a:r>
              <a:rPr lang="en-IN" sz="3800" dirty="0"/>
              <a:t>, then this organisation is </a:t>
            </a:r>
            <a:r>
              <a:rPr lang="en-IN" sz="3800" dirty="0" smtClean="0"/>
              <a:t>called </a:t>
            </a:r>
            <a:r>
              <a:rPr lang="en-IN" sz="3800" b="1" i="1" dirty="0" smtClean="0"/>
              <a:t>Distributed </a:t>
            </a:r>
            <a:r>
              <a:rPr lang="en-IN" sz="3800" b="1" i="1" dirty="0"/>
              <a:t>memory computer </a:t>
            </a:r>
            <a:r>
              <a:rPr lang="en-IN" sz="3800" dirty="0"/>
              <a:t>or </a:t>
            </a:r>
            <a:r>
              <a:rPr lang="en-IN" sz="3800" b="1" i="1" dirty="0"/>
              <a:t>Loosely coupled </a:t>
            </a:r>
            <a:r>
              <a:rPr lang="en-IN" sz="3800" b="1" i="1" dirty="0" smtClean="0"/>
              <a:t>system.</a:t>
            </a:r>
            <a:r>
              <a:rPr lang="en-IN" sz="3800" dirty="0" smtClean="0"/>
              <a:t> 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13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b="1" dirty="0" smtClean="0"/>
              <a:t>Tightly coupled systems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6350"/>
            <a:ext cx="8568952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31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Uniprocessor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696200" cy="5181600"/>
          </a:xfrm>
        </p:spPr>
        <p:txBody>
          <a:bodyPr/>
          <a:lstStyle/>
          <a:p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b="1" dirty="0"/>
              <a:t>uniprocessor</a:t>
            </a:r>
            <a:r>
              <a:rPr lang="en-US" sz="2400" dirty="0"/>
              <a:t> system is defined as a computer system that has a single central processing unit that is used to execute computer tasks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 typical uniprocessor architecture consist of 3 major components: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b="1" dirty="0" smtClean="0"/>
              <a:t> </a:t>
            </a:r>
            <a:r>
              <a:rPr lang="en-US" sz="2400" b="1" dirty="0" smtClean="0"/>
              <a:t>        </a:t>
            </a:r>
            <a:r>
              <a:rPr lang="en-US" sz="2800" b="1" dirty="0" smtClean="0"/>
              <a:t>Central Processing unit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b="1" dirty="0"/>
              <a:t> </a:t>
            </a:r>
            <a:r>
              <a:rPr lang="en-US" sz="2800" b="1" dirty="0" smtClean="0"/>
              <a:t>         Memory</a:t>
            </a:r>
          </a:p>
          <a:p>
            <a:pPr lvl="2">
              <a:buFont typeface="Wingdings" pitchFamily="2" charset="2"/>
              <a:buChar char="§"/>
            </a:pPr>
            <a:r>
              <a:rPr lang="en-US" sz="3200" b="1" dirty="0"/>
              <a:t> </a:t>
            </a:r>
            <a:r>
              <a:rPr lang="en-US" sz="3200" b="1" dirty="0" smtClean="0"/>
              <a:t>        </a:t>
            </a:r>
            <a:r>
              <a:rPr lang="en-US" sz="2800" b="1" dirty="0"/>
              <a:t>Input / Output subsystem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dirty="0" smtClean="0"/>
              <a:t>In addition there is  common synchronous bus architecture for communication between these components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88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Tightly coupled systems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multiple </a:t>
            </a:r>
            <a:r>
              <a:rPr lang="en-IN" dirty="0"/>
              <a:t>processors share a global main memory,</a:t>
            </a:r>
            <a:br>
              <a:rPr lang="en-IN" dirty="0"/>
            </a:br>
            <a:r>
              <a:rPr lang="en-IN" dirty="0"/>
              <a:t>which may have many modules as shown in detailed </a:t>
            </a:r>
            <a:r>
              <a:rPr lang="en-IN" i="1" dirty="0"/>
              <a:t>Figure 11</a:t>
            </a:r>
            <a:r>
              <a:rPr lang="en-IN" dirty="0"/>
              <a:t>. The processors have also</a:t>
            </a:r>
            <a:br>
              <a:rPr lang="en-IN" dirty="0"/>
            </a:br>
            <a:r>
              <a:rPr lang="en-IN" dirty="0"/>
              <a:t>access to I/O devices. The inter- communication between processors, memory, and other</a:t>
            </a:r>
            <a:br>
              <a:rPr lang="en-IN" dirty="0"/>
            </a:br>
            <a:r>
              <a:rPr lang="en-IN" dirty="0"/>
              <a:t>devices are implemented through various interconnection networks,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35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IN" dirty="0" smtClean="0"/>
              <a:t>Cont..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8064896" cy="547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078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UMA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Uniform Memory Access Model (UMA)</a:t>
            </a:r>
            <a:br>
              <a:rPr lang="en-IN" b="1" dirty="0"/>
            </a:br>
            <a:r>
              <a:rPr lang="en-IN" dirty="0"/>
              <a:t>In this model, main memory is uniformly shared by all processors in multiprocessor</a:t>
            </a:r>
            <a:br>
              <a:rPr lang="en-IN" dirty="0"/>
            </a:br>
            <a:r>
              <a:rPr lang="en-IN" dirty="0"/>
              <a:t>systems and each processor has equal access time to shared memory. This model is used</a:t>
            </a:r>
            <a:br>
              <a:rPr lang="en-IN" dirty="0"/>
            </a:br>
            <a:r>
              <a:rPr lang="en-IN" dirty="0"/>
              <a:t>for time-sharing applications in a multi user environment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210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b="1" dirty="0" smtClean="0"/>
              <a:t>NUMA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shared memory multiprocessor systems, local memories can be connected with </a:t>
            </a:r>
            <a:r>
              <a:rPr lang="en-IN" dirty="0" smtClean="0"/>
              <a:t>every processor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collection of all local memories form the global memory being shared. </a:t>
            </a:r>
            <a:r>
              <a:rPr lang="en-IN" dirty="0" smtClean="0"/>
              <a:t>In this </a:t>
            </a:r>
            <a:r>
              <a:rPr lang="en-IN" dirty="0"/>
              <a:t>way, global memory is distributed to all the processors. </a:t>
            </a:r>
            <a:endParaRPr lang="en-IN" dirty="0" smtClean="0"/>
          </a:p>
          <a:p>
            <a:r>
              <a:rPr lang="en-IN" dirty="0" smtClean="0"/>
              <a:t>NUMA  access </a:t>
            </a:r>
            <a:r>
              <a:rPr lang="en-IN" dirty="0"/>
              <a:t>to </a:t>
            </a:r>
            <a:r>
              <a:rPr lang="en-IN" dirty="0" smtClean="0"/>
              <a:t>a local </a:t>
            </a:r>
            <a:r>
              <a:rPr lang="en-IN" dirty="0"/>
              <a:t>memory is uniform for its corresponding processor as it is attached to the local</a:t>
            </a:r>
            <a:br>
              <a:rPr lang="en-IN" dirty="0"/>
            </a:br>
            <a:r>
              <a:rPr lang="en-IN" dirty="0"/>
              <a:t>memory. But if one reference is to the local memory of some other remote processor, </a:t>
            </a:r>
            <a:r>
              <a:rPr lang="en-IN" dirty="0" smtClean="0"/>
              <a:t>then the </a:t>
            </a:r>
            <a:r>
              <a:rPr lang="en-IN" dirty="0"/>
              <a:t>access is not uniform.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depends on the location of the memory. Thus, all </a:t>
            </a:r>
            <a:r>
              <a:rPr lang="en-IN" dirty="0" smtClean="0"/>
              <a:t>memory words </a:t>
            </a:r>
            <a:r>
              <a:rPr lang="en-IN" dirty="0"/>
              <a:t>are not accessed uniformly.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897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Shared </a:t>
            </a:r>
            <a:r>
              <a:rPr lang="en-IN" dirty="0"/>
              <a:t>memory multiprocessor systems may use </a:t>
            </a:r>
            <a:r>
              <a:rPr lang="en-IN" dirty="0" smtClean="0"/>
              <a:t>cache memories </a:t>
            </a:r>
            <a:r>
              <a:rPr lang="en-IN" dirty="0"/>
              <a:t>with every processor for reducing the execution time of an instruction. Thus </a:t>
            </a:r>
            <a:r>
              <a:rPr lang="en-IN" dirty="0" smtClean="0"/>
              <a:t>in NUMA </a:t>
            </a:r>
            <a:r>
              <a:rPr lang="en-IN" dirty="0"/>
              <a:t>model, if we use cache memories instead of local memories, then it becomes</a:t>
            </a:r>
            <a:br>
              <a:rPr lang="en-IN" dirty="0"/>
            </a:br>
            <a:r>
              <a:rPr lang="en-IN" dirty="0"/>
              <a:t>COMA model.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collection of cache memories form a global memory space. </a:t>
            </a:r>
            <a:r>
              <a:rPr lang="en-IN" dirty="0" smtClean="0"/>
              <a:t>The remote </a:t>
            </a:r>
            <a:r>
              <a:rPr lang="en-IN" dirty="0"/>
              <a:t>cache access is also non-uniform in this model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135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b="1" dirty="0" smtClean="0"/>
              <a:t>Loosely coupled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2273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These </a:t>
            </a:r>
            <a:r>
              <a:rPr lang="en-IN" sz="2400" dirty="0"/>
              <a:t>systems do not share the global memory because shared memory concept gives </a:t>
            </a:r>
            <a:r>
              <a:rPr lang="en-IN" sz="2400" dirty="0" smtClean="0"/>
              <a:t>rise to </a:t>
            </a:r>
            <a:r>
              <a:rPr lang="en-IN" sz="2400" dirty="0"/>
              <a:t>the problem of memory conflicts, which in turn slows down the execution </a:t>
            </a:r>
            <a:r>
              <a:rPr lang="en-IN" sz="2400" dirty="0" smtClean="0"/>
              <a:t>of instructions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Each </a:t>
            </a:r>
            <a:r>
              <a:rPr lang="en-IN" sz="2400" dirty="0"/>
              <a:t>processor in loosely </a:t>
            </a:r>
            <a:r>
              <a:rPr lang="en-IN" sz="2400" dirty="0" smtClean="0"/>
              <a:t>coupled systems </a:t>
            </a:r>
            <a:r>
              <a:rPr lang="en-IN" sz="2400" dirty="0"/>
              <a:t>is having a large local memory (LM), which is not shared by any other processor. </a:t>
            </a:r>
            <a:endParaRPr lang="en-IN" sz="2400" dirty="0" smtClean="0"/>
          </a:p>
          <a:p>
            <a:r>
              <a:rPr lang="en-IN" sz="2400" dirty="0" smtClean="0"/>
              <a:t>The systems </a:t>
            </a:r>
            <a:r>
              <a:rPr lang="en-IN" sz="2400" dirty="0"/>
              <a:t>have multiple processors with their own local memory and a set </a:t>
            </a:r>
            <a:r>
              <a:rPr lang="en-IN" sz="2400" dirty="0" smtClean="0"/>
              <a:t>of I/O </a:t>
            </a:r>
            <a:r>
              <a:rPr lang="en-IN" sz="2400" dirty="0"/>
              <a:t>devices. This set of processor, memory and I/O devices makes a computer </a:t>
            </a:r>
            <a:r>
              <a:rPr lang="en-IN" sz="2400" dirty="0" smtClean="0"/>
              <a:t>system so they called as multi-computer </a:t>
            </a:r>
            <a:r>
              <a:rPr lang="en-IN" sz="2400" dirty="0"/>
              <a:t>systems. </a:t>
            </a:r>
            <a:endParaRPr lang="en-IN" sz="2400" dirty="0" smtClean="0"/>
          </a:p>
          <a:p>
            <a:r>
              <a:rPr lang="en-IN" sz="2400" dirty="0"/>
              <a:t>These computer </a:t>
            </a:r>
            <a:r>
              <a:rPr lang="en-IN" sz="2400" dirty="0" smtClean="0"/>
              <a:t>systems are </a:t>
            </a:r>
            <a:r>
              <a:rPr lang="en-IN" sz="2400" dirty="0"/>
              <a:t>connected together via message passing interconnection network through </a:t>
            </a:r>
            <a:r>
              <a:rPr lang="en-IN" sz="2400" dirty="0" smtClean="0"/>
              <a:t>which processes </a:t>
            </a:r>
            <a:r>
              <a:rPr lang="en-IN" sz="2400" dirty="0"/>
              <a:t>communicate by passing messages to one another. </a:t>
            </a:r>
            <a:endParaRPr lang="en-IN" sz="2400" dirty="0" smtClean="0"/>
          </a:p>
          <a:p>
            <a:r>
              <a:rPr lang="en-IN" sz="2400" dirty="0"/>
              <a:t>These are also called loosely coupled systems, meaning that</a:t>
            </a:r>
            <a:br>
              <a:rPr lang="en-IN" sz="2400" dirty="0"/>
            </a:br>
            <a:r>
              <a:rPr lang="en-IN" sz="2400" dirty="0"/>
              <a:t>nodes have little coupling between </a:t>
            </a:r>
            <a:r>
              <a:rPr lang="en-IN" sz="2400" dirty="0" smtClean="0"/>
              <a:t>them.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4683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Loosely coupled system</a:t>
            </a:r>
            <a:endParaRPr lang="en-IN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352927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55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b="1" dirty="0" smtClean="0"/>
              <a:t>Parallel Programming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608" y="1196752"/>
            <a:ext cx="9533264" cy="4886003"/>
          </a:xfrm>
        </p:spPr>
        <p:txBody>
          <a:bodyPr/>
          <a:lstStyle/>
          <a:p>
            <a:r>
              <a:rPr lang="en-IN" dirty="0"/>
              <a:t>a parallel computer (MIMD) can be characterised as a set of </a:t>
            </a:r>
            <a:r>
              <a:rPr lang="en-IN" dirty="0" smtClean="0"/>
              <a:t>multiple processors </a:t>
            </a:r>
            <a:r>
              <a:rPr lang="en-IN" dirty="0"/>
              <a:t>and shared memory or memory modules communicating via </a:t>
            </a:r>
            <a:r>
              <a:rPr lang="en-IN" dirty="0" smtClean="0"/>
              <a:t>an interconnection </a:t>
            </a:r>
            <a:r>
              <a:rPr lang="en-IN" dirty="0"/>
              <a:t>network.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952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16"/>
            <a:ext cx="8229600" cy="850106"/>
          </a:xfrm>
        </p:spPr>
        <p:txBody>
          <a:bodyPr/>
          <a:lstStyle/>
          <a:p>
            <a:r>
              <a:rPr lang="en-IN" b="1" dirty="0" smtClean="0"/>
              <a:t>Shared Memory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616624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 shared memory system typically accomplishes </a:t>
            </a:r>
            <a:r>
              <a:rPr lang="en-IN" dirty="0" smtClean="0"/>
              <a:t>inter-processor coordination through </a:t>
            </a:r>
            <a:r>
              <a:rPr lang="en-IN" dirty="0"/>
              <a:t>a global memory shared by all processors.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are typically server systems that communicate through a bus and cache memory controller. </a:t>
            </a:r>
            <a:endParaRPr lang="en-IN" dirty="0" smtClean="0"/>
          </a:p>
          <a:p>
            <a:r>
              <a:rPr lang="en-IN" dirty="0" smtClean="0"/>
              <a:t>The bus/cache </a:t>
            </a:r>
            <a:r>
              <a:rPr lang="en-IN" dirty="0"/>
              <a:t>architecture alleviates the need for expensive </a:t>
            </a:r>
            <a:r>
              <a:rPr lang="en-IN" dirty="0" smtClean="0"/>
              <a:t>multi-ported </a:t>
            </a:r>
            <a:r>
              <a:rPr lang="en-IN" dirty="0"/>
              <a:t>memories and interface circuitry as well as the need to adopt a message-passing paradigm when developing application software</a:t>
            </a:r>
            <a:r>
              <a:rPr lang="en-IN" dirty="0" smtClean="0"/>
              <a:t>.</a:t>
            </a:r>
          </a:p>
          <a:p>
            <a:r>
              <a:rPr lang="en-IN" dirty="0"/>
              <a:t>Each </a:t>
            </a:r>
            <a:r>
              <a:rPr lang="en-IN" dirty="0" smtClean="0"/>
              <a:t>processor has </a:t>
            </a:r>
            <a:r>
              <a:rPr lang="en-IN" dirty="0"/>
              <a:t>equal opportunity to read/write to memory, including equal access speed.</a:t>
            </a:r>
            <a:r>
              <a:rPr lang="en-IN" dirty="0" smtClean="0"/>
              <a:t> </a:t>
            </a:r>
            <a:endParaRPr lang="en-IN" dirty="0"/>
          </a:p>
          <a:p>
            <a:r>
              <a:rPr lang="en-IN" dirty="0" smtClean="0"/>
              <a:t>SMP are well balanced &amp; easy to implement.</a:t>
            </a:r>
          </a:p>
          <a:p>
            <a:r>
              <a:rPr lang="en-IN" b="1" dirty="0" smtClean="0"/>
              <a:t>Examples: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IN" sz="3400" dirty="0" smtClean="0"/>
              <a:t>Sun </a:t>
            </a:r>
            <a:r>
              <a:rPr lang="en-IN" sz="3400" dirty="0"/>
              <a:t>Microsystems multiprocessor </a:t>
            </a:r>
            <a:r>
              <a:rPr lang="en-IN" sz="3400" dirty="0" smtClean="0"/>
              <a:t>servers.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IN" sz="3400" dirty="0" smtClean="0"/>
              <a:t>Silicon </a:t>
            </a:r>
            <a:r>
              <a:rPr lang="en-IN" sz="3400" dirty="0"/>
              <a:t>Graphics Inc. </a:t>
            </a:r>
            <a:r>
              <a:rPr lang="en-IN" sz="3400" dirty="0" smtClean="0"/>
              <a:t>multiprocessor servers</a:t>
            </a:r>
            <a:r>
              <a:rPr lang="en-IN" sz="3400" dirty="0"/>
              <a:t>.</a:t>
            </a:r>
            <a:r>
              <a:rPr lang="en-IN" sz="3400" dirty="0" smtClean="0"/>
              <a:t> </a:t>
            </a:r>
            <a:br>
              <a:rPr lang="en-IN" sz="3400" dirty="0" smtClean="0"/>
            </a:br>
            <a:endParaRPr lang="en-IN" sz="3400" b="1" dirty="0" smtClean="0"/>
          </a:p>
        </p:txBody>
      </p:sp>
    </p:spTree>
    <p:extLst>
      <p:ext uri="{BB962C8B-B14F-4D97-AF65-F5344CB8AC3E}">
        <p14:creationId xmlns:p14="http://schemas.microsoft.com/office/powerpoint/2010/main" val="1381462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Shared Memory</a:t>
            </a:r>
            <a:endParaRPr lang="en-IN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4" y="1700808"/>
            <a:ext cx="7344815" cy="456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44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914400"/>
            <a:ext cx="8352929" cy="568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49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b="1" dirty="0" smtClean="0"/>
              <a:t>Message Passing Model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328592"/>
          </a:xfrm>
        </p:spPr>
        <p:txBody>
          <a:bodyPr>
            <a:normAutofit fontScale="70000" lnSpcReduction="20000"/>
          </a:bodyPr>
          <a:lstStyle/>
          <a:p>
            <a:r>
              <a:rPr lang="en-IN" sz="3600" dirty="0"/>
              <a:t>A message passing system (also referred to as distributed memory) typically combines the local memory and processor at each node of the interconnection </a:t>
            </a:r>
            <a:r>
              <a:rPr lang="en-IN" sz="3600" dirty="0" smtClean="0"/>
              <a:t>network.</a:t>
            </a:r>
          </a:p>
          <a:p>
            <a:r>
              <a:rPr lang="en-IN" sz="3600" dirty="0" smtClean="0"/>
              <a:t>There </a:t>
            </a:r>
            <a:r>
              <a:rPr lang="en-IN" sz="3600" dirty="0"/>
              <a:t>is no global memory, so it is necessary to move data from one local memory </a:t>
            </a:r>
            <a:r>
              <a:rPr lang="en-IN" sz="3600" dirty="0" smtClean="0"/>
              <a:t>to another </a:t>
            </a:r>
            <a:r>
              <a:rPr lang="en-IN" sz="3600" dirty="0"/>
              <a:t>by means of message passing. </a:t>
            </a:r>
            <a:endParaRPr lang="en-IN" sz="3600" dirty="0" smtClean="0"/>
          </a:p>
          <a:p>
            <a:r>
              <a:rPr lang="en-IN" sz="3600" dirty="0" smtClean="0"/>
              <a:t>This </a:t>
            </a:r>
            <a:r>
              <a:rPr lang="en-IN" sz="3600" dirty="0"/>
              <a:t>is typically done by a Send/Receive pair</a:t>
            </a:r>
            <a:br>
              <a:rPr lang="en-IN" sz="3600" dirty="0"/>
            </a:br>
            <a:r>
              <a:rPr lang="en-IN" sz="3600" dirty="0"/>
              <a:t>of commands, which must be written into the application software by a programmer</a:t>
            </a:r>
            <a:r>
              <a:rPr lang="en-IN" sz="3600" dirty="0" smtClean="0"/>
              <a:t> </a:t>
            </a:r>
          </a:p>
          <a:p>
            <a:r>
              <a:rPr lang="en-IN" sz="3600" dirty="0" smtClean="0"/>
              <a:t>Message passing model provide scalability to system.</a:t>
            </a:r>
          </a:p>
          <a:p>
            <a:r>
              <a:rPr lang="en-IN" sz="3600" b="1" dirty="0" smtClean="0"/>
              <a:t>Examples: </a:t>
            </a:r>
          </a:p>
          <a:p>
            <a:pPr marL="0" indent="0">
              <a:buNone/>
            </a:pPr>
            <a:r>
              <a:rPr lang="en-IN" sz="3600" dirty="0"/>
              <a:t>	</a:t>
            </a:r>
            <a:r>
              <a:rPr lang="en-IN" sz="3600" dirty="0" err="1" smtClean="0"/>
              <a:t>nCUBE</a:t>
            </a:r>
            <a:r>
              <a:rPr lang="en-IN" sz="3600" dirty="0"/>
              <a:t>, </a:t>
            </a:r>
            <a:r>
              <a:rPr lang="en-IN" sz="3600" dirty="0" err="1"/>
              <a:t>iPSC</a:t>
            </a:r>
            <a:r>
              <a:rPr lang="en-IN" sz="3600" dirty="0"/>
              <a:t>/2, and various </a:t>
            </a:r>
            <a:r>
              <a:rPr lang="en-IN" sz="3600" dirty="0" err="1" smtClean="0"/>
              <a:t>Transputer</a:t>
            </a:r>
            <a:r>
              <a:rPr lang="en-IN" sz="3600" dirty="0" smtClean="0"/>
              <a:t>-based systems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756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Message Passing Model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200800" cy="479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025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79532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Performance Indicators: Amdahl’s Law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 Amdahl, chief architect of IBM's first mainframe series and founder of Amdahl Corporation and other companies found that there were some fairly stringent restrictions on how much of a speedup one could get for a given parallelized task. These observations were wrapped up in </a:t>
            </a:r>
            <a:r>
              <a:rPr lang="en-US" i="1" dirty="0" smtClean="0"/>
              <a:t>Amdahl's Law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774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Amdahl’s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Amdahl's Law is a statement of the maximum theoretical speed-up you can ever hope to achieve. The actual speed-ups are always less than the speed-up predicted by Amdahl's Law </a:t>
            </a:r>
          </a:p>
          <a:p>
            <a:r>
              <a:rPr lang="en-US" dirty="0" smtClean="0"/>
              <a:t>If F is the fraction of a calculation that is sequential, and (1-F) is the fraction that can be parallelized, then the maximum speed-up that can be achieved by using P processors is 1/(F+(1-F)/P).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187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90% of a calculation can be parallelized (i.e. 10% is sequential) then the maximum speed-up which can be achieved on 5 processors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1/(0.1+(1-0.1)/5) = 3.6 </a:t>
            </a:r>
          </a:p>
          <a:p>
            <a:pPr marL="0" indent="0">
              <a:buNone/>
            </a:pPr>
            <a:r>
              <a:rPr lang="en-US" sz="2800" dirty="0" smtClean="0"/>
              <a:t>(i.e. the program can theoretically run 3.6 times faster on five processors than on one)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49185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332656"/>
            <a:ext cx="8568952" cy="5793507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If 90% of a calculation can be parallelized then the maximum speed-up on 10 processors is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1/(0.1+(1-0.1)/10) = 5.3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(i.e. investing twice as much hardware speeds the calculation up by about 50%). 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/>
          </a:p>
          <a:p>
            <a:pPr marL="514350" indent="-514350">
              <a:lnSpc>
                <a:spcPct val="80000"/>
              </a:lnSpc>
              <a:buAutoNum type="arabicPeriod" startAt="2"/>
            </a:pPr>
            <a:r>
              <a:rPr lang="en-US" dirty="0" smtClean="0"/>
              <a:t>If 90% of a calculation can be parallelized then the maximum speed-up on 20 processors is  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/>
              <a:t>1/(0.1+(1-0.1)/20) or 6.9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/>
              <a:t>(i.e. doubling the hardware again speeds up the calculation by only 30%).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93954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Essence: Amdahl’s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point that Amdahl was trying to make was that using lots of parallel processors was not a viable way of achieving the sort of speed-ups that people were looking for. i.e. it was essentially an argument in support of investing effort in making single processor systems run faster.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73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63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Parallel Processor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4100" dirty="0"/>
              <a:t>Parallel computers are those that emphasize the parallel processing between </a:t>
            </a:r>
            <a:r>
              <a:rPr lang="en-IN" sz="4100" dirty="0" smtClean="0"/>
              <a:t>the operations </a:t>
            </a:r>
            <a:r>
              <a:rPr lang="en-IN" sz="4100" dirty="0"/>
              <a:t>in some way</a:t>
            </a:r>
            <a:r>
              <a:rPr lang="en-IN" sz="4100" dirty="0" smtClean="0"/>
              <a:t> </a:t>
            </a:r>
          </a:p>
          <a:p>
            <a:r>
              <a:rPr lang="en-IN" sz="4100" dirty="0" smtClean="0"/>
              <a:t>Parallel </a:t>
            </a:r>
            <a:r>
              <a:rPr lang="en-IN" sz="4100" dirty="0"/>
              <a:t>processors are computer systems consisting of multiple processing </a:t>
            </a:r>
            <a:r>
              <a:rPr lang="en-IN" sz="4100" dirty="0" smtClean="0"/>
              <a:t>units connected </a:t>
            </a:r>
            <a:r>
              <a:rPr lang="en-IN" sz="4100" dirty="0"/>
              <a:t>via some interconnection network plus the software needed to make </a:t>
            </a:r>
            <a:r>
              <a:rPr lang="en-IN" sz="4100" dirty="0" smtClean="0"/>
              <a:t>the processing </a:t>
            </a:r>
            <a:r>
              <a:rPr lang="en-IN" sz="4100" dirty="0"/>
              <a:t>units work together. </a:t>
            </a:r>
            <a:endParaRPr lang="en-IN" sz="4100" dirty="0" smtClean="0"/>
          </a:p>
          <a:p>
            <a:r>
              <a:rPr lang="en-IN" sz="4100" dirty="0" smtClean="0"/>
              <a:t>Parallel computers can be characterized based on the data and instruction streams forming various types of computer organisations. 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74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Parallel Processor?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main argument for using multiprocessors is to create powerful computers </a:t>
            </a:r>
            <a:r>
              <a:rPr lang="en-IN" dirty="0" smtClean="0"/>
              <a:t>by simply </a:t>
            </a:r>
            <a:r>
              <a:rPr lang="en-IN" dirty="0"/>
              <a:t>connecting multiple processors. </a:t>
            </a:r>
            <a:endParaRPr lang="en-IN" dirty="0" smtClean="0"/>
          </a:p>
          <a:p>
            <a:r>
              <a:rPr lang="en-IN" dirty="0" smtClean="0"/>
              <a:t>Advantages of Parallel Processor:</a:t>
            </a:r>
          </a:p>
          <a:p>
            <a:pPr lvl="1"/>
            <a:r>
              <a:rPr lang="en-IN" dirty="0"/>
              <a:t>F</a:t>
            </a:r>
            <a:r>
              <a:rPr lang="en-IN" dirty="0" smtClean="0"/>
              <a:t>aster speed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ost-effective</a:t>
            </a:r>
          </a:p>
          <a:p>
            <a:pPr lvl="1"/>
            <a:r>
              <a:rPr lang="en-IN" dirty="0"/>
              <a:t>F</a:t>
            </a:r>
            <a:r>
              <a:rPr lang="en-IN" dirty="0" smtClean="0"/>
              <a:t>ault tolerance</a:t>
            </a:r>
          </a:p>
        </p:txBody>
      </p:sp>
    </p:spTree>
    <p:extLst>
      <p:ext uri="{BB962C8B-B14F-4D97-AF65-F5344CB8AC3E}">
        <p14:creationId xmlns:p14="http://schemas.microsoft.com/office/powerpoint/2010/main" val="6998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Evolution of Parallel processors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Evolution of computing is divided into four major era  based on </a:t>
            </a:r>
            <a:r>
              <a:rPr lang="en-IN" dirty="0"/>
              <a:t>batch, time-sharing, desktop, and network. </a:t>
            </a:r>
            <a:endParaRPr lang="en-IN" dirty="0" smtClean="0"/>
          </a:p>
          <a:p>
            <a:pPr lvl="1"/>
            <a:r>
              <a:rPr lang="en-IN" sz="3200" dirty="0" smtClean="0"/>
              <a:t>Batch Era</a:t>
            </a:r>
          </a:p>
          <a:p>
            <a:pPr lvl="1"/>
            <a:r>
              <a:rPr lang="en-IN" sz="3200" dirty="0" smtClean="0"/>
              <a:t>Time sharing Era</a:t>
            </a:r>
          </a:p>
          <a:p>
            <a:pPr lvl="1"/>
            <a:r>
              <a:rPr lang="en-IN" sz="3200" dirty="0" smtClean="0"/>
              <a:t>Desktop Era</a:t>
            </a:r>
          </a:p>
          <a:p>
            <a:pPr lvl="1"/>
            <a:r>
              <a:rPr lang="en-IN" sz="3200" dirty="0" smtClean="0"/>
              <a:t>Network Era</a:t>
            </a:r>
            <a:br>
              <a:rPr lang="en-IN" sz="3200" dirty="0" smtClean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5394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81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Architectural Classification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The following classification of parallel computers have been identified:</a:t>
            </a:r>
            <a:br>
              <a:rPr lang="en-IN" sz="2800" dirty="0"/>
            </a:br>
            <a:r>
              <a:rPr lang="en-IN" sz="2800" dirty="0"/>
              <a:t>1) Classification based on the instruction and data streams</a:t>
            </a:r>
            <a:br>
              <a:rPr lang="en-IN" sz="2800" dirty="0"/>
            </a:br>
            <a:r>
              <a:rPr lang="en-IN" sz="2800" dirty="0"/>
              <a:t>2) Classification based on the structure of computers</a:t>
            </a:r>
            <a:br>
              <a:rPr lang="en-IN" sz="2800" dirty="0"/>
            </a:br>
            <a:r>
              <a:rPr lang="en-IN" sz="2800" dirty="0"/>
              <a:t>3) Classification based on how the memory is accessed</a:t>
            </a:r>
            <a:br>
              <a:rPr lang="en-IN" sz="2800" dirty="0"/>
            </a:br>
            <a:r>
              <a:rPr lang="en-IN" sz="2800" dirty="0"/>
              <a:t>4) Classification based on grain size</a:t>
            </a:r>
            <a:r>
              <a:rPr lang="en-IN" sz="2800" dirty="0" smtClean="0"/>
              <a:t> </a:t>
            </a:r>
            <a:br>
              <a:rPr lang="en-IN" sz="2800" dirty="0" smtClean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4944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1408</Words>
  <Application>Microsoft Office PowerPoint</Application>
  <PresentationFormat>On-screen Show (4:3)</PresentationFormat>
  <Paragraphs>145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Parallel Processing</vt:lpstr>
      <vt:lpstr>Syllabus</vt:lpstr>
      <vt:lpstr>Uniprocessor Architecture </vt:lpstr>
      <vt:lpstr>PowerPoint Presentation</vt:lpstr>
      <vt:lpstr>Parallel Processor</vt:lpstr>
      <vt:lpstr>Why Parallel Processor?</vt:lpstr>
      <vt:lpstr>Evolution of Parallel processors </vt:lpstr>
      <vt:lpstr>PowerPoint Presentation</vt:lpstr>
      <vt:lpstr>Architectural Classification</vt:lpstr>
      <vt:lpstr>PowerPoint Presentation</vt:lpstr>
      <vt:lpstr>Flynn’s Classification</vt:lpstr>
      <vt:lpstr>Instruction &amp; Data stream</vt:lpstr>
      <vt:lpstr>SISD</vt:lpstr>
      <vt:lpstr>SISD</vt:lpstr>
      <vt:lpstr>SIMD</vt:lpstr>
      <vt:lpstr>SIMD</vt:lpstr>
      <vt:lpstr>MISD</vt:lpstr>
      <vt:lpstr>MISD</vt:lpstr>
      <vt:lpstr>MIMD</vt:lpstr>
      <vt:lpstr>MIMD</vt:lpstr>
      <vt:lpstr>FENG’S CLASSIFICATION</vt:lpstr>
      <vt:lpstr>FENG’S CLASSIFICATION</vt:lpstr>
      <vt:lpstr>Handler’s Classification </vt:lpstr>
      <vt:lpstr>PowerPoint Presentation</vt:lpstr>
      <vt:lpstr>PowerPoint Presentation</vt:lpstr>
      <vt:lpstr>Example</vt:lpstr>
      <vt:lpstr>Multiprocessors architecture Structure</vt:lpstr>
      <vt:lpstr>Cont..</vt:lpstr>
      <vt:lpstr>Tightly coupled systems</vt:lpstr>
      <vt:lpstr>Tightly coupled systems</vt:lpstr>
      <vt:lpstr>Cont..</vt:lpstr>
      <vt:lpstr>UMA</vt:lpstr>
      <vt:lpstr>NUMA</vt:lpstr>
      <vt:lpstr>COMA</vt:lpstr>
      <vt:lpstr>Loosely coupled system</vt:lpstr>
      <vt:lpstr>Loosely coupled system</vt:lpstr>
      <vt:lpstr>Parallel Programming Model</vt:lpstr>
      <vt:lpstr>Shared Memory Model</vt:lpstr>
      <vt:lpstr>Shared Memory</vt:lpstr>
      <vt:lpstr>Message Passing Model</vt:lpstr>
      <vt:lpstr>Message Passing Model</vt:lpstr>
      <vt:lpstr>Performance Indicators: Amdahl’s Law</vt:lpstr>
      <vt:lpstr>Amdahl’s Law</vt:lpstr>
      <vt:lpstr>Example</vt:lpstr>
      <vt:lpstr>PowerPoint Presentation</vt:lpstr>
      <vt:lpstr>Essence: Amdahl’s Law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</dc:title>
  <dc:creator>lenovo</dc:creator>
  <cp:lastModifiedBy>lenovo</cp:lastModifiedBy>
  <cp:revision>16</cp:revision>
  <dcterms:created xsi:type="dcterms:W3CDTF">2022-05-18T11:47:59Z</dcterms:created>
  <dcterms:modified xsi:type="dcterms:W3CDTF">2022-05-20T08:39:46Z</dcterms:modified>
</cp:coreProperties>
</file>