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70" r:id="rId11"/>
    <p:sldId id="269" r:id="rId12"/>
    <p:sldId id="262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94660"/>
  </p:normalViewPr>
  <p:slideViewPr>
    <p:cSldViewPr>
      <p:cViewPr>
        <p:scale>
          <a:sx n="69" d="100"/>
          <a:sy n="69" d="100"/>
        </p:scale>
        <p:origin x="-122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285840" y="57132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FF"/>
                </a:solidFill>
                <a:latin typeface="Calibri"/>
              </a:rPr>
              <a:t>What is GPU and “GPU computing”?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b="1">
                <a:solidFill>
                  <a:srgbClr val="0000FF"/>
                </a:solidFill>
                <a:latin typeface="Times New Roman"/>
              </a:rPr>
              <a:t>GPU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2600" b="1">
                <a:solidFill>
                  <a:srgbClr val="0000CC"/>
                </a:solidFill>
                <a:latin typeface="Times New Roman"/>
              </a:rPr>
              <a:t>G</a:t>
            </a:r>
            <a:r>
              <a:rPr lang="en-US" sz="2600" b="1">
                <a:solidFill>
                  <a:srgbClr val="000000"/>
                </a:solidFill>
                <a:latin typeface="Times New Roman"/>
              </a:rPr>
              <a:t>raphics </a:t>
            </a:r>
            <a:r>
              <a:rPr lang="en-US" sz="2600" b="1">
                <a:solidFill>
                  <a:srgbClr val="0000CC"/>
                </a:solidFill>
                <a:latin typeface="Times New Roman"/>
              </a:rPr>
              <a:t>P</a:t>
            </a:r>
            <a:r>
              <a:rPr lang="en-US" sz="2600" b="1">
                <a:solidFill>
                  <a:srgbClr val="000000"/>
                </a:solidFill>
                <a:latin typeface="Times New Roman"/>
              </a:rPr>
              <a:t>rocessing </a:t>
            </a:r>
            <a:r>
              <a:rPr lang="en-US" sz="2600" b="1">
                <a:solidFill>
                  <a:srgbClr val="0000CC"/>
                </a:solidFill>
                <a:latin typeface="Times New Roman"/>
              </a:rPr>
              <a:t>U</a:t>
            </a:r>
            <a:r>
              <a:rPr lang="en-US" sz="2600" b="1">
                <a:solidFill>
                  <a:srgbClr val="000000"/>
                </a:solidFill>
                <a:latin typeface="Times New Roman"/>
              </a:rPr>
              <a:t>nit 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b="1">
                <a:solidFill>
                  <a:srgbClr val="0000FF"/>
                </a:solidFill>
                <a:latin typeface="Times New Roman"/>
              </a:rPr>
              <a:t>GPU Computing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		Computing using both CPU and GPU.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 b="1">
                <a:solidFill>
                  <a:srgbClr val="0000FF"/>
                </a:solidFill>
                <a:latin typeface="Times New Roman"/>
              </a:rPr>
              <a:t>Why GPU computing?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Highly parallel nature of GPU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Reduced cost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Low power consumption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Cheap/Free  Software availability</a:t>
            </a:r>
            <a:endParaRPr/>
          </a:p>
          <a:p>
            <a:pPr lvl="1"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Parallel computing democratic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76320" y="-1039680"/>
            <a:ext cx="2142720" cy="214272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CustomShape 4"/>
          <p:cNvSpPr/>
          <p:nvPr/>
        </p:nvSpPr>
        <p:spPr>
          <a:xfrm>
            <a:off x="76320" y="-1039680"/>
            <a:ext cx="2142720" cy="2142720"/>
          </a:xfrm>
          <a:prstGeom prst="rect">
            <a:avLst/>
          </a:prstGeom>
          <a:noFill/>
          <a:ln>
            <a:noFill/>
          </a:ln>
        </p:spPr>
      </p:sp>
      <p:pic>
        <p:nvPicPr>
          <p:cNvPr id="5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632200" y="3286080"/>
            <a:ext cx="2857320" cy="2857320"/>
          </a:xfrm>
          <a:prstGeom prst="rect">
            <a:avLst/>
          </a:prstGeom>
          <a:ln>
            <a:noFill/>
          </a:ln>
        </p:spPr>
      </p:pic>
      <p:sp>
        <p:nvSpPr>
          <p:cNvPr id="56" name="TextShape 5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A73E4EA-E225-4F45-814F-34A081A36DB6}" type="slidenum">
              <a:rPr lang="en-IN" sz="1200">
                <a:solidFill>
                  <a:srgbClr val="035C75"/>
                </a:solidFill>
                <a:latin typeface="Constanti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431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0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charRg st="0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charRg st="0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52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CUDA Programming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For data to be accessible by GPU, it must be presented in the device memory.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CUDA </a:t>
            </a:r>
            <a:r>
              <a:rPr lang="en-IN" dirty="0"/>
              <a:t>provides APIs for allocating device memory and data transfer between host and device memory. Following is the common workflow of CUDA programs.</a:t>
            </a:r>
          </a:p>
          <a:p>
            <a:r>
              <a:rPr lang="en-IN" dirty="0"/>
              <a:t>Allocate host memory and initialized host data</a:t>
            </a:r>
          </a:p>
          <a:p>
            <a:r>
              <a:rPr lang="en-IN" dirty="0"/>
              <a:t>Allocate device memory</a:t>
            </a:r>
          </a:p>
          <a:p>
            <a:r>
              <a:rPr lang="en-IN" dirty="0"/>
              <a:t>Transfer input data from host to device memory</a:t>
            </a:r>
          </a:p>
          <a:p>
            <a:r>
              <a:rPr lang="en-IN" dirty="0"/>
              <a:t>Execute kernels</a:t>
            </a:r>
          </a:p>
          <a:p>
            <a:r>
              <a:rPr lang="en-IN" dirty="0"/>
              <a:t>Transfer output from device memory to host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CUDA Program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65" y="1447800"/>
            <a:ext cx="860145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96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8584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FF"/>
                </a:solidFill>
                <a:latin typeface="Times New Roman"/>
              </a:rPr>
              <a:t>CUDA program Execution</a:t>
            </a:r>
            <a:endParaRPr/>
          </a:p>
        </p:txBody>
      </p:sp>
      <p:pic>
        <p:nvPicPr>
          <p:cNvPr id="19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2143080"/>
            <a:ext cx="2970000" cy="3279600"/>
          </a:xfrm>
          <a:prstGeom prst="rect">
            <a:avLst/>
          </a:prstGeom>
          <a:ln w="9360">
            <a:noFill/>
          </a:ln>
        </p:spPr>
      </p:pic>
      <p:pic>
        <p:nvPicPr>
          <p:cNvPr id="19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0040" y="2000160"/>
            <a:ext cx="4194720" cy="3142800"/>
          </a:xfrm>
          <a:prstGeom prst="rect">
            <a:avLst/>
          </a:prstGeom>
          <a:ln w="9360">
            <a:noFill/>
          </a:ln>
        </p:spPr>
      </p:pic>
      <p:sp>
        <p:nvSpPr>
          <p:cNvPr id="197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A6B0997-99A9-4312-BBC2-D3842FCDA5E2}" type="slidenum">
              <a:rPr lang="en-IN" sz="1200">
                <a:solidFill>
                  <a:srgbClr val="035C75"/>
                </a:solidFill>
                <a:latin typeface="Times New Roman"/>
              </a:rPr>
              <a:t>12</a:t>
            </a:fld>
            <a:r>
              <a:rPr lang="en-IN" sz="1200">
                <a:solidFill>
                  <a:srgbClr val="035C75"/>
                </a:solidFill>
                <a:latin typeface="Times New Roman"/>
              </a:rPr>
              <a:t>/31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1857240" y="5897520"/>
            <a:ext cx="478584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Constantia"/>
              </a:rPr>
              <a:t>Source: NVIDIA  CUDA programming guide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7321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</p:spPr>
        <p:txBody>
          <a:bodyPr>
            <a:noAutofit/>
          </a:bodyPr>
          <a:lstStyle/>
          <a:p>
            <a:pPr fontAlgn="base"/>
            <a:r>
              <a:rPr lang="en-IN" sz="2000" dirty="0"/>
              <a:t>16 Streaming Multiprocessor (SM) diagrams are shown in the above diagram.</a:t>
            </a:r>
          </a:p>
          <a:p>
            <a:pPr fontAlgn="base"/>
            <a:r>
              <a:rPr lang="en-IN" sz="2000" dirty="0"/>
              <a:t>Each Streaming Multiprocessor has 8 Streaming Processors (SP) </a:t>
            </a:r>
            <a:r>
              <a:rPr lang="en-IN" sz="2000" dirty="0" err="1"/>
              <a:t>ie</a:t>
            </a:r>
            <a:r>
              <a:rPr lang="en-IN" sz="2000" dirty="0"/>
              <a:t>, we get a total of 128 Streaming Processors (SPs).</a:t>
            </a:r>
          </a:p>
          <a:p>
            <a:pPr fontAlgn="base"/>
            <a:r>
              <a:rPr lang="en-IN" sz="2000" dirty="0"/>
              <a:t>Now, each Streaming processor has a MAD unit (Multiplication and Addition Unit) and an additional MU (multiplication unit).</a:t>
            </a:r>
          </a:p>
          <a:p>
            <a:pPr fontAlgn="base"/>
            <a:r>
              <a:rPr lang="en-IN" sz="2000" dirty="0"/>
              <a:t>The GT200 has 240 Streaming Processors (SPs), and more than 1 TFLOP processing power.</a:t>
            </a:r>
          </a:p>
          <a:p>
            <a:pPr fontAlgn="base"/>
            <a:r>
              <a:rPr lang="en-IN" sz="2000" dirty="0"/>
              <a:t>Each Streaming Processor is gracefully threaded and can run thousands of threads per application.</a:t>
            </a:r>
          </a:p>
          <a:p>
            <a:pPr fontAlgn="base"/>
            <a:r>
              <a:rPr lang="en-IN" sz="2000" dirty="0"/>
              <a:t>The G80 card supports 768 threads per Streaming Multiprocessor (note: not per SP).</a:t>
            </a:r>
          </a:p>
          <a:p>
            <a:pPr fontAlgn="base"/>
            <a:r>
              <a:rPr lang="en-IN" sz="2000" dirty="0"/>
              <a:t>Eventually, after each Streaming Multiprocessor has 8 SPs, each SP supports a maximal of 96 threads. Total threads that can run –</a:t>
            </a:r>
            <a:r>
              <a:rPr lang="en-IN" sz="2000" b="1" dirty="0"/>
              <a:t> 128 * 96 = 12,228 times.</a:t>
            </a:r>
            <a:endParaRPr lang="en-IN" sz="2000" dirty="0"/>
          </a:p>
          <a:p>
            <a:pPr fontAlgn="base"/>
            <a:r>
              <a:rPr lang="en-IN" sz="2000" dirty="0"/>
              <a:t>Therefore these processors are called </a:t>
            </a:r>
            <a:r>
              <a:rPr lang="en-IN" sz="2000" b="1" dirty="0"/>
              <a:t>massively parallel.</a:t>
            </a:r>
            <a:endParaRPr lang="en-IN" sz="2000" dirty="0"/>
          </a:p>
          <a:p>
            <a:pPr fontAlgn="base"/>
            <a:r>
              <a:rPr lang="en-IN" sz="2000" dirty="0"/>
              <a:t>The G80 chips have a memory bandwidth of 86.4GB/s.</a:t>
            </a:r>
          </a:p>
          <a:p>
            <a:pPr fontAlgn="base"/>
            <a:r>
              <a:rPr lang="en-IN" sz="2000" dirty="0"/>
              <a:t>It also has an 8GB/s communication channel with the CPU (4GB/s for uploading to the CPU RAM, and 4GB/s for downloading from the CPU RAM</a:t>
            </a:r>
            <a:r>
              <a:rPr lang="en-IN" sz="2000" dirty="0" smtClean="0"/>
              <a:t>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913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CUDA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GPUs run one kernel (a group of tasks) at a time.</a:t>
            </a:r>
          </a:p>
          <a:p>
            <a:r>
              <a:rPr lang="en-IN" dirty="0"/>
              <a:t>Each kernel consists of blocks, which are independent groups of ALUs.</a:t>
            </a:r>
          </a:p>
          <a:p>
            <a:r>
              <a:rPr lang="en-IN" dirty="0"/>
              <a:t>Each block contains threads, which are levels of computation.</a:t>
            </a:r>
          </a:p>
          <a:p>
            <a:r>
              <a:rPr lang="en-IN" dirty="0"/>
              <a:t>The threads in each block typically work together to calculate a value.</a:t>
            </a:r>
          </a:p>
          <a:p>
            <a:r>
              <a:rPr lang="en-IN" dirty="0"/>
              <a:t>Threads in the same block can share memory.</a:t>
            </a:r>
          </a:p>
          <a:p>
            <a:r>
              <a:rPr lang="en-IN" dirty="0"/>
              <a:t>In CUDA, sending information from the CPU to the GPU is often the most typical part of the computation.</a:t>
            </a:r>
          </a:p>
          <a:p>
            <a:r>
              <a:rPr lang="en-IN" dirty="0"/>
              <a:t>For each thread, local memory is the fastest, followed by shared memory, global, static, and texture memory the slowest.</a:t>
            </a:r>
          </a:p>
        </p:txBody>
      </p:sp>
    </p:spTree>
    <p:extLst>
      <p:ext uri="{BB962C8B-B14F-4D97-AF65-F5344CB8AC3E}">
        <p14:creationId xmlns:p14="http://schemas.microsoft.com/office/powerpoint/2010/main" val="379267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CUDA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IN" dirty="0"/>
              <a:t>CUDA applications must run parallel operations on a lot of data, and be processing-intensive.</a:t>
            </a:r>
          </a:p>
          <a:p>
            <a:pPr fontAlgn="base"/>
            <a:r>
              <a:rPr lang="en-IN" dirty="0"/>
              <a:t>Computational finance</a:t>
            </a:r>
          </a:p>
          <a:p>
            <a:pPr fontAlgn="base"/>
            <a:r>
              <a:rPr lang="en-IN" dirty="0"/>
              <a:t>Climate, weather, and ocean modeling</a:t>
            </a:r>
          </a:p>
          <a:p>
            <a:pPr fontAlgn="base"/>
            <a:r>
              <a:rPr lang="en-IN" dirty="0"/>
              <a:t>Data science and analytics</a:t>
            </a:r>
          </a:p>
          <a:p>
            <a:pPr fontAlgn="base"/>
            <a:r>
              <a:rPr lang="en-IN" dirty="0"/>
              <a:t>Deep learning and machine learning</a:t>
            </a:r>
          </a:p>
          <a:p>
            <a:pPr fontAlgn="base"/>
            <a:r>
              <a:rPr lang="en-IN" dirty="0" smtClean="0"/>
              <a:t>Defence </a:t>
            </a:r>
            <a:r>
              <a:rPr lang="en-IN" dirty="0"/>
              <a:t>and intelligence</a:t>
            </a:r>
          </a:p>
          <a:p>
            <a:pPr fontAlgn="base"/>
            <a:r>
              <a:rPr lang="en-IN" dirty="0"/>
              <a:t>Manufacturing/AEC</a:t>
            </a:r>
          </a:p>
          <a:p>
            <a:pPr fontAlgn="base"/>
            <a:r>
              <a:rPr lang="en-IN" dirty="0" smtClean="0"/>
              <a:t>Oil and </a:t>
            </a:r>
            <a:r>
              <a:rPr lang="en-IN" smtClean="0"/>
              <a:t>natural resource</a:t>
            </a:r>
            <a:endParaRPr lang="en-IN" dirty="0"/>
          </a:p>
          <a:p>
            <a:pPr fontAlgn="base"/>
            <a:r>
              <a:rPr lang="en-IN" dirty="0"/>
              <a:t>Medical imaging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53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1428840"/>
            <a:ext cx="8229240" cy="4895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CPU is perfectly suitable for processing small </a:t>
            </a:r>
            <a:r>
              <a:rPr lang="en-US" sz="2600" b="1">
                <a:solidFill>
                  <a:srgbClr val="0000FF"/>
                </a:solidFill>
                <a:latin typeface="Constantia"/>
              </a:rPr>
              <a:t>inherently sequential tasks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.</a:t>
            </a:r>
            <a:endParaRPr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GPU is suitable for large (Compute Intensive) </a:t>
            </a:r>
            <a:r>
              <a:rPr lang="en-US" sz="2600" b="1">
                <a:solidFill>
                  <a:srgbClr val="0000FF"/>
                </a:solidFill>
                <a:latin typeface="Constantia"/>
              </a:rPr>
              <a:t>data parallel tasks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.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17B1878-B5D8-402D-BC2A-0D76EBE331B3}" type="slidenum">
              <a:rPr lang="en-IN" sz="1200">
                <a:solidFill>
                  <a:srgbClr val="035C75"/>
                </a:solidFill>
                <a:latin typeface="Constantia"/>
              </a:rPr>
              <a:t>2</a:t>
            </a:fld>
            <a:endParaRPr/>
          </a:p>
        </p:txBody>
      </p:sp>
      <p:sp>
        <p:nvSpPr>
          <p:cNvPr id="59" name="TextShape 3"/>
          <p:cNvSpPr txBox="1"/>
          <p:nvPr/>
        </p:nvSpPr>
        <p:spPr>
          <a:xfrm>
            <a:off x="571320" y="428760"/>
            <a:ext cx="8229240" cy="785520"/>
          </a:xfrm>
          <a:prstGeom prst="rect">
            <a:avLst/>
          </a:prstGeom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FF"/>
                </a:solidFill>
                <a:latin typeface="Calibri"/>
              </a:rPr>
              <a:t>CPU and GPU suitability</a:t>
            </a:r>
            <a:endParaRPr/>
          </a:p>
        </p:txBody>
      </p:sp>
      <p:sp>
        <p:nvSpPr>
          <p:cNvPr id="60" name="CustomShape 4"/>
          <p:cNvSpPr/>
          <p:nvPr/>
        </p:nvSpPr>
        <p:spPr>
          <a:xfrm>
            <a:off x="3214800" y="3071880"/>
            <a:ext cx="2428560" cy="3571560"/>
          </a:xfrm>
          <a:prstGeom prst="rect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61" name="CustomShape 5"/>
          <p:cNvSpPr/>
          <p:nvPr/>
        </p:nvSpPr>
        <p:spPr>
          <a:xfrm>
            <a:off x="3214800" y="3071880"/>
            <a:ext cx="2428560" cy="428400"/>
          </a:xfrm>
          <a:prstGeom prst="rect">
            <a:avLst/>
          </a:prstGeom>
          <a:solidFill>
            <a:srgbClr val="B5EDFD"/>
          </a:solidFill>
          <a:ln w="25560">
            <a:solidFill>
              <a:srgbClr val="0B52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Serial portion</a:t>
            </a:r>
            <a:endParaRPr/>
          </a:p>
        </p:txBody>
      </p:sp>
      <p:sp>
        <p:nvSpPr>
          <p:cNvPr id="62" name="CustomShape 6"/>
          <p:cNvSpPr/>
          <p:nvPr/>
        </p:nvSpPr>
        <p:spPr>
          <a:xfrm>
            <a:off x="3214800" y="3500280"/>
            <a:ext cx="2428560" cy="856800"/>
          </a:xfrm>
          <a:prstGeom prst="rect">
            <a:avLst/>
          </a:prstGeom>
          <a:solidFill>
            <a:srgbClr val="FFC000"/>
          </a:solidFill>
          <a:ln w="25560">
            <a:solidFill>
              <a:srgbClr val="0B52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Data parallel portion</a:t>
            </a:r>
            <a:endParaRPr/>
          </a:p>
        </p:txBody>
      </p:sp>
      <p:sp>
        <p:nvSpPr>
          <p:cNvPr id="63" name="CustomShape 7"/>
          <p:cNvSpPr/>
          <p:nvPr/>
        </p:nvSpPr>
        <p:spPr>
          <a:xfrm>
            <a:off x="3214800" y="4357800"/>
            <a:ext cx="2428560" cy="713880"/>
          </a:xfrm>
          <a:prstGeom prst="rect">
            <a:avLst/>
          </a:prstGeom>
          <a:solidFill>
            <a:srgbClr val="B5EDFD"/>
          </a:solidFill>
          <a:ln w="25560">
            <a:solidFill>
              <a:srgbClr val="0B52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Serial portion</a:t>
            </a:r>
            <a:endParaRPr/>
          </a:p>
        </p:txBody>
      </p:sp>
      <p:sp>
        <p:nvSpPr>
          <p:cNvPr id="64" name="CustomShape 8"/>
          <p:cNvSpPr/>
          <p:nvPr/>
        </p:nvSpPr>
        <p:spPr>
          <a:xfrm>
            <a:off x="3214800" y="5072040"/>
            <a:ext cx="2428560" cy="1142640"/>
          </a:xfrm>
          <a:prstGeom prst="rect">
            <a:avLst/>
          </a:prstGeom>
          <a:solidFill>
            <a:srgbClr val="FFC000"/>
          </a:solidFill>
          <a:ln w="25560">
            <a:solidFill>
              <a:srgbClr val="0B52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Data parallel portion</a:t>
            </a:r>
            <a:endParaRPr/>
          </a:p>
        </p:txBody>
      </p:sp>
      <p:sp>
        <p:nvSpPr>
          <p:cNvPr id="65" name="CustomShape 9"/>
          <p:cNvSpPr/>
          <p:nvPr/>
        </p:nvSpPr>
        <p:spPr>
          <a:xfrm>
            <a:off x="5680800" y="3071880"/>
            <a:ext cx="8568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>
                <a:solidFill>
                  <a:srgbClr val="0000FF"/>
                </a:solidFill>
                <a:latin typeface="Constantia"/>
              </a:rPr>
              <a:t>CPU</a:t>
            </a:r>
            <a:endParaRPr/>
          </a:p>
        </p:txBody>
      </p:sp>
      <p:sp>
        <p:nvSpPr>
          <p:cNvPr id="66" name="CustomShape 10"/>
          <p:cNvSpPr/>
          <p:nvPr/>
        </p:nvSpPr>
        <p:spPr>
          <a:xfrm>
            <a:off x="5643720" y="3702600"/>
            <a:ext cx="8568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nstantia"/>
              </a:rPr>
              <a:t>GPU</a:t>
            </a:r>
            <a:endParaRPr/>
          </a:p>
        </p:txBody>
      </p:sp>
      <p:sp>
        <p:nvSpPr>
          <p:cNvPr id="67" name="CustomShape 11"/>
          <p:cNvSpPr/>
          <p:nvPr/>
        </p:nvSpPr>
        <p:spPr>
          <a:xfrm>
            <a:off x="5671080" y="4488480"/>
            <a:ext cx="8568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>
                <a:solidFill>
                  <a:srgbClr val="0000FF"/>
                </a:solidFill>
                <a:latin typeface="Constantia"/>
              </a:rPr>
              <a:t>CPU</a:t>
            </a:r>
            <a:endParaRPr/>
          </a:p>
        </p:txBody>
      </p:sp>
      <p:sp>
        <p:nvSpPr>
          <p:cNvPr id="68" name="CustomShape 12"/>
          <p:cNvSpPr/>
          <p:nvPr/>
        </p:nvSpPr>
        <p:spPr>
          <a:xfrm>
            <a:off x="5657040" y="5488560"/>
            <a:ext cx="8568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nstantia"/>
              </a:rPr>
              <a:t>GPU</a:t>
            </a:r>
            <a:endParaRPr/>
          </a:p>
        </p:txBody>
      </p:sp>
      <p:sp>
        <p:nvSpPr>
          <p:cNvPr id="69" name="CustomShape 13"/>
          <p:cNvSpPr/>
          <p:nvPr/>
        </p:nvSpPr>
        <p:spPr>
          <a:xfrm>
            <a:off x="634320" y="4429080"/>
            <a:ext cx="16776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onstantia"/>
              </a:rPr>
              <a:t>Program</a:t>
            </a:r>
            <a:endParaRPr/>
          </a:p>
        </p:txBody>
      </p:sp>
      <p:sp>
        <p:nvSpPr>
          <p:cNvPr id="70" name="CustomShape 14"/>
          <p:cNvSpPr/>
          <p:nvPr/>
        </p:nvSpPr>
        <p:spPr>
          <a:xfrm>
            <a:off x="2428920" y="3714840"/>
            <a:ext cx="285480" cy="2999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71" name="CustomShape 15"/>
          <p:cNvSpPr/>
          <p:nvPr/>
        </p:nvSpPr>
        <p:spPr>
          <a:xfrm>
            <a:off x="2143080" y="3214800"/>
            <a:ext cx="8568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>
                <a:solidFill>
                  <a:srgbClr val="000000"/>
                </a:solidFill>
                <a:latin typeface="Constantia"/>
              </a:rPr>
              <a:t>Time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9422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B26A844-4F26-4F9C-BDB4-CAF9F12CAB89}" type="slidenum">
              <a:rPr lang="en-IN" sz="1200">
                <a:solidFill>
                  <a:srgbClr val="035C75"/>
                </a:solidFill>
                <a:latin typeface="Constantia"/>
              </a:rPr>
              <a:t>3</a:t>
            </a:fld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71320" y="428760"/>
            <a:ext cx="8229240" cy="785520"/>
          </a:xfrm>
          <a:prstGeom prst="rect">
            <a:avLst/>
          </a:prstGeom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FF"/>
                </a:solidFill>
                <a:latin typeface="Calibri"/>
              </a:rPr>
              <a:t>CPU and GPU architectural differences</a:t>
            </a:r>
            <a:endParaRPr/>
          </a:p>
        </p:txBody>
      </p:sp>
      <p:pic>
        <p:nvPicPr>
          <p:cNvPr id="7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78287" y="1371600"/>
            <a:ext cx="6310440" cy="2131920"/>
          </a:xfrm>
          <a:prstGeom prst="rect">
            <a:avLst/>
          </a:prstGeom>
          <a:ln w="9360"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2037600" y="3739320"/>
            <a:ext cx="660600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Constantia"/>
              </a:rPr>
              <a:t>Source: NVIDIA </a:t>
            </a:r>
            <a:endParaRPr/>
          </a:p>
        </p:txBody>
      </p:sp>
      <p:graphicFrame>
        <p:nvGraphicFramePr>
          <p:cNvPr id="76" name="Table 4"/>
          <p:cNvGraphicFramePr/>
          <p:nvPr>
            <p:extLst>
              <p:ext uri="{D42A27DB-BD31-4B8C-83A1-F6EECF244321}">
                <p14:modId xmlns:p14="http://schemas.microsoft.com/office/powerpoint/2010/main" val="4090952874"/>
              </p:ext>
            </p:extLst>
          </p:nvPr>
        </p:nvGraphicFramePr>
        <p:xfrm>
          <a:off x="1050578" y="3734935"/>
          <a:ext cx="7572240" cy="3019680"/>
        </p:xfrm>
        <a:graphic>
          <a:graphicData uri="http://schemas.openxmlformats.org/drawingml/2006/table">
            <a:tbl>
              <a:tblPr/>
              <a:tblGrid>
                <a:gridCol w="2523960"/>
                <a:gridCol w="2523960"/>
                <a:gridCol w="2524320"/>
              </a:tblGrid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rgbClr val="FF0000"/>
                          </a:solidFill>
                          <a:latin typeface="Constantia"/>
                        </a:rPr>
                        <a:t>Basis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rgbClr val="FF0000"/>
                          </a:solidFill>
                          <a:latin typeface="Constantia"/>
                        </a:rPr>
                        <a:t>CPU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rgbClr val="FF0000"/>
                          </a:solidFill>
                          <a:latin typeface="Constantia"/>
                        </a:rPr>
                        <a:t>GPU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rgbClr val="0000FF"/>
                          </a:solidFill>
                          <a:latin typeface="Constantia"/>
                        </a:rPr>
                        <a:t>No. of Cores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onstantia"/>
                        </a:rPr>
                        <a:t> Few  cores &lt; 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onstantia"/>
                        </a:rPr>
                        <a:t>Many cores &gt; 100 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rgbClr val="0000FF"/>
                          </a:solidFill>
                          <a:latin typeface="Constantia"/>
                        </a:rPr>
                        <a:t>Technology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onstantia"/>
                        </a:rPr>
                        <a:t>Multi-core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onstantia"/>
                        </a:rPr>
                        <a:t>Many core</a:t>
                      </a:r>
                      <a:endParaRPr/>
                    </a:p>
                  </a:txBody>
                  <a:tcPr/>
                </a:tc>
              </a:tr>
              <a:tr h="914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rgbClr val="0000FF"/>
                          </a:solidFill>
                          <a:latin typeface="Constantia"/>
                        </a:rPr>
                        <a:t>Core Power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onstantia"/>
                        </a:rPr>
                        <a:t> Very powerful and few cores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onstantia"/>
                        </a:rPr>
                        <a:t>Less powerful but very large number of cores</a:t>
                      </a:r>
                      <a:endParaRPr/>
                    </a:p>
                  </a:txBody>
                  <a:tcPr/>
                </a:tc>
              </a:tr>
              <a:tr h="6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rgbClr val="0000FF"/>
                          </a:solidFill>
                          <a:latin typeface="Constantia"/>
                        </a:rPr>
                        <a:t>Design philosophy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onstantia"/>
                        </a:rPr>
                        <a:t>Few Elephants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onstantia"/>
                        </a:rPr>
                        <a:t>Millions of  ants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rgbClr val="0000FF"/>
                          </a:solidFill>
                          <a:latin typeface="Constantia"/>
                        </a:rPr>
                        <a:t>Clock rate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onstantia"/>
                        </a:rPr>
                        <a:t>Very high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latin typeface="Constantia"/>
                        </a:rPr>
                        <a:t>slow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923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B29A904-FFC5-4797-ABD6-414F4052BD9B}" type="slidenum">
              <a:rPr lang="en-IN" sz="1200">
                <a:solidFill>
                  <a:srgbClr val="035C75"/>
                </a:solidFill>
                <a:latin typeface="Constantia"/>
              </a:rPr>
              <a:t>4</a:t>
            </a:fld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CustomShape 3"/>
          <p:cNvSpPr/>
          <p:nvPr/>
        </p:nvSpPr>
        <p:spPr>
          <a:xfrm>
            <a:off x="357120" y="285840"/>
            <a:ext cx="8229240" cy="7138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IN" sz="4000" b="1">
                <a:solidFill>
                  <a:srgbClr val="0000FF"/>
                </a:solidFill>
                <a:latin typeface="Calibri"/>
              </a:rPr>
              <a:t>CPU and GPU difference</a:t>
            </a:r>
            <a:endParaRPr/>
          </a:p>
        </p:txBody>
      </p:sp>
      <p:pic>
        <p:nvPicPr>
          <p:cNvPr id="8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500120" y="1643040"/>
            <a:ext cx="5967480" cy="2987640"/>
          </a:xfrm>
          <a:prstGeom prst="rect">
            <a:avLst/>
          </a:prstGeom>
          <a:ln>
            <a:noFill/>
          </a:ln>
        </p:spPr>
      </p:pic>
      <p:sp>
        <p:nvSpPr>
          <p:cNvPr id="81" name="CustomShape 4"/>
          <p:cNvSpPr/>
          <p:nvPr/>
        </p:nvSpPr>
        <p:spPr>
          <a:xfrm>
            <a:off x="1500120" y="5105400"/>
            <a:ext cx="6143400" cy="91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onstantia"/>
              </a:rPr>
              <a:t>-More transistors are used in CPU for </a:t>
            </a:r>
            <a:r>
              <a:rPr lang="en-IN" dirty="0">
                <a:solidFill>
                  <a:srgbClr val="0000FF"/>
                </a:solidFill>
                <a:latin typeface="Constantia"/>
              </a:rPr>
              <a:t>control and cache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onstantia"/>
              </a:rPr>
              <a:t>-More transistors are used for </a:t>
            </a:r>
            <a:r>
              <a:rPr lang="en-IN" dirty="0">
                <a:solidFill>
                  <a:srgbClr val="0000FF"/>
                </a:solidFill>
                <a:latin typeface="Constantia"/>
              </a:rPr>
              <a:t>computations</a:t>
            </a:r>
            <a:r>
              <a:rPr lang="en-IN" dirty="0">
                <a:solidFill>
                  <a:srgbClr val="000000"/>
                </a:solidFill>
                <a:latin typeface="Constantia"/>
              </a:rPr>
              <a:t> in GPU</a:t>
            </a:r>
            <a:endParaRPr dirty="0"/>
          </a:p>
        </p:txBody>
      </p:sp>
      <p:sp>
        <p:nvSpPr>
          <p:cNvPr id="82" name="CustomShape 5"/>
          <p:cNvSpPr/>
          <p:nvPr/>
        </p:nvSpPr>
        <p:spPr>
          <a:xfrm>
            <a:off x="3929040" y="4357800"/>
            <a:ext cx="135684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Constantia"/>
              </a:rPr>
              <a:t>Source NVIDIA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8121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85840" y="14292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FF"/>
                </a:solidFill>
                <a:latin typeface="Calibri"/>
              </a:rPr>
              <a:t>Architecture of modern GPU</a:t>
            </a:r>
            <a:endParaRPr/>
          </a:p>
        </p:txBody>
      </p:sp>
      <p:pic>
        <p:nvPicPr>
          <p:cNvPr id="8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00" y="1643040"/>
            <a:ext cx="3974760" cy="4389120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379080" y="2500200"/>
            <a:ext cx="3285720" cy="2857320"/>
          </a:xfrm>
          <a:prstGeom prst="rect">
            <a:avLst/>
          </a:prstGeom>
          <a:noFill/>
          <a:ln w="25560">
            <a:solidFill>
              <a:srgbClr val="0000FF"/>
            </a:solidFill>
            <a:round/>
          </a:ln>
        </p:spPr>
      </p:sp>
      <p:sp>
        <p:nvSpPr>
          <p:cNvPr id="86" name="CustomShape 3"/>
          <p:cNvSpPr/>
          <p:nvPr/>
        </p:nvSpPr>
        <p:spPr>
          <a:xfrm>
            <a:off x="4714920" y="5791680"/>
            <a:ext cx="2214360" cy="912600"/>
          </a:xfrm>
          <a:prstGeom prst="rect">
            <a:avLst/>
          </a:prstGeom>
          <a:solidFill>
            <a:srgbClr val="94F5FA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A Streaming Multiprocessor (SM)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 rot="10800000">
            <a:off x="3643560" y="5357520"/>
            <a:ext cx="1642680" cy="428400"/>
          </a:xfrm>
          <a:prstGeom prst="straightConnector1">
            <a:avLst/>
          </a:prstGeom>
          <a:noFill/>
          <a:ln w="22320">
            <a:solidFill>
              <a:srgbClr val="0000CC"/>
            </a:solidFill>
            <a:round/>
            <a:tailEnd type="arrow" w="med" len="med"/>
          </a:ln>
        </p:spPr>
      </p:sp>
      <p:sp>
        <p:nvSpPr>
          <p:cNvPr id="88" name="CustomShape 5"/>
          <p:cNvSpPr/>
          <p:nvPr/>
        </p:nvSpPr>
        <p:spPr>
          <a:xfrm>
            <a:off x="4500720" y="4505760"/>
            <a:ext cx="3500280" cy="912600"/>
          </a:xfrm>
          <a:prstGeom prst="rect">
            <a:avLst/>
          </a:prstGeom>
          <a:solidFill>
            <a:srgbClr val="94F5FA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A Streaming Processor (SP)/Core.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 ( Primary thread processor)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 rot="10800000">
            <a:off x="3429360" y="4071960"/>
            <a:ext cx="1642680" cy="428400"/>
          </a:xfrm>
          <a:prstGeom prst="straightConnector1">
            <a:avLst/>
          </a:prstGeom>
          <a:noFill/>
          <a:ln w="22320">
            <a:solidFill>
              <a:srgbClr val="0000CC"/>
            </a:solidFill>
            <a:round/>
            <a:tailEnd type="arrow" w="med" len="med"/>
          </a:ln>
        </p:spPr>
      </p:sp>
      <p:sp>
        <p:nvSpPr>
          <p:cNvPr id="90" name="TextShape 7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4F7D059-BB77-4F0D-A876-B84B9BE9E3D7}" type="slidenum">
              <a:rPr lang="en-IN" sz="1200">
                <a:solidFill>
                  <a:srgbClr val="035C75"/>
                </a:solidFill>
                <a:latin typeface="Constantia"/>
              </a:rPr>
              <a:t>5</a:t>
            </a:fld>
            <a:endParaRPr/>
          </a:p>
        </p:txBody>
      </p:sp>
      <p:sp>
        <p:nvSpPr>
          <p:cNvPr id="91" name="CustomShape 8"/>
          <p:cNvSpPr/>
          <p:nvPr/>
        </p:nvSpPr>
        <p:spPr>
          <a:xfrm>
            <a:off x="4643280" y="3357720"/>
            <a:ext cx="3285720" cy="639000"/>
          </a:xfrm>
          <a:prstGeom prst="rect">
            <a:avLst/>
          </a:prstGeom>
          <a:solidFill>
            <a:srgbClr val="5EF0F7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Times New Roman"/>
              </a:rPr>
              <a:t>A SM has 32 cores and 32767 registers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546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55E830C-3D68-4813-B9B3-8037AB91840A}" type="slidenum">
              <a:rPr lang="en-IN" sz="1200">
                <a:solidFill>
                  <a:srgbClr val="035C75"/>
                </a:solidFill>
                <a:latin typeface="Constantia"/>
              </a:rPr>
              <a:t>6</a:t>
            </a:fld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285840" y="14292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FF"/>
                </a:solidFill>
                <a:latin typeface="Calibri"/>
              </a:rPr>
              <a:t>Architecture of Modern GPUs 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857160" y="1714320"/>
            <a:ext cx="8000640" cy="3857400"/>
          </a:xfrm>
          <a:prstGeom prst="rect">
            <a:avLst/>
          </a:prstGeom>
          <a:solidFill>
            <a:srgbClr val="5EF0F7"/>
          </a:solidFill>
          <a:ln w="25560">
            <a:solidFill>
              <a:srgbClr val="0B5292"/>
            </a:solidFill>
            <a:round/>
          </a:ln>
        </p:spPr>
      </p:sp>
      <p:sp>
        <p:nvSpPr>
          <p:cNvPr id="95" name="CustomShape 4"/>
          <p:cNvSpPr/>
          <p:nvPr/>
        </p:nvSpPr>
        <p:spPr>
          <a:xfrm>
            <a:off x="3978000" y="5734800"/>
            <a:ext cx="16426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GPU board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1285920" y="2571840"/>
            <a:ext cx="2285640" cy="199980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97" name="CustomShape 6"/>
          <p:cNvSpPr/>
          <p:nvPr/>
        </p:nvSpPr>
        <p:spPr>
          <a:xfrm>
            <a:off x="1571760" y="2928960"/>
            <a:ext cx="785520" cy="571320"/>
          </a:xfrm>
          <a:prstGeom prst="roundRect">
            <a:avLst>
              <a:gd name="adj" fmla="val 16667"/>
            </a:avLst>
          </a:prstGeom>
          <a:solidFill>
            <a:srgbClr val="B5EDFD"/>
          </a:solidFill>
          <a:ln w="25560">
            <a:solidFill>
              <a:srgbClr val="0B5292"/>
            </a:solidFill>
            <a:round/>
          </a:ln>
        </p:spPr>
      </p:sp>
      <p:sp>
        <p:nvSpPr>
          <p:cNvPr id="98" name="CustomShape 7"/>
          <p:cNvSpPr/>
          <p:nvPr/>
        </p:nvSpPr>
        <p:spPr>
          <a:xfrm>
            <a:off x="2571840" y="2928960"/>
            <a:ext cx="785520" cy="571320"/>
          </a:xfrm>
          <a:prstGeom prst="roundRect">
            <a:avLst>
              <a:gd name="adj" fmla="val 16667"/>
            </a:avLst>
          </a:prstGeom>
          <a:solidFill>
            <a:srgbClr val="B5EDFD"/>
          </a:solidFill>
          <a:ln w="25560">
            <a:solidFill>
              <a:srgbClr val="0B5292"/>
            </a:solidFill>
            <a:round/>
          </a:ln>
        </p:spPr>
      </p:sp>
      <p:sp>
        <p:nvSpPr>
          <p:cNvPr id="99" name="CustomShape 8"/>
          <p:cNvSpPr/>
          <p:nvPr/>
        </p:nvSpPr>
        <p:spPr>
          <a:xfrm>
            <a:off x="1571760" y="3786120"/>
            <a:ext cx="785520" cy="571320"/>
          </a:xfrm>
          <a:prstGeom prst="roundRect">
            <a:avLst>
              <a:gd name="adj" fmla="val 16667"/>
            </a:avLst>
          </a:prstGeom>
          <a:solidFill>
            <a:srgbClr val="B5EDFD"/>
          </a:solidFill>
          <a:ln w="25560">
            <a:solidFill>
              <a:srgbClr val="0B5292"/>
            </a:solidFill>
            <a:round/>
          </a:ln>
        </p:spPr>
      </p:sp>
      <p:sp>
        <p:nvSpPr>
          <p:cNvPr id="100" name="CustomShape 9"/>
          <p:cNvSpPr/>
          <p:nvPr/>
        </p:nvSpPr>
        <p:spPr>
          <a:xfrm>
            <a:off x="2571840" y="3786120"/>
            <a:ext cx="785520" cy="571320"/>
          </a:xfrm>
          <a:prstGeom prst="roundRect">
            <a:avLst>
              <a:gd name="adj" fmla="val 16667"/>
            </a:avLst>
          </a:prstGeom>
          <a:solidFill>
            <a:srgbClr val="B5EDFD"/>
          </a:solidFill>
          <a:ln w="25560">
            <a:solidFill>
              <a:srgbClr val="0B5292"/>
            </a:solidFill>
            <a:round/>
          </a:ln>
        </p:spPr>
      </p:sp>
      <p:sp>
        <p:nvSpPr>
          <p:cNvPr id="101" name="CustomShape 10"/>
          <p:cNvSpPr/>
          <p:nvPr/>
        </p:nvSpPr>
        <p:spPr>
          <a:xfrm>
            <a:off x="1946160" y="33746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02" name="CustomShape 11"/>
          <p:cNvSpPr/>
          <p:nvPr/>
        </p:nvSpPr>
        <p:spPr>
          <a:xfrm>
            <a:off x="1948320" y="323208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03" name="CustomShape 12"/>
          <p:cNvSpPr/>
          <p:nvPr/>
        </p:nvSpPr>
        <p:spPr>
          <a:xfrm>
            <a:off x="1946160" y="309780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04" name="CustomShape 13"/>
          <p:cNvSpPr/>
          <p:nvPr/>
        </p:nvSpPr>
        <p:spPr>
          <a:xfrm>
            <a:off x="1946160" y="296352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05" name="CustomShape 14"/>
          <p:cNvSpPr/>
          <p:nvPr/>
        </p:nvSpPr>
        <p:spPr>
          <a:xfrm>
            <a:off x="2089800" y="33746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06" name="CustomShape 15"/>
          <p:cNvSpPr/>
          <p:nvPr/>
        </p:nvSpPr>
        <p:spPr>
          <a:xfrm>
            <a:off x="2092320" y="323208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07" name="CustomShape 16"/>
          <p:cNvSpPr/>
          <p:nvPr/>
        </p:nvSpPr>
        <p:spPr>
          <a:xfrm>
            <a:off x="2089800" y="309780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08" name="CustomShape 17"/>
          <p:cNvSpPr/>
          <p:nvPr/>
        </p:nvSpPr>
        <p:spPr>
          <a:xfrm>
            <a:off x="2089800" y="296352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09" name="CustomShape 18"/>
          <p:cNvSpPr/>
          <p:nvPr/>
        </p:nvSpPr>
        <p:spPr>
          <a:xfrm>
            <a:off x="2220840" y="33746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10" name="CustomShape 19"/>
          <p:cNvSpPr/>
          <p:nvPr/>
        </p:nvSpPr>
        <p:spPr>
          <a:xfrm>
            <a:off x="2223000" y="323208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11" name="CustomShape 20"/>
          <p:cNvSpPr/>
          <p:nvPr/>
        </p:nvSpPr>
        <p:spPr>
          <a:xfrm>
            <a:off x="2220840" y="309780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12" name="CustomShape 21"/>
          <p:cNvSpPr/>
          <p:nvPr/>
        </p:nvSpPr>
        <p:spPr>
          <a:xfrm>
            <a:off x="2220840" y="296352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13" name="CustomShape 22"/>
          <p:cNvSpPr/>
          <p:nvPr/>
        </p:nvSpPr>
        <p:spPr>
          <a:xfrm>
            <a:off x="2917800" y="33944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14" name="CustomShape 23"/>
          <p:cNvSpPr/>
          <p:nvPr/>
        </p:nvSpPr>
        <p:spPr>
          <a:xfrm>
            <a:off x="2920320" y="325152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15" name="CustomShape 24"/>
          <p:cNvSpPr/>
          <p:nvPr/>
        </p:nvSpPr>
        <p:spPr>
          <a:xfrm>
            <a:off x="2917800" y="31172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16" name="CustomShape 25"/>
          <p:cNvSpPr/>
          <p:nvPr/>
        </p:nvSpPr>
        <p:spPr>
          <a:xfrm>
            <a:off x="2917800" y="29829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17" name="CustomShape 26"/>
          <p:cNvSpPr/>
          <p:nvPr/>
        </p:nvSpPr>
        <p:spPr>
          <a:xfrm>
            <a:off x="3061800" y="33944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18" name="CustomShape 27"/>
          <p:cNvSpPr/>
          <p:nvPr/>
        </p:nvSpPr>
        <p:spPr>
          <a:xfrm>
            <a:off x="3063960" y="325152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19" name="CustomShape 28"/>
          <p:cNvSpPr/>
          <p:nvPr/>
        </p:nvSpPr>
        <p:spPr>
          <a:xfrm>
            <a:off x="3061800" y="31172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20" name="CustomShape 29"/>
          <p:cNvSpPr/>
          <p:nvPr/>
        </p:nvSpPr>
        <p:spPr>
          <a:xfrm>
            <a:off x="3061800" y="29829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21" name="CustomShape 30"/>
          <p:cNvSpPr/>
          <p:nvPr/>
        </p:nvSpPr>
        <p:spPr>
          <a:xfrm>
            <a:off x="3192480" y="33944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22" name="CustomShape 31"/>
          <p:cNvSpPr/>
          <p:nvPr/>
        </p:nvSpPr>
        <p:spPr>
          <a:xfrm>
            <a:off x="3195000" y="325152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23" name="CustomShape 32"/>
          <p:cNvSpPr/>
          <p:nvPr/>
        </p:nvSpPr>
        <p:spPr>
          <a:xfrm>
            <a:off x="3192480" y="31172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24" name="CustomShape 33"/>
          <p:cNvSpPr/>
          <p:nvPr/>
        </p:nvSpPr>
        <p:spPr>
          <a:xfrm>
            <a:off x="3192480" y="29829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25" name="CustomShape 34"/>
          <p:cNvSpPr/>
          <p:nvPr/>
        </p:nvSpPr>
        <p:spPr>
          <a:xfrm>
            <a:off x="1951920" y="42321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26" name="CustomShape 35"/>
          <p:cNvSpPr/>
          <p:nvPr/>
        </p:nvSpPr>
        <p:spPr>
          <a:xfrm>
            <a:off x="1954080" y="40892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27" name="CustomShape 36"/>
          <p:cNvSpPr/>
          <p:nvPr/>
        </p:nvSpPr>
        <p:spPr>
          <a:xfrm>
            <a:off x="1951920" y="39549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28" name="CustomShape 37"/>
          <p:cNvSpPr/>
          <p:nvPr/>
        </p:nvSpPr>
        <p:spPr>
          <a:xfrm>
            <a:off x="1951920" y="382068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29" name="CustomShape 38"/>
          <p:cNvSpPr/>
          <p:nvPr/>
        </p:nvSpPr>
        <p:spPr>
          <a:xfrm>
            <a:off x="2095560" y="42321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30" name="CustomShape 39"/>
          <p:cNvSpPr/>
          <p:nvPr/>
        </p:nvSpPr>
        <p:spPr>
          <a:xfrm>
            <a:off x="2098080" y="40892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31" name="CustomShape 40"/>
          <p:cNvSpPr/>
          <p:nvPr/>
        </p:nvSpPr>
        <p:spPr>
          <a:xfrm>
            <a:off x="2095560" y="39549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32" name="CustomShape 41"/>
          <p:cNvSpPr/>
          <p:nvPr/>
        </p:nvSpPr>
        <p:spPr>
          <a:xfrm>
            <a:off x="2095560" y="382068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33" name="CustomShape 42"/>
          <p:cNvSpPr/>
          <p:nvPr/>
        </p:nvSpPr>
        <p:spPr>
          <a:xfrm>
            <a:off x="2226600" y="42321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34" name="CustomShape 43"/>
          <p:cNvSpPr/>
          <p:nvPr/>
        </p:nvSpPr>
        <p:spPr>
          <a:xfrm>
            <a:off x="2228760" y="40892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35" name="CustomShape 44"/>
          <p:cNvSpPr/>
          <p:nvPr/>
        </p:nvSpPr>
        <p:spPr>
          <a:xfrm>
            <a:off x="2226600" y="39549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36" name="CustomShape 45"/>
          <p:cNvSpPr/>
          <p:nvPr/>
        </p:nvSpPr>
        <p:spPr>
          <a:xfrm>
            <a:off x="2226600" y="382068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37" name="CustomShape 46"/>
          <p:cNvSpPr/>
          <p:nvPr/>
        </p:nvSpPr>
        <p:spPr>
          <a:xfrm>
            <a:off x="2913120" y="42321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38" name="CustomShape 47"/>
          <p:cNvSpPr/>
          <p:nvPr/>
        </p:nvSpPr>
        <p:spPr>
          <a:xfrm>
            <a:off x="2915280" y="40892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39" name="CustomShape 48"/>
          <p:cNvSpPr/>
          <p:nvPr/>
        </p:nvSpPr>
        <p:spPr>
          <a:xfrm>
            <a:off x="2913120" y="39549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40" name="CustomShape 49"/>
          <p:cNvSpPr/>
          <p:nvPr/>
        </p:nvSpPr>
        <p:spPr>
          <a:xfrm>
            <a:off x="2913120" y="382068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41" name="CustomShape 50"/>
          <p:cNvSpPr/>
          <p:nvPr/>
        </p:nvSpPr>
        <p:spPr>
          <a:xfrm>
            <a:off x="3056760" y="42321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42" name="CustomShape 51"/>
          <p:cNvSpPr/>
          <p:nvPr/>
        </p:nvSpPr>
        <p:spPr>
          <a:xfrm>
            <a:off x="3059280" y="40892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43" name="CustomShape 52"/>
          <p:cNvSpPr/>
          <p:nvPr/>
        </p:nvSpPr>
        <p:spPr>
          <a:xfrm>
            <a:off x="3056760" y="39549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44" name="CustomShape 53"/>
          <p:cNvSpPr/>
          <p:nvPr/>
        </p:nvSpPr>
        <p:spPr>
          <a:xfrm>
            <a:off x="3056760" y="382068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45" name="CustomShape 54"/>
          <p:cNvSpPr/>
          <p:nvPr/>
        </p:nvSpPr>
        <p:spPr>
          <a:xfrm>
            <a:off x="3187800" y="42321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46" name="CustomShape 55"/>
          <p:cNvSpPr/>
          <p:nvPr/>
        </p:nvSpPr>
        <p:spPr>
          <a:xfrm>
            <a:off x="3189960" y="408924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47" name="CustomShape 56"/>
          <p:cNvSpPr/>
          <p:nvPr/>
        </p:nvSpPr>
        <p:spPr>
          <a:xfrm>
            <a:off x="3187800" y="395496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48" name="CustomShape 57"/>
          <p:cNvSpPr/>
          <p:nvPr/>
        </p:nvSpPr>
        <p:spPr>
          <a:xfrm>
            <a:off x="3187800" y="3820680"/>
            <a:ext cx="70920" cy="7092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</p:sp>
      <p:sp>
        <p:nvSpPr>
          <p:cNvPr id="149" name="CustomShape 58"/>
          <p:cNvSpPr/>
          <p:nvPr/>
        </p:nvSpPr>
        <p:spPr>
          <a:xfrm>
            <a:off x="142920" y="1877040"/>
            <a:ext cx="114264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GPU chip</a:t>
            </a:r>
            <a:endParaRPr/>
          </a:p>
        </p:txBody>
      </p:sp>
      <p:sp>
        <p:nvSpPr>
          <p:cNvPr id="150" name="CustomShape 59"/>
          <p:cNvSpPr/>
          <p:nvPr/>
        </p:nvSpPr>
        <p:spPr>
          <a:xfrm rot="5400000" flipH="1">
            <a:off x="1097640" y="2215800"/>
            <a:ext cx="428400" cy="356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51" name="CustomShape 60"/>
          <p:cNvSpPr/>
          <p:nvPr/>
        </p:nvSpPr>
        <p:spPr>
          <a:xfrm>
            <a:off x="357120" y="5762880"/>
            <a:ext cx="185688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Multi-processors</a:t>
            </a:r>
            <a:endParaRPr/>
          </a:p>
        </p:txBody>
      </p:sp>
      <p:sp>
        <p:nvSpPr>
          <p:cNvPr id="152" name="CustomShape 61"/>
          <p:cNvSpPr/>
          <p:nvPr/>
        </p:nvSpPr>
        <p:spPr>
          <a:xfrm rot="5400000" flipH="1" flipV="1">
            <a:off x="892440" y="4964760"/>
            <a:ext cx="1499760" cy="2854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53" name="CustomShape 62"/>
          <p:cNvSpPr/>
          <p:nvPr/>
        </p:nvSpPr>
        <p:spPr>
          <a:xfrm>
            <a:off x="1357200" y="6215040"/>
            <a:ext cx="192852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Processing Cores</a:t>
            </a:r>
            <a:endParaRPr/>
          </a:p>
        </p:txBody>
      </p:sp>
      <p:sp>
        <p:nvSpPr>
          <p:cNvPr id="154" name="CustomShape 63"/>
          <p:cNvSpPr/>
          <p:nvPr/>
        </p:nvSpPr>
        <p:spPr>
          <a:xfrm rot="5400000" flipH="1" flipV="1">
            <a:off x="1662840" y="4757400"/>
            <a:ext cx="2115000" cy="7981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55" name="CustomShape 64"/>
          <p:cNvSpPr/>
          <p:nvPr/>
        </p:nvSpPr>
        <p:spPr>
          <a:xfrm>
            <a:off x="3429000" y="1928880"/>
            <a:ext cx="5000400" cy="571320"/>
          </a:xfrm>
          <a:prstGeom prst="parallelogram">
            <a:avLst>
              <a:gd name="adj" fmla="val 25000"/>
            </a:avLst>
          </a:prstGeom>
          <a:solidFill>
            <a:srgbClr val="FFC000"/>
          </a:solidFill>
          <a:ln w="25560">
            <a:solidFill>
              <a:srgbClr val="0B52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FF"/>
                </a:solidFill>
                <a:latin typeface="Constantia"/>
              </a:rPr>
              <a:t>Global Memory</a:t>
            </a:r>
            <a:endParaRPr/>
          </a:p>
        </p:txBody>
      </p:sp>
      <p:sp>
        <p:nvSpPr>
          <p:cNvPr id="156" name="CustomShape 65"/>
          <p:cNvSpPr/>
          <p:nvPr/>
        </p:nvSpPr>
        <p:spPr>
          <a:xfrm>
            <a:off x="3588840" y="2489040"/>
            <a:ext cx="2428560" cy="78552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0000"/>
          </a:solidFill>
          <a:ln w="25560">
            <a:solidFill>
              <a:srgbClr val="0B5292"/>
            </a:solidFill>
            <a:round/>
          </a:ln>
        </p:spPr>
      </p:sp>
      <p:sp>
        <p:nvSpPr>
          <p:cNvPr id="157" name="CustomShape 66"/>
          <p:cNvSpPr/>
          <p:nvPr/>
        </p:nvSpPr>
        <p:spPr>
          <a:xfrm>
            <a:off x="4458600" y="4768920"/>
            <a:ext cx="2714400" cy="642600"/>
          </a:xfrm>
          <a:prstGeom prst="trapezoid">
            <a:avLst>
              <a:gd name="adj" fmla="val 25000"/>
            </a:avLst>
          </a:prstGeom>
          <a:solidFill>
            <a:srgbClr val="92D050"/>
          </a:solidFill>
          <a:ln w="25560">
            <a:solidFill>
              <a:srgbClr val="0B52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>
                <a:solidFill>
                  <a:srgbClr val="0000FF"/>
                </a:solidFill>
                <a:latin typeface="Constantia"/>
              </a:rPr>
              <a:t>Constant Memory</a:t>
            </a:r>
            <a:endParaRPr/>
          </a:p>
        </p:txBody>
      </p:sp>
      <p:sp>
        <p:nvSpPr>
          <p:cNvPr id="158" name="CustomShape 67"/>
          <p:cNvSpPr/>
          <p:nvPr/>
        </p:nvSpPr>
        <p:spPr>
          <a:xfrm>
            <a:off x="3571920" y="3926880"/>
            <a:ext cx="2428560" cy="78552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0000"/>
          </a:solidFill>
          <a:ln w="25560">
            <a:solidFill>
              <a:srgbClr val="0B5292"/>
            </a:solidFill>
            <a:round/>
          </a:ln>
        </p:spPr>
      </p:sp>
      <p:sp>
        <p:nvSpPr>
          <p:cNvPr id="159" name="CustomShape 68"/>
          <p:cNvSpPr/>
          <p:nvPr/>
        </p:nvSpPr>
        <p:spPr>
          <a:xfrm>
            <a:off x="1688760" y="3000240"/>
            <a:ext cx="142560" cy="4284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560">
            <a:solidFill>
              <a:srgbClr val="0B5292"/>
            </a:solidFill>
            <a:round/>
          </a:ln>
        </p:spPr>
      </p:sp>
      <p:sp>
        <p:nvSpPr>
          <p:cNvPr id="160" name="CustomShape 69"/>
          <p:cNvSpPr/>
          <p:nvPr/>
        </p:nvSpPr>
        <p:spPr>
          <a:xfrm>
            <a:off x="2688840" y="3000240"/>
            <a:ext cx="142560" cy="4284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560">
            <a:solidFill>
              <a:srgbClr val="0B5292"/>
            </a:solidFill>
            <a:round/>
          </a:ln>
        </p:spPr>
      </p:sp>
      <p:sp>
        <p:nvSpPr>
          <p:cNvPr id="161" name="CustomShape 70"/>
          <p:cNvSpPr/>
          <p:nvPr/>
        </p:nvSpPr>
        <p:spPr>
          <a:xfrm>
            <a:off x="1688760" y="3863880"/>
            <a:ext cx="142560" cy="4284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560">
            <a:solidFill>
              <a:srgbClr val="0B5292"/>
            </a:solidFill>
            <a:round/>
          </a:ln>
        </p:spPr>
      </p:sp>
      <p:sp>
        <p:nvSpPr>
          <p:cNvPr id="162" name="CustomShape 71"/>
          <p:cNvSpPr/>
          <p:nvPr/>
        </p:nvSpPr>
        <p:spPr>
          <a:xfrm>
            <a:off x="2697480" y="3857760"/>
            <a:ext cx="142560" cy="4284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25560">
            <a:solidFill>
              <a:srgbClr val="0B5292"/>
            </a:solidFill>
            <a:round/>
          </a:ln>
        </p:spPr>
      </p:sp>
      <p:sp>
        <p:nvSpPr>
          <p:cNvPr id="163" name="CustomShape 72"/>
          <p:cNvSpPr/>
          <p:nvPr/>
        </p:nvSpPr>
        <p:spPr>
          <a:xfrm>
            <a:off x="1000080" y="1305720"/>
            <a:ext cx="2857320" cy="638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Shared memory (on-chip)</a:t>
            </a:r>
            <a:endParaRPr/>
          </a:p>
        </p:txBody>
      </p:sp>
      <p:sp>
        <p:nvSpPr>
          <p:cNvPr id="164" name="CustomShape 73"/>
          <p:cNvSpPr/>
          <p:nvPr/>
        </p:nvSpPr>
        <p:spPr>
          <a:xfrm rot="5400000" flipH="1">
            <a:off x="1844280" y="2084760"/>
            <a:ext cx="1428480" cy="4024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65" name="CustomShape 74"/>
          <p:cNvSpPr/>
          <p:nvPr/>
        </p:nvSpPr>
        <p:spPr>
          <a:xfrm>
            <a:off x="6240960" y="5857920"/>
            <a:ext cx="2499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nstantia"/>
              </a:rPr>
              <a:t>Off-chip memories</a:t>
            </a:r>
            <a:endParaRPr/>
          </a:p>
        </p:txBody>
      </p:sp>
      <p:sp>
        <p:nvSpPr>
          <p:cNvPr id="166" name="CustomShape 75"/>
          <p:cNvSpPr/>
          <p:nvPr/>
        </p:nvSpPr>
        <p:spPr>
          <a:xfrm rot="10800000">
            <a:off x="6787080" y="5429520"/>
            <a:ext cx="856800" cy="499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167" name="CustomShape 76"/>
          <p:cNvSpPr/>
          <p:nvPr/>
        </p:nvSpPr>
        <p:spPr>
          <a:xfrm rot="5400000" flipV="1">
            <a:off x="5679360" y="3965040"/>
            <a:ext cx="3428640" cy="499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type="arrow" w="med" len="med"/>
          </a:ln>
        </p:spPr>
      </p:sp>
    </p:spTree>
    <p:extLst>
      <p:ext uri="{BB962C8B-B14F-4D97-AF65-F5344CB8AC3E}">
        <p14:creationId xmlns:p14="http://schemas.microsoft.com/office/powerpoint/2010/main" val="132486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CUDA stands for Compute Unified Device Architecture. It is an extension of C/C++ programming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CUDA </a:t>
            </a:r>
            <a:r>
              <a:rPr lang="en-IN" dirty="0"/>
              <a:t>is a programming language that uses the Graphical Processing Unit (GPU).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 parallel computing platform and an API (Application Programming Interface) model, Compute Unified Device Architecture was developed by </a:t>
            </a:r>
            <a:r>
              <a:rPr lang="en-IN" dirty="0" smtClean="0"/>
              <a:t>NVidia. </a:t>
            </a:r>
          </a:p>
          <a:p>
            <a:r>
              <a:rPr lang="en-IN" dirty="0" smtClean="0"/>
              <a:t>This </a:t>
            </a:r>
            <a:r>
              <a:rPr lang="en-IN" dirty="0"/>
              <a:t>allows computations to be performed in parallel while providing well-formed speed. Using CUDA, one can harness the power of the </a:t>
            </a:r>
            <a:r>
              <a:rPr lang="en-IN" dirty="0" smtClean="0"/>
              <a:t>NVidia </a:t>
            </a:r>
            <a:r>
              <a:rPr lang="en-IN" dirty="0"/>
              <a:t>GPU to perform common computing tasks, such as processing matrices and other linear algebra operations, rather than simply performing graphical calculations.</a:t>
            </a:r>
          </a:p>
        </p:txBody>
      </p:sp>
    </p:spTree>
    <p:extLst>
      <p:ext uri="{BB962C8B-B14F-4D97-AF65-F5344CB8AC3E}">
        <p14:creationId xmlns:p14="http://schemas.microsoft.com/office/powerpoint/2010/main" val="220943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CUDA Architecture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1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01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CUDA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dirty="0"/>
              <a:t>GPUs are designed to perform high-speed parallel computations to display graphics such as games.</a:t>
            </a:r>
          </a:p>
          <a:p>
            <a:pPr fontAlgn="base"/>
            <a:r>
              <a:rPr lang="en-IN" dirty="0"/>
              <a:t>Use available CUDA resources. More than 100 million GPUs are already deployed.</a:t>
            </a:r>
          </a:p>
          <a:p>
            <a:pPr fontAlgn="base"/>
            <a:r>
              <a:rPr lang="en-IN" dirty="0"/>
              <a:t>It provides 30-100x speed-up over other microprocessors for some applications.</a:t>
            </a:r>
          </a:p>
          <a:p>
            <a:pPr fontAlgn="base"/>
            <a:r>
              <a:rPr lang="en-IN" dirty="0"/>
              <a:t>GPUs have very small Arithmetic Logic Units (ALUs) compared to the somewhat larger CPUs. This allows for many parallel calculations, such as calculating the </a:t>
            </a:r>
            <a:r>
              <a:rPr lang="en-IN" dirty="0" err="1"/>
              <a:t>color</a:t>
            </a:r>
            <a:r>
              <a:rPr lang="en-IN" dirty="0"/>
              <a:t> for each pixel on the screen,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7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657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CUDA</vt:lpstr>
      <vt:lpstr>CUDA Architecture</vt:lpstr>
      <vt:lpstr>CUDA Programming</vt:lpstr>
      <vt:lpstr>CUDA Programming</vt:lpstr>
      <vt:lpstr>Simple CUDA Program</vt:lpstr>
      <vt:lpstr>PowerPoint Presentation</vt:lpstr>
      <vt:lpstr>PowerPoint Presentation</vt:lpstr>
      <vt:lpstr>Working of CUDA</vt:lpstr>
      <vt:lpstr>CUDA 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shital</dc:creator>
  <cp:lastModifiedBy>lenovo</cp:lastModifiedBy>
  <cp:revision>7</cp:revision>
  <dcterms:created xsi:type="dcterms:W3CDTF">2006-08-16T00:00:00Z</dcterms:created>
  <dcterms:modified xsi:type="dcterms:W3CDTF">2022-05-26T07:20:11Z</dcterms:modified>
</cp:coreProperties>
</file>