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sldIdLst>
    <p:sldId id="257" r:id="rId5"/>
    <p:sldId id="262" r:id="rId6"/>
    <p:sldId id="263" r:id="rId7"/>
    <p:sldId id="265" r:id="rId8"/>
    <p:sldId id="266" r:id="rId9"/>
    <p:sldId id="268" r:id="rId10"/>
    <p:sldId id="279" r:id="rId11"/>
    <p:sldId id="280" r:id="rId12"/>
    <p:sldId id="282" r:id="rId13"/>
    <p:sldId id="269" r:id="rId14"/>
    <p:sldId id="276" r:id="rId15"/>
    <p:sldId id="1523" r:id="rId16"/>
    <p:sldId id="264" r:id="rId17"/>
    <p:sldId id="1524" r:id="rId18"/>
    <p:sldId id="1525" r:id="rId19"/>
    <p:sldId id="267" r:id="rId20"/>
    <p:sldId id="1526" r:id="rId21"/>
    <p:sldId id="1527" r:id="rId22"/>
    <p:sldId id="1528" r:id="rId23"/>
    <p:sldId id="1529" r:id="rId24"/>
    <p:sldId id="153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935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8895543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4449109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Rounded Rectangle 3"/>
          <p:cNvSpPr/>
          <p:nvPr/>
        </p:nvSpPr>
        <p:spPr>
          <a:xfrm>
            <a:off x="1117600" y="77450"/>
            <a:ext cx="102616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350" dirty="0">
              <a:solidFill>
                <a:schemeClr val="bg1"/>
              </a:solidFill>
            </a:endParaRPr>
          </a:p>
        </p:txBody>
      </p:sp>
      <p:sp>
        <p:nvSpPr>
          <p:cNvPr id="5" name="Text Box 14"/>
          <p:cNvSpPr txBox="1">
            <a:spLocks noChangeArrowheads="1"/>
          </p:cNvSpPr>
          <p:nvPr/>
        </p:nvSpPr>
        <p:spPr bwMode="auto">
          <a:xfrm rot="16198651">
            <a:off x="-3142211" y="3275496"/>
            <a:ext cx="6858028" cy="307007"/>
          </a:xfrm>
          <a:prstGeom prst="rect">
            <a:avLst/>
          </a:prstGeom>
          <a:solidFill>
            <a:srgbClr val="000080"/>
          </a:solidFill>
          <a:ln w="9525">
            <a:noFill/>
            <a:miter lim="800000"/>
            <a:headEnd/>
            <a:tailEnd/>
          </a:ln>
          <a:scene3d>
            <a:camera prst="orthographicFront"/>
            <a:lightRig rig="threePt" dir="t"/>
          </a:scene3d>
          <a:sp3d>
            <a:bevelT/>
            <a:bevelB/>
          </a:sp3d>
        </p:spPr>
        <p:txBody>
          <a:bodyPr tIns="6858" bIns="68580">
            <a:spAutoFit/>
          </a:bodyPr>
          <a:lstStyle/>
          <a:p>
            <a:pPr fontAlgn="auto">
              <a:spcBef>
                <a:spcPct val="50000"/>
              </a:spcBef>
              <a:spcAft>
                <a:spcPts val="0"/>
              </a:spcAft>
              <a:defRPr/>
            </a:pPr>
            <a:r>
              <a:rPr lang="en-US" sz="1500" b="1" dirty="0">
                <a:solidFill>
                  <a:schemeClr val="bg1"/>
                </a:solidFill>
                <a:latin typeface="Verdana" pitchFamily="34" charset="0"/>
                <a:ea typeface="Verdana" pitchFamily="34" charset="0"/>
                <a:cs typeface="Verdana" pitchFamily="34" charset="0"/>
              </a:rPr>
              <a:t>   </a:t>
            </a:r>
            <a:r>
              <a:rPr lang="en-US" sz="1500" b="1" dirty="0" err="1">
                <a:solidFill>
                  <a:schemeClr val="bg1"/>
                </a:solidFill>
                <a:latin typeface="Verdana" pitchFamily="34" charset="0"/>
                <a:ea typeface="Verdana" pitchFamily="34" charset="0"/>
                <a:cs typeface="Verdana" pitchFamily="34" charset="0"/>
              </a:rPr>
              <a:t>Vishwakarma</a:t>
            </a:r>
            <a:r>
              <a:rPr lang="en-US" sz="1500" b="1" dirty="0">
                <a:solidFill>
                  <a:schemeClr val="bg1"/>
                </a:solidFill>
                <a:latin typeface="Verdana" pitchFamily="34" charset="0"/>
                <a:ea typeface="Verdana" pitchFamily="34" charset="0"/>
                <a:cs typeface="Verdana" pitchFamily="34" charset="0"/>
              </a:rPr>
              <a:t>  Institute  of  Technology</a:t>
            </a:r>
          </a:p>
        </p:txBody>
      </p:sp>
      <p:pic>
        <p:nvPicPr>
          <p:cNvPr id="6" name="Picture 43"/>
          <p:cNvPicPr>
            <a:picLocks noChangeAspect="1" noChangeArrowheads="1"/>
          </p:cNvPicPr>
          <p:nvPr/>
        </p:nvPicPr>
        <p:blipFill>
          <a:blip r:embed="rId2" cstate="print"/>
          <a:srcRect/>
          <a:stretch>
            <a:fillRect/>
          </a:stretch>
        </p:blipFill>
        <p:spPr bwMode="auto">
          <a:xfrm>
            <a:off x="2" y="3"/>
            <a:ext cx="596900" cy="614363"/>
          </a:xfrm>
          <a:prstGeom prst="rect">
            <a:avLst/>
          </a:prstGeom>
          <a:noFill/>
          <a:ln w="9525">
            <a:noFill/>
            <a:miter lim="800000"/>
            <a:headEnd/>
            <a:tailEnd/>
          </a:ln>
        </p:spPr>
      </p:pic>
      <p:pic>
        <p:nvPicPr>
          <p:cNvPr id="9" name="Picture 12" descr="C:\Users\HP\Pictures\animations\1.gif"/>
          <p:cNvPicPr>
            <a:picLocks noChangeArrowheads="1"/>
          </p:cNvPicPr>
          <p:nvPr/>
        </p:nvPicPr>
        <p:blipFill>
          <a:blip r:embed="rId3" cstate="print"/>
          <a:srcRect/>
          <a:stretch>
            <a:fillRect/>
          </a:stretch>
        </p:blipFill>
        <p:spPr bwMode="auto">
          <a:xfrm>
            <a:off x="546100" y="581025"/>
            <a:ext cx="11633200" cy="71438"/>
          </a:xfrm>
          <a:prstGeom prst="rect">
            <a:avLst/>
          </a:prstGeom>
          <a:noFill/>
          <a:ln w="9525">
            <a:noFill/>
            <a:miter lim="800000"/>
            <a:headEnd/>
            <a:tailEnd/>
          </a:ln>
        </p:spPr>
      </p:pic>
      <p:sp>
        <p:nvSpPr>
          <p:cNvPr id="7" name="Title Placeholder 1"/>
          <p:cNvSpPr>
            <a:spLocks noGrp="1"/>
          </p:cNvSpPr>
          <p:nvPr>
            <p:ph type="title"/>
          </p:nvPr>
        </p:nvSpPr>
        <p:spPr bwMode="auto">
          <a:xfrm>
            <a:off x="2196893" y="3"/>
            <a:ext cx="7721600" cy="639763"/>
          </a:xfrm>
          <a:prstGeom prst="rect">
            <a:avLst/>
          </a:prstGeom>
          <a:noFill/>
          <a:ln w="9525">
            <a:noFill/>
            <a:miter lim="800000"/>
            <a:headEnd/>
            <a:tailEnd/>
          </a:ln>
        </p:spPr>
        <p:txBody>
          <a:bodyPr>
            <a:normAutofit/>
          </a:bodyPr>
          <a:lstStyle>
            <a:lvl1pPr>
              <a:defRPr sz="2800">
                <a:solidFill>
                  <a:schemeClr val="bg1"/>
                </a:solidFill>
                <a:latin typeface="Verdana" panose="020B0604030504040204" pitchFamily="34" charset="0"/>
                <a:ea typeface="Verdana" panose="020B0604030504040204" pitchFamily="34" charset="0"/>
              </a:defRPr>
            </a:lvl1pPr>
          </a:lstStyle>
          <a:p>
            <a:pPr lvl="0"/>
            <a:r>
              <a:rPr lang="en-US"/>
              <a:t>Click to edit Master title style</a:t>
            </a:r>
            <a:endParaRPr lang="en-US" dirty="0"/>
          </a:p>
        </p:txBody>
      </p:sp>
      <p:sp>
        <p:nvSpPr>
          <p:cNvPr id="8" name="Text Placeholder 2"/>
          <p:cNvSpPr>
            <a:spLocks noGrp="1"/>
          </p:cNvSpPr>
          <p:nvPr>
            <p:ph idx="5"/>
          </p:nvPr>
        </p:nvSpPr>
        <p:spPr bwMode="auto">
          <a:xfrm>
            <a:off x="812800" y="667404"/>
            <a:ext cx="11137464" cy="5733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nSpc>
                <a:spcPct val="150000"/>
              </a:lnSpc>
              <a:defRPr sz="2000">
                <a:latin typeface="Verdana" pitchFamily="34" charset="0"/>
                <a:ea typeface="Verdana" pitchFamily="34" charset="0"/>
                <a:cs typeface="Verdana" pitchFamily="34" charset="0"/>
              </a:defRPr>
            </a:lvl1pPr>
            <a:lvl2pPr>
              <a:lnSpc>
                <a:spcPct val="150000"/>
              </a:lnSpc>
              <a:defRPr sz="2000">
                <a:latin typeface="Verdana" pitchFamily="34" charset="0"/>
                <a:ea typeface="Verdana" pitchFamily="34" charset="0"/>
                <a:cs typeface="Verdana" pitchFamily="34" charset="0"/>
              </a:defRPr>
            </a:lvl2pPr>
            <a:lvl3pPr>
              <a:lnSpc>
                <a:spcPct val="150000"/>
              </a:lnSpc>
              <a:defRPr sz="2000">
                <a:latin typeface="Verdana" pitchFamily="34" charset="0"/>
                <a:ea typeface="Verdana" pitchFamily="34" charset="0"/>
                <a:cs typeface="Verdana" pitchFamily="34" charset="0"/>
              </a:defRPr>
            </a:lvl3pPr>
            <a:lvl4pPr>
              <a:lnSpc>
                <a:spcPct val="150000"/>
              </a:lnSpc>
              <a:defRPr sz="2000">
                <a:latin typeface="Verdana" pitchFamily="34" charset="0"/>
                <a:ea typeface="Verdana" pitchFamily="34" charset="0"/>
                <a:cs typeface="Verdana" pitchFamily="34" charset="0"/>
              </a:defRPr>
            </a:lvl4pPr>
            <a:lvl5pPr>
              <a:lnSpc>
                <a:spcPct val="150000"/>
              </a:lnSpc>
              <a:defRPr sz="2000">
                <a:latin typeface="Verdana" pitchFamily="34" charset="0"/>
                <a:ea typeface="Verdana" pitchFamily="34" charset="0"/>
                <a:cs typeface="Verdana"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Footer Placeholder 4"/>
          <p:cNvSpPr>
            <a:spLocks noGrp="1"/>
          </p:cNvSpPr>
          <p:nvPr>
            <p:ph type="ftr" sz="quarter" idx="11"/>
          </p:nvPr>
        </p:nvSpPr>
        <p:spPr>
          <a:xfrm>
            <a:off x="4165600" y="6553200"/>
            <a:ext cx="3860800" cy="260350"/>
          </a:xfrm>
        </p:spPr>
        <p:txBody>
          <a:bodyPr/>
          <a:lstStyle>
            <a:lvl1pPr>
              <a:defRPr/>
            </a:lvl1pPr>
          </a:lstStyle>
          <a:p>
            <a:pPr>
              <a:defRPr/>
            </a:pPr>
            <a:r>
              <a:rPr lang="en-US"/>
              <a:t>Object Oriented Programming</a:t>
            </a:r>
            <a:endParaRPr lang="en-US" dirty="0"/>
          </a:p>
        </p:txBody>
      </p:sp>
      <p:sp>
        <p:nvSpPr>
          <p:cNvPr id="12" name="Slide Number Placeholder 5"/>
          <p:cNvSpPr>
            <a:spLocks noGrp="1"/>
          </p:cNvSpPr>
          <p:nvPr>
            <p:ph type="sldNum" sz="quarter" idx="12"/>
          </p:nvPr>
        </p:nvSpPr>
        <p:spPr>
          <a:xfrm>
            <a:off x="9266864" y="6538422"/>
            <a:ext cx="2844800" cy="260350"/>
          </a:xfrm>
        </p:spPr>
        <p:txBody>
          <a:bodyPr/>
          <a:lstStyle>
            <a:lvl1pPr>
              <a:defRPr/>
            </a:lvl1pPr>
          </a:lstStyle>
          <a:p>
            <a:pPr>
              <a:defRPr/>
            </a:pPr>
            <a:fld id="{02246FD1-0723-4B2F-9706-10282F2BA698}" type="slidenum">
              <a:rPr lang="en-US" smtClean="0"/>
              <a:pPr>
                <a:defRPr/>
              </a:pPr>
              <a:t>‹#›</a:t>
            </a:fld>
            <a:r>
              <a:rPr lang="en-US"/>
              <a:t> </a:t>
            </a:r>
            <a:endParaRPr lang="en-US" dirty="0"/>
          </a:p>
        </p:txBody>
      </p:sp>
      <p:sp>
        <p:nvSpPr>
          <p:cNvPr id="10" name="Rounded Rectangle 3">
            <a:extLst>
              <a:ext uri="{FF2B5EF4-FFF2-40B4-BE49-F238E27FC236}">
                <a16:creationId xmlns:a16="http://schemas.microsoft.com/office/drawing/2014/main" id="{F86E94E3-8CA1-4850-92CB-2FC0DA3517DB}"/>
              </a:ext>
            </a:extLst>
          </p:cNvPr>
          <p:cNvSpPr/>
          <p:nvPr userDrawn="1"/>
        </p:nvSpPr>
        <p:spPr>
          <a:xfrm>
            <a:off x="1117600" y="77450"/>
            <a:ext cx="102616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350" dirty="0">
              <a:solidFill>
                <a:schemeClr val="bg1"/>
              </a:solidFill>
            </a:endParaRPr>
          </a:p>
        </p:txBody>
      </p:sp>
      <p:sp>
        <p:nvSpPr>
          <p:cNvPr id="13" name="Text Box 14">
            <a:extLst>
              <a:ext uri="{FF2B5EF4-FFF2-40B4-BE49-F238E27FC236}">
                <a16:creationId xmlns:a16="http://schemas.microsoft.com/office/drawing/2014/main" id="{5B190028-A356-4513-AE52-4CB2BF0FAC9A}"/>
              </a:ext>
            </a:extLst>
          </p:cNvPr>
          <p:cNvSpPr txBox="1">
            <a:spLocks noChangeArrowheads="1"/>
          </p:cNvSpPr>
          <p:nvPr userDrawn="1"/>
        </p:nvSpPr>
        <p:spPr bwMode="auto">
          <a:xfrm rot="16198651">
            <a:off x="-3142211" y="3275496"/>
            <a:ext cx="6858028" cy="307007"/>
          </a:xfrm>
          <a:prstGeom prst="rect">
            <a:avLst/>
          </a:prstGeom>
          <a:solidFill>
            <a:srgbClr val="000080"/>
          </a:solidFill>
          <a:ln w="9525">
            <a:noFill/>
            <a:miter lim="800000"/>
            <a:headEnd/>
            <a:tailEnd/>
          </a:ln>
          <a:scene3d>
            <a:camera prst="orthographicFront"/>
            <a:lightRig rig="threePt" dir="t"/>
          </a:scene3d>
          <a:sp3d>
            <a:bevelT/>
            <a:bevelB/>
          </a:sp3d>
        </p:spPr>
        <p:txBody>
          <a:bodyPr tIns="6858" bIns="68580">
            <a:spAutoFit/>
          </a:bodyPr>
          <a:lstStyle/>
          <a:p>
            <a:pPr fontAlgn="auto">
              <a:spcBef>
                <a:spcPct val="50000"/>
              </a:spcBef>
              <a:spcAft>
                <a:spcPts val="0"/>
              </a:spcAft>
              <a:defRPr/>
            </a:pPr>
            <a:r>
              <a:rPr lang="en-US" sz="1500" b="1" dirty="0">
                <a:solidFill>
                  <a:schemeClr val="bg1"/>
                </a:solidFill>
                <a:latin typeface="Verdana" pitchFamily="34" charset="0"/>
                <a:ea typeface="Verdana" pitchFamily="34" charset="0"/>
                <a:cs typeface="Verdana" pitchFamily="34" charset="0"/>
              </a:rPr>
              <a:t>   </a:t>
            </a:r>
            <a:r>
              <a:rPr lang="en-US" sz="1500" b="1" dirty="0" err="1">
                <a:solidFill>
                  <a:schemeClr val="bg1"/>
                </a:solidFill>
                <a:latin typeface="Verdana" pitchFamily="34" charset="0"/>
                <a:ea typeface="Verdana" pitchFamily="34" charset="0"/>
                <a:cs typeface="Verdana" pitchFamily="34" charset="0"/>
              </a:rPr>
              <a:t>Vishwakarma</a:t>
            </a:r>
            <a:r>
              <a:rPr lang="en-US" sz="1500" b="1" dirty="0">
                <a:solidFill>
                  <a:schemeClr val="bg1"/>
                </a:solidFill>
                <a:latin typeface="Verdana" pitchFamily="34" charset="0"/>
                <a:ea typeface="Verdana" pitchFamily="34" charset="0"/>
                <a:cs typeface="Verdana" pitchFamily="34" charset="0"/>
              </a:rPr>
              <a:t>  Institute  of  Technology</a:t>
            </a:r>
          </a:p>
        </p:txBody>
      </p:sp>
      <p:pic>
        <p:nvPicPr>
          <p:cNvPr id="14" name="Picture 43">
            <a:extLst>
              <a:ext uri="{FF2B5EF4-FFF2-40B4-BE49-F238E27FC236}">
                <a16:creationId xmlns:a16="http://schemas.microsoft.com/office/drawing/2014/main" id="{20389B39-7844-4F1B-8675-7E683D55AEB7}"/>
              </a:ext>
            </a:extLst>
          </p:cNvPr>
          <p:cNvPicPr>
            <a:picLocks noChangeAspect="1" noChangeArrowheads="1"/>
          </p:cNvPicPr>
          <p:nvPr userDrawn="1"/>
        </p:nvPicPr>
        <p:blipFill>
          <a:blip r:embed="rId2" cstate="print"/>
          <a:srcRect/>
          <a:stretch>
            <a:fillRect/>
          </a:stretch>
        </p:blipFill>
        <p:spPr bwMode="auto">
          <a:xfrm>
            <a:off x="2" y="3"/>
            <a:ext cx="596900" cy="614363"/>
          </a:xfrm>
          <a:prstGeom prst="rect">
            <a:avLst/>
          </a:prstGeom>
          <a:noFill/>
          <a:ln w="9525">
            <a:noFill/>
            <a:miter lim="800000"/>
            <a:headEnd/>
            <a:tailEnd/>
          </a:ln>
        </p:spPr>
      </p:pic>
      <p:pic>
        <p:nvPicPr>
          <p:cNvPr id="15" name="Picture 12" descr="C:\Users\HP\Pictures\animations\1.gif">
            <a:extLst>
              <a:ext uri="{FF2B5EF4-FFF2-40B4-BE49-F238E27FC236}">
                <a16:creationId xmlns:a16="http://schemas.microsoft.com/office/drawing/2014/main" id="{C6B8075D-0F1D-4D59-BA00-7EBBF657190D}"/>
              </a:ext>
            </a:extLst>
          </p:cNvPr>
          <p:cNvPicPr>
            <a:picLocks noChangeArrowheads="1"/>
          </p:cNvPicPr>
          <p:nvPr userDrawn="1"/>
        </p:nvPicPr>
        <p:blipFill>
          <a:blip r:embed="rId3" cstate="print"/>
          <a:srcRect/>
          <a:stretch>
            <a:fillRect/>
          </a:stretch>
        </p:blipFill>
        <p:spPr bwMode="auto">
          <a:xfrm>
            <a:off x="546100" y="581025"/>
            <a:ext cx="11633200" cy="71438"/>
          </a:xfrm>
          <a:prstGeom prst="rect">
            <a:avLst/>
          </a:prstGeom>
          <a:noFill/>
          <a:ln w="9525">
            <a:noFill/>
            <a:miter lim="800000"/>
            <a:headEnd/>
            <a:tailEnd/>
          </a:ln>
        </p:spPr>
      </p:pic>
    </p:spTree>
    <p:extLst>
      <p:ext uri="{BB962C8B-B14F-4D97-AF65-F5344CB8AC3E}">
        <p14:creationId xmlns:p14="http://schemas.microsoft.com/office/powerpoint/2010/main" val="3647777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Rounded Rectangle 3"/>
          <p:cNvSpPr/>
          <p:nvPr userDrawn="1"/>
        </p:nvSpPr>
        <p:spPr>
          <a:xfrm>
            <a:off x="1117600" y="77450"/>
            <a:ext cx="102616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350" dirty="0">
              <a:solidFill>
                <a:schemeClr val="bg1"/>
              </a:solidFill>
            </a:endParaRPr>
          </a:p>
        </p:txBody>
      </p:sp>
      <p:sp>
        <p:nvSpPr>
          <p:cNvPr id="5" name="Text Box 14"/>
          <p:cNvSpPr txBox="1">
            <a:spLocks noChangeArrowheads="1"/>
          </p:cNvSpPr>
          <p:nvPr userDrawn="1"/>
        </p:nvSpPr>
        <p:spPr bwMode="auto">
          <a:xfrm rot="16198651">
            <a:off x="-3142211" y="3275496"/>
            <a:ext cx="6858028" cy="307007"/>
          </a:xfrm>
          <a:prstGeom prst="rect">
            <a:avLst/>
          </a:prstGeom>
          <a:solidFill>
            <a:srgbClr val="000080"/>
          </a:solidFill>
          <a:ln w="9525">
            <a:noFill/>
            <a:miter lim="800000"/>
            <a:headEnd/>
            <a:tailEnd/>
          </a:ln>
          <a:scene3d>
            <a:camera prst="orthographicFront"/>
            <a:lightRig rig="threePt" dir="t"/>
          </a:scene3d>
          <a:sp3d>
            <a:bevelT/>
            <a:bevelB/>
          </a:sp3d>
        </p:spPr>
        <p:txBody>
          <a:bodyPr tIns="6858" bIns="68580">
            <a:spAutoFit/>
          </a:bodyPr>
          <a:lstStyle/>
          <a:p>
            <a:pPr fontAlgn="auto">
              <a:spcBef>
                <a:spcPct val="50000"/>
              </a:spcBef>
              <a:spcAft>
                <a:spcPts val="0"/>
              </a:spcAft>
              <a:defRPr/>
            </a:pPr>
            <a:r>
              <a:rPr lang="en-US" sz="1500" b="1" dirty="0">
                <a:solidFill>
                  <a:schemeClr val="bg1"/>
                </a:solidFill>
                <a:latin typeface="Verdana" pitchFamily="34" charset="0"/>
                <a:ea typeface="Verdana" pitchFamily="34" charset="0"/>
                <a:cs typeface="Verdana" pitchFamily="34" charset="0"/>
              </a:rPr>
              <a:t>   </a:t>
            </a:r>
            <a:r>
              <a:rPr lang="en-US" sz="1500" b="1" dirty="0" err="1">
                <a:solidFill>
                  <a:schemeClr val="bg1"/>
                </a:solidFill>
                <a:latin typeface="Verdana" pitchFamily="34" charset="0"/>
                <a:ea typeface="Verdana" pitchFamily="34" charset="0"/>
                <a:cs typeface="Verdana" pitchFamily="34" charset="0"/>
              </a:rPr>
              <a:t>Vishwakarma</a:t>
            </a:r>
            <a:r>
              <a:rPr lang="en-US" sz="1500" b="1" dirty="0">
                <a:solidFill>
                  <a:schemeClr val="bg1"/>
                </a:solidFill>
                <a:latin typeface="Verdana" pitchFamily="34" charset="0"/>
                <a:ea typeface="Verdana" pitchFamily="34" charset="0"/>
                <a:cs typeface="Verdana" pitchFamily="34" charset="0"/>
              </a:rPr>
              <a:t>  Institute  of  Technology</a:t>
            </a:r>
          </a:p>
        </p:txBody>
      </p:sp>
      <p:pic>
        <p:nvPicPr>
          <p:cNvPr id="6" name="Picture 43"/>
          <p:cNvPicPr>
            <a:picLocks noChangeAspect="1" noChangeArrowheads="1"/>
          </p:cNvPicPr>
          <p:nvPr userDrawn="1"/>
        </p:nvPicPr>
        <p:blipFill>
          <a:blip r:embed="rId2" cstate="print"/>
          <a:srcRect/>
          <a:stretch>
            <a:fillRect/>
          </a:stretch>
        </p:blipFill>
        <p:spPr bwMode="auto">
          <a:xfrm>
            <a:off x="2" y="3"/>
            <a:ext cx="596900" cy="614363"/>
          </a:xfrm>
          <a:prstGeom prst="rect">
            <a:avLst/>
          </a:prstGeom>
          <a:noFill/>
          <a:ln w="9525">
            <a:noFill/>
            <a:miter lim="800000"/>
            <a:headEnd/>
            <a:tailEnd/>
          </a:ln>
        </p:spPr>
      </p:pic>
      <p:pic>
        <p:nvPicPr>
          <p:cNvPr id="9" name="Picture 12" descr="C:\Users\HP\Pictures\animations\1.gif"/>
          <p:cNvPicPr>
            <a:picLocks noChangeArrowheads="1"/>
          </p:cNvPicPr>
          <p:nvPr userDrawn="1"/>
        </p:nvPicPr>
        <p:blipFill>
          <a:blip r:embed="rId3" cstate="print"/>
          <a:srcRect/>
          <a:stretch>
            <a:fillRect/>
          </a:stretch>
        </p:blipFill>
        <p:spPr bwMode="auto">
          <a:xfrm>
            <a:off x="546100" y="581025"/>
            <a:ext cx="11633200" cy="71438"/>
          </a:xfrm>
          <a:prstGeom prst="rect">
            <a:avLst/>
          </a:prstGeom>
          <a:noFill/>
          <a:ln w="9525">
            <a:noFill/>
            <a:miter lim="800000"/>
            <a:headEnd/>
            <a:tailEnd/>
          </a:ln>
        </p:spPr>
      </p:pic>
      <p:sp>
        <p:nvSpPr>
          <p:cNvPr id="7" name="Title Placeholder 1"/>
          <p:cNvSpPr>
            <a:spLocks noGrp="1"/>
          </p:cNvSpPr>
          <p:nvPr>
            <p:ph type="title"/>
          </p:nvPr>
        </p:nvSpPr>
        <p:spPr bwMode="auto">
          <a:xfrm>
            <a:off x="2196893" y="3"/>
            <a:ext cx="7721600" cy="639763"/>
          </a:xfrm>
          <a:prstGeom prst="rect">
            <a:avLst/>
          </a:prstGeom>
          <a:noFill/>
          <a:ln w="9525">
            <a:noFill/>
            <a:miter lim="800000"/>
            <a:headEnd/>
            <a:tailEnd/>
          </a:ln>
        </p:spPr>
        <p:txBody>
          <a:bodyPr>
            <a:normAutofit/>
          </a:bodyPr>
          <a:lstStyle>
            <a:lvl1pPr>
              <a:defRPr sz="2800">
                <a:solidFill>
                  <a:schemeClr val="bg1"/>
                </a:solidFill>
                <a:latin typeface="Verdana" panose="020B0604030504040204" pitchFamily="34" charset="0"/>
                <a:ea typeface="Verdana" panose="020B0604030504040204" pitchFamily="34" charset="0"/>
              </a:defRPr>
            </a:lvl1pPr>
          </a:lstStyle>
          <a:p>
            <a:pPr lvl="0"/>
            <a:r>
              <a:rPr lang="en-US" dirty="0"/>
              <a:t>Click to edit Master title style</a:t>
            </a:r>
          </a:p>
        </p:txBody>
      </p:sp>
      <p:sp>
        <p:nvSpPr>
          <p:cNvPr id="8" name="Text Placeholder 2"/>
          <p:cNvSpPr>
            <a:spLocks noGrp="1"/>
          </p:cNvSpPr>
          <p:nvPr>
            <p:ph idx="5"/>
          </p:nvPr>
        </p:nvSpPr>
        <p:spPr bwMode="auto">
          <a:xfrm>
            <a:off x="812800" y="667404"/>
            <a:ext cx="11137464" cy="5733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nSpc>
                <a:spcPct val="150000"/>
              </a:lnSpc>
              <a:defRPr sz="2000">
                <a:latin typeface="Verdana" pitchFamily="34" charset="0"/>
                <a:ea typeface="Verdana" pitchFamily="34" charset="0"/>
                <a:cs typeface="Verdana" pitchFamily="34" charset="0"/>
              </a:defRPr>
            </a:lvl1pPr>
            <a:lvl2pPr>
              <a:lnSpc>
                <a:spcPct val="150000"/>
              </a:lnSpc>
              <a:defRPr sz="2000">
                <a:latin typeface="Verdana" pitchFamily="34" charset="0"/>
                <a:ea typeface="Verdana" pitchFamily="34" charset="0"/>
                <a:cs typeface="Verdana" pitchFamily="34" charset="0"/>
              </a:defRPr>
            </a:lvl2pPr>
            <a:lvl3pPr>
              <a:lnSpc>
                <a:spcPct val="150000"/>
              </a:lnSpc>
              <a:defRPr sz="2000">
                <a:latin typeface="Verdana" pitchFamily="34" charset="0"/>
                <a:ea typeface="Verdana" pitchFamily="34" charset="0"/>
                <a:cs typeface="Verdana" pitchFamily="34" charset="0"/>
              </a:defRPr>
            </a:lvl3pPr>
            <a:lvl4pPr>
              <a:lnSpc>
                <a:spcPct val="150000"/>
              </a:lnSpc>
              <a:defRPr sz="2000">
                <a:latin typeface="Verdana" pitchFamily="34" charset="0"/>
                <a:ea typeface="Verdana" pitchFamily="34" charset="0"/>
                <a:cs typeface="Verdana" pitchFamily="34" charset="0"/>
              </a:defRPr>
            </a:lvl4pPr>
            <a:lvl5pPr>
              <a:lnSpc>
                <a:spcPct val="150000"/>
              </a:lnSpc>
              <a:defRPr sz="2000">
                <a:latin typeface="Verdana" pitchFamily="34" charset="0"/>
                <a:ea typeface="Verdana" pitchFamily="34" charset="0"/>
                <a:cs typeface="Verdana"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Footer Placeholder 4"/>
          <p:cNvSpPr>
            <a:spLocks noGrp="1"/>
          </p:cNvSpPr>
          <p:nvPr>
            <p:ph type="ftr" sz="quarter" idx="11"/>
          </p:nvPr>
        </p:nvSpPr>
        <p:spPr>
          <a:xfrm>
            <a:off x="4165600" y="6553200"/>
            <a:ext cx="3860800" cy="260350"/>
          </a:xfrm>
        </p:spPr>
        <p:txBody>
          <a:bodyPr/>
          <a:lstStyle>
            <a:lvl1pPr>
              <a:defRPr/>
            </a:lvl1pPr>
          </a:lstStyle>
          <a:p>
            <a:pPr>
              <a:defRPr/>
            </a:pPr>
            <a:r>
              <a:rPr lang="en-US"/>
              <a:t>Object Oriented Programming</a:t>
            </a:r>
            <a:endParaRPr lang="en-US" dirty="0"/>
          </a:p>
        </p:txBody>
      </p:sp>
      <p:sp>
        <p:nvSpPr>
          <p:cNvPr id="12" name="Slide Number Placeholder 5"/>
          <p:cNvSpPr>
            <a:spLocks noGrp="1"/>
          </p:cNvSpPr>
          <p:nvPr>
            <p:ph type="sldNum" sz="quarter" idx="12"/>
          </p:nvPr>
        </p:nvSpPr>
        <p:spPr>
          <a:xfrm>
            <a:off x="9266864" y="6538422"/>
            <a:ext cx="2844800" cy="260350"/>
          </a:xfrm>
        </p:spPr>
        <p:txBody>
          <a:bodyPr/>
          <a:lstStyle>
            <a:lvl1pPr>
              <a:defRPr/>
            </a:lvl1pPr>
          </a:lstStyle>
          <a:p>
            <a:pPr>
              <a:defRPr/>
            </a:pPr>
            <a:fld id="{02246FD1-0723-4B2F-9706-10282F2BA698}" type="slidenum">
              <a:rPr lang="en-US"/>
              <a:pPr>
                <a:defRPr/>
              </a:pPr>
              <a:t>‹#›</a:t>
            </a:fld>
            <a:r>
              <a:rPr lang="en-US" dirty="0"/>
              <a:t> </a:t>
            </a:r>
          </a:p>
        </p:txBody>
      </p:sp>
    </p:spTree>
    <p:extLst>
      <p:ext uri="{BB962C8B-B14F-4D97-AF65-F5344CB8AC3E}">
        <p14:creationId xmlns:p14="http://schemas.microsoft.com/office/powerpoint/2010/main" val="127369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33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IN" smtClean="0"/>
              <a:pPr/>
              <a:t>01-09-2021</a:t>
            </a:fld>
            <a:endParaRPr lang="en-IN"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2391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4325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9/1/2021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9722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6558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0472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7727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9/1/2021</a:t>
            </a:fld>
            <a:endParaRPr lang="en-US" dirty="0"/>
          </a:p>
        </p:txBody>
      </p:sp>
      <p:sp>
        <p:nvSpPr>
          <p:cNvPr id="6" name="Footer Placeholder 5"/>
          <p:cNvSpPr>
            <a:spLocks noGrp="1"/>
          </p:cNvSpPr>
          <p:nvPr>
            <p:ph type="ftr" sz="quarter" idx="11"/>
          </p:nvPr>
        </p:nvSpPr>
        <p:spPr/>
        <p:txBody>
          <a:bodyPr/>
          <a:lstStyle/>
          <a:p>
            <a:pPr algn="l"/>
            <a:endParaRPr lang="en-IN"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7766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pPr/>
              <a:t>9/1/2021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56450197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74"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onlinegdb.com/pIWq_BnA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a:solidFill>
            <a:srgbClr val="00B0F0"/>
          </a:solidFill>
        </p:spPr>
        <p:txBody>
          <a:bodyPr>
            <a:normAutofit/>
          </a:bodyPr>
          <a:lstStyle/>
          <a:p>
            <a:r>
              <a:rPr lang="en-US" sz="4400" dirty="0">
                <a:solidFill>
                  <a:srgbClr val="FFFF00"/>
                </a:solidFill>
              </a:rPr>
              <a:t>Object Oriented Programming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lnSpcReduction="10000"/>
          </a:bodyPr>
          <a:lstStyle/>
          <a:p>
            <a:pPr>
              <a:spcAft>
                <a:spcPts val="600"/>
              </a:spcAft>
            </a:pPr>
            <a:r>
              <a:rPr lang="en-US" dirty="0">
                <a:solidFill>
                  <a:schemeClr val="tx1"/>
                </a:solidFill>
              </a:rPr>
              <a:t>Prof. Dnyaneshwar Kanade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a:t>
            </a:r>
          </a:p>
        </p:txBody>
      </p:sp>
      <p:sp>
        <p:nvSpPr>
          <p:cNvPr id="3" name="Content Placeholder 2"/>
          <p:cNvSpPr>
            <a:spLocks noGrp="1"/>
          </p:cNvSpPr>
          <p:nvPr>
            <p:ph idx="1"/>
          </p:nvPr>
        </p:nvSpPr>
        <p:spPr/>
        <p:txBody>
          <a:bodyPr>
            <a:normAutofit/>
          </a:bodyPr>
          <a:lstStyle/>
          <a:p>
            <a:pPr algn="just"/>
            <a:r>
              <a:rPr lang="en-US" sz="2800" dirty="0">
                <a:latin typeface="Arial" panose="020B0604020202020204" pitchFamily="34" charset="0"/>
                <a:cs typeface="Arial" panose="020B0604020202020204" pitchFamily="34" charset="0"/>
              </a:rPr>
              <a:t>Data Abstraction is the property by virtue of which only the essential details are displayed to the user. </a:t>
            </a:r>
          </a:p>
          <a:p>
            <a:pPr algn="just"/>
            <a:r>
              <a:rPr lang="en-US" sz="2800" dirty="0">
                <a:latin typeface="Arial" panose="020B0604020202020204" pitchFamily="34" charset="0"/>
                <a:cs typeface="Arial" panose="020B0604020202020204" pitchFamily="34" charset="0"/>
              </a:rPr>
              <a:t>The trivial or the non-essentials units are not displayed to the user. Ex: A car is viewed as a car rather than its individual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604" y="128244"/>
            <a:ext cx="10058400" cy="1371600"/>
          </a:xfrm>
        </p:spPr>
        <p:txBody>
          <a:bodyPr>
            <a:normAutofit/>
          </a:bodyPr>
          <a:lstStyle/>
          <a:p>
            <a:r>
              <a:rPr lang="en-US" b="1" dirty="0"/>
              <a:t>Why OOP is better than Procedural?</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1507608" y="1095375"/>
            <a:ext cx="9160392" cy="5257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BEB6BF-435C-4050-8916-C2A3F4028ED5}"/>
              </a:ext>
            </a:extLst>
          </p:cNvPr>
          <p:cNvSpPr>
            <a:spLocks noGrp="1"/>
          </p:cNvSpPr>
          <p:nvPr>
            <p:ph type="title"/>
          </p:nvPr>
        </p:nvSpPr>
        <p:spPr/>
        <p:txBody>
          <a:bodyPr>
            <a:noAutofit/>
          </a:bodyPr>
          <a:lstStyle/>
          <a:p>
            <a:r>
              <a:rPr lang="en-US" sz="3600" b="1" dirty="0">
                <a:effectLst/>
                <a:latin typeface="Times New Roman" panose="02020603050405020304" pitchFamily="18" charset="0"/>
                <a:ea typeface="Times New Roman" panose="02020603050405020304" pitchFamily="18" charset="0"/>
              </a:rPr>
              <a:t>Classes and Objects</a:t>
            </a:r>
            <a:endParaRPr lang="en-IN" sz="3600" b="1" dirty="0"/>
          </a:p>
        </p:txBody>
      </p:sp>
      <p:sp>
        <p:nvSpPr>
          <p:cNvPr id="2" name="Footer Placeholder 1">
            <a:extLst>
              <a:ext uri="{FF2B5EF4-FFF2-40B4-BE49-F238E27FC236}">
                <a16:creationId xmlns:a16="http://schemas.microsoft.com/office/drawing/2014/main" id="{E645752C-7101-41E7-A4C5-604A03B2341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Object Oriented Programming</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a:xfrm>
            <a:off x="8915400" y="6477001"/>
            <a:ext cx="1600200" cy="19526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46FD1-0723-4B2F-9706-10282F2BA698}" type="slidenum">
              <a:rPr kumimoji="0" lang="en-US" sz="12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Verdana" panose="020B0604030504040204" pitchFamily="34"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r>
              <a:rPr kumimoji="0" lang="en-US" sz="1200" b="0" i="0" u="none" strike="noStrike" kern="1200" cap="none" spc="0" normalizeH="0" baseline="0" noProof="0" dirty="0">
                <a:ln>
                  <a:noFill/>
                </a:ln>
                <a:solidFill>
                  <a:prstClr val="black">
                    <a:tint val="75000"/>
                  </a:prstClr>
                </a:solidFill>
                <a:effectLst/>
                <a:uLnTx/>
                <a:uFillTx/>
                <a:latin typeface="Verdana" panose="020B0604030504040204" pitchFamily="34" charset="0"/>
                <a:ea typeface="Verdana" panose="020B0604030504040204" pitchFamily="34" charset="0"/>
                <a:cs typeface="+mn-cs"/>
              </a:rPr>
              <a:t> </a:t>
            </a:r>
          </a:p>
        </p:txBody>
      </p:sp>
      <p:sp>
        <p:nvSpPr>
          <p:cNvPr id="18" name="Rectangle 3"/>
          <p:cNvSpPr txBox="1">
            <a:spLocks noChangeArrowheads="1"/>
          </p:cNvSpPr>
          <p:nvPr/>
        </p:nvSpPr>
        <p:spPr>
          <a:xfrm>
            <a:off x="3067050" y="3371850"/>
            <a:ext cx="6286500" cy="342900"/>
          </a:xfrm>
          <a:prstGeom prst="rect">
            <a:avLst/>
          </a:prstGeom>
        </p:spPr>
        <p:txBody>
          <a:bodyPr/>
          <a:lstStyle/>
          <a:p>
            <a:pPr marL="0" marR="0" lvl="0" indent="0" algn="ctr" defTabSz="914400" rtl="0" eaLnBrk="0" fontAlgn="base" latinLnBrk="0" hangingPunct="0">
              <a:lnSpc>
                <a:spcPct val="100000"/>
              </a:lnSpc>
              <a:spcBef>
                <a:spcPct val="20000"/>
              </a:spcBef>
              <a:spcAft>
                <a:spcPct val="2000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Calibri"/>
              <a:ea typeface="+mn-ea"/>
              <a:cs typeface="+mn-cs"/>
              <a:sym typeface="Symbol" pitchFamily="18" charset="2"/>
            </a:endParaRPr>
          </a:p>
        </p:txBody>
      </p:sp>
      <p:sp>
        <p:nvSpPr>
          <p:cNvPr id="9" name="TextBox 8">
            <a:extLst>
              <a:ext uri="{FF2B5EF4-FFF2-40B4-BE49-F238E27FC236}">
                <a16:creationId xmlns:a16="http://schemas.microsoft.com/office/drawing/2014/main" id="{098840CD-0BE4-4882-9910-1EE46EADDC20}"/>
              </a:ext>
            </a:extLst>
          </p:cNvPr>
          <p:cNvSpPr txBox="1"/>
          <p:nvPr/>
        </p:nvSpPr>
        <p:spPr>
          <a:xfrm>
            <a:off x="650240" y="1617629"/>
            <a:ext cx="11277600" cy="4327338"/>
          </a:xfrm>
          <a:prstGeom prst="rect">
            <a:avLst/>
          </a:prstGeom>
          <a:noFill/>
        </p:spPr>
        <p:txBody>
          <a:bodyPr wrap="square">
            <a:sp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A class is a template for an object, and an object is an instance of a class.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Because an object is an instance of a class, you will often see the two words </a:t>
            </a:r>
            <a:r>
              <a:rPr kumimoji="0" lang="en-US" sz="32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object</a:t>
            </a:r>
            <a:r>
              <a:rPr kumimoji="0" lang="en-US" sz="32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 and </a:t>
            </a:r>
            <a:r>
              <a:rPr kumimoji="0" lang="en-US" sz="32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instance</a:t>
            </a:r>
            <a:r>
              <a:rPr kumimoji="0" lang="en-US" sz="32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 used interchangeably.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The most important thing to understand about a class is that it defines a new </a:t>
            </a:r>
            <a:r>
              <a:rPr kumimoji="0" lang="en-US" sz="3200" b="1" i="0" u="none" strike="noStrike" kern="1200" cap="none" spc="0" normalizeH="0" baseline="0" noProof="0" dirty="0">
                <a:ln>
                  <a:noFill/>
                </a:ln>
                <a:solidFill>
                  <a:srgbClr val="FF0000"/>
                </a:solidFill>
                <a:effectLst/>
                <a:uLnTx/>
                <a:uFillTx/>
                <a:latin typeface="Calibri"/>
                <a:ea typeface="+mn-ea"/>
                <a:cs typeface="+mn-cs"/>
              </a:rPr>
              <a:t>data type</a:t>
            </a:r>
            <a:r>
              <a:rPr kumimoji="0" lang="en-US" sz="32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Once defined, this new type can be used to create objects of that type.</a:t>
            </a:r>
            <a:endParaRPr kumimoji="0" lang="en-IN" sz="32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0F8F-3031-4BCB-8EFA-0D6769A5CEF3}"/>
              </a:ext>
            </a:extLst>
          </p:cNvPr>
          <p:cNvSpPr>
            <a:spLocks noGrp="1"/>
          </p:cNvSpPr>
          <p:nvPr>
            <p:ph type="title"/>
          </p:nvPr>
        </p:nvSpPr>
        <p:spPr>
          <a:xfrm>
            <a:off x="1066800" y="-12677"/>
            <a:ext cx="10058400" cy="646331"/>
          </a:xfrm>
        </p:spPr>
        <p:txBody>
          <a:bodyPr>
            <a:spAutoFit/>
          </a:bodyPr>
          <a:lstStyle/>
          <a:p>
            <a:r>
              <a:rPr lang="en-US" sz="3600" b="1" dirty="0">
                <a:solidFill>
                  <a:schemeClr val="bg1"/>
                </a:solidFill>
                <a:effectLst/>
                <a:latin typeface="Times New Roman" panose="02020603050405020304" pitchFamily="18" charset="0"/>
                <a:ea typeface="Times New Roman" panose="02020603050405020304" pitchFamily="18" charset="0"/>
              </a:rPr>
              <a:t>Classes and Objects</a:t>
            </a:r>
            <a:endParaRPr lang="en-IN" sz="3600" b="1" dirty="0">
              <a:solidFill>
                <a:schemeClr val="bg1"/>
              </a:solidFill>
            </a:endParaRPr>
          </a:p>
        </p:txBody>
      </p:sp>
      <p:sp>
        <p:nvSpPr>
          <p:cNvPr id="3" name="Content Placeholder 2">
            <a:extLst>
              <a:ext uri="{FF2B5EF4-FFF2-40B4-BE49-F238E27FC236}">
                <a16:creationId xmlns:a16="http://schemas.microsoft.com/office/drawing/2014/main" id="{25DBC213-91C4-4968-B6CD-91E5C27A87DA}"/>
              </a:ext>
            </a:extLst>
          </p:cNvPr>
          <p:cNvSpPr>
            <a:spLocks noGrp="1"/>
          </p:cNvSpPr>
          <p:nvPr>
            <p:ph idx="1"/>
          </p:nvPr>
        </p:nvSpPr>
        <p:spPr>
          <a:xfrm>
            <a:off x="1066799" y="1219200"/>
            <a:ext cx="10296525" cy="4981575"/>
          </a:xfrm>
        </p:spPr>
        <p:txBody>
          <a:bodyPr>
            <a:noAutofit/>
          </a:bodyPr>
          <a:lstStyle/>
          <a:p>
            <a:pPr algn="just"/>
            <a:r>
              <a:rPr lang="en-US" sz="3200" dirty="0"/>
              <a:t>When we define a class, we declare its exact form and nature. </a:t>
            </a:r>
          </a:p>
          <a:p>
            <a:pPr algn="just"/>
            <a:r>
              <a:rPr lang="en-US" sz="3200" dirty="0"/>
              <a:t>We do this by specifying the data that it contains and the code that operates on that data.</a:t>
            </a:r>
          </a:p>
          <a:p>
            <a:pPr algn="just"/>
            <a:r>
              <a:rPr lang="en-US" sz="3200" dirty="0"/>
              <a:t>Simple classes may contain only code or only data, most real-world classes contain both.</a:t>
            </a:r>
          </a:p>
          <a:p>
            <a:pPr algn="just"/>
            <a:r>
              <a:rPr lang="en-US" sz="3200" dirty="0"/>
              <a:t>A class is declared by use of the </a:t>
            </a:r>
            <a:r>
              <a:rPr lang="en-US" sz="4400" b="1" dirty="0">
                <a:solidFill>
                  <a:srgbClr val="FF0000"/>
                </a:solidFill>
              </a:rPr>
              <a:t>class</a:t>
            </a:r>
            <a:r>
              <a:rPr lang="en-US" sz="3200" dirty="0"/>
              <a:t> keyword. </a:t>
            </a:r>
            <a:endParaRPr lang="en-IN" sz="3200" dirty="0">
              <a:cs typeface="Arial" panose="020B0604020202020204" pitchFamily="34" charset="0"/>
            </a:endParaRPr>
          </a:p>
        </p:txBody>
      </p:sp>
    </p:spTree>
    <p:extLst>
      <p:ext uri="{BB962C8B-B14F-4D97-AF65-F5344CB8AC3E}">
        <p14:creationId xmlns:p14="http://schemas.microsoft.com/office/powerpoint/2010/main" val="136149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0F8F-3031-4BCB-8EFA-0D6769A5CEF3}"/>
              </a:ext>
            </a:extLst>
          </p:cNvPr>
          <p:cNvSpPr>
            <a:spLocks noGrp="1"/>
          </p:cNvSpPr>
          <p:nvPr>
            <p:ph type="title"/>
          </p:nvPr>
        </p:nvSpPr>
        <p:spPr>
          <a:xfrm>
            <a:off x="1066800" y="-395631"/>
            <a:ext cx="10058400" cy="1371600"/>
          </a:xfrm>
        </p:spPr>
        <p:txBody>
          <a:bodyPr/>
          <a:lstStyle/>
          <a:p>
            <a:r>
              <a:rPr lang="en-US" sz="3600" b="1" dirty="0">
                <a:solidFill>
                  <a:schemeClr val="bg1"/>
                </a:solidFill>
                <a:latin typeface="Times New Roman" panose="02020603050405020304" pitchFamily="18" charset="0"/>
              </a:rPr>
              <a:t>Classes and Objects</a:t>
            </a:r>
            <a:endParaRPr lang="en-IN" sz="3600" b="1" dirty="0">
              <a:solidFill>
                <a:schemeClr val="bg1"/>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25DBC213-91C4-4968-B6CD-91E5C27A87DA}"/>
              </a:ext>
            </a:extLst>
          </p:cNvPr>
          <p:cNvSpPr>
            <a:spLocks noGrp="1"/>
          </p:cNvSpPr>
          <p:nvPr>
            <p:ph idx="1"/>
          </p:nvPr>
        </p:nvSpPr>
        <p:spPr>
          <a:xfrm>
            <a:off x="1066799" y="952500"/>
            <a:ext cx="10353675" cy="4981575"/>
          </a:xfrm>
        </p:spPr>
        <p:txBody>
          <a:bodyPr>
            <a:noAutofit/>
          </a:bodyPr>
          <a:lstStyle/>
          <a:p>
            <a:pPr algn="just"/>
            <a:r>
              <a:rPr lang="en-US" sz="3200" dirty="0"/>
              <a:t>A simplified general form of a class definition is shown here:</a:t>
            </a:r>
          </a:p>
          <a:p>
            <a:pPr algn="just"/>
            <a:endParaRPr lang="en-IN" sz="3200" dirty="0">
              <a:cs typeface="Arial" panose="020B0604020202020204" pitchFamily="34" charset="0"/>
            </a:endParaRPr>
          </a:p>
        </p:txBody>
      </p:sp>
      <p:pic>
        <p:nvPicPr>
          <p:cNvPr id="5" name="Picture 4">
            <a:extLst>
              <a:ext uri="{FF2B5EF4-FFF2-40B4-BE49-F238E27FC236}">
                <a16:creationId xmlns:a16="http://schemas.microsoft.com/office/drawing/2014/main" id="{DA791A91-73A0-4FB5-AFC6-C5FE82A814EE}"/>
              </a:ext>
            </a:extLst>
          </p:cNvPr>
          <p:cNvPicPr>
            <a:picLocks noChangeAspect="1"/>
          </p:cNvPicPr>
          <p:nvPr/>
        </p:nvPicPr>
        <p:blipFill>
          <a:blip r:embed="rId2"/>
          <a:stretch>
            <a:fillRect/>
          </a:stretch>
        </p:blipFill>
        <p:spPr>
          <a:xfrm>
            <a:off x="4343279" y="1560337"/>
            <a:ext cx="4086346" cy="5063994"/>
          </a:xfrm>
          <a:prstGeom prst="rect">
            <a:avLst/>
          </a:prstGeom>
        </p:spPr>
      </p:pic>
      <p:sp>
        <p:nvSpPr>
          <p:cNvPr id="6" name="Speech Bubble: Rectangle with Corners Rounded 5">
            <a:extLst>
              <a:ext uri="{FF2B5EF4-FFF2-40B4-BE49-F238E27FC236}">
                <a16:creationId xmlns:a16="http://schemas.microsoft.com/office/drawing/2014/main" id="{6A755762-A200-4288-B600-8A247E008A74}"/>
              </a:ext>
            </a:extLst>
          </p:cNvPr>
          <p:cNvSpPr/>
          <p:nvPr/>
        </p:nvSpPr>
        <p:spPr>
          <a:xfrm>
            <a:off x="2038350" y="2066925"/>
            <a:ext cx="1609725" cy="762000"/>
          </a:xfrm>
          <a:prstGeom prst="wedgeRoundRectCallout">
            <a:avLst>
              <a:gd name="adj1" fmla="val 100119"/>
              <a:gd name="adj2" fmla="val -597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Data Type</a:t>
            </a:r>
            <a:endParaRPr lang="en-IN" sz="2000" b="1" dirty="0"/>
          </a:p>
        </p:txBody>
      </p:sp>
      <p:sp>
        <p:nvSpPr>
          <p:cNvPr id="7" name="Speech Bubble: Rectangle with Corners Rounded 6">
            <a:extLst>
              <a:ext uri="{FF2B5EF4-FFF2-40B4-BE49-F238E27FC236}">
                <a16:creationId xmlns:a16="http://schemas.microsoft.com/office/drawing/2014/main" id="{D08BE244-5DD9-418F-8A83-29028F8B11C0}"/>
              </a:ext>
            </a:extLst>
          </p:cNvPr>
          <p:cNvSpPr/>
          <p:nvPr/>
        </p:nvSpPr>
        <p:spPr>
          <a:xfrm>
            <a:off x="8543925" y="2312022"/>
            <a:ext cx="1609725" cy="762000"/>
          </a:xfrm>
          <a:prstGeom prst="wedgeRoundRectCallout">
            <a:avLst>
              <a:gd name="adj1" fmla="val -146627"/>
              <a:gd name="adj2" fmla="val -822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Name of Variable</a:t>
            </a:r>
            <a:endParaRPr lang="en-IN" sz="2000" b="1" dirty="0"/>
          </a:p>
        </p:txBody>
      </p:sp>
      <p:sp>
        <p:nvSpPr>
          <p:cNvPr id="8" name="Speech Bubble: Rectangle with Corners Rounded 7">
            <a:extLst>
              <a:ext uri="{FF2B5EF4-FFF2-40B4-BE49-F238E27FC236}">
                <a16:creationId xmlns:a16="http://schemas.microsoft.com/office/drawing/2014/main" id="{868FF2CC-8CE8-4842-A0E5-5C732CE7F13F}"/>
              </a:ext>
            </a:extLst>
          </p:cNvPr>
          <p:cNvSpPr/>
          <p:nvPr/>
        </p:nvSpPr>
        <p:spPr>
          <a:xfrm>
            <a:off x="2038350" y="3538881"/>
            <a:ext cx="1609725" cy="762000"/>
          </a:xfrm>
          <a:prstGeom prst="wedgeRoundRectCallout">
            <a:avLst>
              <a:gd name="adj1" fmla="val 100119"/>
              <a:gd name="adj2" fmla="val -597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Return Type</a:t>
            </a:r>
            <a:endParaRPr lang="en-IN" sz="2000" b="1" dirty="0"/>
          </a:p>
        </p:txBody>
      </p:sp>
      <p:sp>
        <p:nvSpPr>
          <p:cNvPr id="9" name="Speech Bubble: Rectangle with Corners Rounded 8">
            <a:extLst>
              <a:ext uri="{FF2B5EF4-FFF2-40B4-BE49-F238E27FC236}">
                <a16:creationId xmlns:a16="http://schemas.microsoft.com/office/drawing/2014/main" id="{5963B98D-6B95-4013-AC35-3525FE2273AD}"/>
              </a:ext>
            </a:extLst>
          </p:cNvPr>
          <p:cNvSpPr/>
          <p:nvPr/>
        </p:nvSpPr>
        <p:spPr>
          <a:xfrm>
            <a:off x="8820150" y="3790951"/>
            <a:ext cx="1609725" cy="762000"/>
          </a:xfrm>
          <a:prstGeom prst="wedgeRoundRectCallout">
            <a:avLst>
              <a:gd name="adj1" fmla="val -202248"/>
              <a:gd name="adj2" fmla="val -772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Name of Method</a:t>
            </a:r>
            <a:endParaRPr lang="en-IN" sz="2000" b="1" dirty="0"/>
          </a:p>
        </p:txBody>
      </p:sp>
      <p:sp>
        <p:nvSpPr>
          <p:cNvPr id="10" name="Speech Bubble: Rectangle with Corners Rounded 9">
            <a:extLst>
              <a:ext uri="{FF2B5EF4-FFF2-40B4-BE49-F238E27FC236}">
                <a16:creationId xmlns:a16="http://schemas.microsoft.com/office/drawing/2014/main" id="{EE94F1CF-4960-4CFA-A5A0-BE12E1E7E9A5}"/>
              </a:ext>
            </a:extLst>
          </p:cNvPr>
          <p:cNvSpPr/>
          <p:nvPr/>
        </p:nvSpPr>
        <p:spPr>
          <a:xfrm>
            <a:off x="2295344" y="4855884"/>
            <a:ext cx="1609725" cy="762000"/>
          </a:xfrm>
          <a:prstGeom prst="wedgeRoundRectCallout">
            <a:avLst>
              <a:gd name="adj1" fmla="val 100119"/>
              <a:gd name="adj2" fmla="val -597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Code </a:t>
            </a:r>
            <a:endParaRPr lang="en-IN" sz="2000" b="1" dirty="0"/>
          </a:p>
        </p:txBody>
      </p:sp>
      <p:sp>
        <p:nvSpPr>
          <p:cNvPr id="11" name="Speech Bubble: Rectangle with Corners Rounded 10">
            <a:extLst>
              <a:ext uri="{FF2B5EF4-FFF2-40B4-BE49-F238E27FC236}">
                <a16:creationId xmlns:a16="http://schemas.microsoft.com/office/drawing/2014/main" id="{9ECE98BB-BB02-46F8-891B-B6836742E6F3}"/>
              </a:ext>
            </a:extLst>
          </p:cNvPr>
          <p:cNvSpPr/>
          <p:nvPr/>
        </p:nvSpPr>
        <p:spPr>
          <a:xfrm>
            <a:off x="9348787" y="5776912"/>
            <a:ext cx="1609725" cy="762000"/>
          </a:xfrm>
          <a:prstGeom prst="wedgeRoundRectCallout">
            <a:avLst>
              <a:gd name="adj1" fmla="val -130059"/>
              <a:gd name="adj2" fmla="val -55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Parameters</a:t>
            </a:r>
            <a:r>
              <a:rPr lang="en-US" b="1" dirty="0"/>
              <a:t> Passed</a:t>
            </a:r>
            <a:endParaRPr lang="en-IN" b="1" dirty="0"/>
          </a:p>
        </p:txBody>
      </p:sp>
    </p:spTree>
    <p:extLst>
      <p:ext uri="{BB962C8B-B14F-4D97-AF65-F5344CB8AC3E}">
        <p14:creationId xmlns:p14="http://schemas.microsoft.com/office/powerpoint/2010/main" val="191276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0F8F-3031-4BCB-8EFA-0D6769A5CEF3}"/>
              </a:ext>
            </a:extLst>
          </p:cNvPr>
          <p:cNvSpPr>
            <a:spLocks noGrp="1"/>
          </p:cNvSpPr>
          <p:nvPr>
            <p:ph type="title"/>
          </p:nvPr>
        </p:nvSpPr>
        <p:spPr>
          <a:xfrm>
            <a:off x="1066800" y="-73934"/>
            <a:ext cx="10058400" cy="707886"/>
          </a:xfrm>
        </p:spPr>
        <p:txBody>
          <a:bodyPr>
            <a:spAutoFit/>
          </a:bodyPr>
          <a:lstStyle/>
          <a:p>
            <a:r>
              <a:rPr lang="en-US" sz="4000" b="1" dirty="0">
                <a:solidFill>
                  <a:schemeClr val="bg1"/>
                </a:solidFill>
                <a:effectLst/>
                <a:latin typeface="Times New Roman" panose="02020603050405020304" pitchFamily="18" charset="0"/>
                <a:ea typeface="Times New Roman" panose="02020603050405020304" pitchFamily="18" charset="0"/>
              </a:rPr>
              <a:t>Classes and Objects</a:t>
            </a:r>
            <a:endParaRPr lang="en-IN" b="1" dirty="0">
              <a:solidFill>
                <a:schemeClr val="bg1"/>
              </a:solidFill>
            </a:endParaRPr>
          </a:p>
        </p:txBody>
      </p:sp>
      <p:sp>
        <p:nvSpPr>
          <p:cNvPr id="3" name="Content Placeholder 2">
            <a:extLst>
              <a:ext uri="{FF2B5EF4-FFF2-40B4-BE49-F238E27FC236}">
                <a16:creationId xmlns:a16="http://schemas.microsoft.com/office/drawing/2014/main" id="{25DBC213-91C4-4968-B6CD-91E5C27A87DA}"/>
              </a:ext>
            </a:extLst>
          </p:cNvPr>
          <p:cNvSpPr>
            <a:spLocks noGrp="1"/>
          </p:cNvSpPr>
          <p:nvPr>
            <p:ph idx="1"/>
          </p:nvPr>
        </p:nvSpPr>
        <p:spPr>
          <a:xfrm>
            <a:off x="1066800" y="1219200"/>
            <a:ext cx="10058400" cy="4981575"/>
          </a:xfrm>
        </p:spPr>
        <p:txBody>
          <a:bodyPr>
            <a:noAutofit/>
          </a:bodyPr>
          <a:lstStyle/>
          <a:p>
            <a:pPr algn="just"/>
            <a:r>
              <a:rPr lang="en-US" sz="3200" dirty="0"/>
              <a:t>The data, or variables, defined within a class are called </a:t>
            </a:r>
            <a:r>
              <a:rPr lang="en-US" sz="3200" b="1" dirty="0">
                <a:solidFill>
                  <a:srgbClr val="FF0000"/>
                </a:solidFill>
              </a:rPr>
              <a:t>instance variables</a:t>
            </a:r>
            <a:r>
              <a:rPr lang="en-US" sz="3200" dirty="0"/>
              <a:t>. </a:t>
            </a:r>
          </a:p>
          <a:p>
            <a:pPr algn="just"/>
            <a:r>
              <a:rPr lang="en-US" sz="3200" dirty="0"/>
              <a:t>The code is contained within methods.</a:t>
            </a:r>
          </a:p>
          <a:p>
            <a:pPr algn="just"/>
            <a:r>
              <a:rPr lang="en-US" sz="3200" dirty="0"/>
              <a:t>Collectively, the methods and variables defined within a class are called </a:t>
            </a:r>
            <a:r>
              <a:rPr lang="en-US" sz="3200" b="1" dirty="0">
                <a:solidFill>
                  <a:srgbClr val="FF0000"/>
                </a:solidFill>
              </a:rPr>
              <a:t>members of the class</a:t>
            </a:r>
            <a:r>
              <a:rPr lang="en-US" sz="3200" dirty="0"/>
              <a:t>.</a:t>
            </a:r>
            <a:endParaRPr lang="en-IN" sz="3200" dirty="0">
              <a:cs typeface="Arial" panose="020B0604020202020204" pitchFamily="34" charset="0"/>
            </a:endParaRPr>
          </a:p>
        </p:txBody>
      </p:sp>
      <p:sp>
        <p:nvSpPr>
          <p:cNvPr id="4" name="Rectangle: Rounded Corners 3">
            <a:hlinkClick r:id="rId2"/>
            <a:extLst>
              <a:ext uri="{FF2B5EF4-FFF2-40B4-BE49-F238E27FC236}">
                <a16:creationId xmlns:a16="http://schemas.microsoft.com/office/drawing/2014/main" id="{281361ED-ED09-4C0B-B283-9A913C688B86}"/>
              </a:ext>
            </a:extLst>
          </p:cNvPr>
          <p:cNvSpPr/>
          <p:nvPr/>
        </p:nvSpPr>
        <p:spPr>
          <a:xfrm>
            <a:off x="3162300" y="4457700"/>
            <a:ext cx="5343525" cy="1114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FFFF00"/>
                </a:solidFill>
              </a:rPr>
              <a:t>Example</a:t>
            </a:r>
            <a:endParaRPr lang="en-IN" sz="4400" b="1" dirty="0">
              <a:solidFill>
                <a:srgbClr val="FFFF00"/>
              </a:solidFill>
            </a:endParaRPr>
          </a:p>
        </p:txBody>
      </p:sp>
    </p:spTree>
    <p:extLst>
      <p:ext uri="{BB962C8B-B14F-4D97-AF65-F5344CB8AC3E}">
        <p14:creationId xmlns:p14="http://schemas.microsoft.com/office/powerpoint/2010/main" val="166982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0F8F-3031-4BCB-8EFA-0D6769A5CEF3}"/>
              </a:ext>
            </a:extLst>
          </p:cNvPr>
          <p:cNvSpPr>
            <a:spLocks noGrp="1"/>
          </p:cNvSpPr>
          <p:nvPr>
            <p:ph type="title"/>
          </p:nvPr>
        </p:nvSpPr>
        <p:spPr>
          <a:xfrm>
            <a:off x="1066800" y="-43454"/>
            <a:ext cx="10058400" cy="707886"/>
          </a:xfrm>
        </p:spPr>
        <p:txBody>
          <a:bodyPr>
            <a:spAutoFit/>
          </a:bodyPr>
          <a:lstStyle/>
          <a:p>
            <a:r>
              <a:rPr lang="en-US" sz="4000" b="1" dirty="0">
                <a:solidFill>
                  <a:schemeClr val="bg1"/>
                </a:solidFill>
                <a:effectLst/>
                <a:latin typeface="Times New Roman" panose="02020603050405020304" pitchFamily="18" charset="0"/>
                <a:ea typeface="Times New Roman" panose="02020603050405020304" pitchFamily="18" charset="0"/>
              </a:rPr>
              <a:t>Classes and Objects</a:t>
            </a:r>
            <a:endParaRPr lang="en-IN" b="1" dirty="0">
              <a:solidFill>
                <a:schemeClr val="bg1"/>
              </a:solidFill>
            </a:endParaRPr>
          </a:p>
        </p:txBody>
      </p:sp>
      <p:sp>
        <p:nvSpPr>
          <p:cNvPr id="3" name="Content Placeholder 2">
            <a:extLst>
              <a:ext uri="{FF2B5EF4-FFF2-40B4-BE49-F238E27FC236}">
                <a16:creationId xmlns:a16="http://schemas.microsoft.com/office/drawing/2014/main" id="{25DBC213-91C4-4968-B6CD-91E5C27A87DA}"/>
              </a:ext>
            </a:extLst>
          </p:cNvPr>
          <p:cNvSpPr>
            <a:spLocks noGrp="1"/>
          </p:cNvSpPr>
          <p:nvPr>
            <p:ph idx="1"/>
          </p:nvPr>
        </p:nvSpPr>
        <p:spPr>
          <a:xfrm>
            <a:off x="1066800" y="1219200"/>
            <a:ext cx="10058400" cy="4981575"/>
          </a:xfrm>
        </p:spPr>
        <p:txBody>
          <a:bodyPr>
            <a:noAutofit/>
          </a:bodyPr>
          <a:lstStyle/>
          <a:p>
            <a:pPr algn="just"/>
            <a:r>
              <a:rPr lang="en-US" sz="3200" dirty="0"/>
              <a:t>Variables defined within a class are called instance variables because each instance of the class (that is, each object of the class) contains its own copy of these variables. </a:t>
            </a:r>
          </a:p>
          <a:p>
            <a:pPr algn="just"/>
            <a:r>
              <a:rPr lang="en-US" sz="3200" dirty="0"/>
              <a:t>Thus, the data for one object is separate and unique from the data for another.</a:t>
            </a:r>
            <a:endParaRPr lang="en-IN" sz="3200" dirty="0">
              <a:cs typeface="Arial" panose="020B0604020202020204" pitchFamily="34" charset="0"/>
            </a:endParaRPr>
          </a:p>
        </p:txBody>
      </p:sp>
    </p:spTree>
    <p:extLst>
      <p:ext uri="{BB962C8B-B14F-4D97-AF65-F5344CB8AC3E}">
        <p14:creationId xmlns:p14="http://schemas.microsoft.com/office/powerpoint/2010/main" val="407719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0F8F-3031-4BCB-8EFA-0D6769A5CEF3}"/>
              </a:ext>
            </a:extLst>
          </p:cNvPr>
          <p:cNvSpPr>
            <a:spLocks noGrp="1"/>
          </p:cNvSpPr>
          <p:nvPr>
            <p:ph type="title"/>
          </p:nvPr>
        </p:nvSpPr>
        <p:spPr>
          <a:xfrm>
            <a:off x="1066800" y="-104712"/>
            <a:ext cx="10058400" cy="769441"/>
          </a:xfrm>
        </p:spPr>
        <p:txBody>
          <a:bodyPr>
            <a:spAutoFit/>
          </a:bodyPr>
          <a:lstStyle/>
          <a:p>
            <a:r>
              <a:rPr lang="en-IN" b="1" dirty="0">
                <a:solidFill>
                  <a:schemeClr val="bg1"/>
                </a:solidFill>
              </a:rPr>
              <a:t>A Simple Class</a:t>
            </a:r>
          </a:p>
        </p:txBody>
      </p:sp>
      <p:sp>
        <p:nvSpPr>
          <p:cNvPr id="3" name="Content Placeholder 2">
            <a:extLst>
              <a:ext uri="{FF2B5EF4-FFF2-40B4-BE49-F238E27FC236}">
                <a16:creationId xmlns:a16="http://schemas.microsoft.com/office/drawing/2014/main" id="{25DBC213-91C4-4968-B6CD-91E5C27A87DA}"/>
              </a:ext>
            </a:extLst>
          </p:cNvPr>
          <p:cNvSpPr>
            <a:spLocks noGrp="1"/>
          </p:cNvSpPr>
          <p:nvPr>
            <p:ph idx="1"/>
          </p:nvPr>
        </p:nvSpPr>
        <p:spPr>
          <a:xfrm>
            <a:off x="1066800" y="1219200"/>
            <a:ext cx="10058400" cy="4981575"/>
          </a:xfrm>
        </p:spPr>
        <p:txBody>
          <a:bodyPr>
            <a:noAutofit/>
          </a:bodyPr>
          <a:lstStyle/>
          <a:p>
            <a:pPr algn="just"/>
            <a:r>
              <a:rPr lang="en-US" sz="3200" dirty="0"/>
              <a:t>Variables defined within a class are called instance variables because each instance of the class (that is, each object of the class) contains its own copy of these variables. </a:t>
            </a:r>
          </a:p>
          <a:p>
            <a:pPr algn="just"/>
            <a:r>
              <a:rPr lang="en-US" sz="3200" dirty="0"/>
              <a:t>Thus, the data for one object is separate and unique from the data for another.</a:t>
            </a:r>
            <a:endParaRPr lang="en-IN" sz="3200" dirty="0">
              <a:cs typeface="Arial" panose="020B0604020202020204" pitchFamily="34" charset="0"/>
            </a:endParaRPr>
          </a:p>
        </p:txBody>
      </p:sp>
    </p:spTree>
    <p:extLst>
      <p:ext uri="{BB962C8B-B14F-4D97-AF65-F5344CB8AC3E}">
        <p14:creationId xmlns:p14="http://schemas.microsoft.com/office/powerpoint/2010/main" val="322436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0F8F-3031-4BCB-8EFA-0D6769A5CEF3}"/>
              </a:ext>
            </a:extLst>
          </p:cNvPr>
          <p:cNvSpPr>
            <a:spLocks noGrp="1"/>
          </p:cNvSpPr>
          <p:nvPr>
            <p:ph type="title"/>
          </p:nvPr>
        </p:nvSpPr>
        <p:spPr>
          <a:xfrm>
            <a:off x="1066800" y="-104712"/>
            <a:ext cx="10058400" cy="769441"/>
          </a:xfrm>
        </p:spPr>
        <p:txBody>
          <a:bodyPr>
            <a:spAutoFit/>
          </a:bodyPr>
          <a:lstStyle/>
          <a:p>
            <a:r>
              <a:rPr lang="en-IN" b="1" dirty="0">
                <a:solidFill>
                  <a:schemeClr val="bg1"/>
                </a:solidFill>
              </a:rPr>
              <a:t>A Simple Class</a:t>
            </a:r>
          </a:p>
        </p:txBody>
      </p:sp>
      <p:sp>
        <p:nvSpPr>
          <p:cNvPr id="3" name="Content Placeholder 2">
            <a:extLst>
              <a:ext uri="{FF2B5EF4-FFF2-40B4-BE49-F238E27FC236}">
                <a16:creationId xmlns:a16="http://schemas.microsoft.com/office/drawing/2014/main" id="{25DBC213-91C4-4968-B6CD-91E5C27A87DA}"/>
              </a:ext>
            </a:extLst>
          </p:cNvPr>
          <p:cNvSpPr>
            <a:spLocks noGrp="1"/>
          </p:cNvSpPr>
          <p:nvPr>
            <p:ph idx="1"/>
          </p:nvPr>
        </p:nvSpPr>
        <p:spPr>
          <a:xfrm>
            <a:off x="1066800" y="873760"/>
            <a:ext cx="10058400" cy="5327015"/>
          </a:xfrm>
        </p:spPr>
        <p:txBody>
          <a:bodyPr>
            <a:noAutofit/>
          </a:bodyPr>
          <a:lstStyle/>
          <a:p>
            <a:pPr algn="just"/>
            <a:r>
              <a:rPr lang="en-US" dirty="0"/>
              <a:t>Here is a class called </a:t>
            </a:r>
            <a:r>
              <a:rPr lang="en-US" b="1" dirty="0"/>
              <a:t>Box </a:t>
            </a:r>
            <a:r>
              <a:rPr lang="en-US" dirty="0"/>
              <a:t>that defines three instance variables: </a:t>
            </a:r>
            <a:r>
              <a:rPr lang="en-US" b="1" dirty="0"/>
              <a:t>width</a:t>
            </a:r>
            <a:r>
              <a:rPr lang="en-US" dirty="0"/>
              <a:t>, </a:t>
            </a:r>
            <a:r>
              <a:rPr lang="en-US" b="1" dirty="0"/>
              <a:t>height</a:t>
            </a:r>
            <a:r>
              <a:rPr lang="en-US" dirty="0"/>
              <a:t>, and </a:t>
            </a:r>
            <a:r>
              <a:rPr lang="en-US" b="1" dirty="0"/>
              <a:t>depth</a:t>
            </a:r>
            <a:r>
              <a:rPr lang="en-US" dirty="0"/>
              <a:t>.</a:t>
            </a:r>
          </a:p>
          <a:p>
            <a:pPr algn="just"/>
            <a:endParaRPr lang="en-US" dirty="0"/>
          </a:p>
          <a:p>
            <a:pPr algn="just"/>
            <a:endParaRPr lang="en-US" dirty="0"/>
          </a:p>
          <a:p>
            <a:pPr algn="just"/>
            <a:endParaRPr lang="en-US" dirty="0"/>
          </a:p>
          <a:p>
            <a:pPr algn="just"/>
            <a:r>
              <a:rPr lang="en-US" dirty="0"/>
              <a:t>As stated, a class defines a new type of data.</a:t>
            </a:r>
          </a:p>
          <a:p>
            <a:pPr algn="just"/>
            <a:r>
              <a:rPr lang="en-US" dirty="0"/>
              <a:t>In this case, the new data type is called </a:t>
            </a:r>
            <a:r>
              <a:rPr lang="en-US" b="1" dirty="0">
                <a:solidFill>
                  <a:srgbClr val="FF0000"/>
                </a:solidFill>
              </a:rPr>
              <a:t>Box</a:t>
            </a:r>
            <a:r>
              <a:rPr lang="en-US" dirty="0"/>
              <a:t>. </a:t>
            </a:r>
          </a:p>
          <a:p>
            <a:pPr algn="just"/>
            <a:r>
              <a:rPr lang="en-US" dirty="0"/>
              <a:t>We will use this name to declare objects of type </a:t>
            </a:r>
            <a:r>
              <a:rPr lang="en-US" b="1" dirty="0">
                <a:solidFill>
                  <a:srgbClr val="FF0000"/>
                </a:solidFill>
              </a:rPr>
              <a:t>Box</a:t>
            </a:r>
            <a:r>
              <a:rPr lang="en-US" dirty="0"/>
              <a:t>. </a:t>
            </a:r>
          </a:p>
          <a:p>
            <a:pPr algn="just"/>
            <a:r>
              <a:rPr lang="en-US" dirty="0"/>
              <a:t>It is important to remember that a class declaration only creates a template; </a:t>
            </a:r>
            <a:r>
              <a:rPr lang="en-US" i="1" dirty="0">
                <a:solidFill>
                  <a:srgbClr val="FF0000"/>
                </a:solidFill>
              </a:rPr>
              <a:t>it does not create an actual object</a:t>
            </a:r>
            <a:r>
              <a:rPr lang="en-US" dirty="0"/>
              <a:t>.</a:t>
            </a:r>
            <a:endParaRPr lang="en-IN" sz="3200" dirty="0">
              <a:cs typeface="Arial" panose="020B0604020202020204" pitchFamily="34" charset="0"/>
            </a:endParaRPr>
          </a:p>
        </p:txBody>
      </p:sp>
      <p:pic>
        <p:nvPicPr>
          <p:cNvPr id="5" name="Picture 4">
            <a:extLst>
              <a:ext uri="{FF2B5EF4-FFF2-40B4-BE49-F238E27FC236}">
                <a16:creationId xmlns:a16="http://schemas.microsoft.com/office/drawing/2014/main" id="{91CCFEB2-0829-4782-8DF4-CB881D7C10C5}"/>
              </a:ext>
            </a:extLst>
          </p:cNvPr>
          <p:cNvPicPr>
            <a:picLocks noChangeAspect="1"/>
          </p:cNvPicPr>
          <p:nvPr/>
        </p:nvPicPr>
        <p:blipFill>
          <a:blip r:embed="rId2"/>
          <a:stretch>
            <a:fillRect/>
          </a:stretch>
        </p:blipFill>
        <p:spPr>
          <a:xfrm>
            <a:off x="3953205" y="2011679"/>
            <a:ext cx="2852738" cy="1658929"/>
          </a:xfrm>
          <a:prstGeom prst="rect">
            <a:avLst/>
          </a:prstGeom>
        </p:spPr>
      </p:pic>
    </p:spTree>
    <p:extLst>
      <p:ext uri="{BB962C8B-B14F-4D97-AF65-F5344CB8AC3E}">
        <p14:creationId xmlns:p14="http://schemas.microsoft.com/office/powerpoint/2010/main" val="17161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0F8F-3031-4BCB-8EFA-0D6769A5CEF3}"/>
              </a:ext>
            </a:extLst>
          </p:cNvPr>
          <p:cNvSpPr>
            <a:spLocks noGrp="1"/>
          </p:cNvSpPr>
          <p:nvPr>
            <p:ph type="title"/>
          </p:nvPr>
        </p:nvSpPr>
        <p:spPr>
          <a:xfrm>
            <a:off x="1066800" y="-104712"/>
            <a:ext cx="10058400" cy="769441"/>
          </a:xfrm>
        </p:spPr>
        <p:txBody>
          <a:bodyPr>
            <a:spAutoFit/>
          </a:bodyPr>
          <a:lstStyle/>
          <a:p>
            <a:r>
              <a:rPr lang="en-IN" b="1" dirty="0">
                <a:solidFill>
                  <a:schemeClr val="bg1"/>
                </a:solidFill>
              </a:rPr>
              <a:t>A Simple Class</a:t>
            </a:r>
          </a:p>
        </p:txBody>
      </p:sp>
      <p:sp>
        <p:nvSpPr>
          <p:cNvPr id="3" name="Content Placeholder 2">
            <a:extLst>
              <a:ext uri="{FF2B5EF4-FFF2-40B4-BE49-F238E27FC236}">
                <a16:creationId xmlns:a16="http://schemas.microsoft.com/office/drawing/2014/main" id="{25DBC213-91C4-4968-B6CD-91E5C27A87DA}"/>
              </a:ext>
            </a:extLst>
          </p:cNvPr>
          <p:cNvSpPr>
            <a:spLocks noGrp="1"/>
          </p:cNvSpPr>
          <p:nvPr>
            <p:ph idx="1"/>
          </p:nvPr>
        </p:nvSpPr>
        <p:spPr>
          <a:xfrm>
            <a:off x="1066800" y="873760"/>
            <a:ext cx="10058400" cy="5622290"/>
          </a:xfrm>
        </p:spPr>
        <p:txBody>
          <a:bodyPr>
            <a:noAutofit/>
          </a:bodyPr>
          <a:lstStyle/>
          <a:p>
            <a:pPr algn="just"/>
            <a:r>
              <a:rPr lang="en-US" dirty="0"/>
              <a:t>To actually create a Box object, you will use a statement like the following: </a:t>
            </a:r>
          </a:p>
          <a:p>
            <a:pPr algn="just"/>
            <a:r>
              <a:rPr lang="en-US" b="1" i="1" dirty="0">
                <a:solidFill>
                  <a:srgbClr val="FF0000"/>
                </a:solidFill>
              </a:rPr>
              <a:t>Box </a:t>
            </a:r>
            <a:r>
              <a:rPr lang="en-US" b="1" i="1" dirty="0" err="1">
                <a:solidFill>
                  <a:srgbClr val="FF0000"/>
                </a:solidFill>
              </a:rPr>
              <a:t>mybox</a:t>
            </a:r>
            <a:r>
              <a:rPr lang="en-US" b="1" i="1" dirty="0">
                <a:solidFill>
                  <a:srgbClr val="FF0000"/>
                </a:solidFill>
              </a:rPr>
              <a:t> = new Box(); </a:t>
            </a:r>
            <a:r>
              <a:rPr lang="en-US" dirty="0"/>
              <a:t>// </a:t>
            </a:r>
            <a:r>
              <a:rPr lang="en-US" sz="2400" dirty="0"/>
              <a:t>create a Box object called </a:t>
            </a:r>
            <a:r>
              <a:rPr lang="en-US" sz="2400" dirty="0" err="1"/>
              <a:t>mybox</a:t>
            </a:r>
            <a:r>
              <a:rPr lang="en-US" sz="2400" dirty="0"/>
              <a:t> </a:t>
            </a:r>
          </a:p>
          <a:p>
            <a:pPr algn="just"/>
            <a:r>
              <a:rPr lang="en-US" dirty="0"/>
              <a:t>After this statement executes, </a:t>
            </a:r>
            <a:r>
              <a:rPr lang="en-US" b="1" dirty="0" err="1"/>
              <a:t>mybox</a:t>
            </a:r>
            <a:r>
              <a:rPr lang="en-US" b="1" dirty="0"/>
              <a:t> </a:t>
            </a:r>
            <a:r>
              <a:rPr lang="en-US" dirty="0"/>
              <a:t>will refer to an instance of </a:t>
            </a:r>
            <a:r>
              <a:rPr lang="en-US" b="1" dirty="0"/>
              <a:t>Box</a:t>
            </a:r>
            <a:r>
              <a:rPr lang="en-US" dirty="0"/>
              <a:t>. Thus, it </a:t>
            </a:r>
            <a:r>
              <a:rPr lang="en-IN" dirty="0"/>
              <a:t>will have “physical” reality.</a:t>
            </a:r>
          </a:p>
          <a:p>
            <a:pPr algn="just"/>
            <a:r>
              <a:rPr lang="en-US" dirty="0"/>
              <a:t>Each time we create an instance of a class, we are creating an object that contains its own copy of each instance variable defined </a:t>
            </a:r>
            <a:r>
              <a:rPr lang="en-IN" dirty="0"/>
              <a:t>by the class.</a:t>
            </a:r>
            <a:endParaRPr lang="en-IN" sz="2400" dirty="0">
              <a:cs typeface="Arial" panose="020B0604020202020204" pitchFamily="34" charset="0"/>
            </a:endParaRPr>
          </a:p>
        </p:txBody>
      </p:sp>
    </p:spTree>
    <p:extLst>
      <p:ext uri="{BB962C8B-B14F-4D97-AF65-F5344CB8AC3E}">
        <p14:creationId xmlns:p14="http://schemas.microsoft.com/office/powerpoint/2010/main" val="116935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509D-B1B5-4B9B-872D-51620C9D481D}"/>
              </a:ext>
            </a:extLst>
          </p:cNvPr>
          <p:cNvSpPr>
            <a:spLocks noGrp="1"/>
          </p:cNvSpPr>
          <p:nvPr>
            <p:ph type="title"/>
          </p:nvPr>
        </p:nvSpPr>
        <p:spPr>
          <a:xfrm>
            <a:off x="933450" y="271119"/>
            <a:ext cx="10058400" cy="1371600"/>
          </a:xfrm>
        </p:spPr>
        <p:txBody>
          <a:bodyPr>
            <a:normAutofit/>
          </a:bodyPr>
          <a:lstStyle/>
          <a:p>
            <a:pPr algn="ctr"/>
            <a:r>
              <a:rPr lang="en-IN" sz="3600" b="1" dirty="0">
                <a:effectLst/>
                <a:ea typeface="Times New Roman" panose="02020603050405020304" pitchFamily="18" charset="0"/>
              </a:rPr>
              <a:t>What is Object Oriented Programming (OOP)? </a:t>
            </a:r>
            <a:endParaRPr lang="en-IN" sz="3600" b="1" dirty="0"/>
          </a:p>
        </p:txBody>
      </p:sp>
      <p:sp>
        <p:nvSpPr>
          <p:cNvPr id="3" name="Content Placeholder 2">
            <a:extLst>
              <a:ext uri="{FF2B5EF4-FFF2-40B4-BE49-F238E27FC236}">
                <a16:creationId xmlns:a16="http://schemas.microsoft.com/office/drawing/2014/main" id="{2E1C4B84-4342-4AC7-923D-A7849BAEEB73}"/>
              </a:ext>
            </a:extLst>
          </p:cNvPr>
          <p:cNvSpPr>
            <a:spLocks noGrp="1"/>
          </p:cNvSpPr>
          <p:nvPr>
            <p:ph idx="1"/>
          </p:nvPr>
        </p:nvSpPr>
        <p:spPr>
          <a:xfrm>
            <a:off x="933450" y="1769745"/>
            <a:ext cx="10058400" cy="3849624"/>
          </a:xfrm>
        </p:spPr>
        <p:txBody>
          <a:bodyPr>
            <a:noAutofit/>
          </a:bodyPr>
          <a:lstStyle/>
          <a:p>
            <a:pPr algn="just"/>
            <a:r>
              <a:rPr lang="en-US" sz="2800" dirty="0"/>
              <a:t>Object Oriented programming (OOP) is a programming paradigm that relies on the concept of </a:t>
            </a:r>
            <a:r>
              <a:rPr lang="en-US" sz="2800" b="1" dirty="0"/>
              <a:t>classes</a:t>
            </a:r>
            <a:r>
              <a:rPr lang="en-US" sz="2800" dirty="0"/>
              <a:t> and </a:t>
            </a:r>
            <a:r>
              <a:rPr lang="en-US" sz="2800" b="1" dirty="0"/>
              <a:t>objects</a:t>
            </a:r>
            <a:r>
              <a:rPr lang="en-US" sz="2800" dirty="0"/>
              <a:t>. </a:t>
            </a:r>
          </a:p>
          <a:p>
            <a:pPr algn="just"/>
            <a:r>
              <a:rPr lang="en-US" sz="2800" dirty="0"/>
              <a:t>It is used to structure a software program into simple, reusable pieces of code blueprints (usually called classes), which are used to create individual instances of objects. </a:t>
            </a:r>
          </a:p>
          <a:p>
            <a:pPr algn="just"/>
            <a:r>
              <a:rPr lang="en-US" sz="2800" dirty="0"/>
              <a:t>There are many object-oriented programming languages including JavaScript, C++, Java, and Python.</a:t>
            </a:r>
          </a:p>
          <a:p>
            <a:endParaRPr lang="en-IN" sz="2800" dirty="0"/>
          </a:p>
        </p:txBody>
      </p:sp>
    </p:spTree>
    <p:extLst>
      <p:ext uri="{BB962C8B-B14F-4D97-AF65-F5344CB8AC3E}">
        <p14:creationId xmlns:p14="http://schemas.microsoft.com/office/powerpoint/2010/main" val="247258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0F8F-3031-4BCB-8EFA-0D6769A5CEF3}"/>
              </a:ext>
            </a:extLst>
          </p:cNvPr>
          <p:cNvSpPr>
            <a:spLocks noGrp="1"/>
          </p:cNvSpPr>
          <p:nvPr>
            <p:ph type="title"/>
          </p:nvPr>
        </p:nvSpPr>
        <p:spPr>
          <a:xfrm>
            <a:off x="1066800" y="-104712"/>
            <a:ext cx="10058400" cy="769441"/>
          </a:xfrm>
        </p:spPr>
        <p:txBody>
          <a:bodyPr>
            <a:spAutoFit/>
          </a:bodyPr>
          <a:lstStyle/>
          <a:p>
            <a:r>
              <a:rPr lang="en-IN" b="1" dirty="0">
                <a:solidFill>
                  <a:schemeClr val="bg1"/>
                </a:solidFill>
              </a:rPr>
              <a:t>A Simple Class</a:t>
            </a:r>
          </a:p>
        </p:txBody>
      </p:sp>
      <p:sp>
        <p:nvSpPr>
          <p:cNvPr id="3" name="Content Placeholder 2">
            <a:extLst>
              <a:ext uri="{FF2B5EF4-FFF2-40B4-BE49-F238E27FC236}">
                <a16:creationId xmlns:a16="http://schemas.microsoft.com/office/drawing/2014/main" id="{25DBC213-91C4-4968-B6CD-91E5C27A87DA}"/>
              </a:ext>
            </a:extLst>
          </p:cNvPr>
          <p:cNvSpPr>
            <a:spLocks noGrp="1"/>
          </p:cNvSpPr>
          <p:nvPr>
            <p:ph idx="1"/>
          </p:nvPr>
        </p:nvSpPr>
        <p:spPr>
          <a:xfrm>
            <a:off x="1066799" y="873760"/>
            <a:ext cx="10639425" cy="5622290"/>
          </a:xfrm>
        </p:spPr>
        <p:txBody>
          <a:bodyPr>
            <a:noAutofit/>
          </a:bodyPr>
          <a:lstStyle/>
          <a:p>
            <a:pPr algn="just"/>
            <a:r>
              <a:rPr lang="en-US" dirty="0"/>
              <a:t>Thus, every </a:t>
            </a:r>
            <a:r>
              <a:rPr lang="en-US" b="1" dirty="0"/>
              <a:t>Box </a:t>
            </a:r>
            <a:r>
              <a:rPr lang="en-US" dirty="0"/>
              <a:t>object will contain its own copies of the instance variables </a:t>
            </a:r>
            <a:r>
              <a:rPr lang="en-US" b="1" dirty="0"/>
              <a:t>width</a:t>
            </a:r>
            <a:r>
              <a:rPr lang="en-US" dirty="0"/>
              <a:t>, </a:t>
            </a:r>
            <a:r>
              <a:rPr lang="en-US" b="1" dirty="0"/>
              <a:t>height</a:t>
            </a:r>
            <a:r>
              <a:rPr lang="en-US" dirty="0"/>
              <a:t>, and </a:t>
            </a:r>
            <a:r>
              <a:rPr lang="en-US" b="1" dirty="0"/>
              <a:t>depth</a:t>
            </a:r>
            <a:r>
              <a:rPr lang="en-US" dirty="0"/>
              <a:t>. </a:t>
            </a:r>
          </a:p>
          <a:p>
            <a:pPr algn="just"/>
            <a:r>
              <a:rPr lang="en-US" dirty="0"/>
              <a:t>To access these variables, you will use the </a:t>
            </a:r>
            <a:r>
              <a:rPr lang="en-US" b="1" i="1" dirty="0">
                <a:solidFill>
                  <a:srgbClr val="FF0000"/>
                </a:solidFill>
              </a:rPr>
              <a:t>dot </a:t>
            </a:r>
            <a:r>
              <a:rPr lang="en-US" b="1" dirty="0">
                <a:solidFill>
                  <a:srgbClr val="FF0000"/>
                </a:solidFill>
              </a:rPr>
              <a:t>(.) </a:t>
            </a:r>
            <a:r>
              <a:rPr lang="en-US" dirty="0"/>
              <a:t>operator. </a:t>
            </a:r>
          </a:p>
          <a:p>
            <a:pPr algn="just"/>
            <a:r>
              <a:rPr lang="en-US" dirty="0"/>
              <a:t>The dot operator links the name of the object with the name of an instance variable. </a:t>
            </a:r>
          </a:p>
          <a:p>
            <a:pPr algn="just"/>
            <a:r>
              <a:rPr lang="en-US" dirty="0"/>
              <a:t>For example, to assign the </a:t>
            </a:r>
            <a:r>
              <a:rPr lang="en-US" b="1" dirty="0"/>
              <a:t>width </a:t>
            </a:r>
            <a:r>
              <a:rPr lang="en-US" dirty="0"/>
              <a:t>variable of </a:t>
            </a:r>
            <a:r>
              <a:rPr lang="en-US" b="1" dirty="0" err="1"/>
              <a:t>mybox</a:t>
            </a:r>
            <a:r>
              <a:rPr lang="en-US" b="1" dirty="0"/>
              <a:t> </a:t>
            </a:r>
            <a:r>
              <a:rPr lang="en-US" dirty="0"/>
              <a:t>the</a:t>
            </a:r>
          </a:p>
          <a:p>
            <a:pPr algn="just"/>
            <a:r>
              <a:rPr lang="en-US" dirty="0"/>
              <a:t>value 100, we would use the following statement:</a:t>
            </a:r>
          </a:p>
          <a:p>
            <a:pPr algn="just"/>
            <a:r>
              <a:rPr lang="en-IN" sz="4800" b="1" dirty="0" err="1">
                <a:solidFill>
                  <a:srgbClr val="FF0000"/>
                </a:solidFill>
              </a:rPr>
              <a:t>mybox.width</a:t>
            </a:r>
            <a:r>
              <a:rPr lang="en-IN" sz="4800" b="1" dirty="0">
                <a:solidFill>
                  <a:srgbClr val="FF0000"/>
                </a:solidFill>
              </a:rPr>
              <a:t> = 100;</a:t>
            </a:r>
            <a:endParaRPr lang="en-IN" sz="4800" b="1" dirty="0">
              <a:solidFill>
                <a:srgbClr val="FF0000"/>
              </a:solidFill>
              <a:cs typeface="Arial" panose="020B0604020202020204" pitchFamily="34" charset="0"/>
            </a:endParaRPr>
          </a:p>
        </p:txBody>
      </p:sp>
    </p:spTree>
    <p:extLst>
      <p:ext uri="{BB962C8B-B14F-4D97-AF65-F5344CB8AC3E}">
        <p14:creationId xmlns:p14="http://schemas.microsoft.com/office/powerpoint/2010/main" val="199347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Example</a:t>
            </a:r>
            <a:endParaRPr lang="en-IN" b="1" dirty="0">
              <a:solidFill>
                <a:schemeClr val="bg1"/>
              </a:solidFill>
            </a:endParaRPr>
          </a:p>
        </p:txBody>
      </p:sp>
      <p:pic>
        <p:nvPicPr>
          <p:cNvPr id="5" name="Content Placeholder 4">
            <a:extLst>
              <a:ext uri="{FF2B5EF4-FFF2-40B4-BE49-F238E27FC236}">
                <a16:creationId xmlns:a16="http://schemas.microsoft.com/office/drawing/2014/main" id="{E7ADBCA6-97A3-4ACB-82B2-1AA654818B8A}"/>
              </a:ext>
            </a:extLst>
          </p:cNvPr>
          <p:cNvPicPr>
            <a:picLocks noGrp="1" noChangeAspect="1"/>
          </p:cNvPicPr>
          <p:nvPr>
            <p:ph idx="1"/>
          </p:nvPr>
        </p:nvPicPr>
        <p:blipFill>
          <a:blip r:embed="rId2"/>
          <a:stretch>
            <a:fillRect/>
          </a:stretch>
        </p:blipFill>
        <p:spPr>
          <a:xfrm>
            <a:off x="791496" y="785263"/>
            <a:ext cx="5533104" cy="5738727"/>
          </a:xfrm>
        </p:spPr>
      </p:pic>
      <p:sp>
        <p:nvSpPr>
          <p:cNvPr id="7" name="Speech Bubble: Rectangle 6">
            <a:extLst>
              <a:ext uri="{FF2B5EF4-FFF2-40B4-BE49-F238E27FC236}">
                <a16:creationId xmlns:a16="http://schemas.microsoft.com/office/drawing/2014/main" id="{962AA209-FDA2-4326-8567-BDCD29D8E707}"/>
              </a:ext>
            </a:extLst>
          </p:cNvPr>
          <p:cNvSpPr/>
          <p:nvPr/>
        </p:nvSpPr>
        <p:spPr>
          <a:xfrm>
            <a:off x="6990080" y="1183640"/>
            <a:ext cx="3870960" cy="2245360"/>
          </a:xfrm>
          <a:prstGeom prst="wedgeRectCallout">
            <a:avLst>
              <a:gd name="adj1" fmla="val -115059"/>
              <a:gd name="adj2" fmla="val -12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0" i="0" u="none" strike="noStrike" baseline="0" dirty="0">
                <a:latin typeface="LiberationSerif"/>
              </a:rPr>
              <a:t>Call the file that contains this program </a:t>
            </a:r>
            <a:r>
              <a:rPr lang="en-US" sz="2000" b="1" i="0" u="none" strike="noStrike" baseline="0" dirty="0">
                <a:latin typeface="LiberationSerif-Bold"/>
              </a:rPr>
              <a:t>BoxDemo.java</a:t>
            </a:r>
            <a:r>
              <a:rPr lang="en-US" sz="2000" b="0" i="0" u="none" strike="noStrike" baseline="0" dirty="0">
                <a:latin typeface="LiberationSerif"/>
              </a:rPr>
              <a:t>, because the </a:t>
            </a:r>
            <a:r>
              <a:rPr lang="en-US" sz="2000" b="1" i="0" u="none" strike="noStrike" baseline="0" dirty="0">
                <a:latin typeface="LiberationSerif-Bold"/>
              </a:rPr>
              <a:t>main( ) </a:t>
            </a:r>
            <a:r>
              <a:rPr lang="en-US" sz="2000" b="0" i="0" u="none" strike="noStrike" baseline="0" dirty="0">
                <a:latin typeface="LiberationSerif"/>
              </a:rPr>
              <a:t>method is in the class called </a:t>
            </a:r>
            <a:r>
              <a:rPr lang="en-US" sz="2000" b="1" i="0" u="none" strike="noStrike" baseline="0" dirty="0" err="1">
                <a:latin typeface="LiberationSerif-Bold"/>
              </a:rPr>
              <a:t>BoxDemo</a:t>
            </a:r>
            <a:r>
              <a:rPr lang="en-US" sz="2000" b="0" i="0" u="none" strike="noStrike" baseline="0" dirty="0">
                <a:latin typeface="LiberationSerif"/>
              </a:rPr>
              <a:t>, not the class called </a:t>
            </a:r>
            <a:r>
              <a:rPr lang="en-US" sz="2000" b="1" i="0" u="none" strike="noStrike" baseline="0" dirty="0">
                <a:latin typeface="LiberationSerif-Bold"/>
              </a:rPr>
              <a:t>Box</a:t>
            </a:r>
            <a:r>
              <a:rPr lang="en-US" sz="2000" b="0" i="0" u="none" strike="noStrike" baseline="0" dirty="0">
                <a:latin typeface="LiberationSerif"/>
              </a:rPr>
              <a:t>.</a:t>
            </a:r>
            <a:endParaRPr lang="en-IN" sz="2000" dirty="0"/>
          </a:p>
        </p:txBody>
      </p:sp>
    </p:spTree>
    <p:extLst>
      <p:ext uri="{BB962C8B-B14F-4D97-AF65-F5344CB8AC3E}">
        <p14:creationId xmlns:p14="http://schemas.microsoft.com/office/powerpoint/2010/main" val="394631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ED3A-657F-40EB-8652-1FAC9F05EDB6}"/>
              </a:ext>
            </a:extLst>
          </p:cNvPr>
          <p:cNvSpPr>
            <a:spLocks noGrp="1"/>
          </p:cNvSpPr>
          <p:nvPr>
            <p:ph type="title"/>
          </p:nvPr>
        </p:nvSpPr>
        <p:spPr>
          <a:xfrm>
            <a:off x="1066800" y="219456"/>
            <a:ext cx="10058400" cy="1371600"/>
          </a:xfrm>
        </p:spPr>
        <p:txBody>
          <a:bodyPr/>
          <a:lstStyle/>
          <a:p>
            <a:pPr algn="ctr"/>
            <a:r>
              <a:rPr lang="en-IN" sz="4000" b="1" dirty="0">
                <a:effectLst/>
                <a:ea typeface="Times New Roman" panose="02020603050405020304" pitchFamily="18" charset="0"/>
              </a:rPr>
              <a:t>The Need of OOP</a:t>
            </a:r>
            <a:endParaRPr lang="en-IN" b="1" dirty="0"/>
          </a:p>
        </p:txBody>
      </p:sp>
      <p:sp>
        <p:nvSpPr>
          <p:cNvPr id="3" name="Content Placeholder 2">
            <a:extLst>
              <a:ext uri="{FF2B5EF4-FFF2-40B4-BE49-F238E27FC236}">
                <a16:creationId xmlns:a16="http://schemas.microsoft.com/office/drawing/2014/main" id="{12B11B6A-1073-4763-9C34-ED835B877CB5}"/>
              </a:ext>
            </a:extLst>
          </p:cNvPr>
          <p:cNvSpPr>
            <a:spLocks noGrp="1"/>
          </p:cNvSpPr>
          <p:nvPr>
            <p:ph idx="1"/>
          </p:nvPr>
        </p:nvSpPr>
        <p:spPr>
          <a:xfrm>
            <a:off x="1066800" y="1781175"/>
            <a:ext cx="10058400" cy="4171569"/>
          </a:xfrm>
        </p:spPr>
        <p:txBody>
          <a:bodyPr>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main aim of OOP is to bind together the data and the functions that operate on them so that no other part of the code can access this data except that function.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Object-oriented programming aims to implement real-world entities like inheritance, hiding, polymorphism </a:t>
            </a:r>
            <a:r>
              <a:rPr kumimoji="0" lang="en-US" sz="32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etc</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in programming. </a:t>
            </a:r>
          </a:p>
          <a:p>
            <a:endParaRPr lang="en-IN" dirty="0"/>
          </a:p>
        </p:txBody>
      </p:sp>
    </p:spTree>
    <p:extLst>
      <p:ext uri="{BB962C8B-B14F-4D97-AF65-F5344CB8AC3E}">
        <p14:creationId xmlns:p14="http://schemas.microsoft.com/office/powerpoint/2010/main" val="101652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28294"/>
            <a:ext cx="10058400" cy="1371600"/>
          </a:xfrm>
        </p:spPr>
        <p:txBody>
          <a:bodyPr>
            <a:normAutofit fontScale="90000"/>
          </a:bodyPr>
          <a:lstStyle/>
          <a:p>
            <a:pPr algn="ctr"/>
            <a:r>
              <a:rPr lang="en-US" b="1" dirty="0"/>
              <a:t>Characteristics of object-oriented languages</a:t>
            </a:r>
          </a:p>
        </p:txBody>
      </p:sp>
      <p:sp>
        <p:nvSpPr>
          <p:cNvPr id="3" name="Content Placeholder 2"/>
          <p:cNvSpPr>
            <a:spLocks noGrp="1"/>
          </p:cNvSpPr>
          <p:nvPr>
            <p:ph idx="1"/>
          </p:nvPr>
        </p:nvSpPr>
        <p:spPr/>
        <p:txBody>
          <a:bodyPr>
            <a:normAutofit/>
          </a:bodyPr>
          <a:lstStyle/>
          <a:p>
            <a:pPr fontAlgn="base"/>
            <a:r>
              <a:rPr lang="en-US" sz="3200" u="sng" dirty="0">
                <a:latin typeface="Arial" panose="020B0604020202020204" pitchFamily="34" charset="0"/>
                <a:cs typeface="Arial" panose="020B0604020202020204" pitchFamily="34" charset="0"/>
              </a:rPr>
              <a:t>Polymorphism</a:t>
            </a:r>
            <a:endParaRPr lang="en-US" sz="3200" dirty="0">
              <a:latin typeface="Arial" panose="020B0604020202020204" pitchFamily="34" charset="0"/>
              <a:cs typeface="Arial" panose="020B0604020202020204" pitchFamily="34" charset="0"/>
            </a:endParaRPr>
          </a:p>
          <a:p>
            <a:pPr fontAlgn="base"/>
            <a:r>
              <a:rPr lang="en-US" sz="3200" u="sng" dirty="0">
                <a:latin typeface="Arial" panose="020B0604020202020204" pitchFamily="34" charset="0"/>
                <a:cs typeface="Arial" panose="020B0604020202020204" pitchFamily="34" charset="0"/>
              </a:rPr>
              <a:t>Inheritance</a:t>
            </a:r>
            <a:endParaRPr lang="en-US" sz="3200" dirty="0">
              <a:latin typeface="Arial" panose="020B0604020202020204" pitchFamily="34" charset="0"/>
              <a:cs typeface="Arial" panose="020B0604020202020204" pitchFamily="34" charset="0"/>
            </a:endParaRPr>
          </a:p>
          <a:p>
            <a:pPr fontAlgn="base"/>
            <a:r>
              <a:rPr lang="en-US" sz="3200" u="sng" dirty="0">
                <a:latin typeface="Arial" panose="020B0604020202020204" pitchFamily="34" charset="0"/>
                <a:cs typeface="Arial" panose="020B0604020202020204" pitchFamily="34" charset="0"/>
              </a:rPr>
              <a:t>Encapsulation</a:t>
            </a:r>
            <a:endParaRPr lang="en-US" sz="3200" dirty="0">
              <a:latin typeface="Arial" panose="020B0604020202020204" pitchFamily="34" charset="0"/>
              <a:cs typeface="Arial" panose="020B0604020202020204" pitchFamily="34" charset="0"/>
            </a:endParaRPr>
          </a:p>
          <a:p>
            <a:pPr fontAlgn="base"/>
            <a:r>
              <a:rPr lang="en-US" sz="3200" u="sng" dirty="0">
                <a:latin typeface="Arial" panose="020B0604020202020204" pitchFamily="34" charset="0"/>
                <a:cs typeface="Arial" panose="020B0604020202020204" pitchFamily="34" charset="0"/>
              </a:rPr>
              <a:t>Abstraction</a:t>
            </a:r>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Polymorphism</a:t>
            </a:r>
            <a:br>
              <a:rPr lang="en-US" b="1" dirty="0"/>
            </a:br>
            <a:endParaRPr lang="en-US" b="1" dirty="0"/>
          </a:p>
        </p:txBody>
      </p:sp>
      <p:sp>
        <p:nvSpPr>
          <p:cNvPr id="3" name="Content Placeholder 2"/>
          <p:cNvSpPr>
            <a:spLocks noGrp="1"/>
          </p:cNvSpPr>
          <p:nvPr>
            <p:ph idx="1"/>
          </p:nvPr>
        </p:nvSpPr>
        <p:spPr>
          <a:xfrm>
            <a:off x="1066800" y="1352550"/>
            <a:ext cx="10058400" cy="5029200"/>
          </a:xfrm>
        </p:spPr>
        <p:txBody>
          <a:bodyPr>
            <a:normAutofit/>
          </a:bodyPr>
          <a:lstStyle/>
          <a:p>
            <a:pPr algn="just"/>
            <a:r>
              <a:rPr lang="en-US" sz="3200" dirty="0"/>
              <a:t>Polymorphism refers to the ability of OOPs programming languages to differentiate between entities with the same name efficiently. </a:t>
            </a:r>
          </a:p>
        </p:txBody>
      </p:sp>
      <p:pic>
        <p:nvPicPr>
          <p:cNvPr id="16386" name="Picture 2" descr="Polymorphism in C++ | Real Life Example of Polymorphism in C++ - C++  Tutorial"/>
          <p:cNvPicPr>
            <a:picLocks noChangeAspect="1" noChangeArrowheads="1"/>
          </p:cNvPicPr>
          <p:nvPr/>
        </p:nvPicPr>
        <p:blipFill>
          <a:blip r:embed="rId2" cstate="print"/>
          <a:srcRect/>
          <a:stretch>
            <a:fillRect/>
          </a:stretch>
        </p:blipFill>
        <p:spPr bwMode="auto">
          <a:xfrm>
            <a:off x="4419601" y="3324225"/>
            <a:ext cx="4924425" cy="28860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a:t>
            </a:r>
            <a:br>
              <a:rPr lang="en-US" b="1" dirty="0"/>
            </a:br>
            <a:endParaRPr lang="en-US" b="1" dirty="0"/>
          </a:p>
        </p:txBody>
      </p:sp>
      <p:sp>
        <p:nvSpPr>
          <p:cNvPr id="3" name="Content Placeholder 2"/>
          <p:cNvSpPr>
            <a:spLocks noGrp="1"/>
          </p:cNvSpPr>
          <p:nvPr>
            <p:ph idx="1"/>
          </p:nvPr>
        </p:nvSpPr>
        <p:spPr>
          <a:xfrm>
            <a:off x="1066800" y="1352550"/>
            <a:ext cx="10058400" cy="4838700"/>
          </a:xfrm>
        </p:spPr>
        <p:txBody>
          <a:bodyPr>
            <a:noAutofit/>
          </a:bodyPr>
          <a:lstStyle/>
          <a:p>
            <a:pPr algn="just"/>
            <a:r>
              <a:rPr lang="en-US" sz="2800" dirty="0">
                <a:latin typeface="Arial" panose="020B0604020202020204" pitchFamily="34" charset="0"/>
                <a:cs typeface="Arial" panose="020B0604020202020204" pitchFamily="34" charset="0"/>
              </a:rPr>
              <a:t>Inheritance is an important pillar of OOP(Object Oriented Programming). It is the mechanism in java by which one class is allowed to inherit the features(fields and methods) of another class.</a:t>
            </a:r>
          </a:p>
          <a:p>
            <a:pPr algn="just"/>
            <a:r>
              <a:rPr lang="en-US" sz="2800" b="1" dirty="0">
                <a:latin typeface="Arial" panose="020B0604020202020204" pitchFamily="34" charset="0"/>
                <a:cs typeface="Arial" panose="020B0604020202020204" pitchFamily="34" charset="0"/>
              </a:rPr>
              <a:t>Super Class: </a:t>
            </a:r>
            <a:r>
              <a:rPr lang="en-US" sz="2800" dirty="0">
                <a:latin typeface="Arial" panose="020B0604020202020204" pitchFamily="34" charset="0"/>
                <a:cs typeface="Arial" panose="020B0604020202020204" pitchFamily="34" charset="0"/>
              </a:rPr>
              <a:t>The class whose features are inherited is known as super class(or a base class or a parent class).</a:t>
            </a:r>
          </a:p>
          <a:p>
            <a:pPr algn="just"/>
            <a:r>
              <a:rPr lang="en-US" sz="2800" b="1" dirty="0">
                <a:latin typeface="Arial" panose="020B0604020202020204" pitchFamily="34" charset="0"/>
                <a:cs typeface="Arial" panose="020B0604020202020204" pitchFamily="34" charset="0"/>
              </a:rPr>
              <a:t>Sub Class:</a:t>
            </a:r>
            <a:r>
              <a:rPr lang="en-US" sz="2800" dirty="0">
                <a:latin typeface="Arial" panose="020B0604020202020204" pitchFamily="34" charset="0"/>
                <a:cs typeface="Arial" panose="020B0604020202020204" pitchFamily="34" charset="0"/>
              </a:rPr>
              <a:t> The class that inherits the other class is known as subclass(or a derived class, extended class, or child class). The subclass can add its own fields and methods in addition to the super class fields and methods.</a:t>
            </a: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a:t>
            </a:r>
            <a:endParaRPr lang="en-US" dirty="0"/>
          </a:p>
        </p:txBody>
      </p:sp>
      <p:sp>
        <p:nvSpPr>
          <p:cNvPr id="35842" name="AutoShape 2" descr="Inheritance in C++ | Real Life Example of Inheritance in C++ - C++ Tutorial"/>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35844" name="AutoShape 4" descr="Inheritance in C++ | Real Life Example of Inheritance in C++ - C++ Tutorial"/>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35846" name="Picture 6" descr="Inheritance in C++ | Real Life Example of Inheritance in C++ - C++ Tutorial"/>
          <p:cNvPicPr>
            <a:picLocks noChangeAspect="1" noChangeArrowheads="1"/>
          </p:cNvPicPr>
          <p:nvPr/>
        </p:nvPicPr>
        <p:blipFill>
          <a:blip r:embed="rId2" cstate="print"/>
          <a:srcRect/>
          <a:stretch>
            <a:fillRect/>
          </a:stretch>
        </p:blipFill>
        <p:spPr bwMode="auto">
          <a:xfrm>
            <a:off x="2514601" y="2286000"/>
            <a:ext cx="7180701" cy="2981326"/>
          </a:xfrm>
          <a:prstGeom prst="rect">
            <a:avLst/>
          </a:prstGeom>
          <a:noFill/>
        </p:spPr>
      </p:pic>
      <p:sp>
        <p:nvSpPr>
          <p:cNvPr id="7" name="Rectangle 6"/>
          <p:cNvSpPr/>
          <p:nvPr/>
        </p:nvSpPr>
        <p:spPr>
          <a:xfrm>
            <a:off x="6019800" y="48768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a:t>
            </a:r>
            <a:br>
              <a:rPr lang="en-US" b="1" dirty="0"/>
            </a:br>
            <a:endParaRPr lang="en-US" dirty="0"/>
          </a:p>
        </p:txBody>
      </p:sp>
      <p:sp>
        <p:nvSpPr>
          <p:cNvPr id="3" name="Content Placeholder 2"/>
          <p:cNvSpPr>
            <a:spLocks noGrp="1"/>
          </p:cNvSpPr>
          <p:nvPr>
            <p:ph idx="1"/>
          </p:nvPr>
        </p:nvSpPr>
        <p:spPr>
          <a:xfrm>
            <a:off x="1066800" y="1600200"/>
            <a:ext cx="10058400" cy="4724400"/>
          </a:xfrm>
        </p:spPr>
        <p:txBody>
          <a:bodyPr>
            <a:normAutofit/>
          </a:bodyPr>
          <a:lstStyle/>
          <a:p>
            <a:pPr algn="just"/>
            <a:r>
              <a:rPr lang="en-US" sz="2800" b="1" dirty="0">
                <a:latin typeface="Arial" panose="020B0604020202020204" pitchFamily="34" charset="0"/>
                <a:cs typeface="Arial" panose="020B0604020202020204" pitchFamily="34" charset="0"/>
              </a:rPr>
              <a:t>Reusability: </a:t>
            </a:r>
            <a:r>
              <a:rPr lang="en-US" sz="2800" dirty="0">
                <a:latin typeface="Arial" panose="020B0604020202020204" pitchFamily="34" charset="0"/>
                <a:cs typeface="Arial" panose="020B0604020202020204" pitchFamily="34" charset="0"/>
              </a:rPr>
              <a:t>Inheritance supports the concept of “reusability”, i.e. when we want to create a new class and there is already a class that includes some of the code that we want, we can derive our new class from the existing class. </a:t>
            </a:r>
          </a:p>
          <a:p>
            <a:pPr algn="just"/>
            <a:r>
              <a:rPr lang="en-US" sz="2800" dirty="0">
                <a:latin typeface="Arial" panose="020B0604020202020204" pitchFamily="34" charset="0"/>
                <a:cs typeface="Arial" panose="020B0604020202020204" pitchFamily="34" charset="0"/>
              </a:rPr>
              <a:t>By doing this, we are reusing the fields and methods of the existing class.</a:t>
            </a:r>
          </a:p>
          <a:p>
            <a:pPr algn="just"/>
            <a:endParaRPr 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a:t>
            </a:r>
          </a:p>
        </p:txBody>
      </p:sp>
      <p:sp>
        <p:nvSpPr>
          <p:cNvPr id="3" name="Content Placeholder 2"/>
          <p:cNvSpPr>
            <a:spLocks noGrp="1"/>
          </p:cNvSpPr>
          <p:nvPr>
            <p:ph idx="1"/>
          </p:nvPr>
        </p:nvSpPr>
        <p:spPr>
          <a:xfrm>
            <a:off x="1066800" y="1724025"/>
            <a:ext cx="10058400" cy="4228719"/>
          </a:xfrm>
        </p:spPr>
        <p:txBody>
          <a:bodyPr>
            <a:normAutofit/>
          </a:bodyPr>
          <a:lstStyle/>
          <a:p>
            <a:pPr algn="just"/>
            <a:r>
              <a:rPr lang="en-US" sz="2800" dirty="0">
                <a:latin typeface="Arial" panose="020B0604020202020204" pitchFamily="34" charset="0"/>
                <a:cs typeface="Arial" panose="020B0604020202020204" pitchFamily="34" charset="0"/>
              </a:rPr>
              <a:t>Encapsulation is defined as the wrapping up of data under a single unit. </a:t>
            </a:r>
          </a:p>
          <a:p>
            <a:pPr algn="just"/>
            <a:r>
              <a:rPr lang="en-US" sz="2800" dirty="0">
                <a:latin typeface="Arial" panose="020B0604020202020204" pitchFamily="34" charset="0"/>
                <a:cs typeface="Arial" panose="020B0604020202020204" pitchFamily="34" charset="0"/>
              </a:rPr>
              <a:t>It is the mechanism that binds together code and the data it manipulates. </a:t>
            </a:r>
          </a:p>
          <a:p>
            <a:pPr algn="just"/>
            <a:r>
              <a:rPr lang="en-US" sz="2800" dirty="0">
                <a:latin typeface="Arial" panose="020B0604020202020204" pitchFamily="34" charset="0"/>
                <a:cs typeface="Arial" panose="020B0604020202020204" pitchFamily="34" charset="0"/>
              </a:rPr>
              <a:t>Another way to think about encapsulation is, it is a protective shield that prevents the data from being accessed by the code outside this shield.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80ADAB7D-A020-4056-A91E-AB977729C1C2}" vid="{3CDE05E5-7F5C-42B8-9293-3D2A49FC2B6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Theme1</Template>
  <TotalTime>28</TotalTime>
  <Words>1054</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LiberationSerif</vt:lpstr>
      <vt:lpstr>LiberationSerif-Bold</vt:lpstr>
      <vt:lpstr>Times New Roman</vt:lpstr>
      <vt:lpstr>Verdana</vt:lpstr>
      <vt:lpstr>Theme1</vt:lpstr>
      <vt:lpstr>Object Oriented Programming</vt:lpstr>
      <vt:lpstr>What is Object Oriented Programming (OOP)? </vt:lpstr>
      <vt:lpstr>The Need of OOP</vt:lpstr>
      <vt:lpstr>Characteristics of object-oriented languages</vt:lpstr>
      <vt:lpstr>Polymorphism </vt:lpstr>
      <vt:lpstr>Inheritance </vt:lpstr>
      <vt:lpstr>Inheritance</vt:lpstr>
      <vt:lpstr>Inheritance </vt:lpstr>
      <vt:lpstr>Encapsulation</vt:lpstr>
      <vt:lpstr>Abstraction</vt:lpstr>
      <vt:lpstr>Why OOP is better than Procedural?</vt:lpstr>
      <vt:lpstr>Classes and Objects</vt:lpstr>
      <vt:lpstr>Classes and Objects</vt:lpstr>
      <vt:lpstr>Classes and Objects</vt:lpstr>
      <vt:lpstr>Classes and Objects</vt:lpstr>
      <vt:lpstr>Classes and Objects</vt:lpstr>
      <vt:lpstr>A Simple Class</vt:lpstr>
      <vt:lpstr>A Simple Class</vt:lpstr>
      <vt:lpstr>A Simple Class</vt:lpstr>
      <vt:lpstr>A Simple Class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Dnyanesh Kanade</dc:creator>
  <cp:lastModifiedBy>Dnyanesh Kanade</cp:lastModifiedBy>
  <cp:revision>3</cp:revision>
  <dcterms:created xsi:type="dcterms:W3CDTF">2021-08-23T10:30:43Z</dcterms:created>
  <dcterms:modified xsi:type="dcterms:W3CDTF">2021-09-01T02:33:40Z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