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NlLdYd7xjgqT5kwUwtX2+9aWt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34"/>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4"/>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5" name="Google Shape;95;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3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1" name="Google Shape;101;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7" name="Google Shape;107;p3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8" name="Google Shape;108;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3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4" name="Google Shape;114;p3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5" name="Google Shape;115;p3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6" name="Google Shape;116;p3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7" name="Google Shape;117;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40"/>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40"/>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2" name="Google Shape;132;p40"/>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3" name="Google Shape;133;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41"/>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41"/>
          <p:cNvSpPr/>
          <p:nvPr>
            <p:ph idx="2" type="pic"/>
          </p:nvPr>
        </p:nvSpPr>
        <p:spPr>
          <a:xfrm>
            <a:off x="2389717" y="612775"/>
            <a:ext cx="7315200" cy="4114800"/>
          </a:xfrm>
          <a:prstGeom prst="rect">
            <a:avLst/>
          </a:prstGeom>
          <a:noFill/>
          <a:ln>
            <a:noFill/>
          </a:ln>
        </p:spPr>
      </p:sp>
      <p:sp>
        <p:nvSpPr>
          <p:cNvPr id="139" name="Google Shape;139;p41"/>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0" name="Google Shape;140;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4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42"/>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43"/>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43"/>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55" name="Shape 155"/>
        <p:cNvGrpSpPr/>
        <p:nvPr/>
      </p:nvGrpSpPr>
      <p:grpSpPr>
        <a:xfrm>
          <a:off x="0" y="0"/>
          <a:ext cx="0" cy="0"/>
          <a:chOff x="0" y="0"/>
          <a:chExt cx="0" cy="0"/>
        </a:xfrm>
      </p:grpSpPr>
      <p:sp>
        <p:nvSpPr>
          <p:cNvPr id="156" name="Google Shape;156;p44"/>
          <p:cNvSpPr/>
          <p:nvPr/>
        </p:nvSpPr>
        <p:spPr>
          <a:xfrm>
            <a:off x="1117600" y="77450"/>
            <a:ext cx="10261600" cy="45720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7" name="Google Shape;157;p44"/>
          <p:cNvSpPr txBox="1"/>
          <p:nvPr/>
        </p:nvSpPr>
        <p:spPr>
          <a:xfrm rot="-5401349">
            <a:off x="-3142211" y="3275496"/>
            <a:ext cx="6858028" cy="307007"/>
          </a:xfrm>
          <a:prstGeom prst="rect">
            <a:avLst/>
          </a:prstGeom>
          <a:solidFill>
            <a:srgbClr val="000080"/>
          </a:solidFill>
          <a:ln>
            <a:noFill/>
          </a:ln>
        </p:spPr>
        <p:txBody>
          <a:bodyPr anchorCtr="0" anchor="t" bIns="68575" lIns="91425" spcFirstLastPara="1" rIns="91425" wrap="square" tIns="6850">
            <a:spAutoFit/>
          </a:bodyPr>
          <a:lstStyle/>
          <a:p>
            <a:pPr indent="0" lvl="0" marL="0" marR="0" rtl="0" algn="l">
              <a:spcBef>
                <a:spcPts val="0"/>
              </a:spcBef>
              <a:spcAft>
                <a:spcPts val="0"/>
              </a:spcAft>
              <a:buNone/>
            </a:pPr>
            <a:r>
              <a:rPr b="1" i="0" lang="en-US" sz="1500" u="none" cap="none" strike="noStrike">
                <a:solidFill>
                  <a:schemeClr val="lt1"/>
                </a:solidFill>
                <a:latin typeface="Verdana"/>
                <a:ea typeface="Verdana"/>
                <a:cs typeface="Verdana"/>
                <a:sym typeface="Verdana"/>
              </a:rPr>
              <a:t>   Vishwakarma  Institute  of  Technology</a:t>
            </a:r>
            <a:endParaRPr/>
          </a:p>
        </p:txBody>
      </p:sp>
      <p:pic>
        <p:nvPicPr>
          <p:cNvPr id="158" name="Google Shape;158;p44"/>
          <p:cNvPicPr preferRelativeResize="0"/>
          <p:nvPr/>
        </p:nvPicPr>
        <p:blipFill rotWithShape="1">
          <a:blip r:embed="rId2">
            <a:alphaModFix/>
          </a:blip>
          <a:srcRect b="0" l="0" r="0" t="0"/>
          <a:stretch/>
        </p:blipFill>
        <p:spPr>
          <a:xfrm>
            <a:off x="2" y="3"/>
            <a:ext cx="596900" cy="614363"/>
          </a:xfrm>
          <a:prstGeom prst="rect">
            <a:avLst/>
          </a:prstGeom>
          <a:noFill/>
          <a:ln>
            <a:noFill/>
          </a:ln>
        </p:spPr>
      </p:pic>
      <p:pic>
        <p:nvPicPr>
          <p:cNvPr descr="C:\Users\HP\Pictures\animations\1.gif" id="159" name="Google Shape;159;p44"/>
          <p:cNvPicPr preferRelativeResize="0"/>
          <p:nvPr/>
        </p:nvPicPr>
        <p:blipFill rotWithShape="1">
          <a:blip r:embed="rId3">
            <a:alphaModFix/>
          </a:blip>
          <a:srcRect b="0" l="0" r="0" t="0"/>
          <a:stretch/>
        </p:blipFill>
        <p:spPr>
          <a:xfrm>
            <a:off x="546100" y="581025"/>
            <a:ext cx="11633199" cy="71438"/>
          </a:xfrm>
          <a:prstGeom prst="rect">
            <a:avLst/>
          </a:prstGeom>
          <a:noFill/>
          <a:ln>
            <a:noFill/>
          </a:ln>
        </p:spPr>
      </p:pic>
      <p:sp>
        <p:nvSpPr>
          <p:cNvPr id="160" name="Google Shape;160;p44"/>
          <p:cNvSpPr txBox="1"/>
          <p:nvPr>
            <p:ph type="title"/>
          </p:nvPr>
        </p:nvSpPr>
        <p:spPr>
          <a:xfrm>
            <a:off x="2196893" y="3"/>
            <a:ext cx="7721600" cy="63976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2800"/>
              <a:buFont typeface="Verdana"/>
              <a:buNone/>
              <a:defRPr sz="28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44"/>
          <p:cNvSpPr txBox="1"/>
          <p:nvPr>
            <p:ph idx="1" type="body"/>
          </p:nvPr>
        </p:nvSpPr>
        <p:spPr>
          <a:xfrm>
            <a:off x="812800" y="667404"/>
            <a:ext cx="11137464" cy="5733396"/>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400"/>
              </a:spcBef>
              <a:spcAft>
                <a:spcPts val="0"/>
              </a:spcAft>
              <a:buClr>
                <a:schemeClr val="dk1"/>
              </a:buClr>
              <a:buSzPts val="2000"/>
              <a:buChar char="•"/>
              <a:defRPr sz="2000">
                <a:latin typeface="Verdana"/>
                <a:ea typeface="Verdana"/>
                <a:cs typeface="Verdana"/>
                <a:sym typeface="Verdana"/>
              </a:defRPr>
            </a:lvl1pPr>
            <a:lvl2pPr indent="-355600" lvl="1" marL="914400" algn="l">
              <a:lnSpc>
                <a:spcPct val="150000"/>
              </a:lnSpc>
              <a:spcBef>
                <a:spcPts val="400"/>
              </a:spcBef>
              <a:spcAft>
                <a:spcPts val="0"/>
              </a:spcAft>
              <a:buClr>
                <a:schemeClr val="dk1"/>
              </a:buClr>
              <a:buSzPts val="2000"/>
              <a:buChar char="–"/>
              <a:defRPr sz="2000">
                <a:latin typeface="Verdana"/>
                <a:ea typeface="Verdana"/>
                <a:cs typeface="Verdana"/>
                <a:sym typeface="Verdana"/>
              </a:defRPr>
            </a:lvl2pPr>
            <a:lvl3pPr indent="-355600" lvl="2" marL="1371600" algn="l">
              <a:lnSpc>
                <a:spcPct val="150000"/>
              </a:lnSpc>
              <a:spcBef>
                <a:spcPts val="400"/>
              </a:spcBef>
              <a:spcAft>
                <a:spcPts val="0"/>
              </a:spcAft>
              <a:buClr>
                <a:schemeClr val="dk1"/>
              </a:buClr>
              <a:buSzPts val="2000"/>
              <a:buChar char="•"/>
              <a:defRPr sz="2000">
                <a:latin typeface="Verdana"/>
                <a:ea typeface="Verdana"/>
                <a:cs typeface="Verdana"/>
                <a:sym typeface="Verdana"/>
              </a:defRPr>
            </a:lvl3pPr>
            <a:lvl4pPr indent="-355600" lvl="3" marL="1828800" algn="l">
              <a:lnSpc>
                <a:spcPct val="150000"/>
              </a:lnSpc>
              <a:spcBef>
                <a:spcPts val="400"/>
              </a:spcBef>
              <a:spcAft>
                <a:spcPts val="0"/>
              </a:spcAft>
              <a:buClr>
                <a:schemeClr val="dk1"/>
              </a:buClr>
              <a:buSzPts val="2000"/>
              <a:buChar char="–"/>
              <a:defRPr sz="2000">
                <a:latin typeface="Verdana"/>
                <a:ea typeface="Verdana"/>
                <a:cs typeface="Verdana"/>
                <a:sym typeface="Verdana"/>
              </a:defRPr>
            </a:lvl4pPr>
            <a:lvl5pPr indent="-355600" lvl="4" marL="2286000" algn="l">
              <a:lnSpc>
                <a:spcPct val="150000"/>
              </a:lnSpc>
              <a:spcBef>
                <a:spcPts val="400"/>
              </a:spcBef>
              <a:spcAft>
                <a:spcPts val="0"/>
              </a:spcAft>
              <a:buClr>
                <a:schemeClr val="dk1"/>
              </a:buClr>
              <a:buSzPts val="2000"/>
              <a:buChar char="»"/>
              <a:defRPr sz="2000">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44"/>
          <p:cNvSpPr txBox="1"/>
          <p:nvPr>
            <p:ph idx="11" type="ftr"/>
          </p:nvPr>
        </p:nvSpPr>
        <p:spPr>
          <a:xfrm>
            <a:off x="4165600" y="6553200"/>
            <a:ext cx="3860800" cy="2603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4"/>
          <p:cNvSpPr txBox="1"/>
          <p:nvPr>
            <p:ph idx="12" type="sldNum"/>
          </p:nvPr>
        </p:nvSpPr>
        <p:spPr>
          <a:xfrm>
            <a:off x="9266864" y="6538422"/>
            <a:ext cx="2844800" cy="2603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2389717" y="612775"/>
            <a:ext cx="7315200" cy="4114800"/>
          </a:xfrm>
          <a:prstGeom prst="rect">
            <a:avLst/>
          </a:prstGeom>
          <a:noFill/>
          <a:ln>
            <a:noFill/>
          </a:ln>
        </p:spPr>
      </p:sp>
      <p:sp>
        <p:nvSpPr>
          <p:cNvPr id="64" name="Google Shape;64;p31"/>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0" name="Shape 80"/>
        <p:cNvGrpSpPr/>
        <p:nvPr/>
      </p:nvGrpSpPr>
      <p:grpSpPr>
        <a:xfrm>
          <a:off x="0" y="0"/>
          <a:ext cx="0" cy="0"/>
          <a:chOff x="0" y="0"/>
          <a:chExt cx="0" cy="0"/>
        </a:xfrm>
      </p:grpSpPr>
      <p:sp>
        <p:nvSpPr>
          <p:cNvPr id="81" name="Google Shape;81;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2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onlinegdb.com/rFxLoMtA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onlinegdb.com/rFxLoMtA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trinket.io/java/ad723905e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trinket.io/java/a64f32919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trinket.io/java/8c44bc82d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trinket.io/java/d9872a4125"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167" name="Shape 167"/>
        <p:cNvGrpSpPr/>
        <p:nvPr/>
      </p:nvGrpSpPr>
      <p:grpSpPr>
        <a:xfrm>
          <a:off x="0" y="0"/>
          <a:ext cx="0" cy="0"/>
          <a:chOff x="0" y="0"/>
          <a:chExt cx="0" cy="0"/>
        </a:xfrm>
      </p:grpSpPr>
      <p:sp>
        <p:nvSpPr>
          <p:cNvPr id="168" name="Google Shape;168;p1"/>
          <p:cNvSpPr txBox="1"/>
          <p:nvPr>
            <p:ph type="ctrTitle"/>
          </p:nvPr>
        </p:nvSpPr>
        <p:spPr>
          <a:xfrm>
            <a:off x="914400" y="2130426"/>
            <a:ext cx="10363200" cy="1470025"/>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Object Oriented Programming</a:t>
            </a:r>
            <a:br>
              <a:rPr lang="en-US">
                <a:solidFill>
                  <a:schemeClr val="lt1"/>
                </a:solidFill>
                <a:latin typeface="Calibri"/>
                <a:ea typeface="Calibri"/>
                <a:cs typeface="Calibri"/>
                <a:sym typeface="Calibri"/>
              </a:rPr>
            </a:br>
            <a:r>
              <a:rPr lang="en-US" sz="2400">
                <a:solidFill>
                  <a:schemeClr val="dk1"/>
                </a:solidFill>
                <a:latin typeface="Calibri"/>
                <a:ea typeface="Calibri"/>
                <a:cs typeface="Calibri"/>
                <a:sym typeface="Calibri"/>
              </a:rPr>
              <a:t>Lecture - 2</a:t>
            </a:r>
            <a:endParaRPr/>
          </a:p>
        </p:txBody>
      </p:sp>
      <p:sp>
        <p:nvSpPr>
          <p:cNvPr id="169" name="Google Shape;169;p1"/>
          <p:cNvSpPr txBox="1"/>
          <p:nvPr>
            <p:ph idx="1" type="subTitle"/>
          </p:nvPr>
        </p:nvSpPr>
        <p:spPr>
          <a:xfrm>
            <a:off x="3563679" y="3810000"/>
            <a:ext cx="6400800" cy="533400"/>
          </a:xfrm>
          <a:prstGeom prst="rect">
            <a:avLst/>
          </a:prstGeom>
          <a:noFill/>
          <a:ln>
            <a:noFill/>
          </a:ln>
        </p:spPr>
        <p:txBody>
          <a:bodyPr anchorCtr="0" anchor="t" bIns="45700" lIns="91425" spcFirstLastPara="1" rIns="91425" wrap="square" tIns="45700">
            <a:normAutofit lnSpcReduction="10000"/>
          </a:bodyPr>
          <a:lstStyle/>
          <a:p>
            <a:pPr indent="0" lvl="0" marL="0" rtl="0" algn="r">
              <a:spcBef>
                <a:spcPts val="0"/>
              </a:spcBef>
              <a:spcAft>
                <a:spcPts val="0"/>
              </a:spcAft>
              <a:buClr>
                <a:srgbClr val="C00000"/>
              </a:buClr>
              <a:buSzPts val="3200"/>
              <a:buNone/>
            </a:pPr>
            <a:r>
              <a:rPr lang="en-US">
                <a:solidFill>
                  <a:srgbClr val="C00000"/>
                </a:solidFill>
              </a:rPr>
              <a:t>Prof. Dnyaneshwar Kanade</a:t>
            </a:r>
            <a:endParaRPr/>
          </a:p>
        </p:txBody>
      </p:sp>
      <p:sp>
        <p:nvSpPr>
          <p:cNvPr id="170" name="Google Shape;170;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71" name="Google Shape;171;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231" name="Google Shape;231;p10"/>
          <p:cNvSpPr txBox="1"/>
          <p:nvPr>
            <p:ph idx="1" type="body"/>
          </p:nvPr>
        </p:nvSpPr>
        <p:spPr>
          <a:xfrm>
            <a:off x="609600" y="702538"/>
            <a:ext cx="11325225" cy="615546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a:t>5) Java Object Serialization and Deserialization</a:t>
            </a:r>
            <a:endParaRPr/>
          </a:p>
          <a:p>
            <a:pPr indent="-342900" lvl="0" marL="342900" rtl="0" algn="just">
              <a:spcBef>
                <a:spcPts val="640"/>
              </a:spcBef>
              <a:spcAft>
                <a:spcPts val="0"/>
              </a:spcAft>
              <a:buClr>
                <a:schemeClr val="dk1"/>
              </a:buClr>
              <a:buSzPts val="3200"/>
              <a:buChar char="•"/>
            </a:pPr>
            <a:r>
              <a:rPr lang="en-US"/>
              <a:t>A class must implement </a:t>
            </a:r>
            <a:r>
              <a:rPr b="1" lang="en-US"/>
              <a:t>Serializable</a:t>
            </a:r>
            <a:r>
              <a:rPr lang="en-US"/>
              <a:t> interface which belongs to </a:t>
            </a:r>
            <a:r>
              <a:rPr b="1" lang="en-US"/>
              <a:t>java.io</a:t>
            </a:r>
            <a:r>
              <a:rPr lang="en-US"/>
              <a:t> package. </a:t>
            </a:r>
            <a:endParaRPr/>
          </a:p>
          <a:p>
            <a:pPr indent="-342900" lvl="0" marL="342900" rtl="0" algn="just">
              <a:spcBef>
                <a:spcPts val="640"/>
              </a:spcBef>
              <a:spcAft>
                <a:spcPts val="0"/>
              </a:spcAft>
              <a:buClr>
                <a:schemeClr val="dk1"/>
              </a:buClr>
              <a:buSzPts val="3200"/>
              <a:buChar char="•"/>
            </a:pPr>
            <a:r>
              <a:rPr lang="en-US"/>
              <a:t>The Serializable interface does not have any method and field.</a:t>
            </a:r>
            <a:endParaRPr/>
          </a:p>
          <a:p>
            <a:pPr indent="-342900" lvl="0" marL="342900" rtl="0" algn="just">
              <a:spcBef>
                <a:spcPts val="640"/>
              </a:spcBef>
              <a:spcAft>
                <a:spcPts val="0"/>
              </a:spcAft>
              <a:buClr>
                <a:schemeClr val="dk1"/>
              </a:buClr>
              <a:buSzPts val="3200"/>
              <a:buChar char="•"/>
            </a:pPr>
            <a:r>
              <a:rPr lang="en-US"/>
              <a:t>They add special behavior to the class. </a:t>
            </a:r>
            <a:endParaRPr/>
          </a:p>
          <a:p>
            <a:pPr indent="-342900" lvl="0" marL="342900" rtl="0" algn="just">
              <a:spcBef>
                <a:spcPts val="640"/>
              </a:spcBef>
              <a:spcAft>
                <a:spcPts val="0"/>
              </a:spcAft>
              <a:buClr>
                <a:schemeClr val="dk1"/>
              </a:buClr>
              <a:buSzPts val="3200"/>
              <a:buChar char="•"/>
            </a:pPr>
            <a:r>
              <a:rPr lang="en-US"/>
              <a:t>JVM creates a separate space whenever we serialize and deserialize an object. It does not use any constructor to create an object.</a:t>
            </a:r>
            <a:endParaRPr/>
          </a:p>
          <a:p>
            <a:pPr indent="0" lvl="0" marL="0" rtl="0" algn="just">
              <a:spcBef>
                <a:spcPts val="640"/>
              </a:spcBef>
              <a:spcAft>
                <a:spcPts val="0"/>
              </a:spcAft>
              <a:buClr>
                <a:schemeClr val="dk1"/>
              </a:buClr>
              <a:buSzPts val="3200"/>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237" name="Google Shape;237;p11"/>
          <p:cNvSpPr txBox="1"/>
          <p:nvPr>
            <p:ph idx="1" type="body"/>
          </p:nvPr>
        </p:nvSpPr>
        <p:spPr>
          <a:xfrm>
            <a:off x="609600" y="702538"/>
            <a:ext cx="11325225" cy="615546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a:t>5) Java Object Serialization and Deserialization</a:t>
            </a:r>
            <a:endParaRPr/>
          </a:p>
          <a:p>
            <a:pPr indent="-342900" lvl="0" marL="342900" rtl="0" algn="just">
              <a:spcBef>
                <a:spcPts val="640"/>
              </a:spcBef>
              <a:spcAft>
                <a:spcPts val="0"/>
              </a:spcAft>
              <a:buClr>
                <a:schemeClr val="dk1"/>
              </a:buClr>
              <a:buSzPts val="3200"/>
              <a:buChar char="•"/>
            </a:pPr>
            <a:r>
              <a:rPr lang="en-US"/>
              <a:t>The </a:t>
            </a:r>
            <a:r>
              <a:rPr b="1" lang="en-US"/>
              <a:t>Serialization</a:t>
            </a:r>
            <a:r>
              <a:rPr lang="en-US"/>
              <a:t> is a process of converting an object into a sequence of bytes.</a:t>
            </a:r>
            <a:endParaRPr/>
          </a:p>
          <a:p>
            <a:pPr indent="-342900" lvl="0" marL="342900" rtl="0" algn="just">
              <a:spcBef>
                <a:spcPts val="640"/>
              </a:spcBef>
              <a:spcAft>
                <a:spcPts val="0"/>
              </a:spcAft>
              <a:buClr>
                <a:schemeClr val="dk1"/>
              </a:buClr>
              <a:buSzPts val="3200"/>
              <a:buChar char="•"/>
            </a:pPr>
            <a:r>
              <a:rPr lang="en-US"/>
              <a:t>The </a:t>
            </a:r>
            <a:r>
              <a:rPr b="1" lang="en-US"/>
              <a:t>ObjectOutputStream</a:t>
            </a:r>
            <a:r>
              <a:rPr lang="en-US"/>
              <a:t> class is used to serialize an object.</a:t>
            </a:r>
            <a:endParaRPr/>
          </a:p>
          <a:p>
            <a:pPr indent="-342900" lvl="0" marL="342900" rtl="0" algn="just">
              <a:spcBef>
                <a:spcPts val="640"/>
              </a:spcBef>
              <a:spcAft>
                <a:spcPts val="0"/>
              </a:spcAft>
              <a:buClr>
                <a:schemeClr val="dk1"/>
              </a:buClr>
              <a:buSzPts val="3200"/>
              <a:buChar char="•"/>
            </a:pPr>
            <a:r>
              <a:rPr lang="en-US"/>
              <a:t>The </a:t>
            </a:r>
            <a:r>
              <a:rPr b="1" lang="en-US"/>
              <a:t>writeObject()</a:t>
            </a:r>
            <a:r>
              <a:rPr lang="en-US"/>
              <a:t> method of </a:t>
            </a:r>
            <a:r>
              <a:rPr b="1" lang="en-US"/>
              <a:t>ObjectOutputStream</a:t>
            </a:r>
            <a:r>
              <a:rPr lang="en-US"/>
              <a:t> class serialize an object and write the specified object to the ObjectOutputStram class. </a:t>
            </a:r>
            <a:endParaRPr/>
          </a:p>
          <a:p>
            <a:pPr indent="-342900" lvl="0" marL="342900" rtl="0" algn="just">
              <a:spcBef>
                <a:spcPts val="640"/>
              </a:spcBef>
              <a:spcAft>
                <a:spcPts val="0"/>
              </a:spcAft>
              <a:buClr>
                <a:schemeClr val="dk1"/>
              </a:buClr>
              <a:buSzPts val="3200"/>
              <a:buChar char="•"/>
            </a:pPr>
            <a:r>
              <a:rPr lang="en-US"/>
              <a:t>The method accepts an object as a parameter.</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Access Modifiers</a:t>
            </a:r>
            <a:endParaRPr b="1">
              <a:solidFill>
                <a:schemeClr val="lt1"/>
              </a:solidFill>
            </a:endParaRPr>
          </a:p>
        </p:txBody>
      </p:sp>
      <p:sp>
        <p:nvSpPr>
          <p:cNvPr id="243" name="Google Shape;243;p12"/>
          <p:cNvSpPr txBox="1"/>
          <p:nvPr>
            <p:ph idx="1" type="body"/>
          </p:nvPr>
        </p:nvSpPr>
        <p:spPr>
          <a:xfrm>
            <a:off x="609600" y="827088"/>
            <a:ext cx="10972800" cy="5611811"/>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US"/>
              <a:t>Encapsulation links data with the code that manipulates it.</a:t>
            </a:r>
            <a:endParaRPr/>
          </a:p>
          <a:p>
            <a:pPr indent="-342900" lvl="0" marL="342900" rtl="0" algn="just">
              <a:spcBef>
                <a:spcPts val="592"/>
              </a:spcBef>
              <a:spcAft>
                <a:spcPts val="0"/>
              </a:spcAft>
              <a:buClr>
                <a:schemeClr val="dk1"/>
              </a:buClr>
              <a:buSzPct val="100000"/>
              <a:buChar char="•"/>
            </a:pPr>
            <a:r>
              <a:rPr lang="en-US"/>
              <a:t>However, encapsulation provides another important attribute: access control.</a:t>
            </a:r>
            <a:endParaRPr/>
          </a:p>
          <a:p>
            <a:pPr indent="-342900" lvl="0" marL="342900" rtl="0" algn="just">
              <a:spcBef>
                <a:spcPts val="592"/>
              </a:spcBef>
              <a:spcAft>
                <a:spcPts val="0"/>
              </a:spcAft>
              <a:buClr>
                <a:schemeClr val="dk1"/>
              </a:buClr>
              <a:buSzPct val="100000"/>
              <a:buChar char="•"/>
            </a:pPr>
            <a:r>
              <a:rPr lang="en-US"/>
              <a:t>Through encapsulation, we can control what parts of a program can access the members of a class. </a:t>
            </a:r>
            <a:endParaRPr/>
          </a:p>
          <a:p>
            <a:pPr indent="-342900" lvl="0" marL="342900" rtl="0" algn="just">
              <a:spcBef>
                <a:spcPts val="592"/>
              </a:spcBef>
              <a:spcAft>
                <a:spcPts val="0"/>
              </a:spcAft>
              <a:buClr>
                <a:schemeClr val="dk1"/>
              </a:buClr>
              <a:buSzPct val="100000"/>
              <a:buChar char="•"/>
            </a:pPr>
            <a:r>
              <a:rPr lang="en-US"/>
              <a:t>By controlling access, we can prevent misuse. </a:t>
            </a:r>
            <a:endParaRPr/>
          </a:p>
          <a:p>
            <a:pPr indent="-342900" lvl="0" marL="342900" rtl="0" algn="just">
              <a:spcBef>
                <a:spcPts val="592"/>
              </a:spcBef>
              <a:spcAft>
                <a:spcPts val="0"/>
              </a:spcAft>
              <a:buClr>
                <a:schemeClr val="dk1"/>
              </a:buClr>
              <a:buSzPct val="100000"/>
              <a:buChar char="•"/>
            </a:pPr>
            <a:r>
              <a:rPr lang="en-US"/>
              <a:t>For example, allowing access to data only through a well-defined set of methods, we can prevent the misuse of that data. </a:t>
            </a:r>
            <a:endParaRPr/>
          </a:p>
          <a:p>
            <a:pPr indent="-342900" lvl="0" marL="342900" rtl="0" algn="just">
              <a:spcBef>
                <a:spcPts val="592"/>
              </a:spcBef>
              <a:spcAft>
                <a:spcPts val="0"/>
              </a:spcAft>
              <a:buClr>
                <a:schemeClr val="dk1"/>
              </a:buClr>
              <a:buSzPct val="100000"/>
              <a:buChar char="•"/>
            </a:pPr>
            <a:r>
              <a:rPr lang="en-US"/>
              <a:t>Thus, when correctly implemented, a class creates a “black box” which may be used, but the inner workings of which are not open to tampering.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Access Modifiers</a:t>
            </a:r>
            <a:endParaRPr b="1">
              <a:solidFill>
                <a:schemeClr val="lt1"/>
              </a:solidFill>
            </a:endParaRPr>
          </a:p>
        </p:txBody>
      </p:sp>
      <p:sp>
        <p:nvSpPr>
          <p:cNvPr id="249" name="Google Shape;249;p13"/>
          <p:cNvSpPr txBox="1"/>
          <p:nvPr>
            <p:ph idx="1" type="body"/>
          </p:nvPr>
        </p:nvSpPr>
        <p:spPr>
          <a:xfrm>
            <a:off x="609600" y="827088"/>
            <a:ext cx="10972800" cy="56118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How a member can be accessed is determined by the </a:t>
            </a:r>
            <a:r>
              <a:rPr b="1" i="1" lang="en-US" sz="4000">
                <a:solidFill>
                  <a:srgbClr val="FF0000"/>
                </a:solidFill>
              </a:rPr>
              <a:t>access modifier</a:t>
            </a:r>
            <a:r>
              <a:rPr i="1" lang="en-US"/>
              <a:t> </a:t>
            </a:r>
            <a:r>
              <a:rPr lang="en-US"/>
              <a:t>attached to its declaration.</a:t>
            </a:r>
            <a:endParaRPr/>
          </a:p>
          <a:p>
            <a:pPr indent="-342900" lvl="0" marL="342900" rtl="0" algn="l">
              <a:spcBef>
                <a:spcPts val="640"/>
              </a:spcBef>
              <a:spcAft>
                <a:spcPts val="0"/>
              </a:spcAft>
              <a:buClr>
                <a:schemeClr val="dk1"/>
              </a:buClr>
              <a:buSzPts val="3200"/>
              <a:buChar char="•"/>
            </a:pPr>
            <a:r>
              <a:rPr lang="en-US"/>
              <a:t>Java’s access modifiers are: </a:t>
            </a:r>
            <a:endParaRPr/>
          </a:p>
          <a:p>
            <a:pPr indent="-285750" lvl="1" marL="742950" rtl="0" algn="l">
              <a:spcBef>
                <a:spcPts val="560"/>
              </a:spcBef>
              <a:spcAft>
                <a:spcPts val="0"/>
              </a:spcAft>
              <a:buClr>
                <a:schemeClr val="dk1"/>
              </a:buClr>
              <a:buSzPts val="2800"/>
              <a:buChar char="–"/>
            </a:pPr>
            <a:r>
              <a:rPr b="1" lang="en-US"/>
              <a:t>public</a:t>
            </a:r>
            <a:r>
              <a:rPr lang="en-US"/>
              <a:t>, </a:t>
            </a:r>
            <a:endParaRPr/>
          </a:p>
          <a:p>
            <a:pPr indent="-285750" lvl="1" marL="742950" rtl="0" algn="l">
              <a:spcBef>
                <a:spcPts val="560"/>
              </a:spcBef>
              <a:spcAft>
                <a:spcPts val="0"/>
              </a:spcAft>
              <a:buClr>
                <a:schemeClr val="dk1"/>
              </a:buClr>
              <a:buSzPts val="2800"/>
              <a:buChar char="–"/>
            </a:pPr>
            <a:r>
              <a:rPr b="1" lang="en-US"/>
              <a:t>private</a:t>
            </a:r>
            <a:r>
              <a:rPr lang="en-US"/>
              <a:t>, </a:t>
            </a:r>
            <a:endParaRPr/>
          </a:p>
          <a:p>
            <a:pPr indent="-285750" lvl="1" marL="742950" rtl="0" algn="l">
              <a:spcBef>
                <a:spcPts val="560"/>
              </a:spcBef>
              <a:spcAft>
                <a:spcPts val="0"/>
              </a:spcAft>
              <a:buClr>
                <a:schemeClr val="dk1"/>
              </a:buClr>
              <a:buSzPts val="2800"/>
              <a:buChar char="–"/>
            </a:pPr>
            <a:r>
              <a:rPr b="1" lang="en-US"/>
              <a:t>protected</a:t>
            </a:r>
            <a:r>
              <a:rPr lang="en-US"/>
              <a:t>. </a:t>
            </a:r>
            <a:endParaRPr/>
          </a:p>
          <a:p>
            <a:pPr indent="-342900" lvl="0" marL="342900" rtl="0" algn="l">
              <a:spcBef>
                <a:spcPts val="640"/>
              </a:spcBef>
              <a:spcAft>
                <a:spcPts val="0"/>
              </a:spcAft>
              <a:buClr>
                <a:schemeClr val="dk1"/>
              </a:buClr>
              <a:buSzPts val="3200"/>
              <a:buChar char="•"/>
            </a:pPr>
            <a:r>
              <a:rPr lang="en-US"/>
              <a:t>Java also defines a </a:t>
            </a:r>
            <a:r>
              <a:rPr b="1" i="1" lang="en-US"/>
              <a:t>default</a:t>
            </a:r>
            <a:r>
              <a:rPr lang="en-US"/>
              <a:t> access level. </a:t>
            </a:r>
            <a:endParaRPr/>
          </a:p>
          <a:p>
            <a:pPr indent="-342900" lvl="0" marL="342900" rtl="0" algn="l">
              <a:spcBef>
                <a:spcPts val="640"/>
              </a:spcBef>
              <a:spcAft>
                <a:spcPts val="0"/>
              </a:spcAft>
              <a:buClr>
                <a:schemeClr val="dk1"/>
              </a:buClr>
              <a:buSzPts val="3200"/>
              <a:buChar char="•"/>
            </a:pPr>
            <a:r>
              <a:rPr b="1" lang="en-US"/>
              <a:t>protected </a:t>
            </a:r>
            <a:r>
              <a:rPr lang="en-US"/>
              <a:t>applies only when inheritance is involved.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Access Modifiers</a:t>
            </a:r>
            <a:endParaRPr b="1">
              <a:solidFill>
                <a:schemeClr val="lt1"/>
              </a:solidFill>
            </a:endParaRPr>
          </a:p>
        </p:txBody>
      </p:sp>
      <p:sp>
        <p:nvSpPr>
          <p:cNvPr id="255" name="Google Shape;255;p14"/>
          <p:cNvSpPr txBox="1"/>
          <p:nvPr>
            <p:ph idx="1" type="body"/>
          </p:nvPr>
        </p:nvSpPr>
        <p:spPr>
          <a:xfrm>
            <a:off x="609600" y="827088"/>
            <a:ext cx="10972800" cy="5611811"/>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b="1" lang="en-US"/>
              <a:t>Private</a:t>
            </a:r>
            <a:r>
              <a:rPr lang="en-US"/>
              <a:t>: The access level of a private modifier is only within the class. It cannot be accessed from outside the class.</a:t>
            </a:r>
            <a:endParaRPr/>
          </a:p>
          <a:p>
            <a:pPr indent="-342900" lvl="0" marL="342900" rtl="0" algn="just">
              <a:spcBef>
                <a:spcPts val="592"/>
              </a:spcBef>
              <a:spcAft>
                <a:spcPts val="0"/>
              </a:spcAft>
              <a:buClr>
                <a:schemeClr val="dk1"/>
              </a:buClr>
              <a:buSzPct val="100000"/>
              <a:buChar char="•"/>
            </a:pPr>
            <a:r>
              <a:rPr b="1" lang="en-US"/>
              <a:t>Default</a:t>
            </a:r>
            <a:r>
              <a:rPr lang="en-US"/>
              <a:t>: The access level of a default modifier is only within the package. It cannot be accessed from outside the package. If you do not specify any access level, it will be the default.</a:t>
            </a:r>
            <a:endParaRPr/>
          </a:p>
          <a:p>
            <a:pPr indent="-342900" lvl="0" marL="342900" rtl="0" algn="just">
              <a:spcBef>
                <a:spcPts val="592"/>
              </a:spcBef>
              <a:spcAft>
                <a:spcPts val="0"/>
              </a:spcAft>
              <a:buClr>
                <a:schemeClr val="dk1"/>
              </a:buClr>
              <a:buSzPct val="100000"/>
              <a:buChar char="•"/>
            </a:pPr>
            <a:r>
              <a:rPr b="1" lang="en-US"/>
              <a:t>Protected</a:t>
            </a:r>
            <a:r>
              <a:rPr lang="en-US"/>
              <a:t>: The access level of a protected modifier is within the package and outside the package through child class. If you do not make the child class, it cannot be accessed from outside the package.</a:t>
            </a:r>
            <a:endParaRPr/>
          </a:p>
          <a:p>
            <a:pPr indent="-342900" lvl="0" marL="342900" rtl="0" algn="just">
              <a:spcBef>
                <a:spcPts val="592"/>
              </a:spcBef>
              <a:spcAft>
                <a:spcPts val="0"/>
              </a:spcAft>
              <a:buClr>
                <a:schemeClr val="dk1"/>
              </a:buClr>
              <a:buSzPct val="100000"/>
              <a:buChar char="•"/>
            </a:pPr>
            <a:r>
              <a:rPr b="1" lang="en-US"/>
              <a:t>Public</a:t>
            </a:r>
            <a:r>
              <a:rPr lang="en-US"/>
              <a:t>: The access level of a public modifier is everywhere. It can be accessed from within the class, outside the class, within the package and outside the package.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Access Modifiers</a:t>
            </a:r>
            <a:endParaRPr b="1">
              <a:solidFill>
                <a:schemeClr val="lt1"/>
              </a:solidFill>
            </a:endParaRPr>
          </a:p>
        </p:txBody>
      </p:sp>
      <p:sp>
        <p:nvSpPr>
          <p:cNvPr id="261" name="Google Shape;261;p15"/>
          <p:cNvSpPr txBox="1"/>
          <p:nvPr>
            <p:ph idx="1" type="body"/>
          </p:nvPr>
        </p:nvSpPr>
        <p:spPr>
          <a:xfrm>
            <a:off x="609600" y="827088"/>
            <a:ext cx="10972800" cy="576421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4000"/>
              <a:buChar char="•"/>
            </a:pPr>
            <a:r>
              <a:rPr b="1" lang="en-US" sz="4000"/>
              <a:t>Public</a:t>
            </a:r>
            <a:r>
              <a:rPr lang="en-US" sz="4000"/>
              <a:t>: </a:t>
            </a:r>
            <a:endParaRPr/>
          </a:p>
          <a:p>
            <a:pPr indent="-342900" lvl="0" marL="342900" rtl="0" algn="just">
              <a:spcBef>
                <a:spcPts val="640"/>
              </a:spcBef>
              <a:spcAft>
                <a:spcPts val="0"/>
              </a:spcAft>
              <a:buClr>
                <a:schemeClr val="dk1"/>
              </a:buClr>
              <a:buSzPts val="3200"/>
              <a:buChar char="•"/>
            </a:pPr>
            <a:r>
              <a:rPr lang="en-US"/>
              <a:t>When a member of a class is specified by </a:t>
            </a:r>
            <a:r>
              <a:rPr b="1" lang="en-US"/>
              <a:t>public</a:t>
            </a:r>
            <a:r>
              <a:rPr lang="en-US"/>
              <a:t>, then that member can be accessed by any other code.</a:t>
            </a:r>
            <a:endParaRPr/>
          </a:p>
          <a:p>
            <a:pPr indent="-342900" lvl="0" marL="342900" rtl="0" algn="just">
              <a:spcBef>
                <a:spcPts val="640"/>
              </a:spcBef>
              <a:spcAft>
                <a:spcPts val="0"/>
              </a:spcAft>
              <a:buClr>
                <a:schemeClr val="dk1"/>
              </a:buClr>
              <a:buSzPts val="3200"/>
              <a:buChar char="•"/>
            </a:pPr>
            <a:r>
              <a:rPr lang="en-US"/>
              <a:t>The access level of a public modifier is everywhere. </a:t>
            </a:r>
            <a:endParaRPr/>
          </a:p>
          <a:p>
            <a:pPr indent="-342900" lvl="0" marL="342900" rtl="0" algn="just">
              <a:spcBef>
                <a:spcPts val="640"/>
              </a:spcBef>
              <a:spcAft>
                <a:spcPts val="0"/>
              </a:spcAft>
              <a:buClr>
                <a:schemeClr val="dk1"/>
              </a:buClr>
              <a:buSzPts val="3200"/>
              <a:buChar char="•"/>
            </a:pPr>
            <a:r>
              <a:rPr lang="en-US"/>
              <a:t>It can be accessed from within the class, outside the class, within the package and outside the package.</a:t>
            </a:r>
            <a:endParaRPr/>
          </a:p>
          <a:p>
            <a:pPr indent="-342900" lvl="0" marL="342900" rtl="0" algn="just">
              <a:spcBef>
                <a:spcPts val="640"/>
              </a:spcBef>
              <a:spcAft>
                <a:spcPts val="0"/>
              </a:spcAft>
              <a:buClr>
                <a:schemeClr val="dk1"/>
              </a:buClr>
              <a:buSzPts val="3200"/>
              <a:buChar char="•"/>
            </a:pPr>
            <a:r>
              <a:rPr b="1" lang="en-US"/>
              <a:t>main() </a:t>
            </a:r>
            <a:r>
              <a:rPr lang="en-US"/>
              <a:t>has always been preceded by the </a:t>
            </a:r>
            <a:r>
              <a:rPr b="1" lang="en-US"/>
              <a:t>public </a:t>
            </a:r>
            <a:r>
              <a:rPr lang="en-US"/>
              <a:t>modifier. </a:t>
            </a:r>
            <a:endParaRPr/>
          </a:p>
          <a:p>
            <a:pPr indent="-342900" lvl="0" marL="342900" rtl="0" algn="just">
              <a:spcBef>
                <a:spcPts val="640"/>
              </a:spcBef>
              <a:spcAft>
                <a:spcPts val="0"/>
              </a:spcAft>
              <a:buClr>
                <a:schemeClr val="dk1"/>
              </a:buClr>
              <a:buSzPts val="3200"/>
              <a:buChar char="•"/>
            </a:pPr>
            <a:r>
              <a:rPr lang="en-US"/>
              <a:t>It is called by code that is outside the program—that is, by the </a:t>
            </a:r>
            <a:r>
              <a:rPr b="1" lang="en-US">
                <a:solidFill>
                  <a:srgbClr val="FF0000"/>
                </a:solidFill>
              </a:rPr>
              <a:t>Java run-time system</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Access Modifiers</a:t>
            </a:r>
            <a:endParaRPr b="1">
              <a:solidFill>
                <a:schemeClr val="lt1"/>
              </a:solidFill>
            </a:endParaRPr>
          </a:p>
        </p:txBody>
      </p:sp>
      <p:sp>
        <p:nvSpPr>
          <p:cNvPr id="267" name="Google Shape;267;p16"/>
          <p:cNvSpPr txBox="1"/>
          <p:nvPr>
            <p:ph idx="1" type="body"/>
          </p:nvPr>
        </p:nvSpPr>
        <p:spPr>
          <a:xfrm>
            <a:off x="609600" y="827088"/>
            <a:ext cx="10972800" cy="576421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4000"/>
              <a:buChar char="•"/>
            </a:pPr>
            <a:r>
              <a:rPr b="1" lang="en-US" sz="4000"/>
              <a:t>Private</a:t>
            </a:r>
            <a:r>
              <a:rPr lang="en-US" sz="4000"/>
              <a:t>: </a:t>
            </a:r>
            <a:endParaRPr/>
          </a:p>
          <a:p>
            <a:pPr indent="-342900" lvl="0" marL="342900" rtl="0" algn="just">
              <a:spcBef>
                <a:spcPts val="640"/>
              </a:spcBef>
              <a:spcAft>
                <a:spcPts val="0"/>
              </a:spcAft>
              <a:buClr>
                <a:schemeClr val="dk1"/>
              </a:buClr>
              <a:buSzPts val="3200"/>
              <a:buChar char="•"/>
            </a:pPr>
            <a:r>
              <a:rPr lang="en-US"/>
              <a:t>If a method or variable is marked as private (has the private access modifier assigned to it), then only code inside the same class can access the variable, or call the method.</a:t>
            </a:r>
            <a:endParaRPr/>
          </a:p>
          <a:p>
            <a:pPr indent="-342900" lvl="0" marL="342900" rtl="0" algn="just">
              <a:spcBef>
                <a:spcPts val="640"/>
              </a:spcBef>
              <a:spcAft>
                <a:spcPts val="0"/>
              </a:spcAft>
              <a:buClr>
                <a:schemeClr val="dk1"/>
              </a:buClr>
              <a:buSzPts val="3200"/>
              <a:buChar char="•"/>
            </a:pPr>
            <a:r>
              <a:rPr lang="en-US"/>
              <a:t>Code inside subclasses cannot access the variable or method, nor can code from any external class.</a:t>
            </a:r>
            <a:endParaRPr/>
          </a:p>
        </p:txBody>
      </p:sp>
      <p:sp>
        <p:nvSpPr>
          <p:cNvPr id="268" name="Google Shape;268;p16">
            <a:hlinkClick r:id="rId3"/>
          </p:cNvPr>
          <p:cNvSpPr/>
          <p:nvPr/>
        </p:nvSpPr>
        <p:spPr>
          <a:xfrm>
            <a:off x="3857625" y="4619625"/>
            <a:ext cx="5295900" cy="105727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libri"/>
              <a:buNone/>
            </a:pPr>
            <a:r>
              <a:rPr b="1" lang="en-US" sz="4000">
                <a:solidFill>
                  <a:schemeClr val="lt1"/>
                </a:solidFill>
              </a:rPr>
              <a:t>Accessing private Fields via Accessor Methods</a:t>
            </a:r>
            <a:endParaRPr b="1" sz="4000">
              <a:solidFill>
                <a:schemeClr val="lt1"/>
              </a:solidFill>
            </a:endParaRPr>
          </a:p>
        </p:txBody>
      </p:sp>
      <p:sp>
        <p:nvSpPr>
          <p:cNvPr id="274" name="Google Shape;274;p17"/>
          <p:cNvSpPr txBox="1"/>
          <p:nvPr>
            <p:ph idx="1" type="body"/>
          </p:nvPr>
        </p:nvSpPr>
        <p:spPr>
          <a:xfrm>
            <a:off x="609600" y="827088"/>
            <a:ext cx="10972800" cy="576421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4000"/>
              <a:buChar char="•"/>
            </a:pPr>
            <a:r>
              <a:rPr b="1" lang="en-US" sz="4000"/>
              <a:t>Private</a:t>
            </a:r>
            <a:r>
              <a:rPr lang="en-US" sz="4000"/>
              <a:t>: </a:t>
            </a:r>
            <a:endParaRPr/>
          </a:p>
          <a:p>
            <a:pPr indent="-342900" lvl="0" marL="342900" rtl="0" algn="just">
              <a:spcBef>
                <a:spcPts val="640"/>
              </a:spcBef>
              <a:spcAft>
                <a:spcPts val="0"/>
              </a:spcAft>
              <a:buClr>
                <a:schemeClr val="dk1"/>
              </a:buClr>
              <a:buSzPts val="3200"/>
              <a:buChar char="•"/>
            </a:pPr>
            <a:r>
              <a:rPr lang="en-US"/>
              <a:t>Fields are often declared private to control the access to them from the outside world. </a:t>
            </a:r>
            <a:endParaRPr/>
          </a:p>
          <a:p>
            <a:pPr indent="-342900" lvl="0" marL="342900" rtl="0" algn="just">
              <a:spcBef>
                <a:spcPts val="640"/>
              </a:spcBef>
              <a:spcAft>
                <a:spcPts val="0"/>
              </a:spcAft>
              <a:buClr>
                <a:schemeClr val="dk1"/>
              </a:buClr>
              <a:buSzPts val="3200"/>
              <a:buChar char="•"/>
            </a:pPr>
            <a:r>
              <a:rPr lang="en-US"/>
              <a:t>In some cases the fields are truly private, meaning they are only used internally in the class. </a:t>
            </a:r>
            <a:endParaRPr/>
          </a:p>
          <a:p>
            <a:pPr indent="-342900" lvl="0" marL="342900" rtl="0" algn="just">
              <a:spcBef>
                <a:spcPts val="640"/>
              </a:spcBef>
              <a:spcAft>
                <a:spcPts val="0"/>
              </a:spcAft>
              <a:buClr>
                <a:schemeClr val="dk1"/>
              </a:buClr>
              <a:buSzPts val="3200"/>
              <a:buChar char="•"/>
            </a:pPr>
            <a:r>
              <a:rPr lang="en-US"/>
              <a:t>In other cases the fields can be accessed via accessor methods (e.g. getters and setters).</a:t>
            </a:r>
            <a:endParaRPr/>
          </a:p>
        </p:txBody>
      </p:sp>
      <p:sp>
        <p:nvSpPr>
          <p:cNvPr id="275" name="Google Shape;275;p17">
            <a:hlinkClick r:id="rId3"/>
          </p:cNvPr>
          <p:cNvSpPr/>
          <p:nvPr/>
        </p:nvSpPr>
        <p:spPr>
          <a:xfrm>
            <a:off x="3448050" y="5410200"/>
            <a:ext cx="5295900" cy="105727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8"/>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Access Modifiers</a:t>
            </a:r>
            <a:endParaRPr b="1">
              <a:solidFill>
                <a:schemeClr val="lt1"/>
              </a:solidFill>
            </a:endParaRPr>
          </a:p>
        </p:txBody>
      </p:sp>
      <p:sp>
        <p:nvSpPr>
          <p:cNvPr id="281" name="Google Shape;281;p18"/>
          <p:cNvSpPr txBox="1"/>
          <p:nvPr>
            <p:ph idx="1" type="body"/>
          </p:nvPr>
        </p:nvSpPr>
        <p:spPr>
          <a:xfrm>
            <a:off x="609600" y="827088"/>
            <a:ext cx="1097280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0000"/>
              </a:buClr>
              <a:buSzPts val="4000"/>
              <a:buChar char="•"/>
            </a:pPr>
            <a:r>
              <a:rPr b="1" lang="en-US" sz="4000">
                <a:solidFill>
                  <a:srgbClr val="000000"/>
                </a:solidFill>
              </a:rPr>
              <a:t>Default</a:t>
            </a:r>
            <a:r>
              <a:rPr lang="en-US" sz="4000">
                <a:solidFill>
                  <a:srgbClr val="000000"/>
                </a:solidFill>
              </a:rPr>
              <a:t>: </a:t>
            </a:r>
            <a:endParaRPr/>
          </a:p>
          <a:p>
            <a:pPr indent="-342900" lvl="0" marL="342900" rtl="0" algn="just">
              <a:spcBef>
                <a:spcPts val="640"/>
              </a:spcBef>
              <a:spcAft>
                <a:spcPts val="0"/>
              </a:spcAft>
              <a:buClr>
                <a:schemeClr val="dk1"/>
              </a:buClr>
              <a:buSzPts val="3200"/>
              <a:buChar char="•"/>
            </a:pPr>
            <a:r>
              <a:rPr lang="en-US"/>
              <a:t>The default Java access modifier is declared by not writing any access modifier at all.  </a:t>
            </a:r>
            <a:endParaRPr/>
          </a:p>
          <a:p>
            <a:pPr indent="-342900" lvl="0" marL="342900" rtl="0" algn="just">
              <a:spcBef>
                <a:spcPts val="640"/>
              </a:spcBef>
              <a:spcAft>
                <a:spcPts val="0"/>
              </a:spcAft>
              <a:buClr>
                <a:schemeClr val="dk1"/>
              </a:buClr>
              <a:buSzPts val="3200"/>
              <a:buChar char="•"/>
            </a:pPr>
            <a:r>
              <a:rPr lang="en-US"/>
              <a:t>The default access modifier means that code inside the class itself as well as code inside classes in the same package as this class, can access the class, field, constructor or method which the default access modifier is assigned to. </a:t>
            </a:r>
            <a:endParaRPr/>
          </a:p>
          <a:p>
            <a:pPr indent="-342900" lvl="0" marL="342900" rtl="0" algn="just">
              <a:spcBef>
                <a:spcPts val="640"/>
              </a:spcBef>
              <a:spcAft>
                <a:spcPts val="0"/>
              </a:spcAft>
              <a:buClr>
                <a:schemeClr val="dk1"/>
              </a:buClr>
              <a:buSzPts val="3200"/>
              <a:buChar char="•"/>
            </a:pPr>
            <a:r>
              <a:rPr lang="en-US"/>
              <a:t>Therefore, the default access modifier is also sometimes referred to as the package access modifier.</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9"/>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Access Modifiers</a:t>
            </a:r>
            <a:endParaRPr b="1">
              <a:solidFill>
                <a:schemeClr val="lt1"/>
              </a:solidFill>
            </a:endParaRPr>
          </a:p>
        </p:txBody>
      </p:sp>
      <p:sp>
        <p:nvSpPr>
          <p:cNvPr id="287" name="Google Shape;287;p19"/>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0000"/>
              </a:buClr>
              <a:buSzPts val="4000"/>
              <a:buChar char="•"/>
            </a:pPr>
            <a:r>
              <a:rPr b="1" lang="en-US" sz="4000">
                <a:solidFill>
                  <a:srgbClr val="000000"/>
                </a:solidFill>
              </a:rPr>
              <a:t>Default</a:t>
            </a:r>
            <a:r>
              <a:rPr lang="en-US" sz="4000">
                <a:solidFill>
                  <a:srgbClr val="000000"/>
                </a:solidFill>
              </a:rPr>
              <a:t>: </a:t>
            </a:r>
            <a:endParaRPr/>
          </a:p>
          <a:p>
            <a:pPr indent="-342900" lvl="0" marL="342900" rtl="0" algn="just">
              <a:spcBef>
                <a:spcPts val="720"/>
              </a:spcBef>
              <a:spcAft>
                <a:spcPts val="0"/>
              </a:spcAft>
              <a:buClr>
                <a:srgbClr val="000000"/>
              </a:buClr>
              <a:buSzPts val="3600"/>
              <a:buChar char="•"/>
            </a:pPr>
            <a:r>
              <a:rPr lang="en-US" sz="3600">
                <a:solidFill>
                  <a:srgbClr val="000000"/>
                </a:solidFill>
              </a:rPr>
              <a:t>Subclasses cannot access methods and member variables (fields) in the superclass, if they these methods and fields are marked with the default access modifier, unless the subclass is located in the same package as the superclass. </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177" name="Google Shape;177;p2"/>
          <p:cNvSpPr txBox="1"/>
          <p:nvPr>
            <p:ph idx="1" type="body"/>
          </p:nvPr>
        </p:nvSpPr>
        <p:spPr>
          <a:xfrm>
            <a:off x="609600" y="904875"/>
            <a:ext cx="10972800" cy="555307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There are five different ways to create an object in Java:</a:t>
            </a:r>
            <a:endParaRPr/>
          </a:p>
          <a:p>
            <a:pPr indent="-514350" lvl="0" marL="514350" rtl="0" algn="l">
              <a:spcBef>
                <a:spcPts val="640"/>
              </a:spcBef>
              <a:spcAft>
                <a:spcPts val="0"/>
              </a:spcAft>
              <a:buClr>
                <a:schemeClr val="dk1"/>
              </a:buClr>
              <a:buSzPts val="3200"/>
              <a:buFont typeface="Calibri"/>
              <a:buAutoNum type="arabicPeriod"/>
            </a:pPr>
            <a:r>
              <a:rPr b="1" lang="en-US"/>
              <a:t>Java new Operator</a:t>
            </a:r>
            <a:endParaRPr/>
          </a:p>
          <a:p>
            <a:pPr indent="-311150" lvl="0" marL="514350" rtl="0" algn="l">
              <a:spcBef>
                <a:spcPts val="640"/>
              </a:spcBef>
              <a:spcAft>
                <a:spcPts val="0"/>
              </a:spcAft>
              <a:buClr>
                <a:schemeClr val="dk1"/>
              </a:buClr>
              <a:buSzPts val="3200"/>
              <a:buFont typeface="Calibri"/>
              <a:buNone/>
            </a:pPr>
            <a:r>
              <a:t/>
            </a:r>
            <a:endParaRPr b="1"/>
          </a:p>
          <a:p>
            <a:pPr indent="-514350" lvl="0" marL="514350" rtl="0" algn="l">
              <a:spcBef>
                <a:spcPts val="640"/>
              </a:spcBef>
              <a:spcAft>
                <a:spcPts val="0"/>
              </a:spcAft>
              <a:buClr>
                <a:schemeClr val="dk1"/>
              </a:buClr>
              <a:buSzPts val="3200"/>
              <a:buFont typeface="Calibri"/>
              <a:buAutoNum type="arabicPeriod"/>
            </a:pPr>
            <a:r>
              <a:rPr b="1" lang="en-US"/>
              <a:t>Java Class.newInstance() method</a:t>
            </a:r>
            <a:endParaRPr/>
          </a:p>
          <a:p>
            <a:pPr indent="-311150" lvl="0" marL="514350" rtl="0" algn="l">
              <a:spcBef>
                <a:spcPts val="640"/>
              </a:spcBef>
              <a:spcAft>
                <a:spcPts val="0"/>
              </a:spcAft>
              <a:buClr>
                <a:schemeClr val="dk1"/>
              </a:buClr>
              <a:buSzPts val="3200"/>
              <a:buFont typeface="Calibri"/>
              <a:buNone/>
            </a:pPr>
            <a:r>
              <a:t/>
            </a:r>
            <a:endParaRPr b="1"/>
          </a:p>
          <a:p>
            <a:pPr indent="-514350" lvl="0" marL="514350" rtl="0" algn="l">
              <a:spcBef>
                <a:spcPts val="640"/>
              </a:spcBef>
              <a:spcAft>
                <a:spcPts val="0"/>
              </a:spcAft>
              <a:buClr>
                <a:schemeClr val="dk1"/>
              </a:buClr>
              <a:buSzPts val="3200"/>
              <a:buFont typeface="Calibri"/>
              <a:buAutoNum type="arabicPeriod"/>
            </a:pPr>
            <a:r>
              <a:rPr b="1" lang="en-US"/>
              <a:t>Java newInstance() method of constructor</a:t>
            </a:r>
            <a:endParaRPr/>
          </a:p>
          <a:p>
            <a:pPr indent="-311150" lvl="0" marL="514350" rtl="0" algn="l">
              <a:spcBef>
                <a:spcPts val="640"/>
              </a:spcBef>
              <a:spcAft>
                <a:spcPts val="0"/>
              </a:spcAft>
              <a:buClr>
                <a:schemeClr val="dk1"/>
              </a:buClr>
              <a:buSzPts val="3200"/>
              <a:buFont typeface="Calibri"/>
              <a:buNone/>
            </a:pPr>
            <a:r>
              <a:t/>
            </a:r>
            <a:endParaRPr b="1"/>
          </a:p>
          <a:p>
            <a:pPr indent="-514350" lvl="0" marL="514350" rtl="0" algn="l">
              <a:spcBef>
                <a:spcPts val="640"/>
              </a:spcBef>
              <a:spcAft>
                <a:spcPts val="0"/>
              </a:spcAft>
              <a:buClr>
                <a:schemeClr val="dk1"/>
              </a:buClr>
              <a:buSzPts val="3200"/>
              <a:buFont typeface="Calibri"/>
              <a:buAutoNum type="arabicPeriod"/>
            </a:pPr>
            <a:r>
              <a:rPr b="1" lang="en-US"/>
              <a:t>Java Object.clone() method</a:t>
            </a:r>
            <a:endParaRPr/>
          </a:p>
          <a:p>
            <a:pPr indent="-311150" lvl="0" marL="514350" rtl="0" algn="l">
              <a:spcBef>
                <a:spcPts val="640"/>
              </a:spcBef>
              <a:spcAft>
                <a:spcPts val="0"/>
              </a:spcAft>
              <a:buClr>
                <a:schemeClr val="dk1"/>
              </a:buClr>
              <a:buSzPts val="3200"/>
              <a:buFont typeface="Calibri"/>
              <a:buNone/>
            </a:pPr>
            <a:r>
              <a:t/>
            </a:r>
            <a:endParaRPr b="1"/>
          </a:p>
          <a:p>
            <a:pPr indent="-514350" lvl="0" marL="514350" rtl="0" algn="l">
              <a:spcBef>
                <a:spcPts val="640"/>
              </a:spcBef>
              <a:spcAft>
                <a:spcPts val="0"/>
              </a:spcAft>
              <a:buClr>
                <a:schemeClr val="dk1"/>
              </a:buClr>
              <a:buSzPts val="3200"/>
              <a:buFont typeface="Calibri"/>
              <a:buAutoNum type="arabicPeriod"/>
            </a:pPr>
            <a:r>
              <a:rPr b="1" lang="en-US"/>
              <a:t>Java Object Serialization and Deserialization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183" name="Google Shape;183;p3"/>
          <p:cNvSpPr txBox="1"/>
          <p:nvPr>
            <p:ph idx="1" type="body"/>
          </p:nvPr>
        </p:nvSpPr>
        <p:spPr>
          <a:xfrm>
            <a:off x="609599" y="904875"/>
            <a:ext cx="11325225" cy="2886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1) Java new Operator</a:t>
            </a:r>
            <a:endParaRPr/>
          </a:p>
          <a:p>
            <a:pPr indent="-342900" lvl="0" marL="342900" rtl="0" algn="l">
              <a:spcBef>
                <a:spcPts val="640"/>
              </a:spcBef>
              <a:spcAft>
                <a:spcPts val="0"/>
              </a:spcAft>
              <a:buClr>
                <a:schemeClr val="dk1"/>
              </a:buClr>
              <a:buSzPts val="3200"/>
              <a:buChar char="•"/>
            </a:pPr>
            <a:r>
              <a:rPr lang="en-US"/>
              <a:t>This is the most popular way to create an object in Java. </a:t>
            </a:r>
            <a:endParaRPr/>
          </a:p>
          <a:p>
            <a:pPr indent="-342900" lvl="0" marL="342900" rtl="0" algn="l">
              <a:spcBef>
                <a:spcPts val="640"/>
              </a:spcBef>
              <a:spcAft>
                <a:spcPts val="0"/>
              </a:spcAft>
              <a:buClr>
                <a:schemeClr val="dk1"/>
              </a:buClr>
              <a:buSzPts val="3200"/>
              <a:buChar char="•"/>
            </a:pPr>
            <a:r>
              <a:rPr lang="en-US"/>
              <a:t>A new operator is also followed by a call to constructor which initializes the new object. </a:t>
            </a:r>
            <a:endParaRPr/>
          </a:p>
          <a:p>
            <a:pPr indent="-342900" lvl="0" marL="342900" rtl="0" algn="l">
              <a:spcBef>
                <a:spcPts val="640"/>
              </a:spcBef>
              <a:spcAft>
                <a:spcPts val="0"/>
              </a:spcAft>
              <a:buClr>
                <a:schemeClr val="dk1"/>
              </a:buClr>
              <a:buSzPts val="3200"/>
              <a:buChar char="•"/>
            </a:pPr>
            <a:r>
              <a:rPr lang="en-US"/>
              <a:t>While we create an object it occupies space in the heap.</a:t>
            </a:r>
            <a:endParaRPr/>
          </a:p>
          <a:p>
            <a:pPr indent="-139700" lvl="0" marL="342900" rtl="0" algn="l">
              <a:spcBef>
                <a:spcPts val="640"/>
              </a:spcBef>
              <a:spcAft>
                <a:spcPts val="0"/>
              </a:spcAft>
              <a:buClr>
                <a:schemeClr val="dk1"/>
              </a:buClr>
              <a:buSzPts val="3200"/>
              <a:buNone/>
            </a:pPr>
            <a:r>
              <a:t/>
            </a:r>
            <a:endParaRPr/>
          </a:p>
        </p:txBody>
      </p:sp>
      <p:pic>
        <p:nvPicPr>
          <p:cNvPr id="184" name="Google Shape;184;p3"/>
          <p:cNvPicPr preferRelativeResize="0"/>
          <p:nvPr/>
        </p:nvPicPr>
        <p:blipFill rotWithShape="1">
          <a:blip r:embed="rId3">
            <a:alphaModFix/>
          </a:blip>
          <a:srcRect b="0" l="0" r="0" t="0"/>
          <a:stretch/>
        </p:blipFill>
        <p:spPr>
          <a:xfrm>
            <a:off x="3267074" y="3952332"/>
            <a:ext cx="4895852" cy="24944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190" name="Google Shape;190;p4"/>
          <p:cNvSpPr txBox="1"/>
          <p:nvPr>
            <p:ph idx="1" type="body"/>
          </p:nvPr>
        </p:nvSpPr>
        <p:spPr>
          <a:xfrm>
            <a:off x="609599" y="904875"/>
            <a:ext cx="11325225" cy="5486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a:t>1) Java new Operator</a:t>
            </a:r>
            <a:endParaRPr/>
          </a:p>
          <a:p>
            <a:pPr indent="-342900" lvl="0" marL="342900" rtl="0" algn="just">
              <a:spcBef>
                <a:spcPts val="800"/>
              </a:spcBef>
              <a:spcAft>
                <a:spcPts val="0"/>
              </a:spcAft>
              <a:buClr>
                <a:srgbClr val="FF0000"/>
              </a:buClr>
              <a:buSzPts val="4000"/>
              <a:buChar char="•"/>
            </a:pPr>
            <a:r>
              <a:rPr b="1" lang="en-US" sz="4000">
                <a:solidFill>
                  <a:srgbClr val="FF0000"/>
                </a:solidFill>
              </a:rPr>
              <a:t>new</a:t>
            </a:r>
            <a:r>
              <a:rPr b="1" lang="en-US"/>
              <a:t> </a:t>
            </a:r>
            <a:r>
              <a:rPr lang="en-US"/>
              <a:t>allocates memory for an object during run time. </a:t>
            </a:r>
            <a:endParaRPr/>
          </a:p>
          <a:p>
            <a:pPr indent="-342900" lvl="0" marL="342900" rtl="0" algn="just">
              <a:spcBef>
                <a:spcPts val="640"/>
              </a:spcBef>
              <a:spcAft>
                <a:spcPts val="0"/>
              </a:spcAft>
              <a:buClr>
                <a:schemeClr val="dk1"/>
              </a:buClr>
              <a:buSzPts val="3200"/>
              <a:buChar char="•"/>
            </a:pPr>
            <a:r>
              <a:rPr lang="en-US"/>
              <a:t>The advantage of this approach is that your program can create as many or as few objects as it needs during the execution of your program.</a:t>
            </a:r>
            <a:endParaRPr/>
          </a:p>
          <a:p>
            <a:pPr indent="-342900" lvl="0" marL="342900" rtl="0" algn="just">
              <a:spcBef>
                <a:spcPts val="640"/>
              </a:spcBef>
              <a:spcAft>
                <a:spcPts val="0"/>
              </a:spcAft>
              <a:buClr>
                <a:schemeClr val="dk1"/>
              </a:buClr>
              <a:buSzPts val="3200"/>
              <a:buChar char="•"/>
            </a:pPr>
            <a:r>
              <a:rPr lang="en-US"/>
              <a:t>If </a:t>
            </a:r>
            <a:r>
              <a:rPr b="1" lang="en-US"/>
              <a:t>new is</a:t>
            </a:r>
            <a:r>
              <a:rPr lang="en-US"/>
              <a:t> not able to allocate memory for an object because of insufficient memory, a </a:t>
            </a:r>
            <a:r>
              <a:rPr lang="en-US">
                <a:solidFill>
                  <a:srgbClr val="FF0000"/>
                </a:solidFill>
              </a:rPr>
              <a:t>run-time exception </a:t>
            </a:r>
            <a:r>
              <a:rPr lang="en-US"/>
              <a:t>will occur.</a:t>
            </a:r>
            <a:endParaRPr/>
          </a:p>
        </p:txBody>
      </p:sp>
      <p:sp>
        <p:nvSpPr>
          <p:cNvPr id="191" name="Google Shape;191;p4">
            <a:hlinkClick r:id="rId3"/>
          </p:cNvPr>
          <p:cNvSpPr/>
          <p:nvPr/>
        </p:nvSpPr>
        <p:spPr>
          <a:xfrm>
            <a:off x="4014786" y="5172075"/>
            <a:ext cx="4514850" cy="97155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FF00"/>
                </a:solidFill>
                <a:latin typeface="Calibri"/>
                <a:ea typeface="Calibri"/>
                <a:cs typeface="Calibri"/>
                <a:sym typeface="Calibri"/>
              </a:rPr>
              <a:t>Example</a:t>
            </a:r>
            <a:endParaRPr b="1" i="0" sz="40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197" name="Google Shape;197;p5"/>
          <p:cNvSpPr txBox="1"/>
          <p:nvPr>
            <p:ph idx="1" type="body"/>
          </p:nvPr>
        </p:nvSpPr>
        <p:spPr>
          <a:xfrm>
            <a:off x="609599" y="904875"/>
            <a:ext cx="11325225" cy="548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2) Java Class.newInstance() method</a:t>
            </a:r>
            <a:endParaRPr/>
          </a:p>
          <a:p>
            <a:pPr indent="-342900" lvl="0" marL="342900" rtl="0" algn="l">
              <a:spcBef>
                <a:spcPts val="640"/>
              </a:spcBef>
              <a:spcAft>
                <a:spcPts val="0"/>
              </a:spcAft>
              <a:buClr>
                <a:schemeClr val="dk1"/>
              </a:buClr>
              <a:buSzPts val="3200"/>
              <a:buChar char="•"/>
            </a:pPr>
            <a:r>
              <a:rPr lang="en-US"/>
              <a:t>Java </a:t>
            </a:r>
            <a:r>
              <a:rPr b="1" lang="en-US"/>
              <a:t>Class.newInstance()</a:t>
            </a:r>
            <a:r>
              <a:rPr lang="en-US"/>
              <a:t> is the method of Class </a:t>
            </a:r>
            <a:r>
              <a:rPr b="1" lang="en-US">
                <a:solidFill>
                  <a:srgbClr val="FF0000"/>
                </a:solidFill>
              </a:rPr>
              <a:t>class</a:t>
            </a:r>
            <a:r>
              <a:rPr lang="en-US"/>
              <a:t>. </a:t>
            </a:r>
            <a:endParaRPr/>
          </a:p>
          <a:p>
            <a:pPr indent="-342900" lvl="0" marL="342900" rtl="0" algn="l">
              <a:spcBef>
                <a:spcPts val="640"/>
              </a:spcBef>
              <a:spcAft>
                <a:spcPts val="0"/>
              </a:spcAft>
              <a:buClr>
                <a:schemeClr val="dk1"/>
              </a:buClr>
              <a:buSzPts val="3200"/>
              <a:buChar char="•"/>
            </a:pPr>
            <a:r>
              <a:rPr lang="en-US"/>
              <a:t>The Class </a:t>
            </a:r>
            <a:r>
              <a:rPr b="1" lang="en-US">
                <a:solidFill>
                  <a:srgbClr val="FF0000"/>
                </a:solidFill>
              </a:rPr>
              <a:t>class</a:t>
            </a:r>
            <a:r>
              <a:rPr lang="en-US"/>
              <a:t> belongs to </a:t>
            </a:r>
            <a:r>
              <a:rPr b="1" lang="en-US"/>
              <a:t>java.lang</a:t>
            </a:r>
            <a:r>
              <a:rPr lang="en-US"/>
              <a:t> package. </a:t>
            </a:r>
            <a:endParaRPr/>
          </a:p>
          <a:p>
            <a:pPr indent="-342900" lvl="0" marL="342900" rtl="0" algn="l">
              <a:spcBef>
                <a:spcPts val="640"/>
              </a:spcBef>
              <a:spcAft>
                <a:spcPts val="0"/>
              </a:spcAft>
              <a:buClr>
                <a:schemeClr val="dk1"/>
              </a:buClr>
              <a:buSzPts val="3200"/>
              <a:buChar char="•"/>
            </a:pPr>
            <a:r>
              <a:rPr lang="en-US"/>
              <a:t>It creates a new instance of the class represented by this Class object. </a:t>
            </a:r>
            <a:endParaRPr/>
          </a:p>
          <a:p>
            <a:pPr indent="-342900" lvl="0" marL="342900" rtl="0" algn="l">
              <a:spcBef>
                <a:spcPts val="640"/>
              </a:spcBef>
              <a:spcAft>
                <a:spcPts val="0"/>
              </a:spcAft>
              <a:buClr>
                <a:schemeClr val="dk1"/>
              </a:buClr>
              <a:buSzPts val="3200"/>
              <a:buChar char="•"/>
            </a:pPr>
            <a:r>
              <a:rPr lang="en-US"/>
              <a:t>It returns the newly created instance of the class.</a:t>
            </a:r>
            <a:endParaRPr/>
          </a:p>
        </p:txBody>
      </p:sp>
      <p:sp>
        <p:nvSpPr>
          <p:cNvPr id="198" name="Google Shape;198;p5">
            <a:hlinkClick r:id="rId3"/>
          </p:cNvPr>
          <p:cNvSpPr/>
          <p:nvPr/>
        </p:nvSpPr>
        <p:spPr>
          <a:xfrm>
            <a:off x="4014786" y="5172075"/>
            <a:ext cx="4514850" cy="97155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FF00"/>
                </a:solidFill>
                <a:latin typeface="Calibri"/>
                <a:ea typeface="Calibri"/>
                <a:cs typeface="Calibri"/>
                <a:sym typeface="Calibri"/>
              </a:rPr>
              <a:t>Example</a:t>
            </a:r>
            <a:endParaRPr b="1" i="0" sz="40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204" name="Google Shape;204;p6"/>
          <p:cNvSpPr txBox="1"/>
          <p:nvPr>
            <p:ph idx="1" type="body"/>
          </p:nvPr>
        </p:nvSpPr>
        <p:spPr>
          <a:xfrm>
            <a:off x="609599" y="702538"/>
            <a:ext cx="11325225" cy="6155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3) Java newInstance() method of Constructor class</a:t>
            </a:r>
            <a:endParaRPr/>
          </a:p>
          <a:p>
            <a:pPr indent="-342900" lvl="0" marL="342900" rtl="0" algn="l">
              <a:spcBef>
                <a:spcPts val="640"/>
              </a:spcBef>
              <a:spcAft>
                <a:spcPts val="0"/>
              </a:spcAft>
              <a:buClr>
                <a:schemeClr val="dk1"/>
              </a:buClr>
              <a:buSzPts val="3200"/>
              <a:buChar char="•"/>
            </a:pPr>
            <a:r>
              <a:rPr lang="en-US"/>
              <a:t>Java </a:t>
            </a:r>
            <a:r>
              <a:rPr b="1" lang="en-US"/>
              <a:t>Constructor</a:t>
            </a:r>
            <a:r>
              <a:rPr lang="en-US"/>
              <a:t> class also has a </a:t>
            </a:r>
            <a:r>
              <a:rPr b="1" lang="en-US"/>
              <a:t>newInstance()</a:t>
            </a:r>
            <a:r>
              <a:rPr lang="en-US"/>
              <a:t> method similar to newInstance() method of Class class. </a:t>
            </a:r>
            <a:endParaRPr/>
          </a:p>
          <a:p>
            <a:pPr indent="-342900" lvl="0" marL="342900" rtl="0" algn="just">
              <a:spcBef>
                <a:spcPts val="640"/>
              </a:spcBef>
              <a:spcAft>
                <a:spcPts val="0"/>
              </a:spcAft>
              <a:buClr>
                <a:srgbClr val="FF0000"/>
              </a:buClr>
              <a:buSzPts val="3200"/>
              <a:buChar char="•"/>
            </a:pPr>
            <a:r>
              <a:rPr b="1" lang="en-US">
                <a:solidFill>
                  <a:srgbClr val="FF0000"/>
                </a:solidFill>
              </a:rPr>
              <a:t>newInstance()	 </a:t>
            </a:r>
            <a:r>
              <a:rPr lang="en-US"/>
              <a:t>method belongs to </a:t>
            </a:r>
            <a:endParaRPr/>
          </a:p>
          <a:p>
            <a:pPr indent="-285750" lvl="1" marL="742950" rtl="0" algn="just">
              <a:spcBef>
                <a:spcPts val="560"/>
              </a:spcBef>
              <a:spcAft>
                <a:spcPts val="0"/>
              </a:spcAft>
              <a:buClr>
                <a:schemeClr val="dk1"/>
              </a:buClr>
              <a:buSzPts val="2800"/>
              <a:buChar char="–"/>
            </a:pPr>
            <a:r>
              <a:rPr b="1" lang="en-US"/>
              <a:t>java.lang.reflect.Constructor</a:t>
            </a:r>
            <a:r>
              <a:rPr lang="en-US"/>
              <a:t> class. </a:t>
            </a:r>
            <a:endParaRPr/>
          </a:p>
          <a:p>
            <a:pPr indent="-342900" lvl="0" marL="342900" rtl="0" algn="just">
              <a:spcBef>
                <a:spcPts val="640"/>
              </a:spcBef>
              <a:spcAft>
                <a:spcPts val="0"/>
              </a:spcAft>
              <a:buClr>
                <a:schemeClr val="dk1"/>
              </a:buClr>
              <a:buSzPts val="3200"/>
              <a:buChar char="•"/>
            </a:pPr>
            <a:r>
              <a:rPr lang="en-US"/>
              <a:t>Both newInstance() method are known as reflective ways to create object. </a:t>
            </a:r>
            <a:endParaRPr/>
          </a:p>
          <a:p>
            <a:pPr indent="-342900" lvl="0" marL="342900" rtl="0" algn="just">
              <a:spcBef>
                <a:spcPts val="640"/>
              </a:spcBef>
              <a:spcAft>
                <a:spcPts val="0"/>
              </a:spcAft>
              <a:buClr>
                <a:schemeClr val="dk1"/>
              </a:buClr>
              <a:buSzPts val="3200"/>
              <a:buChar char="•"/>
            </a:pPr>
            <a:r>
              <a:rPr lang="en-US"/>
              <a:t>In fact the </a:t>
            </a:r>
            <a:r>
              <a:rPr b="1" lang="en-US">
                <a:solidFill>
                  <a:srgbClr val="FF0000"/>
                </a:solidFill>
              </a:rPr>
              <a:t>newInstance() </a:t>
            </a:r>
            <a:r>
              <a:rPr lang="en-US"/>
              <a:t>method of Class class internally uses </a:t>
            </a:r>
            <a:r>
              <a:rPr b="1" lang="en-US">
                <a:solidFill>
                  <a:srgbClr val="57903F"/>
                </a:solidFill>
              </a:rPr>
              <a:t>newInstance() </a:t>
            </a:r>
            <a:r>
              <a:rPr lang="en-US"/>
              <a:t>method of Constructor class. </a:t>
            </a:r>
            <a:endParaRPr/>
          </a:p>
          <a:p>
            <a:pPr indent="-342900" lvl="0" marL="342900" rtl="0" algn="just">
              <a:spcBef>
                <a:spcPts val="640"/>
              </a:spcBef>
              <a:spcAft>
                <a:spcPts val="0"/>
              </a:spcAft>
              <a:buClr>
                <a:schemeClr val="dk1"/>
              </a:buClr>
              <a:buSzPts val="3200"/>
              <a:buChar char="•"/>
            </a:pPr>
            <a:r>
              <a:rPr lang="en-US"/>
              <a:t>The method returns a new object created by calling the constructor.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210" name="Google Shape;210;p7"/>
          <p:cNvSpPr txBox="1"/>
          <p:nvPr>
            <p:ph idx="1" type="body"/>
          </p:nvPr>
        </p:nvSpPr>
        <p:spPr>
          <a:xfrm>
            <a:off x="609599" y="702538"/>
            <a:ext cx="11325225" cy="615546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a:t>3) Java newInstance() method of Constructor class</a:t>
            </a:r>
            <a:endParaRPr/>
          </a:p>
          <a:p>
            <a:pPr indent="0" lvl="0" marL="0" rtl="0" algn="just">
              <a:spcBef>
                <a:spcPts val="640"/>
              </a:spcBef>
              <a:spcAft>
                <a:spcPts val="0"/>
              </a:spcAft>
              <a:buClr>
                <a:schemeClr val="dk1"/>
              </a:buClr>
              <a:buSzPts val="3200"/>
              <a:buNone/>
            </a:pPr>
            <a:r>
              <a:rPr lang="en-US"/>
              <a:t>The newInstance() method throws the following Exception:</a:t>
            </a:r>
            <a:endParaRPr/>
          </a:p>
          <a:p>
            <a:pPr indent="-285750" lvl="1" marL="742950" rtl="0" algn="just">
              <a:spcBef>
                <a:spcPts val="560"/>
              </a:spcBef>
              <a:spcAft>
                <a:spcPts val="0"/>
              </a:spcAft>
              <a:buClr>
                <a:schemeClr val="dk1"/>
              </a:buClr>
              <a:buSzPts val="2800"/>
              <a:buChar char="–"/>
            </a:pPr>
            <a:r>
              <a:rPr b="1" lang="en-US"/>
              <a:t>IllegalAccessException:</a:t>
            </a:r>
            <a:r>
              <a:rPr lang="en-US"/>
              <a:t> If the constructor is inaccessible.</a:t>
            </a:r>
            <a:endParaRPr/>
          </a:p>
          <a:p>
            <a:pPr indent="-285750" lvl="1" marL="742950" rtl="0" algn="just">
              <a:spcBef>
                <a:spcPts val="560"/>
              </a:spcBef>
              <a:spcAft>
                <a:spcPts val="0"/>
              </a:spcAft>
              <a:buClr>
                <a:schemeClr val="dk1"/>
              </a:buClr>
              <a:buSzPts val="2800"/>
              <a:buChar char="–"/>
            </a:pPr>
            <a:r>
              <a:rPr b="1" lang="en-US"/>
              <a:t>IllegalArgumentException:</a:t>
            </a:r>
            <a:r>
              <a:rPr lang="en-US"/>
              <a:t> If the actual and formal parameter differ in number.</a:t>
            </a:r>
            <a:endParaRPr/>
          </a:p>
          <a:p>
            <a:pPr indent="-285750" lvl="1" marL="742950" rtl="0" algn="just">
              <a:spcBef>
                <a:spcPts val="560"/>
              </a:spcBef>
              <a:spcAft>
                <a:spcPts val="0"/>
              </a:spcAft>
              <a:buClr>
                <a:schemeClr val="dk1"/>
              </a:buClr>
              <a:buSzPts val="2800"/>
              <a:buChar char="–"/>
            </a:pPr>
            <a:r>
              <a:rPr b="1" lang="en-US"/>
              <a:t>InstantiationException:</a:t>
            </a:r>
            <a:r>
              <a:rPr lang="en-US"/>
              <a:t> If the class constructor represents an abstract class.</a:t>
            </a:r>
            <a:endParaRPr/>
          </a:p>
          <a:p>
            <a:pPr indent="-285750" lvl="1" marL="742950" rtl="0" algn="just">
              <a:spcBef>
                <a:spcPts val="560"/>
              </a:spcBef>
              <a:spcAft>
                <a:spcPts val="0"/>
              </a:spcAft>
              <a:buClr>
                <a:schemeClr val="dk1"/>
              </a:buClr>
              <a:buSzPts val="2800"/>
              <a:buChar char="–"/>
            </a:pPr>
            <a:r>
              <a:rPr b="1" lang="en-US"/>
              <a:t>InvocationTargetException:</a:t>
            </a:r>
            <a:r>
              <a:rPr lang="en-US"/>
              <a:t> If the underlying constructor throws an exception.</a:t>
            </a:r>
            <a:endParaRPr/>
          </a:p>
          <a:p>
            <a:pPr indent="-285750" lvl="1" marL="742950" rtl="0" algn="just">
              <a:spcBef>
                <a:spcPts val="560"/>
              </a:spcBef>
              <a:spcAft>
                <a:spcPts val="0"/>
              </a:spcAft>
              <a:buClr>
                <a:schemeClr val="dk1"/>
              </a:buClr>
              <a:buSzPts val="2800"/>
              <a:buChar char="–"/>
            </a:pPr>
            <a:r>
              <a:rPr b="1" lang="en-US"/>
              <a:t>ExceptionInInitializerError:</a:t>
            </a:r>
            <a:r>
              <a:rPr lang="en-US"/>
              <a:t> If the initialization provoked by this method fails.</a:t>
            </a:r>
            <a:endParaRPr/>
          </a:p>
        </p:txBody>
      </p:sp>
      <p:sp>
        <p:nvSpPr>
          <p:cNvPr id="211" name="Google Shape;211;p7">
            <a:hlinkClick r:id="rId3"/>
          </p:cNvPr>
          <p:cNvSpPr/>
          <p:nvPr/>
        </p:nvSpPr>
        <p:spPr>
          <a:xfrm>
            <a:off x="3838575" y="5669687"/>
            <a:ext cx="4514850" cy="97155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FF00"/>
                </a:solidFill>
                <a:latin typeface="Calibri"/>
                <a:ea typeface="Calibri"/>
                <a:cs typeface="Calibri"/>
                <a:sym typeface="Calibri"/>
              </a:rPr>
              <a:t>Example</a:t>
            </a:r>
            <a:endParaRPr b="1" i="0" sz="40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217" name="Google Shape;217;p8"/>
          <p:cNvSpPr txBox="1"/>
          <p:nvPr>
            <p:ph idx="1" type="body"/>
          </p:nvPr>
        </p:nvSpPr>
        <p:spPr>
          <a:xfrm>
            <a:off x="609599" y="702538"/>
            <a:ext cx="11325225" cy="615546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a:t>4) Java Object.clone() method</a:t>
            </a:r>
            <a:endParaRPr/>
          </a:p>
          <a:p>
            <a:pPr indent="-342900" lvl="0" marL="342900" rtl="0" algn="just">
              <a:spcBef>
                <a:spcPts val="640"/>
              </a:spcBef>
              <a:spcAft>
                <a:spcPts val="0"/>
              </a:spcAft>
              <a:buClr>
                <a:schemeClr val="dk1"/>
              </a:buClr>
              <a:buSzPts val="3200"/>
              <a:buChar char="•"/>
            </a:pPr>
            <a:r>
              <a:rPr lang="en-US"/>
              <a:t>Java </a:t>
            </a:r>
            <a:r>
              <a:rPr b="1" lang="en-US"/>
              <a:t>clone()</a:t>
            </a:r>
            <a:r>
              <a:rPr lang="en-US"/>
              <a:t> method creates a copy of an existing object. </a:t>
            </a:r>
            <a:endParaRPr/>
          </a:p>
          <a:p>
            <a:pPr indent="-342900" lvl="0" marL="342900" rtl="0" algn="just">
              <a:spcBef>
                <a:spcPts val="640"/>
              </a:spcBef>
              <a:spcAft>
                <a:spcPts val="0"/>
              </a:spcAft>
              <a:buClr>
                <a:schemeClr val="dk1"/>
              </a:buClr>
              <a:buSzPts val="3200"/>
              <a:buChar char="•"/>
            </a:pPr>
            <a:r>
              <a:rPr lang="en-US"/>
              <a:t>It is defined in </a:t>
            </a:r>
            <a:r>
              <a:rPr b="1" lang="en-US"/>
              <a:t>Object</a:t>
            </a:r>
            <a:r>
              <a:rPr lang="en-US"/>
              <a:t> class. It returns clone of this instance. </a:t>
            </a:r>
            <a:endParaRPr/>
          </a:p>
          <a:p>
            <a:pPr indent="-342900" lvl="0" marL="342900" rtl="0" algn="just">
              <a:spcBef>
                <a:spcPts val="640"/>
              </a:spcBef>
              <a:spcAft>
                <a:spcPts val="0"/>
              </a:spcAft>
              <a:buClr>
                <a:schemeClr val="dk1"/>
              </a:buClr>
              <a:buSzPts val="3200"/>
              <a:buChar char="•"/>
            </a:pPr>
            <a:r>
              <a:rPr lang="en-US"/>
              <a:t>The two most important point about clone() method is:</a:t>
            </a:r>
            <a:endParaRPr/>
          </a:p>
          <a:p>
            <a:pPr indent="-139700" lvl="0" marL="342900" rtl="0" algn="just">
              <a:spcBef>
                <a:spcPts val="640"/>
              </a:spcBef>
              <a:spcAft>
                <a:spcPts val="0"/>
              </a:spcAft>
              <a:buClr>
                <a:schemeClr val="dk1"/>
              </a:buClr>
              <a:buSzPts val="3200"/>
              <a:buNone/>
            </a:pPr>
            <a:r>
              <a:t/>
            </a:r>
            <a:endParaRPr/>
          </a:p>
          <a:p>
            <a:pPr indent="-514350" lvl="0" marL="514350" rtl="0" algn="just">
              <a:spcBef>
                <a:spcPts val="640"/>
              </a:spcBef>
              <a:spcAft>
                <a:spcPts val="0"/>
              </a:spcAft>
              <a:buClr>
                <a:schemeClr val="dk1"/>
              </a:buClr>
              <a:buSzPts val="3200"/>
              <a:buFont typeface="Calibri"/>
              <a:buAutoNum type="arabicPeriod"/>
            </a:pPr>
            <a:r>
              <a:rPr lang="en-US"/>
              <a:t>The </a:t>
            </a:r>
            <a:r>
              <a:rPr b="1" lang="en-US"/>
              <a:t>Cloneable</a:t>
            </a:r>
            <a:r>
              <a:rPr lang="en-US"/>
              <a:t> interface must be implemented while using clone() method. It is defined in </a:t>
            </a:r>
            <a:r>
              <a:rPr b="1" lang="en-US"/>
              <a:t>java.lang</a:t>
            </a:r>
            <a:r>
              <a:rPr lang="en-US"/>
              <a:t> package.</a:t>
            </a:r>
            <a:endParaRPr/>
          </a:p>
          <a:p>
            <a:pPr indent="-311150" lvl="0" marL="514350" rtl="0" algn="just">
              <a:spcBef>
                <a:spcPts val="640"/>
              </a:spcBef>
              <a:spcAft>
                <a:spcPts val="0"/>
              </a:spcAft>
              <a:buClr>
                <a:schemeClr val="dk1"/>
              </a:buClr>
              <a:buSzPts val="3200"/>
              <a:buFont typeface="Calibri"/>
              <a:buNone/>
            </a:pPr>
            <a:r>
              <a:t/>
            </a:r>
            <a:endParaRPr/>
          </a:p>
          <a:p>
            <a:pPr indent="-514350" lvl="0" marL="514350" rtl="0" algn="just">
              <a:spcBef>
                <a:spcPts val="640"/>
              </a:spcBef>
              <a:spcAft>
                <a:spcPts val="0"/>
              </a:spcAft>
              <a:buClr>
                <a:schemeClr val="dk1"/>
              </a:buClr>
              <a:buSzPts val="3200"/>
              <a:buFont typeface="Calibri"/>
              <a:buAutoNum type="arabicPeriod"/>
            </a:pPr>
            <a:r>
              <a:rPr lang="en-US"/>
              <a:t>The </a:t>
            </a:r>
            <a:r>
              <a:rPr b="1" lang="en-US"/>
              <a:t>clone()</a:t>
            </a:r>
            <a:r>
              <a:rPr lang="en-US"/>
              <a:t> method must override with other classes.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txBox="1"/>
          <p:nvPr>
            <p:ph type="title"/>
          </p:nvPr>
        </p:nvSpPr>
        <p:spPr>
          <a:xfrm>
            <a:off x="609600" y="-66903"/>
            <a:ext cx="10972800" cy="769441"/>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a:solidFill>
                  <a:schemeClr val="lt1"/>
                </a:solidFill>
              </a:rPr>
              <a:t>Different ways to create objects </a:t>
            </a:r>
            <a:endParaRPr b="1">
              <a:solidFill>
                <a:schemeClr val="lt1"/>
              </a:solidFill>
            </a:endParaRPr>
          </a:p>
        </p:txBody>
      </p:sp>
      <p:sp>
        <p:nvSpPr>
          <p:cNvPr id="223" name="Google Shape;223;p9"/>
          <p:cNvSpPr txBox="1"/>
          <p:nvPr>
            <p:ph idx="1" type="body"/>
          </p:nvPr>
        </p:nvSpPr>
        <p:spPr>
          <a:xfrm>
            <a:off x="609599" y="702538"/>
            <a:ext cx="11325225" cy="615546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a:t>4) Java Object.clone() method</a:t>
            </a:r>
            <a:endParaRPr/>
          </a:p>
          <a:p>
            <a:pPr indent="-342900" lvl="0" marL="342900" rtl="0" algn="just">
              <a:spcBef>
                <a:spcPts val="640"/>
              </a:spcBef>
              <a:spcAft>
                <a:spcPts val="0"/>
              </a:spcAft>
              <a:buClr>
                <a:schemeClr val="dk1"/>
              </a:buClr>
              <a:buSzPts val="3200"/>
              <a:buChar char="•"/>
            </a:pPr>
            <a:r>
              <a:rPr lang="en-US"/>
              <a:t>When we use clone() method in class, the class must call </a:t>
            </a:r>
            <a:r>
              <a:rPr b="1" lang="en-US"/>
              <a:t>super.clone()</a:t>
            </a:r>
            <a:r>
              <a:rPr lang="en-US"/>
              <a:t> to obtain the cloned object reference.</a:t>
            </a:r>
            <a:endParaRPr/>
          </a:p>
          <a:p>
            <a:pPr indent="-1397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US"/>
              <a:t>The method throws the </a:t>
            </a:r>
            <a:r>
              <a:rPr b="1" lang="en-US"/>
              <a:t>CloneNotSupportedException</a:t>
            </a:r>
            <a:r>
              <a:rPr lang="en-US"/>
              <a:t> if the Object class does not support the Cloneable interface.</a:t>
            </a:r>
            <a:endParaRPr/>
          </a:p>
        </p:txBody>
      </p:sp>
      <p:sp>
        <p:nvSpPr>
          <p:cNvPr id="224" name="Google Shape;224;p9">
            <a:hlinkClick r:id="rId3"/>
          </p:cNvPr>
          <p:cNvSpPr/>
          <p:nvPr/>
        </p:nvSpPr>
        <p:spPr>
          <a:xfrm>
            <a:off x="3716594" y="4542503"/>
            <a:ext cx="4758812" cy="106188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25" name="Google Shape;225;p9"/>
          <p:cNvPicPr preferRelativeResize="0"/>
          <p:nvPr/>
        </p:nvPicPr>
        <p:blipFill rotWithShape="1">
          <a:blip r:embed="rId4">
            <a:alphaModFix/>
          </a:blip>
          <a:srcRect b="0" l="0" r="0" t="0"/>
          <a:stretch/>
        </p:blipFill>
        <p:spPr>
          <a:xfrm>
            <a:off x="4898032" y="4625939"/>
            <a:ext cx="2395936" cy="10668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2021-08-24T09:58:05Z</dcterms:created>
  <dc:creator>Dnyanesh Kanade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