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Inter"/>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EDMMxJbdX+IWQaxmOpYrvwReo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ter-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Inter-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4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5" name="Google Shape;95;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4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1" name="Google Shape;101;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4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7" name="Google Shape;107;p4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8" name="Google Shape;108;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4" name="Google Shape;114;p4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5" name="Google Shape;115;p4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6" name="Google Shape;116;p4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7" name="Google Shape;117;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4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8"/>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2" name="Google Shape;132;p48"/>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3" name="Google Shape;133;p4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49"/>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49"/>
          <p:cNvSpPr/>
          <p:nvPr>
            <p:ph idx="2" type="pic"/>
          </p:nvPr>
        </p:nvSpPr>
        <p:spPr>
          <a:xfrm>
            <a:off x="2389717" y="612775"/>
            <a:ext cx="7315200" cy="4114800"/>
          </a:xfrm>
          <a:prstGeom prst="rect">
            <a:avLst/>
          </a:prstGeom>
          <a:noFill/>
          <a:ln>
            <a:noFill/>
          </a:ln>
        </p:spPr>
      </p:sp>
      <p:sp>
        <p:nvSpPr>
          <p:cNvPr id="139" name="Google Shape;139;p49"/>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p4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5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0"/>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5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51"/>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51"/>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5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5" name="Shape 155"/>
        <p:cNvGrpSpPr/>
        <p:nvPr/>
      </p:nvGrpSpPr>
      <p:grpSpPr>
        <a:xfrm>
          <a:off x="0" y="0"/>
          <a:ext cx="0" cy="0"/>
          <a:chOff x="0" y="0"/>
          <a:chExt cx="0" cy="0"/>
        </a:xfrm>
      </p:grpSpPr>
      <p:sp>
        <p:nvSpPr>
          <p:cNvPr id="156" name="Google Shape;156;p52"/>
          <p:cNvSpPr/>
          <p:nvPr/>
        </p:nvSpPr>
        <p:spPr>
          <a:xfrm>
            <a:off x="1117600" y="77450"/>
            <a:ext cx="10261600" cy="4572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7" name="Google Shape;157;p52"/>
          <p:cNvSpPr txBox="1"/>
          <p:nvPr/>
        </p:nvSpPr>
        <p:spPr>
          <a:xfrm rot="-5401349">
            <a:off x="-3142211" y="3275496"/>
            <a:ext cx="6858028" cy="307007"/>
          </a:xfrm>
          <a:prstGeom prst="rect">
            <a:avLst/>
          </a:prstGeom>
          <a:solidFill>
            <a:srgbClr val="000080"/>
          </a:solidFill>
          <a:ln>
            <a:noFill/>
          </a:ln>
        </p:spPr>
        <p:txBody>
          <a:bodyPr anchorCtr="0" anchor="t" bIns="68575" lIns="91425" spcFirstLastPara="1" rIns="91425" wrap="square" tIns="6850">
            <a:spAutoFit/>
          </a:bodyPr>
          <a:lstStyle/>
          <a:p>
            <a:pPr indent="0" lvl="0" marL="0" marR="0" rtl="0" algn="l">
              <a:spcBef>
                <a:spcPts val="0"/>
              </a:spcBef>
              <a:spcAft>
                <a:spcPts val="0"/>
              </a:spcAft>
              <a:buNone/>
            </a:pPr>
            <a:r>
              <a:rPr b="1" i="0" lang="en-US" sz="1500" u="none" cap="none" strike="noStrike">
                <a:solidFill>
                  <a:schemeClr val="lt1"/>
                </a:solidFill>
                <a:latin typeface="Verdana"/>
                <a:ea typeface="Verdana"/>
                <a:cs typeface="Verdana"/>
                <a:sym typeface="Verdana"/>
              </a:rPr>
              <a:t>   Vishwakarma  Institute  of  Technology</a:t>
            </a:r>
            <a:endParaRPr/>
          </a:p>
        </p:txBody>
      </p:sp>
      <p:pic>
        <p:nvPicPr>
          <p:cNvPr id="158" name="Google Shape;158;p52"/>
          <p:cNvPicPr preferRelativeResize="0"/>
          <p:nvPr/>
        </p:nvPicPr>
        <p:blipFill rotWithShape="1">
          <a:blip r:embed="rId2">
            <a:alphaModFix/>
          </a:blip>
          <a:srcRect b="0" l="0" r="0" t="0"/>
          <a:stretch/>
        </p:blipFill>
        <p:spPr>
          <a:xfrm>
            <a:off x="2" y="3"/>
            <a:ext cx="596900" cy="614363"/>
          </a:xfrm>
          <a:prstGeom prst="rect">
            <a:avLst/>
          </a:prstGeom>
          <a:noFill/>
          <a:ln>
            <a:noFill/>
          </a:ln>
        </p:spPr>
      </p:pic>
      <p:pic>
        <p:nvPicPr>
          <p:cNvPr descr="C:\Users\HP\Pictures\animations\1.gif" id="159" name="Google Shape;159;p52"/>
          <p:cNvPicPr preferRelativeResize="0"/>
          <p:nvPr/>
        </p:nvPicPr>
        <p:blipFill rotWithShape="1">
          <a:blip r:embed="rId3">
            <a:alphaModFix/>
          </a:blip>
          <a:srcRect b="0" l="0" r="0" t="0"/>
          <a:stretch/>
        </p:blipFill>
        <p:spPr>
          <a:xfrm>
            <a:off x="546100" y="581025"/>
            <a:ext cx="11633199" cy="71438"/>
          </a:xfrm>
          <a:prstGeom prst="rect">
            <a:avLst/>
          </a:prstGeom>
          <a:noFill/>
          <a:ln>
            <a:noFill/>
          </a:ln>
        </p:spPr>
      </p:pic>
      <p:sp>
        <p:nvSpPr>
          <p:cNvPr id="160" name="Google Shape;160;p52"/>
          <p:cNvSpPr txBox="1"/>
          <p:nvPr>
            <p:ph type="title"/>
          </p:nvPr>
        </p:nvSpPr>
        <p:spPr>
          <a:xfrm>
            <a:off x="2196893" y="3"/>
            <a:ext cx="7721600" cy="63976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800"/>
              <a:buFont typeface="Verdana"/>
              <a:buNone/>
              <a:defRPr sz="2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52"/>
          <p:cNvSpPr txBox="1"/>
          <p:nvPr>
            <p:ph idx="1" type="body"/>
          </p:nvPr>
        </p:nvSpPr>
        <p:spPr>
          <a:xfrm>
            <a:off x="812800" y="667404"/>
            <a:ext cx="11137464" cy="5733396"/>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400"/>
              </a:spcBef>
              <a:spcAft>
                <a:spcPts val="0"/>
              </a:spcAft>
              <a:buClr>
                <a:schemeClr val="dk1"/>
              </a:buClr>
              <a:buSzPts val="2000"/>
              <a:buChar char="•"/>
              <a:defRPr sz="2000">
                <a:latin typeface="Verdana"/>
                <a:ea typeface="Verdana"/>
                <a:cs typeface="Verdana"/>
                <a:sym typeface="Verdana"/>
              </a:defRPr>
            </a:lvl1pPr>
            <a:lvl2pPr indent="-355600" lvl="1" marL="914400" algn="l">
              <a:lnSpc>
                <a:spcPct val="150000"/>
              </a:lnSpc>
              <a:spcBef>
                <a:spcPts val="400"/>
              </a:spcBef>
              <a:spcAft>
                <a:spcPts val="0"/>
              </a:spcAft>
              <a:buClr>
                <a:schemeClr val="dk1"/>
              </a:buClr>
              <a:buSzPts val="2000"/>
              <a:buChar char="–"/>
              <a:defRPr sz="2000">
                <a:latin typeface="Verdana"/>
                <a:ea typeface="Verdana"/>
                <a:cs typeface="Verdana"/>
                <a:sym typeface="Verdana"/>
              </a:defRPr>
            </a:lvl2pPr>
            <a:lvl3pPr indent="-355600" lvl="2" marL="1371600" algn="l">
              <a:lnSpc>
                <a:spcPct val="150000"/>
              </a:lnSpc>
              <a:spcBef>
                <a:spcPts val="400"/>
              </a:spcBef>
              <a:spcAft>
                <a:spcPts val="0"/>
              </a:spcAft>
              <a:buClr>
                <a:schemeClr val="dk1"/>
              </a:buClr>
              <a:buSzPts val="2000"/>
              <a:buChar char="•"/>
              <a:defRPr sz="2000">
                <a:latin typeface="Verdana"/>
                <a:ea typeface="Verdana"/>
                <a:cs typeface="Verdana"/>
                <a:sym typeface="Verdana"/>
              </a:defRPr>
            </a:lvl3pPr>
            <a:lvl4pPr indent="-355600" lvl="3" marL="1828800" algn="l">
              <a:lnSpc>
                <a:spcPct val="150000"/>
              </a:lnSpc>
              <a:spcBef>
                <a:spcPts val="400"/>
              </a:spcBef>
              <a:spcAft>
                <a:spcPts val="0"/>
              </a:spcAft>
              <a:buClr>
                <a:schemeClr val="dk1"/>
              </a:buClr>
              <a:buSzPts val="2000"/>
              <a:buChar char="–"/>
              <a:defRPr sz="2000">
                <a:latin typeface="Verdana"/>
                <a:ea typeface="Verdana"/>
                <a:cs typeface="Verdana"/>
                <a:sym typeface="Verdana"/>
              </a:defRPr>
            </a:lvl4pPr>
            <a:lvl5pPr indent="-355600" lvl="4" marL="2286000" algn="l">
              <a:lnSpc>
                <a:spcPct val="150000"/>
              </a:lnSpc>
              <a:spcBef>
                <a:spcPts val="400"/>
              </a:spcBef>
              <a:spcAft>
                <a:spcPts val="0"/>
              </a:spcAft>
              <a:buClr>
                <a:schemeClr val="dk1"/>
              </a:buClr>
              <a:buSzPts val="2000"/>
              <a:buChar char="»"/>
              <a:defRPr sz="2000">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52"/>
          <p:cNvSpPr txBox="1"/>
          <p:nvPr>
            <p:ph idx="11" type="ftr"/>
          </p:nvPr>
        </p:nvSpPr>
        <p:spPr>
          <a:xfrm>
            <a:off x="4165600" y="6553200"/>
            <a:ext cx="3860800" cy="260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2"/>
          <p:cNvSpPr txBox="1"/>
          <p:nvPr>
            <p:ph idx="12" type="sldNum"/>
          </p:nvPr>
        </p:nvSpPr>
        <p:spPr>
          <a:xfrm>
            <a:off x="9266864" y="6538422"/>
            <a:ext cx="2844800" cy="2603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8"/>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p:nvPr>
            <p:ph idx="2" type="pic"/>
          </p:nvPr>
        </p:nvSpPr>
        <p:spPr>
          <a:xfrm>
            <a:off x="2389717" y="612775"/>
            <a:ext cx="7315200" cy="4114800"/>
          </a:xfrm>
          <a:prstGeom prst="rect">
            <a:avLst/>
          </a:prstGeom>
          <a:noFill/>
          <a:ln>
            <a:noFill/>
          </a:ln>
        </p:spPr>
      </p:sp>
      <p:sp>
        <p:nvSpPr>
          <p:cNvPr id="64" name="Google Shape;64;p39"/>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3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onlinegdb.com/cSWYndDNl" TargetMode="External"/><Relationship Id="rId4" Type="http://schemas.openxmlformats.org/officeDocument/2006/relationships/hyperlink" Target="https://onlinegdb.com/Gooivc48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onlinegdb.com/A0h4GNtT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onlinegdb.com/2z6idkp0j"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onlinegdb.com/InkRalrGF" TargetMode="External"/><Relationship Id="rId4" Type="http://schemas.openxmlformats.org/officeDocument/2006/relationships/hyperlink" Target="https://onlinegdb.com/s6oClbrj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onlinegdb.com/OM_uNh6w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onlinegdb.com/yNy50mg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onlinegdb.com/zLJ7loqj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onlinegdb.com/jMjqNG86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onlinegdb.com/iH-F-2Ys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onlinegdb.com/Bv7LCIJE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onlinegdb.com/inbAaoOB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onlinegdb.com/TeRJoEam5" TargetMode="External"/><Relationship Id="rId4" Type="http://schemas.openxmlformats.org/officeDocument/2006/relationships/hyperlink" Target="https://onlinegdb.com/3Zom177H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onlinegdb.com/f9VdNfdf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67" name="Shape 167"/>
        <p:cNvGrpSpPr/>
        <p:nvPr/>
      </p:nvGrpSpPr>
      <p:grpSpPr>
        <a:xfrm>
          <a:off x="0" y="0"/>
          <a:ext cx="0" cy="0"/>
          <a:chOff x="0" y="0"/>
          <a:chExt cx="0" cy="0"/>
        </a:xfrm>
      </p:grpSpPr>
      <p:sp>
        <p:nvSpPr>
          <p:cNvPr id="168" name="Google Shape;168;p1"/>
          <p:cNvSpPr txBox="1"/>
          <p:nvPr>
            <p:ph type="ctrTitle"/>
          </p:nvPr>
        </p:nvSpPr>
        <p:spPr>
          <a:xfrm>
            <a:off x="914400" y="2130426"/>
            <a:ext cx="10363200" cy="1470025"/>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Object Oriented Programming</a:t>
            </a:r>
            <a:br>
              <a:rPr lang="en-US">
                <a:solidFill>
                  <a:schemeClr val="lt1"/>
                </a:solidFill>
                <a:latin typeface="Calibri"/>
                <a:ea typeface="Calibri"/>
                <a:cs typeface="Calibri"/>
                <a:sym typeface="Calibri"/>
              </a:rPr>
            </a:br>
            <a:r>
              <a:rPr lang="en-US" sz="2400">
                <a:solidFill>
                  <a:schemeClr val="dk1"/>
                </a:solidFill>
                <a:latin typeface="Calibri"/>
                <a:ea typeface="Calibri"/>
                <a:cs typeface="Calibri"/>
                <a:sym typeface="Calibri"/>
              </a:rPr>
              <a:t>Lecture - 3</a:t>
            </a:r>
            <a:endParaRPr/>
          </a:p>
        </p:txBody>
      </p:sp>
      <p:sp>
        <p:nvSpPr>
          <p:cNvPr id="169" name="Google Shape;169;p1"/>
          <p:cNvSpPr txBox="1"/>
          <p:nvPr>
            <p:ph idx="1" type="subTitle"/>
          </p:nvPr>
        </p:nvSpPr>
        <p:spPr>
          <a:xfrm>
            <a:off x="3563679" y="3810000"/>
            <a:ext cx="6400800" cy="5334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Clr>
                <a:srgbClr val="C00000"/>
              </a:buClr>
              <a:buSzPts val="3200"/>
              <a:buNone/>
            </a:pPr>
            <a:r>
              <a:rPr lang="en-US">
                <a:solidFill>
                  <a:srgbClr val="C00000"/>
                </a:solidFill>
              </a:rPr>
              <a:t>Prof. Dnyaneshwar Kanade</a:t>
            </a:r>
            <a:endParaRPr/>
          </a:p>
        </p:txBody>
      </p:sp>
      <p:sp>
        <p:nvSpPr>
          <p:cNvPr id="170" name="Google Shape;170;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171" name="Google Shape;171;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31" name="Google Shape;231;p10"/>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610B4B"/>
              </a:buClr>
              <a:buSzPts val="3200"/>
              <a:buChar char="•"/>
            </a:pPr>
            <a:r>
              <a:rPr b="1" i="0" lang="en-US">
                <a:solidFill>
                  <a:srgbClr val="610B4B"/>
                </a:solidFill>
                <a:latin typeface="Arial"/>
                <a:ea typeface="Arial"/>
                <a:cs typeface="Arial"/>
                <a:sym typeface="Arial"/>
              </a:rPr>
              <a:t>3) </a:t>
            </a:r>
            <a:r>
              <a:rPr b="1" i="0" lang="en-US">
                <a:solidFill>
                  <a:srgbClr val="FF0000"/>
                </a:solidFill>
                <a:latin typeface="Arial"/>
                <a:ea typeface="Arial"/>
                <a:cs typeface="Arial"/>
                <a:sym typeface="Arial"/>
              </a:rPr>
              <a:t>this() </a:t>
            </a:r>
            <a:r>
              <a:rPr b="1" i="0" lang="en-US">
                <a:solidFill>
                  <a:srgbClr val="610B4B"/>
                </a:solidFill>
                <a:latin typeface="Arial"/>
                <a:ea typeface="Arial"/>
                <a:cs typeface="Arial"/>
                <a:sym typeface="Arial"/>
              </a:rPr>
              <a:t>: to invoke current class constructor</a:t>
            </a:r>
            <a:endParaRPr/>
          </a:p>
          <a:p>
            <a:pPr indent="-342900" lvl="0" marL="342900" rtl="0" algn="just">
              <a:spcBef>
                <a:spcPts val="640"/>
              </a:spcBef>
              <a:spcAft>
                <a:spcPts val="0"/>
              </a:spcAft>
              <a:buClr>
                <a:srgbClr val="333333"/>
              </a:buClr>
              <a:buSzPts val="3200"/>
              <a:buChar char="•"/>
            </a:pPr>
            <a:r>
              <a:rPr b="0" i="0" lang="en-US">
                <a:solidFill>
                  <a:srgbClr val="333333"/>
                </a:solidFill>
                <a:latin typeface="Inter"/>
                <a:ea typeface="Inter"/>
                <a:cs typeface="Inter"/>
                <a:sym typeface="Inter"/>
              </a:rPr>
              <a:t>The </a:t>
            </a:r>
            <a:r>
              <a:rPr b="1" i="0" lang="en-US">
                <a:solidFill>
                  <a:srgbClr val="FF0000"/>
                </a:solidFill>
                <a:latin typeface="Inter"/>
                <a:ea typeface="Inter"/>
                <a:cs typeface="Inter"/>
                <a:sym typeface="Inter"/>
              </a:rPr>
              <a:t>this() </a:t>
            </a:r>
            <a:r>
              <a:rPr b="0" i="0" lang="en-US">
                <a:solidFill>
                  <a:srgbClr val="333333"/>
                </a:solidFill>
                <a:latin typeface="Inter"/>
                <a:ea typeface="Inter"/>
                <a:cs typeface="Inter"/>
                <a:sym typeface="Inter"/>
              </a:rPr>
              <a:t>constructor call can be used to invoke the current class constructor. </a:t>
            </a:r>
            <a:endParaRPr/>
          </a:p>
          <a:p>
            <a:pPr indent="-342900" lvl="0" marL="342900" rtl="0" algn="just">
              <a:spcBef>
                <a:spcPts val="640"/>
              </a:spcBef>
              <a:spcAft>
                <a:spcPts val="0"/>
              </a:spcAft>
              <a:buClr>
                <a:srgbClr val="333333"/>
              </a:buClr>
              <a:buSzPts val="3200"/>
              <a:buChar char="•"/>
            </a:pPr>
            <a:r>
              <a:rPr b="0" i="0" lang="en-US">
                <a:solidFill>
                  <a:srgbClr val="333333"/>
                </a:solidFill>
                <a:latin typeface="Inter"/>
                <a:ea typeface="Inter"/>
                <a:cs typeface="Inter"/>
                <a:sym typeface="Inter"/>
              </a:rPr>
              <a:t>It is used to reuse the constructor. </a:t>
            </a:r>
            <a:endParaRPr/>
          </a:p>
          <a:p>
            <a:pPr indent="-342900" lvl="0" marL="342900" rtl="0" algn="just">
              <a:spcBef>
                <a:spcPts val="640"/>
              </a:spcBef>
              <a:spcAft>
                <a:spcPts val="0"/>
              </a:spcAft>
              <a:buClr>
                <a:srgbClr val="333333"/>
              </a:buClr>
              <a:buSzPts val="3200"/>
              <a:buChar char="•"/>
            </a:pPr>
            <a:r>
              <a:rPr b="0" i="0" lang="en-US">
                <a:solidFill>
                  <a:srgbClr val="333333"/>
                </a:solidFill>
                <a:latin typeface="Inter"/>
                <a:ea typeface="Inter"/>
                <a:cs typeface="Inter"/>
                <a:sym typeface="Inter"/>
              </a:rPr>
              <a:t>In other words, it is used for constructor chaining.</a:t>
            </a:r>
            <a:endParaRPr/>
          </a:p>
        </p:txBody>
      </p:sp>
      <p:sp>
        <p:nvSpPr>
          <p:cNvPr id="232" name="Google Shape;232;p10">
            <a:hlinkClick r:id="rId3"/>
          </p:cNvPr>
          <p:cNvSpPr/>
          <p:nvPr/>
        </p:nvSpPr>
        <p:spPr>
          <a:xfrm>
            <a:off x="3733800" y="3657599"/>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
        <p:nvSpPr>
          <p:cNvPr id="233" name="Google Shape;233;p10">
            <a:hlinkClick r:id="rId4"/>
          </p:cNvPr>
          <p:cNvSpPr/>
          <p:nvPr/>
        </p:nvSpPr>
        <p:spPr>
          <a:xfrm>
            <a:off x="3743325" y="5200649"/>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39" name="Google Shape;239;p11"/>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rgbClr val="610B4B"/>
              </a:buClr>
              <a:buSzPct val="100000"/>
              <a:buChar char="•"/>
            </a:pPr>
            <a:r>
              <a:rPr b="1" i="0" lang="en-US">
                <a:solidFill>
                  <a:srgbClr val="610B4B"/>
                </a:solidFill>
                <a:latin typeface="Arial"/>
                <a:ea typeface="Arial"/>
                <a:cs typeface="Arial"/>
                <a:sym typeface="Arial"/>
              </a:rPr>
              <a:t>4) </a:t>
            </a:r>
            <a:r>
              <a:rPr b="1" i="0" lang="en-US">
                <a:solidFill>
                  <a:srgbClr val="FF0000"/>
                </a:solidFill>
                <a:latin typeface="Arial"/>
                <a:ea typeface="Arial"/>
                <a:cs typeface="Arial"/>
                <a:sym typeface="Arial"/>
              </a:rPr>
              <a:t>this:</a:t>
            </a:r>
            <a:r>
              <a:rPr b="1" i="0" lang="en-US">
                <a:solidFill>
                  <a:srgbClr val="610B4B"/>
                </a:solidFill>
                <a:latin typeface="Arial"/>
                <a:ea typeface="Arial"/>
                <a:cs typeface="Arial"/>
                <a:sym typeface="Arial"/>
              </a:rPr>
              <a:t> to pass as an argument in the method</a:t>
            </a:r>
            <a:endParaRPr/>
          </a:p>
          <a:p>
            <a:pPr indent="-342900" lvl="0" marL="342900" rtl="0" algn="just">
              <a:spcBef>
                <a:spcPts val="592"/>
              </a:spcBef>
              <a:spcAft>
                <a:spcPts val="0"/>
              </a:spcAft>
              <a:buClr>
                <a:srgbClr val="333333"/>
              </a:buClr>
              <a:buSzPct val="100000"/>
              <a:buChar char="•"/>
            </a:pPr>
            <a:r>
              <a:rPr b="0" i="0" lang="en-US">
                <a:solidFill>
                  <a:srgbClr val="333333"/>
                </a:solidFill>
                <a:latin typeface="Inter"/>
                <a:ea typeface="Inter"/>
                <a:cs typeface="Inter"/>
                <a:sym typeface="Inter"/>
              </a:rPr>
              <a:t>The </a:t>
            </a:r>
            <a:r>
              <a:rPr b="1" i="0" lang="en-US">
                <a:solidFill>
                  <a:srgbClr val="FF0000"/>
                </a:solidFill>
                <a:latin typeface="Inter"/>
                <a:ea typeface="Inter"/>
                <a:cs typeface="Inter"/>
                <a:sym typeface="Inter"/>
              </a:rPr>
              <a:t>this</a:t>
            </a:r>
            <a:r>
              <a:rPr b="0" i="0" lang="en-US">
                <a:solidFill>
                  <a:srgbClr val="333333"/>
                </a:solidFill>
                <a:latin typeface="Inter"/>
                <a:ea typeface="Inter"/>
                <a:cs typeface="Inter"/>
                <a:sym typeface="Inter"/>
              </a:rPr>
              <a:t> keyword can also be passed as an argument in the method. </a:t>
            </a:r>
            <a:endParaRPr/>
          </a:p>
          <a:p>
            <a:pPr indent="-342900" lvl="0" marL="342900" rtl="0" algn="just">
              <a:spcBef>
                <a:spcPts val="592"/>
              </a:spcBef>
              <a:spcAft>
                <a:spcPts val="0"/>
              </a:spcAft>
              <a:buClr>
                <a:srgbClr val="333333"/>
              </a:buClr>
              <a:buSzPct val="100000"/>
              <a:buChar char="•"/>
            </a:pPr>
            <a:r>
              <a:rPr b="0" i="0" lang="en-US">
                <a:solidFill>
                  <a:srgbClr val="333333"/>
                </a:solidFill>
                <a:latin typeface="Inter"/>
                <a:ea typeface="Inter"/>
                <a:cs typeface="Inter"/>
                <a:sym typeface="Inter"/>
              </a:rPr>
              <a:t>It is mainly used in the event handling. </a:t>
            </a:r>
            <a:endParaRPr/>
          </a:p>
          <a:p>
            <a:pPr indent="-154940" lvl="0" marL="342900" rtl="0" algn="just">
              <a:spcBef>
                <a:spcPts val="592"/>
              </a:spcBef>
              <a:spcAft>
                <a:spcPts val="0"/>
              </a:spcAft>
              <a:buClr>
                <a:schemeClr val="dk1"/>
              </a:buClr>
              <a:buSzPct val="100000"/>
              <a:buNone/>
            </a:pPr>
            <a:r>
              <a:t/>
            </a:r>
            <a:endParaRPr>
              <a:solidFill>
                <a:srgbClr val="333333"/>
              </a:solidFill>
              <a:latin typeface="Inter"/>
              <a:ea typeface="Inter"/>
              <a:cs typeface="Inter"/>
              <a:sym typeface="Inter"/>
            </a:endParaRPr>
          </a:p>
          <a:p>
            <a:pPr indent="-154940" lvl="0" marL="342900" rtl="0" algn="just">
              <a:spcBef>
                <a:spcPts val="592"/>
              </a:spcBef>
              <a:spcAft>
                <a:spcPts val="0"/>
              </a:spcAft>
              <a:buClr>
                <a:schemeClr val="dk1"/>
              </a:buClr>
              <a:buSzPct val="100000"/>
              <a:buNone/>
            </a:pPr>
            <a:r>
              <a:t/>
            </a:r>
            <a:endParaRPr b="0" i="0">
              <a:solidFill>
                <a:srgbClr val="333333"/>
              </a:solidFill>
              <a:latin typeface="Inter"/>
              <a:ea typeface="Inter"/>
              <a:cs typeface="Inter"/>
              <a:sym typeface="Inter"/>
            </a:endParaRPr>
          </a:p>
          <a:p>
            <a:pPr indent="-154940" lvl="0" marL="342900" rtl="0" algn="just">
              <a:spcBef>
                <a:spcPts val="592"/>
              </a:spcBef>
              <a:spcAft>
                <a:spcPts val="0"/>
              </a:spcAft>
              <a:buClr>
                <a:schemeClr val="dk1"/>
              </a:buClr>
              <a:buSzPct val="100000"/>
              <a:buNone/>
            </a:pPr>
            <a:r>
              <a:t/>
            </a:r>
            <a:endParaRPr>
              <a:solidFill>
                <a:srgbClr val="333333"/>
              </a:solidFill>
              <a:latin typeface="Inter"/>
              <a:ea typeface="Inter"/>
              <a:cs typeface="Inter"/>
              <a:sym typeface="Inter"/>
            </a:endParaRPr>
          </a:p>
          <a:p>
            <a:pPr indent="-342900" lvl="0" marL="342900" rtl="0" algn="just">
              <a:spcBef>
                <a:spcPts val="592"/>
              </a:spcBef>
              <a:spcAft>
                <a:spcPts val="0"/>
              </a:spcAft>
              <a:buClr>
                <a:srgbClr val="610B4B"/>
              </a:buClr>
              <a:buSzPct val="100000"/>
              <a:buChar char="•"/>
            </a:pPr>
            <a:r>
              <a:rPr b="1" i="0" lang="en-US">
                <a:solidFill>
                  <a:srgbClr val="610B4B"/>
                </a:solidFill>
                <a:latin typeface="Arial"/>
                <a:ea typeface="Arial"/>
                <a:cs typeface="Arial"/>
                <a:sym typeface="Arial"/>
              </a:rPr>
              <a:t>Application :</a:t>
            </a:r>
            <a:endParaRPr/>
          </a:p>
          <a:p>
            <a:pPr indent="-342900" lvl="0" marL="342900" rtl="0" algn="just">
              <a:spcBef>
                <a:spcPts val="592"/>
              </a:spcBef>
              <a:spcAft>
                <a:spcPts val="0"/>
              </a:spcAft>
              <a:buClr>
                <a:srgbClr val="333333"/>
              </a:buClr>
              <a:buSzPct val="100000"/>
              <a:buChar char="•"/>
            </a:pPr>
            <a:r>
              <a:rPr b="0" i="0" lang="en-US">
                <a:solidFill>
                  <a:srgbClr val="333333"/>
                </a:solidFill>
                <a:latin typeface="Inter"/>
                <a:ea typeface="Inter"/>
                <a:cs typeface="Inter"/>
                <a:sym typeface="Inter"/>
              </a:rPr>
              <a:t>In event handling (or) in a situation where we have to provide reference of a class to another one. </a:t>
            </a:r>
            <a:endParaRPr/>
          </a:p>
          <a:p>
            <a:pPr indent="-342900" lvl="0" marL="342900" rtl="0" algn="just">
              <a:spcBef>
                <a:spcPts val="592"/>
              </a:spcBef>
              <a:spcAft>
                <a:spcPts val="0"/>
              </a:spcAft>
              <a:buClr>
                <a:srgbClr val="333333"/>
              </a:buClr>
              <a:buSzPct val="100000"/>
              <a:buChar char="•"/>
            </a:pPr>
            <a:r>
              <a:rPr b="0" i="0" lang="en-US">
                <a:solidFill>
                  <a:srgbClr val="333333"/>
                </a:solidFill>
                <a:latin typeface="Inter"/>
                <a:ea typeface="Inter"/>
                <a:cs typeface="Inter"/>
                <a:sym typeface="Inter"/>
              </a:rPr>
              <a:t>It is used to reuse one object in many methods.</a:t>
            </a:r>
            <a:endParaRPr/>
          </a:p>
          <a:p>
            <a:pPr indent="-154940" lvl="0" marL="342900" rtl="0" algn="l">
              <a:spcBef>
                <a:spcPts val="592"/>
              </a:spcBef>
              <a:spcAft>
                <a:spcPts val="0"/>
              </a:spcAft>
              <a:buClr>
                <a:schemeClr val="dk1"/>
              </a:buClr>
              <a:buSzPct val="100000"/>
              <a:buNone/>
            </a:pPr>
            <a:r>
              <a:t/>
            </a:r>
            <a:endParaRPr b="0" i="0">
              <a:solidFill>
                <a:srgbClr val="333333"/>
              </a:solidFill>
              <a:latin typeface="Inter"/>
              <a:ea typeface="Inter"/>
              <a:cs typeface="Inter"/>
              <a:sym typeface="Inter"/>
            </a:endParaRPr>
          </a:p>
        </p:txBody>
      </p:sp>
      <p:sp>
        <p:nvSpPr>
          <p:cNvPr id="240" name="Google Shape;240;p11">
            <a:hlinkClick r:id="rId3"/>
          </p:cNvPr>
          <p:cNvSpPr/>
          <p:nvPr/>
        </p:nvSpPr>
        <p:spPr>
          <a:xfrm>
            <a:off x="3733800" y="2714625"/>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46" name="Google Shape;246;p12"/>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610B4B"/>
              </a:buClr>
              <a:buSzPts val="3200"/>
              <a:buChar char="•"/>
            </a:pPr>
            <a:r>
              <a:rPr b="1" i="0" lang="en-US">
                <a:solidFill>
                  <a:srgbClr val="610B4B"/>
                </a:solidFill>
                <a:latin typeface="Arial"/>
                <a:ea typeface="Arial"/>
                <a:cs typeface="Arial"/>
                <a:sym typeface="Arial"/>
              </a:rPr>
              <a:t>6) </a:t>
            </a:r>
            <a:r>
              <a:rPr b="1" i="0" lang="en-US">
                <a:solidFill>
                  <a:srgbClr val="FF0000"/>
                </a:solidFill>
                <a:latin typeface="Arial"/>
                <a:ea typeface="Arial"/>
                <a:cs typeface="Arial"/>
                <a:sym typeface="Arial"/>
              </a:rPr>
              <a:t>this </a:t>
            </a:r>
            <a:r>
              <a:rPr b="1" i="0" lang="en-US">
                <a:solidFill>
                  <a:srgbClr val="610B4B"/>
                </a:solidFill>
                <a:latin typeface="Arial"/>
                <a:ea typeface="Arial"/>
                <a:cs typeface="Arial"/>
                <a:sym typeface="Arial"/>
              </a:rPr>
              <a:t>keyword can be used to return current class instance</a:t>
            </a:r>
            <a:endParaRPr/>
          </a:p>
          <a:p>
            <a:pPr indent="-342900" lvl="0" marL="342900" rtl="0" algn="just">
              <a:spcBef>
                <a:spcPts val="640"/>
              </a:spcBef>
              <a:spcAft>
                <a:spcPts val="0"/>
              </a:spcAft>
              <a:buClr>
                <a:srgbClr val="610B4B"/>
              </a:buClr>
              <a:buSzPts val="3200"/>
              <a:buChar char="•"/>
            </a:pPr>
            <a:r>
              <a:rPr i="0" lang="en-US">
                <a:solidFill>
                  <a:srgbClr val="610B4B"/>
                </a:solidFill>
              </a:rPr>
              <a:t>We can return this keyword as an statement from the method. In such case, return type of the method must be the class type (non-primitive).</a:t>
            </a:r>
            <a:endParaRPr>
              <a:solidFill>
                <a:srgbClr val="333333"/>
              </a:solidFill>
            </a:endParaRPr>
          </a:p>
          <a:p>
            <a:pPr indent="-139700" lvl="0" marL="342900" rtl="0" algn="just">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l">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p:txBody>
      </p:sp>
      <p:sp>
        <p:nvSpPr>
          <p:cNvPr id="247" name="Google Shape;247;p12">
            <a:hlinkClick r:id="rId3"/>
          </p:cNvPr>
          <p:cNvSpPr/>
          <p:nvPr/>
        </p:nvSpPr>
        <p:spPr>
          <a:xfrm>
            <a:off x="3733800" y="3671093"/>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main method</a:t>
            </a:r>
            <a:endParaRPr b="1">
              <a:solidFill>
                <a:schemeClr val="lt1"/>
              </a:solidFill>
            </a:endParaRPr>
          </a:p>
        </p:txBody>
      </p:sp>
      <p:sp>
        <p:nvSpPr>
          <p:cNvPr id="253" name="Google Shape;253;p13"/>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3200"/>
              <a:buChar char="•"/>
            </a:pPr>
            <a:r>
              <a:rPr b="1" i="0" lang="en-US">
                <a:solidFill>
                  <a:srgbClr val="002060"/>
                </a:solidFill>
                <a:highlight>
                  <a:srgbClr val="FFFF00"/>
                </a:highlight>
                <a:latin typeface="Arial"/>
                <a:ea typeface="Arial"/>
                <a:cs typeface="Arial"/>
                <a:sym typeface="Arial"/>
              </a:rPr>
              <a:t>public</a:t>
            </a:r>
            <a:r>
              <a:rPr b="1" i="0" lang="en-US">
                <a:solidFill>
                  <a:srgbClr val="FF0000"/>
                </a:solidFill>
                <a:highlight>
                  <a:srgbClr val="FFFF00"/>
                </a:highlight>
                <a:latin typeface="Arial"/>
                <a:ea typeface="Arial"/>
                <a:cs typeface="Arial"/>
                <a:sym typeface="Arial"/>
              </a:rPr>
              <a:t> static </a:t>
            </a:r>
            <a:r>
              <a:rPr b="1" i="0" lang="en-US">
                <a:solidFill>
                  <a:srgbClr val="00B0F0"/>
                </a:solidFill>
                <a:highlight>
                  <a:srgbClr val="FFFF00"/>
                </a:highlight>
                <a:latin typeface="Arial"/>
                <a:ea typeface="Arial"/>
                <a:cs typeface="Arial"/>
                <a:sym typeface="Arial"/>
              </a:rPr>
              <a:t>void</a:t>
            </a:r>
            <a:r>
              <a:rPr b="1" i="0" lang="en-US">
                <a:solidFill>
                  <a:srgbClr val="FF0000"/>
                </a:solidFill>
                <a:highlight>
                  <a:srgbClr val="FFFF00"/>
                </a:highlight>
                <a:latin typeface="Arial"/>
                <a:ea typeface="Arial"/>
                <a:cs typeface="Arial"/>
                <a:sym typeface="Arial"/>
              </a:rPr>
              <a:t> </a:t>
            </a:r>
            <a:r>
              <a:rPr b="1" i="0" lang="en-US">
                <a:solidFill>
                  <a:srgbClr val="4F6128"/>
                </a:solidFill>
                <a:highlight>
                  <a:srgbClr val="FFFF00"/>
                </a:highlight>
                <a:latin typeface="Arial"/>
                <a:ea typeface="Arial"/>
                <a:cs typeface="Arial"/>
                <a:sym typeface="Arial"/>
              </a:rPr>
              <a:t>main</a:t>
            </a:r>
            <a:r>
              <a:rPr b="1" i="0" lang="en-US">
                <a:solidFill>
                  <a:srgbClr val="FF0000"/>
                </a:solidFill>
                <a:highlight>
                  <a:srgbClr val="FFFF00"/>
                </a:highlight>
                <a:latin typeface="Arial"/>
                <a:ea typeface="Arial"/>
                <a:cs typeface="Arial"/>
                <a:sym typeface="Arial"/>
              </a:rPr>
              <a:t>(String args[ ]) {</a:t>
            </a:r>
            <a:endParaRPr/>
          </a:p>
          <a:p>
            <a:pPr indent="-342900" lvl="0" marL="342900" rtl="0" algn="just">
              <a:spcBef>
                <a:spcPts val="640"/>
              </a:spcBef>
              <a:spcAft>
                <a:spcPts val="0"/>
              </a:spcAft>
              <a:buClr>
                <a:srgbClr val="610B4B"/>
              </a:buClr>
              <a:buSzPts val="3200"/>
              <a:buChar char="•"/>
            </a:pPr>
            <a:r>
              <a:rPr i="0" lang="en-US">
                <a:solidFill>
                  <a:srgbClr val="610B4B"/>
                </a:solidFill>
                <a:latin typeface="Arial"/>
                <a:ea typeface="Arial"/>
                <a:cs typeface="Arial"/>
                <a:sym typeface="Arial"/>
              </a:rPr>
              <a:t>As a general rule, a Java program begins execution by calling </a:t>
            </a:r>
            <a:r>
              <a:rPr b="1" i="0" lang="en-US">
                <a:solidFill>
                  <a:srgbClr val="610B4B"/>
                </a:solidFill>
                <a:latin typeface="Arial"/>
                <a:ea typeface="Arial"/>
                <a:cs typeface="Arial"/>
                <a:sym typeface="Arial"/>
              </a:rPr>
              <a:t>main( ).</a:t>
            </a:r>
            <a:endParaRPr/>
          </a:p>
          <a:p>
            <a:pPr indent="-342900" lvl="0" marL="342900" rtl="0" algn="just">
              <a:spcBef>
                <a:spcPts val="640"/>
              </a:spcBef>
              <a:spcAft>
                <a:spcPts val="0"/>
              </a:spcAft>
              <a:buClr>
                <a:srgbClr val="610B4B"/>
              </a:buClr>
              <a:buSzPts val="3200"/>
              <a:buChar char="•"/>
            </a:pPr>
            <a:r>
              <a:rPr i="0" lang="en-US">
                <a:solidFill>
                  <a:srgbClr val="610B4B"/>
                </a:solidFill>
              </a:rPr>
              <a:t>The public keyword is an access modifier, which allows the programmer to control the visibility of class members. </a:t>
            </a:r>
            <a:endParaRPr/>
          </a:p>
          <a:p>
            <a:pPr indent="-342900" lvl="0" marL="342900" rtl="0" algn="just">
              <a:spcBef>
                <a:spcPts val="640"/>
              </a:spcBef>
              <a:spcAft>
                <a:spcPts val="0"/>
              </a:spcAft>
              <a:buClr>
                <a:srgbClr val="610B4B"/>
              </a:buClr>
              <a:buSzPts val="3200"/>
              <a:buChar char="•"/>
            </a:pPr>
            <a:r>
              <a:rPr i="0" lang="en-US">
                <a:solidFill>
                  <a:srgbClr val="610B4B"/>
                </a:solidFill>
              </a:rPr>
              <a:t>When a class member is preceded by public, then that member may be accessed by code outside the class in which it is declared.</a:t>
            </a:r>
            <a:endParaRPr/>
          </a:p>
          <a:p>
            <a:pPr indent="-139700" lvl="0" marL="342900" rtl="0" algn="just">
              <a:spcBef>
                <a:spcPts val="640"/>
              </a:spcBef>
              <a:spcAft>
                <a:spcPts val="0"/>
              </a:spcAft>
              <a:buClr>
                <a:schemeClr val="dk1"/>
              </a:buClr>
              <a:buSzPts val="3200"/>
              <a:buNone/>
            </a:pPr>
            <a:r>
              <a:t/>
            </a:r>
            <a:endParaRPr i="0">
              <a:solidFill>
                <a:srgbClr val="610B4B"/>
              </a:solidFill>
            </a:endParaRPr>
          </a:p>
          <a:p>
            <a:pPr indent="-139700" lvl="0" marL="342900" rtl="0" algn="just">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l">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main method</a:t>
            </a:r>
            <a:endParaRPr b="1">
              <a:solidFill>
                <a:schemeClr val="lt1"/>
              </a:solidFill>
            </a:endParaRPr>
          </a:p>
        </p:txBody>
      </p:sp>
      <p:sp>
        <p:nvSpPr>
          <p:cNvPr id="259" name="Google Shape;259;p14"/>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3200"/>
              <a:buChar char="•"/>
            </a:pPr>
            <a:r>
              <a:rPr b="1" i="0" lang="en-US">
                <a:solidFill>
                  <a:srgbClr val="002060"/>
                </a:solidFill>
                <a:highlight>
                  <a:srgbClr val="FFFF00"/>
                </a:highlight>
                <a:latin typeface="Arial"/>
                <a:ea typeface="Arial"/>
                <a:cs typeface="Arial"/>
                <a:sym typeface="Arial"/>
              </a:rPr>
              <a:t>public</a:t>
            </a:r>
            <a:r>
              <a:rPr b="1" i="0" lang="en-US">
                <a:solidFill>
                  <a:srgbClr val="FF0000"/>
                </a:solidFill>
                <a:highlight>
                  <a:srgbClr val="FFFF00"/>
                </a:highlight>
                <a:latin typeface="Arial"/>
                <a:ea typeface="Arial"/>
                <a:cs typeface="Arial"/>
                <a:sym typeface="Arial"/>
              </a:rPr>
              <a:t> static </a:t>
            </a:r>
            <a:r>
              <a:rPr b="1" i="0" lang="en-US">
                <a:solidFill>
                  <a:srgbClr val="00B0F0"/>
                </a:solidFill>
                <a:highlight>
                  <a:srgbClr val="FFFF00"/>
                </a:highlight>
                <a:latin typeface="Arial"/>
                <a:ea typeface="Arial"/>
                <a:cs typeface="Arial"/>
                <a:sym typeface="Arial"/>
              </a:rPr>
              <a:t>void</a:t>
            </a:r>
            <a:r>
              <a:rPr b="1" i="0" lang="en-US">
                <a:solidFill>
                  <a:srgbClr val="FF0000"/>
                </a:solidFill>
                <a:highlight>
                  <a:srgbClr val="FFFF00"/>
                </a:highlight>
                <a:latin typeface="Arial"/>
                <a:ea typeface="Arial"/>
                <a:cs typeface="Arial"/>
                <a:sym typeface="Arial"/>
              </a:rPr>
              <a:t> </a:t>
            </a:r>
            <a:r>
              <a:rPr b="1" i="0" lang="en-US">
                <a:solidFill>
                  <a:srgbClr val="4F6128"/>
                </a:solidFill>
                <a:highlight>
                  <a:srgbClr val="FFFF00"/>
                </a:highlight>
                <a:latin typeface="Arial"/>
                <a:ea typeface="Arial"/>
                <a:cs typeface="Arial"/>
                <a:sym typeface="Arial"/>
              </a:rPr>
              <a:t>main</a:t>
            </a:r>
            <a:r>
              <a:rPr b="1" i="0" lang="en-US">
                <a:solidFill>
                  <a:srgbClr val="FF0000"/>
                </a:solidFill>
                <a:highlight>
                  <a:srgbClr val="FFFF00"/>
                </a:highlight>
                <a:latin typeface="Arial"/>
                <a:ea typeface="Arial"/>
                <a:cs typeface="Arial"/>
                <a:sym typeface="Arial"/>
              </a:rPr>
              <a:t>(String args[ ]) {</a:t>
            </a:r>
            <a:endParaRPr/>
          </a:p>
          <a:p>
            <a:pPr indent="-342900" lvl="0" marL="342900" rtl="0" algn="just">
              <a:spcBef>
                <a:spcPts val="640"/>
              </a:spcBef>
              <a:spcAft>
                <a:spcPts val="0"/>
              </a:spcAft>
              <a:buClr>
                <a:schemeClr val="dk1"/>
              </a:buClr>
              <a:buSzPts val="3200"/>
              <a:buChar char="•"/>
            </a:pPr>
            <a:r>
              <a:rPr lang="en-US"/>
              <a:t>The keyword </a:t>
            </a:r>
            <a:r>
              <a:rPr b="1" lang="en-US">
                <a:solidFill>
                  <a:srgbClr val="FF0000"/>
                </a:solidFill>
              </a:rPr>
              <a:t>static</a:t>
            </a:r>
            <a:r>
              <a:rPr b="1" lang="en-US"/>
              <a:t> </a:t>
            </a:r>
            <a:r>
              <a:rPr lang="en-US"/>
              <a:t>allows </a:t>
            </a:r>
            <a:r>
              <a:rPr b="1" lang="en-US"/>
              <a:t>main( ) </a:t>
            </a:r>
            <a:r>
              <a:rPr lang="en-US"/>
              <a:t>to be called without having to instantiate a particular instance of the class. </a:t>
            </a:r>
            <a:endParaRPr/>
          </a:p>
          <a:p>
            <a:pPr indent="-342900" lvl="0" marL="342900" rtl="0" algn="just">
              <a:spcBef>
                <a:spcPts val="640"/>
              </a:spcBef>
              <a:spcAft>
                <a:spcPts val="0"/>
              </a:spcAft>
              <a:buClr>
                <a:schemeClr val="dk1"/>
              </a:buClr>
              <a:buSzPts val="3200"/>
              <a:buChar char="•"/>
            </a:pPr>
            <a:r>
              <a:rPr lang="en-US"/>
              <a:t>This is necessary since </a:t>
            </a:r>
            <a:r>
              <a:rPr b="1" lang="en-US"/>
              <a:t>main( ) </a:t>
            </a:r>
            <a:r>
              <a:rPr lang="en-US"/>
              <a:t>is called by the Java Virtual Machine before any objects are made. </a:t>
            </a:r>
            <a:endParaRPr/>
          </a:p>
          <a:p>
            <a:pPr indent="-342900" lvl="0" marL="342900" rtl="0" algn="just">
              <a:spcBef>
                <a:spcPts val="640"/>
              </a:spcBef>
              <a:spcAft>
                <a:spcPts val="0"/>
              </a:spcAft>
              <a:buClr>
                <a:schemeClr val="dk1"/>
              </a:buClr>
              <a:buSzPts val="3200"/>
              <a:buChar char="•"/>
            </a:pPr>
            <a:r>
              <a:rPr lang="en-US"/>
              <a:t>The keyword </a:t>
            </a:r>
            <a:r>
              <a:rPr b="1" lang="en-US">
                <a:solidFill>
                  <a:srgbClr val="FF0000"/>
                </a:solidFill>
              </a:rPr>
              <a:t>void</a:t>
            </a:r>
            <a:r>
              <a:rPr b="1" lang="en-US"/>
              <a:t> </a:t>
            </a:r>
            <a:r>
              <a:rPr lang="en-US"/>
              <a:t>simply tells the compiler that </a:t>
            </a:r>
            <a:r>
              <a:rPr b="1" lang="en-US"/>
              <a:t>main( ) </a:t>
            </a:r>
            <a:r>
              <a:rPr lang="en-US"/>
              <a:t>does not return a value.</a:t>
            </a:r>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main method</a:t>
            </a:r>
            <a:endParaRPr b="1">
              <a:solidFill>
                <a:schemeClr val="lt1"/>
              </a:solidFill>
            </a:endParaRPr>
          </a:p>
        </p:txBody>
      </p:sp>
      <p:sp>
        <p:nvSpPr>
          <p:cNvPr id="265" name="Google Shape;265;p15"/>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3200"/>
              <a:buChar char="•"/>
            </a:pPr>
            <a:r>
              <a:rPr b="1" i="0" lang="en-US">
                <a:solidFill>
                  <a:srgbClr val="002060"/>
                </a:solidFill>
                <a:highlight>
                  <a:srgbClr val="FFFF00"/>
                </a:highlight>
                <a:latin typeface="Arial"/>
                <a:ea typeface="Arial"/>
                <a:cs typeface="Arial"/>
                <a:sym typeface="Arial"/>
              </a:rPr>
              <a:t>public</a:t>
            </a:r>
            <a:r>
              <a:rPr b="1" i="0" lang="en-US">
                <a:solidFill>
                  <a:srgbClr val="FF0000"/>
                </a:solidFill>
                <a:highlight>
                  <a:srgbClr val="FFFF00"/>
                </a:highlight>
                <a:latin typeface="Arial"/>
                <a:ea typeface="Arial"/>
                <a:cs typeface="Arial"/>
                <a:sym typeface="Arial"/>
              </a:rPr>
              <a:t> static </a:t>
            </a:r>
            <a:r>
              <a:rPr b="1" i="0" lang="en-US">
                <a:solidFill>
                  <a:srgbClr val="00B0F0"/>
                </a:solidFill>
                <a:highlight>
                  <a:srgbClr val="FFFF00"/>
                </a:highlight>
                <a:latin typeface="Arial"/>
                <a:ea typeface="Arial"/>
                <a:cs typeface="Arial"/>
                <a:sym typeface="Arial"/>
              </a:rPr>
              <a:t>void</a:t>
            </a:r>
            <a:r>
              <a:rPr b="1" i="0" lang="en-US">
                <a:solidFill>
                  <a:srgbClr val="FF0000"/>
                </a:solidFill>
                <a:highlight>
                  <a:srgbClr val="FFFF00"/>
                </a:highlight>
                <a:latin typeface="Arial"/>
                <a:ea typeface="Arial"/>
                <a:cs typeface="Arial"/>
                <a:sym typeface="Arial"/>
              </a:rPr>
              <a:t> </a:t>
            </a:r>
            <a:r>
              <a:rPr b="1" i="0" lang="en-US">
                <a:solidFill>
                  <a:srgbClr val="4F6128"/>
                </a:solidFill>
                <a:highlight>
                  <a:srgbClr val="FFFF00"/>
                </a:highlight>
                <a:latin typeface="Arial"/>
                <a:ea typeface="Arial"/>
                <a:cs typeface="Arial"/>
                <a:sym typeface="Arial"/>
              </a:rPr>
              <a:t>main</a:t>
            </a:r>
            <a:r>
              <a:rPr b="1" i="0" lang="en-US">
                <a:solidFill>
                  <a:srgbClr val="FF0000"/>
                </a:solidFill>
                <a:highlight>
                  <a:srgbClr val="FFFF00"/>
                </a:highlight>
                <a:latin typeface="Arial"/>
                <a:ea typeface="Arial"/>
                <a:cs typeface="Arial"/>
                <a:sym typeface="Arial"/>
              </a:rPr>
              <a:t>(String args[ ]) {</a:t>
            </a:r>
            <a:endParaRPr/>
          </a:p>
          <a:p>
            <a:pPr indent="-342900" lvl="0" marL="342900" rtl="0" algn="just">
              <a:spcBef>
                <a:spcPts val="640"/>
              </a:spcBef>
              <a:spcAft>
                <a:spcPts val="0"/>
              </a:spcAft>
              <a:buClr>
                <a:schemeClr val="dk1"/>
              </a:buClr>
              <a:buSzPts val="3200"/>
              <a:buChar char="•"/>
            </a:pPr>
            <a:r>
              <a:rPr lang="en-US"/>
              <a:t>Any information that you need to pass to a method is received by variables specified within the set of parentheses that follow the name of the method.</a:t>
            </a:r>
            <a:endParaRPr/>
          </a:p>
          <a:p>
            <a:pPr indent="-342900" lvl="0" marL="342900" rtl="0" algn="just">
              <a:spcBef>
                <a:spcPts val="640"/>
              </a:spcBef>
              <a:spcAft>
                <a:spcPts val="0"/>
              </a:spcAft>
              <a:buClr>
                <a:schemeClr val="dk1"/>
              </a:buClr>
              <a:buSzPts val="3200"/>
              <a:buChar char="•"/>
            </a:pPr>
            <a:r>
              <a:rPr lang="en-US"/>
              <a:t>These variables are called </a:t>
            </a:r>
            <a:r>
              <a:rPr b="1" i="1" lang="en-US"/>
              <a:t>parameters</a:t>
            </a:r>
            <a:r>
              <a:rPr lang="en-US"/>
              <a:t>. </a:t>
            </a:r>
            <a:endParaRPr/>
          </a:p>
          <a:p>
            <a:pPr indent="-342900" lvl="0" marL="342900" rtl="0" algn="just">
              <a:spcBef>
                <a:spcPts val="640"/>
              </a:spcBef>
              <a:spcAft>
                <a:spcPts val="0"/>
              </a:spcAft>
              <a:buClr>
                <a:schemeClr val="dk1"/>
              </a:buClr>
              <a:buSzPts val="3200"/>
              <a:buChar char="•"/>
            </a:pPr>
            <a:r>
              <a:rPr lang="en-US"/>
              <a:t>If there are no parameters required for a given method, we still need to include the empty parentheses. </a:t>
            </a:r>
            <a:endParaRPr/>
          </a:p>
          <a:p>
            <a:pPr indent="-342900" lvl="0" marL="342900" rtl="0" algn="just">
              <a:spcBef>
                <a:spcPts val="640"/>
              </a:spcBef>
              <a:spcAft>
                <a:spcPts val="0"/>
              </a:spcAft>
              <a:buClr>
                <a:schemeClr val="dk1"/>
              </a:buClr>
              <a:buSzPts val="3200"/>
              <a:buChar char="•"/>
            </a:pPr>
            <a:r>
              <a:rPr lang="en-US"/>
              <a:t>In </a:t>
            </a:r>
            <a:r>
              <a:rPr b="1" lang="en-US"/>
              <a:t>main( )</a:t>
            </a:r>
            <a:r>
              <a:rPr lang="en-US"/>
              <a:t>, there is only one parameter.</a:t>
            </a:r>
            <a:endParaRPr/>
          </a:p>
          <a:p>
            <a:pPr indent="-342900" lvl="0" marL="342900" rtl="0" algn="just">
              <a:spcBef>
                <a:spcPts val="640"/>
              </a:spcBef>
              <a:spcAft>
                <a:spcPts val="0"/>
              </a:spcAft>
              <a:buClr>
                <a:schemeClr val="dk1"/>
              </a:buClr>
              <a:buSzPts val="3200"/>
              <a:buChar char="•"/>
            </a:pPr>
            <a:r>
              <a:rPr b="1" lang="en-US"/>
              <a:t>String args[ ] </a:t>
            </a:r>
            <a:r>
              <a:rPr lang="en-US"/>
              <a:t>declares a parameter named </a:t>
            </a:r>
            <a:r>
              <a:rPr b="1" lang="en-US"/>
              <a:t>args</a:t>
            </a:r>
            <a:r>
              <a:rPr lang="en-US"/>
              <a:t>, which is an array of instances of the class </a:t>
            </a:r>
            <a:r>
              <a:rPr b="1" lang="en-US"/>
              <a:t>String</a:t>
            </a:r>
            <a:r>
              <a:rPr lang="en-US"/>
              <a:t>.</a:t>
            </a:r>
            <a:endParaRPr>
              <a:solidFill>
                <a:srgbClr val="610B4B"/>
              </a:solidFill>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main method</a:t>
            </a:r>
            <a:endParaRPr b="1">
              <a:solidFill>
                <a:schemeClr val="lt1"/>
              </a:solidFill>
            </a:endParaRPr>
          </a:p>
        </p:txBody>
      </p:sp>
      <p:sp>
        <p:nvSpPr>
          <p:cNvPr id="271" name="Google Shape;271;p16"/>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2060"/>
              </a:buClr>
              <a:buSzPts val="3200"/>
              <a:buChar char="•"/>
            </a:pPr>
            <a:r>
              <a:rPr b="1" i="0" lang="en-US">
                <a:solidFill>
                  <a:srgbClr val="002060"/>
                </a:solidFill>
                <a:highlight>
                  <a:srgbClr val="FFFF00"/>
                </a:highlight>
                <a:latin typeface="Arial"/>
                <a:ea typeface="Arial"/>
                <a:cs typeface="Arial"/>
                <a:sym typeface="Arial"/>
              </a:rPr>
              <a:t>public</a:t>
            </a:r>
            <a:r>
              <a:rPr b="1" i="0" lang="en-US">
                <a:solidFill>
                  <a:srgbClr val="FF0000"/>
                </a:solidFill>
                <a:highlight>
                  <a:srgbClr val="FFFF00"/>
                </a:highlight>
                <a:latin typeface="Arial"/>
                <a:ea typeface="Arial"/>
                <a:cs typeface="Arial"/>
                <a:sym typeface="Arial"/>
              </a:rPr>
              <a:t> static </a:t>
            </a:r>
            <a:r>
              <a:rPr b="1" i="0" lang="en-US">
                <a:solidFill>
                  <a:srgbClr val="00B0F0"/>
                </a:solidFill>
                <a:highlight>
                  <a:srgbClr val="FFFF00"/>
                </a:highlight>
                <a:latin typeface="Arial"/>
                <a:ea typeface="Arial"/>
                <a:cs typeface="Arial"/>
                <a:sym typeface="Arial"/>
              </a:rPr>
              <a:t>void</a:t>
            </a:r>
            <a:r>
              <a:rPr b="1" i="0" lang="en-US">
                <a:solidFill>
                  <a:srgbClr val="FF0000"/>
                </a:solidFill>
                <a:highlight>
                  <a:srgbClr val="FFFF00"/>
                </a:highlight>
                <a:latin typeface="Arial"/>
                <a:ea typeface="Arial"/>
                <a:cs typeface="Arial"/>
                <a:sym typeface="Arial"/>
              </a:rPr>
              <a:t> </a:t>
            </a:r>
            <a:r>
              <a:rPr b="1" i="0" lang="en-US">
                <a:solidFill>
                  <a:srgbClr val="4F6128"/>
                </a:solidFill>
                <a:highlight>
                  <a:srgbClr val="FFFF00"/>
                </a:highlight>
                <a:latin typeface="Arial"/>
                <a:ea typeface="Arial"/>
                <a:cs typeface="Arial"/>
                <a:sym typeface="Arial"/>
              </a:rPr>
              <a:t>main</a:t>
            </a:r>
            <a:r>
              <a:rPr b="1" i="0" lang="en-US">
                <a:solidFill>
                  <a:srgbClr val="FF0000"/>
                </a:solidFill>
                <a:highlight>
                  <a:srgbClr val="FFFF00"/>
                </a:highlight>
                <a:latin typeface="Arial"/>
                <a:ea typeface="Arial"/>
                <a:cs typeface="Arial"/>
                <a:sym typeface="Arial"/>
              </a:rPr>
              <a:t>(String args[ ]) {</a:t>
            </a:r>
            <a:endParaRPr/>
          </a:p>
          <a:p>
            <a:pPr indent="-342900" lvl="0" marL="342900" rtl="0" algn="just">
              <a:spcBef>
                <a:spcPts val="640"/>
              </a:spcBef>
              <a:spcAft>
                <a:spcPts val="0"/>
              </a:spcAft>
              <a:buClr>
                <a:schemeClr val="dk1"/>
              </a:buClr>
              <a:buSzPts val="3200"/>
              <a:buChar char="•"/>
            </a:pPr>
            <a:r>
              <a:rPr lang="en-US"/>
              <a:t>One other point: </a:t>
            </a:r>
            <a:r>
              <a:rPr b="1" lang="en-US"/>
              <a:t>main( ) </a:t>
            </a:r>
            <a:r>
              <a:rPr lang="en-US"/>
              <a:t>is simply a starting place for your program. </a:t>
            </a:r>
            <a:endParaRPr/>
          </a:p>
          <a:p>
            <a:pPr indent="-342900" lvl="0" marL="342900" rtl="0" algn="just">
              <a:spcBef>
                <a:spcPts val="640"/>
              </a:spcBef>
              <a:spcAft>
                <a:spcPts val="0"/>
              </a:spcAft>
              <a:buClr>
                <a:schemeClr val="dk1"/>
              </a:buClr>
              <a:buSzPts val="3200"/>
              <a:buChar char="•"/>
            </a:pPr>
            <a:r>
              <a:rPr lang="en-US"/>
              <a:t>A complex program will have dozens of classes, only one of which will need to have a </a:t>
            </a:r>
            <a:r>
              <a:rPr b="1" lang="en-US"/>
              <a:t>main( ) </a:t>
            </a:r>
            <a:r>
              <a:rPr lang="en-US"/>
              <a:t>method to get things started.</a:t>
            </a:r>
            <a:endParaRPr>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a:solidFill>
                <a:srgbClr val="333333"/>
              </a:solidFill>
              <a:latin typeface="Inter"/>
              <a:ea typeface="Inter"/>
              <a:cs typeface="Inter"/>
              <a:sym typeface="Inter"/>
            </a:endParaRPr>
          </a:p>
          <a:p>
            <a:pPr indent="-139700" lvl="0" marL="342900" rtl="0" algn="just">
              <a:spcBef>
                <a:spcPts val="640"/>
              </a:spcBef>
              <a:spcAft>
                <a:spcPts val="0"/>
              </a:spcAft>
              <a:buClr>
                <a:schemeClr val="dk1"/>
              </a:buClr>
              <a:buSzPts val="3200"/>
              <a:buNone/>
            </a:pPr>
            <a:r>
              <a:t/>
            </a:r>
            <a:endParaRPr b="0" i="0">
              <a:solidFill>
                <a:srgbClr val="333333"/>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Block</a:t>
            </a:r>
            <a:endParaRPr b="1">
              <a:solidFill>
                <a:schemeClr val="lt1"/>
              </a:solidFill>
            </a:endParaRPr>
          </a:p>
        </p:txBody>
      </p:sp>
      <p:sp>
        <p:nvSpPr>
          <p:cNvPr id="277" name="Google Shape;277;p17"/>
          <p:cNvSpPr txBox="1"/>
          <p:nvPr>
            <p:ph idx="1" type="body"/>
          </p:nvPr>
        </p:nvSpPr>
        <p:spPr>
          <a:xfrm>
            <a:off x="609600" y="893763"/>
            <a:ext cx="11277600" cy="566896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273239"/>
              </a:buClr>
              <a:buSzPts val="3200"/>
              <a:buChar char="•"/>
            </a:pPr>
            <a:r>
              <a:rPr b="0" i="0" lang="en-US">
                <a:solidFill>
                  <a:srgbClr val="273239"/>
                </a:solidFill>
                <a:latin typeface="Arial"/>
                <a:ea typeface="Arial"/>
                <a:cs typeface="Arial"/>
                <a:sym typeface="Arial"/>
              </a:rPr>
              <a:t>Unlike C++, Java supports a special block, called static block (also called static clause) which can be used for static initializations of a class. </a:t>
            </a:r>
            <a:endParaRPr/>
          </a:p>
          <a:p>
            <a:pPr indent="-342900" lvl="0" marL="342900" rtl="0" algn="just">
              <a:spcBef>
                <a:spcPts val="640"/>
              </a:spcBef>
              <a:spcAft>
                <a:spcPts val="0"/>
              </a:spcAft>
              <a:buClr>
                <a:srgbClr val="273239"/>
              </a:buClr>
              <a:buSzPts val="3200"/>
              <a:buChar char="•"/>
            </a:pPr>
            <a:r>
              <a:rPr b="0" i="0" lang="en-US">
                <a:solidFill>
                  <a:srgbClr val="273239"/>
                </a:solidFill>
                <a:latin typeface="Arial"/>
                <a:ea typeface="Arial"/>
                <a:cs typeface="Arial"/>
                <a:sym typeface="Arial"/>
              </a:rPr>
              <a:t>This code inside static block is executed only once: the first time the class is loaded into memory. </a:t>
            </a:r>
            <a:endParaRPr/>
          </a:p>
          <a:p>
            <a:pPr indent="-139700" lvl="0" marL="342900" rtl="0" algn="just">
              <a:spcBef>
                <a:spcPts val="640"/>
              </a:spcBef>
              <a:spcAft>
                <a:spcPts val="0"/>
              </a:spcAft>
              <a:buClr>
                <a:schemeClr val="dk1"/>
              </a:buClr>
              <a:buSzPts val="3200"/>
              <a:buNone/>
            </a:pPr>
            <a:r>
              <a:t/>
            </a:r>
            <a:endParaRPr>
              <a:solidFill>
                <a:srgbClr val="273239"/>
              </a:solidFill>
              <a:latin typeface="Arial"/>
              <a:ea typeface="Arial"/>
              <a:cs typeface="Arial"/>
              <a:sym typeface="Arial"/>
            </a:endParaRPr>
          </a:p>
          <a:p>
            <a:pPr indent="-139700" lvl="0" marL="342900" rtl="0" algn="just">
              <a:spcBef>
                <a:spcPts val="640"/>
              </a:spcBef>
              <a:spcAft>
                <a:spcPts val="0"/>
              </a:spcAft>
              <a:buClr>
                <a:schemeClr val="dk1"/>
              </a:buClr>
              <a:buSzPts val="3200"/>
              <a:buNone/>
            </a:pPr>
            <a:r>
              <a:t/>
            </a:r>
            <a:endParaRPr b="0" i="0">
              <a:solidFill>
                <a:srgbClr val="273239"/>
              </a:solidFill>
              <a:latin typeface="Arial"/>
              <a:ea typeface="Arial"/>
              <a:cs typeface="Arial"/>
              <a:sym typeface="Arial"/>
            </a:endParaRPr>
          </a:p>
          <a:p>
            <a:pPr indent="-342900" lvl="0" marL="342900" rtl="0" algn="just">
              <a:spcBef>
                <a:spcPts val="640"/>
              </a:spcBef>
              <a:spcAft>
                <a:spcPts val="0"/>
              </a:spcAft>
              <a:buClr>
                <a:srgbClr val="273239"/>
              </a:buClr>
              <a:buSzPts val="3200"/>
              <a:buChar char="•"/>
            </a:pPr>
            <a:r>
              <a:rPr lang="en-US">
                <a:solidFill>
                  <a:srgbClr val="273239"/>
                </a:solidFill>
                <a:latin typeface="Arial"/>
                <a:ea typeface="Arial"/>
                <a:cs typeface="Arial"/>
                <a:sym typeface="Arial"/>
              </a:rPr>
              <a:t>S</a:t>
            </a:r>
            <a:r>
              <a:rPr b="0" i="0" lang="en-US">
                <a:solidFill>
                  <a:srgbClr val="273239"/>
                </a:solidFill>
                <a:latin typeface="Arial"/>
                <a:ea typeface="Arial"/>
                <a:cs typeface="Arial"/>
                <a:sym typeface="Arial"/>
              </a:rPr>
              <a:t>tatic blocks are executed before constructors.</a:t>
            </a:r>
            <a:endParaRPr/>
          </a:p>
          <a:p>
            <a:pPr indent="-139700" lvl="0" marL="342900" rtl="0" algn="just">
              <a:spcBef>
                <a:spcPts val="640"/>
              </a:spcBef>
              <a:spcAft>
                <a:spcPts val="0"/>
              </a:spcAft>
              <a:buClr>
                <a:schemeClr val="dk1"/>
              </a:buClr>
              <a:buSzPts val="3200"/>
              <a:buNone/>
            </a:pPr>
            <a:r>
              <a:t/>
            </a:r>
            <a:endParaRPr b="0" i="0">
              <a:solidFill>
                <a:srgbClr val="273239"/>
              </a:solidFill>
              <a:latin typeface="Arial"/>
              <a:ea typeface="Arial"/>
              <a:cs typeface="Arial"/>
              <a:sym typeface="Arial"/>
            </a:endParaRPr>
          </a:p>
        </p:txBody>
      </p:sp>
      <p:sp>
        <p:nvSpPr>
          <p:cNvPr id="278" name="Google Shape;278;p17">
            <a:hlinkClick r:id="rId3"/>
          </p:cNvPr>
          <p:cNvSpPr/>
          <p:nvPr/>
        </p:nvSpPr>
        <p:spPr>
          <a:xfrm>
            <a:off x="4186237" y="3543300"/>
            <a:ext cx="38195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
        <p:nvSpPr>
          <p:cNvPr id="279" name="Google Shape;279;p17">
            <a:hlinkClick r:id="rId4"/>
          </p:cNvPr>
          <p:cNvSpPr/>
          <p:nvPr/>
        </p:nvSpPr>
        <p:spPr>
          <a:xfrm>
            <a:off x="4186237" y="5286375"/>
            <a:ext cx="38195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Instance Block</a:t>
            </a:r>
            <a:endParaRPr b="1">
              <a:solidFill>
                <a:schemeClr val="lt1"/>
              </a:solidFill>
            </a:endParaRPr>
          </a:p>
        </p:txBody>
      </p:sp>
      <p:sp>
        <p:nvSpPr>
          <p:cNvPr id="285" name="Google Shape;285;p18"/>
          <p:cNvSpPr txBox="1"/>
          <p:nvPr>
            <p:ph idx="1" type="body"/>
          </p:nvPr>
        </p:nvSpPr>
        <p:spPr>
          <a:xfrm>
            <a:off x="609600" y="893763"/>
            <a:ext cx="11277600" cy="566896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Instance Initialization Blocks or IIB are used to initialize instance variables . </a:t>
            </a:r>
            <a:endParaRPr/>
          </a:p>
          <a:p>
            <a:pPr indent="-342900" lvl="0" marL="342900" rtl="0" algn="just">
              <a:spcBef>
                <a:spcPts val="640"/>
              </a:spcBef>
              <a:spcAft>
                <a:spcPts val="0"/>
              </a:spcAft>
              <a:buClr>
                <a:schemeClr val="dk1"/>
              </a:buClr>
              <a:buSzPts val="3200"/>
              <a:buChar char="•"/>
            </a:pPr>
            <a:r>
              <a:rPr lang="en-US"/>
              <a:t>So firstly, constructor is invoked and the java compiler copies the instance initializer block in the constructor after the first statement super(). </a:t>
            </a:r>
            <a:endParaRPr/>
          </a:p>
          <a:p>
            <a:pPr indent="-342900" lvl="0" marL="342900" rtl="0" algn="just">
              <a:spcBef>
                <a:spcPts val="640"/>
              </a:spcBef>
              <a:spcAft>
                <a:spcPts val="0"/>
              </a:spcAft>
              <a:buClr>
                <a:schemeClr val="dk1"/>
              </a:buClr>
              <a:buSzPts val="3200"/>
              <a:buChar char="•"/>
            </a:pPr>
            <a:r>
              <a:rPr lang="en-US"/>
              <a:t>They run each time when object of the class is created. </a:t>
            </a:r>
            <a:endParaRPr/>
          </a:p>
          <a:p>
            <a:pPr indent="-342900" lvl="0" marL="342900" rtl="0" algn="just">
              <a:spcBef>
                <a:spcPts val="640"/>
              </a:spcBef>
              <a:spcAft>
                <a:spcPts val="0"/>
              </a:spcAft>
              <a:buClr>
                <a:schemeClr val="dk1"/>
              </a:buClr>
              <a:buSzPts val="3200"/>
              <a:buChar char="•"/>
            </a:pPr>
            <a:r>
              <a:rPr lang="en-US"/>
              <a:t>We can also have multiple IIBs in a single class. </a:t>
            </a:r>
            <a:endParaRPr b="0" i="0">
              <a:solidFill>
                <a:srgbClr val="273239"/>
              </a:solidFill>
              <a:latin typeface="Arial"/>
              <a:ea typeface="Arial"/>
              <a:cs typeface="Arial"/>
              <a:sym typeface="Arial"/>
            </a:endParaRPr>
          </a:p>
          <a:p>
            <a:pPr indent="-139700" lvl="0" marL="342900" rtl="0" algn="just">
              <a:spcBef>
                <a:spcPts val="640"/>
              </a:spcBef>
              <a:spcAft>
                <a:spcPts val="0"/>
              </a:spcAft>
              <a:buClr>
                <a:schemeClr val="dk1"/>
              </a:buClr>
              <a:buSzPts val="3200"/>
              <a:buNone/>
            </a:pPr>
            <a:r>
              <a:t/>
            </a:r>
            <a:endParaRPr b="0" i="0">
              <a:solidFill>
                <a:srgbClr val="273239"/>
              </a:solidFill>
              <a:latin typeface="Arial"/>
              <a:ea typeface="Arial"/>
              <a:cs typeface="Arial"/>
              <a:sym typeface="Arial"/>
            </a:endParaRPr>
          </a:p>
        </p:txBody>
      </p:sp>
      <p:sp>
        <p:nvSpPr>
          <p:cNvPr id="286" name="Google Shape;286;p18">
            <a:hlinkClick r:id="rId3"/>
          </p:cNvPr>
          <p:cNvSpPr/>
          <p:nvPr/>
        </p:nvSpPr>
        <p:spPr>
          <a:xfrm>
            <a:off x="4186237" y="5153025"/>
            <a:ext cx="3819525" cy="11430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Instance Block</a:t>
            </a:r>
            <a:endParaRPr b="1">
              <a:solidFill>
                <a:schemeClr val="lt1"/>
              </a:solidFill>
            </a:endParaRPr>
          </a:p>
        </p:txBody>
      </p:sp>
      <p:sp>
        <p:nvSpPr>
          <p:cNvPr id="292" name="Google Shape;292;p19"/>
          <p:cNvSpPr txBox="1"/>
          <p:nvPr>
            <p:ph idx="1" type="body"/>
          </p:nvPr>
        </p:nvSpPr>
        <p:spPr>
          <a:xfrm>
            <a:off x="609600" y="893763"/>
            <a:ext cx="11277600" cy="5668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Important points:</a:t>
            </a:r>
            <a:r>
              <a:rPr lang="en-US"/>
              <a:t>  </a:t>
            </a:r>
            <a:endParaRPr/>
          </a:p>
          <a:p>
            <a:pPr indent="-342900" lvl="0" marL="342900" rtl="0" algn="l">
              <a:spcBef>
                <a:spcPts val="640"/>
              </a:spcBef>
              <a:spcAft>
                <a:spcPts val="0"/>
              </a:spcAft>
              <a:buClr>
                <a:schemeClr val="dk1"/>
              </a:buClr>
              <a:buSzPts val="3200"/>
              <a:buChar char="•"/>
            </a:pPr>
            <a:r>
              <a:rPr lang="en-US"/>
              <a:t>Instance Initialization Blocks run every time a new instance is created.</a:t>
            </a:r>
            <a:endParaRPr/>
          </a:p>
          <a:p>
            <a:pPr indent="-342900" lvl="0" marL="342900" rtl="0" algn="l">
              <a:spcBef>
                <a:spcPts val="640"/>
              </a:spcBef>
              <a:spcAft>
                <a:spcPts val="0"/>
              </a:spcAft>
              <a:buClr>
                <a:schemeClr val="dk1"/>
              </a:buClr>
              <a:buSzPts val="3200"/>
              <a:buChar char="•"/>
            </a:pPr>
            <a:r>
              <a:rPr lang="en-US"/>
              <a:t>Initialization Blocks run in the order they appear in the program</a:t>
            </a:r>
            <a:endParaRPr/>
          </a:p>
          <a:p>
            <a:pPr indent="-342900" lvl="0" marL="342900" rtl="0" algn="l">
              <a:spcBef>
                <a:spcPts val="640"/>
              </a:spcBef>
              <a:spcAft>
                <a:spcPts val="0"/>
              </a:spcAft>
              <a:buClr>
                <a:schemeClr val="dk1"/>
              </a:buClr>
              <a:buSzPts val="3200"/>
              <a:buChar char="•"/>
            </a:pPr>
            <a:r>
              <a:rPr lang="en-US"/>
              <a:t>The Instance Initialization Block is invoked after the parent class constructor is invoked (i.e. after super() constructor call)</a:t>
            </a:r>
            <a:endParaRPr/>
          </a:p>
          <a:p>
            <a:pPr indent="-139700" lvl="0" marL="342900" rtl="0" algn="just">
              <a:spcBef>
                <a:spcPts val="640"/>
              </a:spcBef>
              <a:spcAft>
                <a:spcPts val="0"/>
              </a:spcAft>
              <a:buClr>
                <a:schemeClr val="dk1"/>
              </a:buClr>
              <a:buSzPts val="3200"/>
              <a:buNone/>
            </a:pPr>
            <a:r>
              <a:t/>
            </a:r>
            <a:endParaRPr b="0" i="0">
              <a:solidFill>
                <a:srgbClr val="27323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a:t>
            </a:r>
            <a:endParaRPr b="1">
              <a:solidFill>
                <a:schemeClr val="lt1"/>
              </a:solidFill>
            </a:endParaRPr>
          </a:p>
        </p:txBody>
      </p:sp>
      <p:sp>
        <p:nvSpPr>
          <p:cNvPr id="177" name="Google Shape;177;p2"/>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Normally, a class member must be accessed only in conjunction with an object of its class. </a:t>
            </a:r>
            <a:endParaRPr/>
          </a:p>
          <a:p>
            <a:pPr indent="-342900" lvl="0" marL="342900" rtl="0" algn="just">
              <a:spcBef>
                <a:spcPts val="640"/>
              </a:spcBef>
              <a:spcAft>
                <a:spcPts val="0"/>
              </a:spcAft>
              <a:buClr>
                <a:schemeClr val="dk1"/>
              </a:buClr>
              <a:buSzPts val="3200"/>
              <a:buChar char="•"/>
            </a:pPr>
            <a:r>
              <a:rPr lang="en-US"/>
              <a:t>However, it is possible to create a member that can be used by itself, without reference to a specific instance. </a:t>
            </a:r>
            <a:endParaRPr/>
          </a:p>
          <a:p>
            <a:pPr indent="-342900" lvl="0" marL="342900" rtl="0" algn="just">
              <a:spcBef>
                <a:spcPts val="640"/>
              </a:spcBef>
              <a:spcAft>
                <a:spcPts val="0"/>
              </a:spcAft>
              <a:buClr>
                <a:schemeClr val="dk1"/>
              </a:buClr>
              <a:buSzPts val="3200"/>
              <a:buChar char="•"/>
            </a:pPr>
            <a:r>
              <a:rPr lang="en-US"/>
              <a:t>To create such a member, precede its declaration with the keyword </a:t>
            </a:r>
            <a:r>
              <a:rPr b="1" lang="en-US"/>
              <a:t>static</a:t>
            </a:r>
            <a:r>
              <a:rPr lang="en-US"/>
              <a:t>. </a:t>
            </a:r>
            <a:endParaRPr/>
          </a:p>
          <a:p>
            <a:pPr indent="-342900" lvl="0" marL="342900" rtl="0" algn="just">
              <a:spcBef>
                <a:spcPts val="640"/>
              </a:spcBef>
              <a:spcAft>
                <a:spcPts val="0"/>
              </a:spcAft>
              <a:buClr>
                <a:schemeClr val="dk1"/>
              </a:buClr>
              <a:buSzPts val="3200"/>
              <a:buChar char="•"/>
            </a:pPr>
            <a:r>
              <a:rPr lang="en-US"/>
              <a:t>When a member is declared </a:t>
            </a:r>
            <a:r>
              <a:rPr b="1" lang="en-US"/>
              <a:t>static</a:t>
            </a:r>
            <a:r>
              <a:rPr lang="en-US"/>
              <a:t>, it can be accessed before any objects of its class are created, and without reference to any object. </a:t>
            </a:r>
            <a:endParaRPr/>
          </a:p>
          <a:p>
            <a:pPr indent="-342900" lvl="0" marL="342900" rtl="0" algn="just">
              <a:spcBef>
                <a:spcPts val="640"/>
              </a:spcBef>
              <a:spcAft>
                <a:spcPts val="0"/>
              </a:spcAft>
              <a:buClr>
                <a:schemeClr val="dk1"/>
              </a:buClr>
              <a:buSzPts val="3200"/>
              <a:buChar char="•"/>
            </a:pPr>
            <a:r>
              <a:rPr lang="en-US"/>
              <a:t>You can declare both methods and variables to be </a:t>
            </a:r>
            <a:r>
              <a:rPr b="1" lang="en-US"/>
              <a:t>static</a:t>
            </a:r>
            <a:r>
              <a:rPr lang="en-US"/>
              <a:t>. </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methods vs Instance methods</a:t>
            </a:r>
            <a:endParaRPr b="1">
              <a:solidFill>
                <a:schemeClr val="lt1"/>
              </a:solidFill>
            </a:endParaRPr>
          </a:p>
        </p:txBody>
      </p:sp>
      <p:sp>
        <p:nvSpPr>
          <p:cNvPr id="298" name="Google Shape;298;p20"/>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4000"/>
              <a:buChar char="•"/>
            </a:pPr>
            <a:r>
              <a:rPr b="1" lang="en-US" sz="4000"/>
              <a:t>Instance Method</a:t>
            </a:r>
            <a:endParaRPr sz="4000"/>
          </a:p>
          <a:p>
            <a:pPr indent="-342900" lvl="0" marL="342900" rtl="0" algn="just">
              <a:spcBef>
                <a:spcPts val="640"/>
              </a:spcBef>
              <a:spcAft>
                <a:spcPts val="0"/>
              </a:spcAft>
              <a:buClr>
                <a:schemeClr val="dk1"/>
              </a:buClr>
              <a:buSzPts val="3200"/>
              <a:buChar char="•"/>
            </a:pPr>
            <a:r>
              <a:rPr lang="en-US"/>
              <a:t>Instance method are methods which require an object of its class to be created before it can be called. </a:t>
            </a:r>
            <a:endParaRPr/>
          </a:p>
          <a:p>
            <a:pPr indent="-342900" lvl="0" marL="342900" rtl="0" algn="just">
              <a:spcBef>
                <a:spcPts val="640"/>
              </a:spcBef>
              <a:spcAft>
                <a:spcPts val="0"/>
              </a:spcAft>
              <a:buClr>
                <a:schemeClr val="dk1"/>
              </a:buClr>
              <a:buSzPts val="3200"/>
              <a:buChar char="•"/>
            </a:pPr>
            <a:r>
              <a:rPr lang="en-US"/>
              <a:t>To invoke a instance method, we have to create an Object of the class in within which it defined. </a:t>
            </a:r>
            <a:endParaRPr/>
          </a:p>
          <a:p>
            <a:pPr indent="-342900" lvl="0" marL="342900" rtl="0" algn="just">
              <a:spcBef>
                <a:spcPts val="640"/>
              </a:spcBef>
              <a:spcAft>
                <a:spcPts val="0"/>
              </a:spcAft>
              <a:buClr>
                <a:schemeClr val="dk1"/>
              </a:buClr>
              <a:buSzPts val="3200"/>
              <a:buChar char="•"/>
            </a:pPr>
            <a:r>
              <a:rPr lang="en-US"/>
              <a:t>These methods themselves are stored in Permanent Generation space of heap but the parameters (arguments passed to them) and their local variables and the value to be returned are allocated in stack.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methods vs Instance methods</a:t>
            </a:r>
            <a:endParaRPr b="1">
              <a:solidFill>
                <a:schemeClr val="lt1"/>
              </a:solidFill>
            </a:endParaRPr>
          </a:p>
        </p:txBody>
      </p:sp>
      <p:sp>
        <p:nvSpPr>
          <p:cNvPr id="304" name="Google Shape;304;p21"/>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Instance Method</a:t>
            </a:r>
            <a:endParaRPr/>
          </a:p>
          <a:p>
            <a:pPr indent="-342900" lvl="0" marL="342900" rtl="0" algn="just">
              <a:spcBef>
                <a:spcPts val="640"/>
              </a:spcBef>
              <a:spcAft>
                <a:spcPts val="0"/>
              </a:spcAft>
              <a:buClr>
                <a:schemeClr val="dk1"/>
              </a:buClr>
              <a:buSzPts val="3200"/>
              <a:buChar char="•"/>
            </a:pPr>
            <a:r>
              <a:rPr lang="en-US"/>
              <a:t>They can be called within the same class in which they reside or from the different classes defined either in the same package or other packages depend on the </a:t>
            </a:r>
            <a:r>
              <a:rPr b="1" lang="en-US"/>
              <a:t>access type</a:t>
            </a:r>
            <a:r>
              <a:rPr lang="en-US"/>
              <a:t> provided to the desired instance method.</a:t>
            </a:r>
            <a:endParaRPr/>
          </a:p>
        </p:txBody>
      </p:sp>
      <p:sp>
        <p:nvSpPr>
          <p:cNvPr id="305" name="Google Shape;305;p21">
            <a:hlinkClick r:id="rId3"/>
          </p:cNvPr>
          <p:cNvSpPr/>
          <p:nvPr/>
        </p:nvSpPr>
        <p:spPr>
          <a:xfrm>
            <a:off x="3962400" y="4124325"/>
            <a:ext cx="4267200" cy="914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Calibri"/>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methods vs Instance methods</a:t>
            </a:r>
            <a:endParaRPr b="1">
              <a:solidFill>
                <a:schemeClr val="lt1"/>
              </a:solidFill>
            </a:endParaRPr>
          </a:p>
        </p:txBody>
      </p:sp>
      <p:sp>
        <p:nvSpPr>
          <p:cNvPr id="311" name="Google Shape;311;p22"/>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Static Method</a:t>
            </a:r>
            <a:endParaRPr/>
          </a:p>
          <a:p>
            <a:pPr indent="-342900" lvl="0" marL="342900" rtl="0" algn="just">
              <a:spcBef>
                <a:spcPts val="640"/>
              </a:spcBef>
              <a:spcAft>
                <a:spcPts val="0"/>
              </a:spcAft>
              <a:buClr>
                <a:schemeClr val="dk1"/>
              </a:buClr>
              <a:buSzPts val="3200"/>
              <a:buChar char="•"/>
            </a:pPr>
            <a:r>
              <a:rPr lang="en-US"/>
              <a:t>Static methods are the methods in Java that can be called without creating an object of class. </a:t>
            </a:r>
            <a:endParaRPr/>
          </a:p>
          <a:p>
            <a:pPr indent="-342900" lvl="0" marL="342900" rtl="0" algn="just">
              <a:spcBef>
                <a:spcPts val="640"/>
              </a:spcBef>
              <a:spcAft>
                <a:spcPts val="0"/>
              </a:spcAft>
              <a:buClr>
                <a:schemeClr val="dk1"/>
              </a:buClr>
              <a:buSzPts val="3200"/>
              <a:buChar char="•"/>
            </a:pPr>
            <a:r>
              <a:rPr lang="en-US"/>
              <a:t>They are referenced by the </a:t>
            </a:r>
            <a:r>
              <a:rPr b="1" lang="en-US"/>
              <a:t>class name itself</a:t>
            </a:r>
            <a:r>
              <a:rPr lang="en-US"/>
              <a:t> or reference to the Object of that class.  </a:t>
            </a:r>
            <a:endParaRPr/>
          </a:p>
          <a:p>
            <a:pPr indent="-342900" lvl="0" marL="342900" rtl="0" algn="l">
              <a:spcBef>
                <a:spcPts val="640"/>
              </a:spcBef>
              <a:spcAft>
                <a:spcPts val="0"/>
              </a:spcAft>
              <a:buClr>
                <a:schemeClr val="dk1"/>
              </a:buClr>
              <a:buSzPts val="3200"/>
              <a:buChar char="•"/>
            </a:pPr>
            <a:r>
              <a:rPr b="1" lang="en-US"/>
              <a:t>Important Points:</a:t>
            </a:r>
            <a:r>
              <a:rPr lang="en-US"/>
              <a:t>  </a:t>
            </a:r>
            <a:endParaRPr/>
          </a:p>
          <a:p>
            <a:pPr indent="-342900" lvl="0" marL="342900" rtl="0" algn="l">
              <a:spcBef>
                <a:spcPts val="640"/>
              </a:spcBef>
              <a:spcAft>
                <a:spcPts val="0"/>
              </a:spcAft>
              <a:buClr>
                <a:schemeClr val="dk1"/>
              </a:buClr>
              <a:buSzPts val="3200"/>
              <a:buChar char="•"/>
            </a:pPr>
            <a:r>
              <a:rPr lang="en-US"/>
              <a:t>Static method(s) are associated with the class in which they reside i.e. they are called without creating an instance of the class </a:t>
            </a:r>
            <a:r>
              <a:rPr lang="en-US">
                <a:solidFill>
                  <a:srgbClr val="FF0000"/>
                </a:solidFill>
              </a:rPr>
              <a:t>i.e </a:t>
            </a:r>
            <a:r>
              <a:rPr b="1" lang="en-US">
                <a:solidFill>
                  <a:srgbClr val="FF0000"/>
                </a:solidFill>
              </a:rPr>
              <a:t>ClassName.methodName(args)</a:t>
            </a:r>
            <a:r>
              <a:rPr lang="en-US">
                <a:solidFill>
                  <a:srgbClr val="FF0000"/>
                </a:solidFill>
              </a:rPr>
              <a:t>.</a:t>
            </a:r>
            <a:endParaRPr/>
          </a:p>
          <a:p>
            <a:pPr indent="-342900" lvl="0" marL="342900" rtl="0" algn="l">
              <a:spcBef>
                <a:spcPts val="640"/>
              </a:spcBef>
              <a:spcAft>
                <a:spcPts val="0"/>
              </a:spcAft>
              <a:buClr>
                <a:schemeClr val="dk1"/>
              </a:buClr>
              <a:buSzPts val="3200"/>
              <a:buChar char="•"/>
            </a:pPr>
            <a:r>
              <a:rPr lang="en-US"/>
              <a:t>They are designed with the aim to be shared among all objects created from the same class.</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 methods vs Instance methods</a:t>
            </a:r>
            <a:endParaRPr b="1">
              <a:solidFill>
                <a:schemeClr val="lt1"/>
              </a:solidFill>
            </a:endParaRPr>
          </a:p>
        </p:txBody>
      </p:sp>
      <p:sp>
        <p:nvSpPr>
          <p:cNvPr id="317" name="Google Shape;317;p23"/>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Important Points:</a:t>
            </a:r>
            <a:r>
              <a:rPr lang="en-US"/>
              <a:t>  </a:t>
            </a:r>
            <a:endParaRPr/>
          </a:p>
          <a:p>
            <a:pPr indent="-342900" lvl="0" marL="342900" rtl="0" algn="just">
              <a:spcBef>
                <a:spcPts val="640"/>
              </a:spcBef>
              <a:spcAft>
                <a:spcPts val="0"/>
              </a:spcAft>
              <a:buClr>
                <a:schemeClr val="dk1"/>
              </a:buClr>
              <a:buSzPts val="3200"/>
              <a:buChar char="•"/>
            </a:pPr>
            <a:r>
              <a:rPr lang="en-US"/>
              <a:t>Static methods can not be overridden, since they are resolved using </a:t>
            </a:r>
            <a:r>
              <a:rPr b="1" lang="en-US"/>
              <a:t>static binding </a:t>
            </a:r>
            <a:r>
              <a:rPr lang="en-US"/>
              <a:t>by the compiler at compile time. </a:t>
            </a:r>
            <a:endParaRPr/>
          </a:p>
          <a:p>
            <a:pPr indent="-342900" lvl="0" marL="342900" rtl="0" algn="just">
              <a:spcBef>
                <a:spcPts val="640"/>
              </a:spcBef>
              <a:spcAft>
                <a:spcPts val="0"/>
              </a:spcAft>
              <a:buClr>
                <a:schemeClr val="dk1"/>
              </a:buClr>
              <a:buSzPts val="3200"/>
              <a:buChar char="•"/>
            </a:pPr>
            <a:r>
              <a:rPr lang="en-US"/>
              <a:t>However, we can have the same name methods declared </a:t>
            </a:r>
            <a:r>
              <a:rPr b="1" lang="en-US"/>
              <a:t>static </a:t>
            </a:r>
            <a:r>
              <a:rPr lang="en-US"/>
              <a:t>in both </a:t>
            </a:r>
            <a:r>
              <a:rPr b="1" lang="en-US"/>
              <a:t>superclass </a:t>
            </a:r>
            <a:r>
              <a:rPr lang="en-US"/>
              <a:t>and </a:t>
            </a:r>
            <a:r>
              <a:rPr b="1" lang="en-US"/>
              <a:t>subclass</a:t>
            </a:r>
            <a:r>
              <a:rPr lang="en-US"/>
              <a:t>, but it will be called </a:t>
            </a:r>
            <a:r>
              <a:rPr b="1" lang="en-US"/>
              <a:t>Method Hiding</a:t>
            </a:r>
            <a:r>
              <a:rPr lang="en-US"/>
              <a:t> as the derived class method will hide the base class method.</a:t>
            </a:r>
            <a:endParaRPr/>
          </a:p>
          <a:p>
            <a:pPr indent="-139700" lvl="0" marL="342900" rtl="0" algn="just">
              <a:spcBef>
                <a:spcPts val="640"/>
              </a:spcBef>
              <a:spcAft>
                <a:spcPts val="0"/>
              </a:spcAft>
              <a:buClr>
                <a:schemeClr val="dk1"/>
              </a:buClr>
              <a:buSzPts val="3200"/>
              <a:buNone/>
            </a:pPr>
            <a:r>
              <a:t/>
            </a:r>
            <a:endParaRPr/>
          </a:p>
        </p:txBody>
      </p:sp>
      <p:sp>
        <p:nvSpPr>
          <p:cNvPr id="318" name="Google Shape;318;p23">
            <a:hlinkClick r:id="rId3"/>
          </p:cNvPr>
          <p:cNvSpPr/>
          <p:nvPr/>
        </p:nvSpPr>
        <p:spPr>
          <a:xfrm>
            <a:off x="3962400" y="4762500"/>
            <a:ext cx="4267200" cy="914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Calibri"/>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Object class in Java</a:t>
            </a:r>
            <a:endParaRPr b="1">
              <a:solidFill>
                <a:schemeClr val="lt1"/>
              </a:solidFill>
            </a:endParaRPr>
          </a:p>
        </p:txBody>
      </p:sp>
      <p:sp>
        <p:nvSpPr>
          <p:cNvPr id="324" name="Google Shape;324;p24"/>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There is one special class, </a:t>
            </a:r>
            <a:r>
              <a:rPr b="1" lang="en-US"/>
              <a:t>Object</a:t>
            </a:r>
            <a:r>
              <a:rPr lang="en-US"/>
              <a:t>, defined by Java. </a:t>
            </a:r>
            <a:endParaRPr/>
          </a:p>
          <a:p>
            <a:pPr indent="-342900" lvl="0" marL="342900" rtl="0" algn="just">
              <a:spcBef>
                <a:spcPts val="640"/>
              </a:spcBef>
              <a:spcAft>
                <a:spcPts val="0"/>
              </a:spcAft>
              <a:buClr>
                <a:schemeClr val="dk1"/>
              </a:buClr>
              <a:buSzPts val="3200"/>
              <a:buChar char="•"/>
            </a:pPr>
            <a:r>
              <a:rPr lang="en-US"/>
              <a:t>All other classes are subclasses of </a:t>
            </a:r>
            <a:r>
              <a:rPr b="1" lang="en-US"/>
              <a:t>Object</a:t>
            </a:r>
            <a:r>
              <a:rPr lang="en-US"/>
              <a:t>. That is, </a:t>
            </a:r>
            <a:r>
              <a:rPr b="1" lang="en-US"/>
              <a:t>Object </a:t>
            </a:r>
            <a:r>
              <a:rPr lang="en-US"/>
              <a:t>is a superclass of all other classes. </a:t>
            </a:r>
            <a:endParaRPr/>
          </a:p>
          <a:p>
            <a:pPr indent="-342900" lvl="0" marL="342900" rtl="0" algn="just">
              <a:spcBef>
                <a:spcPts val="640"/>
              </a:spcBef>
              <a:spcAft>
                <a:spcPts val="0"/>
              </a:spcAft>
              <a:buClr>
                <a:schemeClr val="dk1"/>
              </a:buClr>
              <a:buSzPts val="3200"/>
              <a:buChar char="•"/>
            </a:pPr>
            <a:r>
              <a:rPr lang="en-US"/>
              <a:t>This means that a reference variable of type </a:t>
            </a:r>
            <a:r>
              <a:rPr b="1" lang="en-US"/>
              <a:t>Object </a:t>
            </a:r>
            <a:r>
              <a:rPr lang="en-US"/>
              <a:t>can refer to an object of any other class. </a:t>
            </a:r>
            <a:endParaRPr/>
          </a:p>
          <a:p>
            <a:pPr indent="-342900" lvl="0" marL="342900" rtl="0" algn="just">
              <a:spcBef>
                <a:spcPts val="640"/>
              </a:spcBef>
              <a:spcAft>
                <a:spcPts val="0"/>
              </a:spcAft>
              <a:buClr>
                <a:schemeClr val="dk1"/>
              </a:buClr>
              <a:buSzPts val="3200"/>
              <a:buChar char="•"/>
            </a:pPr>
            <a:r>
              <a:rPr lang="en-US"/>
              <a:t>Also, since arrays are implemented as classes, a variable of type </a:t>
            </a:r>
            <a:r>
              <a:rPr b="1" lang="en-US"/>
              <a:t>Object </a:t>
            </a:r>
            <a:r>
              <a:rPr lang="en-US"/>
              <a:t>can also refer to any array.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type="title"/>
          </p:nvPr>
        </p:nvSpPr>
        <p:spPr>
          <a:xfrm>
            <a:off x="609600" y="-30638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b="1" i="0" lang="en-US" sz="3600" u="none" strike="noStrike">
                <a:solidFill>
                  <a:schemeClr val="lt1"/>
                </a:solidFill>
                <a:latin typeface="Calibri"/>
                <a:ea typeface="Calibri"/>
                <a:cs typeface="Calibri"/>
                <a:sym typeface="Calibri"/>
              </a:rPr>
              <a:t>Object Class </a:t>
            </a:r>
            <a:r>
              <a:rPr b="1" lang="en-US" sz="3600">
                <a:solidFill>
                  <a:schemeClr val="lt1"/>
                </a:solidFill>
                <a:latin typeface="Calibri"/>
                <a:ea typeface="Calibri"/>
                <a:cs typeface="Calibri"/>
                <a:sym typeface="Calibri"/>
              </a:rPr>
              <a:t>M</a:t>
            </a:r>
            <a:r>
              <a:rPr b="1" i="0" lang="en-US" sz="3600" u="none" strike="noStrike">
                <a:solidFill>
                  <a:schemeClr val="lt1"/>
                </a:solidFill>
                <a:latin typeface="Calibri"/>
                <a:ea typeface="Calibri"/>
                <a:cs typeface="Calibri"/>
                <a:sym typeface="Calibri"/>
              </a:rPr>
              <a:t>ethods</a:t>
            </a:r>
            <a:endParaRPr b="1" sz="3600">
              <a:solidFill>
                <a:schemeClr val="lt1"/>
              </a:solidFill>
              <a:latin typeface="Calibri"/>
              <a:ea typeface="Calibri"/>
              <a:cs typeface="Calibri"/>
              <a:sym typeface="Calibri"/>
            </a:endParaRPr>
          </a:p>
        </p:txBody>
      </p:sp>
      <p:pic>
        <p:nvPicPr>
          <p:cNvPr id="330" name="Google Shape;330;p25"/>
          <p:cNvPicPr preferRelativeResize="0"/>
          <p:nvPr>
            <p:ph idx="1" type="body"/>
          </p:nvPr>
        </p:nvPicPr>
        <p:blipFill rotWithShape="1">
          <a:blip r:embed="rId3">
            <a:alphaModFix/>
          </a:blip>
          <a:srcRect b="0" l="0" r="0" t="0"/>
          <a:stretch/>
        </p:blipFill>
        <p:spPr>
          <a:xfrm>
            <a:off x="1562101" y="713037"/>
            <a:ext cx="9534524" cy="587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Object class in Java</a:t>
            </a:r>
            <a:endParaRPr b="1">
              <a:solidFill>
                <a:schemeClr val="lt1"/>
              </a:solidFill>
            </a:endParaRPr>
          </a:p>
        </p:txBody>
      </p:sp>
      <p:sp>
        <p:nvSpPr>
          <p:cNvPr id="336" name="Google Shape;336;p26"/>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toString() </a:t>
            </a:r>
            <a:r>
              <a:rPr lang="en-US"/>
              <a:t>: toString() provides String representation of an Object and used to convert an object to String. </a:t>
            </a:r>
            <a:endParaRPr/>
          </a:p>
          <a:p>
            <a:pPr indent="-342900" lvl="0" marL="342900" rtl="0" algn="just">
              <a:spcBef>
                <a:spcPts val="640"/>
              </a:spcBef>
              <a:spcAft>
                <a:spcPts val="0"/>
              </a:spcAft>
              <a:buClr>
                <a:schemeClr val="dk1"/>
              </a:buClr>
              <a:buSzPts val="3200"/>
              <a:buChar char="•"/>
            </a:pPr>
            <a:r>
              <a:rPr lang="en-US"/>
              <a:t>The default toString() method for class Object returns a string consisting of the </a:t>
            </a:r>
            <a:r>
              <a:rPr b="1" lang="en-US">
                <a:solidFill>
                  <a:srgbClr val="FF0000"/>
                </a:solidFill>
              </a:rPr>
              <a:t>name of the class </a:t>
            </a:r>
            <a:r>
              <a:rPr lang="en-US"/>
              <a:t>of which the object is an instance, the at-sign character </a:t>
            </a:r>
            <a:r>
              <a:rPr b="1" lang="en-US">
                <a:solidFill>
                  <a:srgbClr val="FF0000"/>
                </a:solidFill>
              </a:rPr>
              <a:t>`@’</a:t>
            </a:r>
            <a:r>
              <a:rPr lang="en-US"/>
              <a:t>, and the </a:t>
            </a:r>
            <a:r>
              <a:rPr b="1" lang="en-US">
                <a:solidFill>
                  <a:srgbClr val="FF0000"/>
                </a:solidFill>
              </a:rPr>
              <a:t>unsigned hexadecimal</a:t>
            </a:r>
            <a:endParaRPr/>
          </a:p>
        </p:txBody>
      </p:sp>
      <p:sp>
        <p:nvSpPr>
          <p:cNvPr id="337" name="Google Shape;337;p26">
            <a:hlinkClick r:id="rId3"/>
          </p:cNvPr>
          <p:cNvSpPr/>
          <p:nvPr/>
        </p:nvSpPr>
        <p:spPr>
          <a:xfrm>
            <a:off x="3962400" y="5049838"/>
            <a:ext cx="4267200" cy="914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Calibri"/>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type="title"/>
          </p:nvPr>
        </p:nvSpPr>
        <p:spPr>
          <a:xfrm>
            <a:off x="609600" y="-249237"/>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Object class in Java</a:t>
            </a:r>
            <a:endParaRPr b="1">
              <a:solidFill>
                <a:schemeClr val="lt1"/>
              </a:solidFill>
            </a:endParaRPr>
          </a:p>
        </p:txBody>
      </p:sp>
      <p:sp>
        <p:nvSpPr>
          <p:cNvPr id="343" name="Google Shape;343;p27"/>
          <p:cNvSpPr txBox="1"/>
          <p:nvPr>
            <p:ph idx="1" type="body"/>
          </p:nvPr>
        </p:nvSpPr>
        <p:spPr>
          <a:xfrm>
            <a:off x="609600" y="893762"/>
            <a:ext cx="11277600" cy="596423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getClass()</a:t>
            </a:r>
            <a:r>
              <a:rPr lang="en-US"/>
              <a:t> : Returns the class object of “this” object and used to get actual runtime class of the object. </a:t>
            </a:r>
            <a:endParaRPr/>
          </a:p>
          <a:p>
            <a:pPr indent="-342900" lvl="0" marL="342900" rtl="0" algn="just">
              <a:spcBef>
                <a:spcPts val="640"/>
              </a:spcBef>
              <a:spcAft>
                <a:spcPts val="0"/>
              </a:spcAft>
              <a:buClr>
                <a:schemeClr val="dk1"/>
              </a:buClr>
              <a:buSzPts val="3200"/>
              <a:buChar char="•"/>
            </a:pPr>
            <a:r>
              <a:rPr lang="en-US"/>
              <a:t>It can also be used to get metadata of this class. </a:t>
            </a:r>
            <a:endParaRPr/>
          </a:p>
          <a:p>
            <a:pPr indent="-342900" lvl="0" marL="342900" rtl="0" algn="just">
              <a:spcBef>
                <a:spcPts val="640"/>
              </a:spcBef>
              <a:spcAft>
                <a:spcPts val="0"/>
              </a:spcAft>
              <a:buClr>
                <a:schemeClr val="dk1"/>
              </a:buClr>
              <a:buSzPts val="3200"/>
              <a:buChar char="•"/>
            </a:pPr>
            <a:r>
              <a:rPr lang="en-US"/>
              <a:t>The returned Class object is the object that is locked by static synchronized methods of the represented class. </a:t>
            </a:r>
            <a:endParaRPr/>
          </a:p>
          <a:p>
            <a:pPr indent="-342900" lvl="0" marL="342900" rtl="0" algn="just">
              <a:spcBef>
                <a:spcPts val="640"/>
              </a:spcBef>
              <a:spcAft>
                <a:spcPts val="0"/>
              </a:spcAft>
              <a:buClr>
                <a:schemeClr val="dk1"/>
              </a:buClr>
              <a:buSzPts val="3200"/>
              <a:buChar char="•"/>
            </a:pPr>
            <a:r>
              <a:rPr lang="en-US"/>
              <a:t>As it is final so we don’t override it.</a:t>
            </a:r>
            <a:endParaRPr b="1">
              <a:solidFill>
                <a:srgbClr val="FF0000"/>
              </a:solidFill>
            </a:endParaRPr>
          </a:p>
        </p:txBody>
      </p:sp>
      <p:sp>
        <p:nvSpPr>
          <p:cNvPr id="344" name="Google Shape;344;p27">
            <a:hlinkClick r:id="rId3"/>
          </p:cNvPr>
          <p:cNvSpPr/>
          <p:nvPr/>
        </p:nvSpPr>
        <p:spPr>
          <a:xfrm>
            <a:off x="3962400" y="5049838"/>
            <a:ext cx="4267200" cy="914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Calibri"/>
              <a:buNone/>
            </a:pPr>
            <a:r>
              <a:rPr b="1" i="0" lang="en-US" sz="4400" u="none" cap="none" strike="noStrike">
                <a:solidFill>
                  <a:srgbClr val="FFFF00"/>
                </a:solidFill>
                <a:latin typeface="Calibri"/>
                <a:ea typeface="Calibri"/>
                <a:cs typeface="Calibri"/>
                <a:sym typeface="Calibri"/>
              </a:rPr>
              <a:t>Example</a:t>
            </a:r>
            <a:endParaRPr b="1" i="0" sz="44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a:t>
            </a:r>
            <a:endParaRPr b="1">
              <a:solidFill>
                <a:schemeClr val="lt1"/>
              </a:solidFill>
            </a:endParaRPr>
          </a:p>
        </p:txBody>
      </p:sp>
      <p:sp>
        <p:nvSpPr>
          <p:cNvPr id="183" name="Google Shape;183;p3"/>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most common example of a </a:t>
            </a:r>
            <a:r>
              <a:rPr b="1" lang="en-US"/>
              <a:t>static </a:t>
            </a:r>
            <a:r>
              <a:rPr lang="en-US"/>
              <a:t>member is </a:t>
            </a:r>
            <a:r>
              <a:rPr b="1" lang="en-US"/>
              <a:t>main( )</a:t>
            </a:r>
            <a:r>
              <a:rPr lang="en-US"/>
              <a:t>. </a:t>
            </a:r>
            <a:endParaRPr/>
          </a:p>
          <a:p>
            <a:pPr indent="-342900" lvl="0" marL="342900" rtl="0" algn="l">
              <a:spcBef>
                <a:spcPts val="640"/>
              </a:spcBef>
              <a:spcAft>
                <a:spcPts val="0"/>
              </a:spcAft>
              <a:buClr>
                <a:schemeClr val="dk1"/>
              </a:buClr>
              <a:buSzPts val="3200"/>
              <a:buChar char="•"/>
            </a:pPr>
            <a:r>
              <a:rPr b="1" lang="en-US"/>
              <a:t>main( ) </a:t>
            </a:r>
            <a:r>
              <a:rPr lang="en-US"/>
              <a:t>is declared as </a:t>
            </a:r>
            <a:r>
              <a:rPr b="1" lang="en-US"/>
              <a:t>static </a:t>
            </a:r>
            <a:r>
              <a:rPr lang="en-US"/>
              <a:t>because it must be called before any objects exist.</a:t>
            </a:r>
            <a:endParaRPr/>
          </a:p>
          <a:p>
            <a:pPr indent="-342900" lvl="0" marL="342900" rtl="0" algn="l">
              <a:spcBef>
                <a:spcPts val="640"/>
              </a:spcBef>
              <a:spcAft>
                <a:spcPts val="0"/>
              </a:spcAft>
              <a:buClr>
                <a:schemeClr val="dk1"/>
              </a:buClr>
              <a:buSzPts val="3200"/>
              <a:buChar char="•"/>
            </a:pPr>
            <a:r>
              <a:rPr lang="en-US"/>
              <a:t>Instance variables declared as </a:t>
            </a:r>
            <a:r>
              <a:rPr b="1" lang="en-US"/>
              <a:t>static </a:t>
            </a:r>
            <a:r>
              <a:rPr lang="en-US"/>
              <a:t>are, essentially, global variables. </a:t>
            </a:r>
            <a:endParaRPr/>
          </a:p>
          <a:p>
            <a:pPr indent="-342900" lvl="0" marL="342900" rtl="0" algn="l">
              <a:spcBef>
                <a:spcPts val="640"/>
              </a:spcBef>
              <a:spcAft>
                <a:spcPts val="0"/>
              </a:spcAft>
              <a:buClr>
                <a:schemeClr val="dk1"/>
              </a:buClr>
              <a:buSzPts val="3200"/>
              <a:buChar char="•"/>
            </a:pPr>
            <a:r>
              <a:rPr lang="en-US"/>
              <a:t>When objects of its class are declared, no copy of a </a:t>
            </a:r>
            <a:r>
              <a:rPr b="1" lang="en-US"/>
              <a:t>static </a:t>
            </a:r>
            <a:r>
              <a:rPr lang="en-US"/>
              <a:t>variable is made. Instead, all instances of the class share the same </a:t>
            </a:r>
            <a:r>
              <a:rPr b="1" lang="en-US"/>
              <a:t>static </a:t>
            </a:r>
            <a:r>
              <a:rPr lang="en-US"/>
              <a:t>variable.</a:t>
            </a:r>
            <a:endParaRPr sz="2100">
              <a:latin typeface="Times New Roman"/>
              <a:ea typeface="Times New Roman"/>
              <a:cs typeface="Times New Roman"/>
              <a:sym typeface="Times New Roman"/>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a:t>
            </a:r>
            <a:endParaRPr b="1">
              <a:solidFill>
                <a:schemeClr val="lt1"/>
              </a:solidFill>
            </a:endParaRPr>
          </a:p>
        </p:txBody>
      </p:sp>
      <p:sp>
        <p:nvSpPr>
          <p:cNvPr id="189" name="Google Shape;189;p4"/>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Methods declared as </a:t>
            </a:r>
            <a:r>
              <a:rPr b="1" lang="en-US"/>
              <a:t>static </a:t>
            </a:r>
            <a:r>
              <a:rPr lang="en-US"/>
              <a:t>have several restrictions:</a:t>
            </a:r>
            <a:endParaRPr/>
          </a:p>
          <a:p>
            <a:pPr indent="-342900" lvl="0" marL="342900" rtl="0" algn="l">
              <a:spcBef>
                <a:spcPts val="640"/>
              </a:spcBef>
              <a:spcAft>
                <a:spcPts val="0"/>
              </a:spcAft>
              <a:buClr>
                <a:schemeClr val="dk1"/>
              </a:buClr>
              <a:buSzPts val="3200"/>
              <a:buChar char="•"/>
            </a:pPr>
            <a:r>
              <a:rPr lang="en-US"/>
              <a:t>• They can only directly call other </a:t>
            </a:r>
            <a:r>
              <a:rPr b="1" lang="en-US"/>
              <a:t>static </a:t>
            </a:r>
            <a:r>
              <a:rPr lang="en-US"/>
              <a:t>methods of their class.</a:t>
            </a:r>
            <a:endParaRPr/>
          </a:p>
          <a:p>
            <a:pPr indent="-342900" lvl="0" marL="342900" rtl="0" algn="l">
              <a:spcBef>
                <a:spcPts val="640"/>
              </a:spcBef>
              <a:spcAft>
                <a:spcPts val="0"/>
              </a:spcAft>
              <a:buClr>
                <a:schemeClr val="dk1"/>
              </a:buClr>
              <a:buSzPts val="3200"/>
              <a:buChar char="•"/>
            </a:pPr>
            <a:r>
              <a:rPr lang="en-US"/>
              <a:t>• They can only directly access </a:t>
            </a:r>
            <a:r>
              <a:rPr b="1" lang="en-US"/>
              <a:t>static </a:t>
            </a:r>
            <a:r>
              <a:rPr lang="en-US"/>
              <a:t>variables of their class.</a:t>
            </a:r>
            <a:endParaRPr/>
          </a:p>
          <a:p>
            <a:pPr indent="-342900" lvl="0" marL="342900" rtl="0" algn="l">
              <a:spcBef>
                <a:spcPts val="640"/>
              </a:spcBef>
              <a:spcAft>
                <a:spcPts val="0"/>
              </a:spcAft>
              <a:buClr>
                <a:schemeClr val="dk1"/>
              </a:buClr>
              <a:buSzPts val="3200"/>
              <a:buChar char="•"/>
            </a:pPr>
            <a:r>
              <a:rPr lang="en-US"/>
              <a:t>• They cannot refer to </a:t>
            </a:r>
            <a:r>
              <a:rPr b="1" lang="en-US"/>
              <a:t>this </a:t>
            </a:r>
            <a:r>
              <a:rPr lang="en-US"/>
              <a:t>or </a:t>
            </a:r>
            <a:r>
              <a:rPr b="1" lang="en-US"/>
              <a:t>super </a:t>
            </a:r>
            <a:r>
              <a:rPr lang="en-US"/>
              <a:t>in any way.</a:t>
            </a:r>
            <a:endParaRPr/>
          </a:p>
          <a:p>
            <a:pPr indent="-342900" lvl="0" marL="342900" rtl="0" algn="l">
              <a:spcBef>
                <a:spcPts val="640"/>
              </a:spcBef>
              <a:spcAft>
                <a:spcPts val="0"/>
              </a:spcAft>
              <a:buClr>
                <a:schemeClr val="dk1"/>
              </a:buClr>
              <a:buSzPts val="3200"/>
              <a:buChar char="•"/>
            </a:pPr>
            <a:r>
              <a:rPr lang="en-US"/>
              <a:t>If we need to do computation in order to initialize our </a:t>
            </a:r>
            <a:r>
              <a:rPr b="1" lang="en-US"/>
              <a:t>static </a:t>
            </a:r>
            <a:r>
              <a:rPr lang="en-US"/>
              <a:t>variables, we can declare a </a:t>
            </a:r>
            <a:r>
              <a:rPr b="1" lang="en-US"/>
              <a:t>static </a:t>
            </a:r>
            <a:r>
              <a:rPr lang="en-US"/>
              <a:t>block that gets executed exactly once, when the class is first loaded.</a:t>
            </a:r>
            <a:endParaRPr/>
          </a:p>
        </p:txBody>
      </p:sp>
      <p:sp>
        <p:nvSpPr>
          <p:cNvPr id="190" name="Google Shape;190;p4">
            <a:hlinkClick r:id="rId3"/>
          </p:cNvPr>
          <p:cNvSpPr/>
          <p:nvPr/>
        </p:nvSpPr>
        <p:spPr>
          <a:xfrm>
            <a:off x="3900487" y="5162550"/>
            <a:ext cx="4562475" cy="990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FF00"/>
                </a:solidFill>
                <a:latin typeface="Calibri"/>
                <a:ea typeface="Calibri"/>
                <a:cs typeface="Calibri"/>
                <a:sym typeface="Calibri"/>
              </a:rPr>
              <a:t>Example</a:t>
            </a:r>
            <a:endParaRPr b="1" i="0" sz="40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Static</a:t>
            </a:r>
            <a:endParaRPr b="1">
              <a:solidFill>
                <a:schemeClr val="lt1"/>
              </a:solidFill>
            </a:endParaRPr>
          </a:p>
        </p:txBody>
      </p:sp>
      <p:sp>
        <p:nvSpPr>
          <p:cNvPr id="196" name="Google Shape;196;p5"/>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Outside of the class in which they are defined, </a:t>
            </a:r>
            <a:r>
              <a:rPr b="1" lang="en-US"/>
              <a:t>static </a:t>
            </a:r>
            <a:r>
              <a:rPr lang="en-US"/>
              <a:t>methods and variables can be used independently of any object. </a:t>
            </a:r>
            <a:endParaRPr/>
          </a:p>
          <a:p>
            <a:pPr indent="-342900" lvl="0" marL="342900" rtl="0" algn="l">
              <a:spcBef>
                <a:spcPts val="640"/>
              </a:spcBef>
              <a:spcAft>
                <a:spcPts val="0"/>
              </a:spcAft>
              <a:buClr>
                <a:schemeClr val="dk1"/>
              </a:buClr>
              <a:buSzPts val="3200"/>
              <a:buChar char="•"/>
            </a:pPr>
            <a:r>
              <a:rPr lang="en-US"/>
              <a:t>To do so, we need only specify the name of their class followed by the </a:t>
            </a:r>
            <a:r>
              <a:rPr b="1" lang="en-US">
                <a:solidFill>
                  <a:srgbClr val="FF0000"/>
                </a:solidFill>
              </a:rPr>
              <a:t>dot</a:t>
            </a:r>
            <a:r>
              <a:rPr lang="en-US"/>
              <a:t> operator. </a:t>
            </a:r>
            <a:endParaRPr/>
          </a:p>
          <a:p>
            <a:pPr indent="-342900" lvl="0" marL="342900" rtl="0" algn="l">
              <a:spcBef>
                <a:spcPts val="640"/>
              </a:spcBef>
              <a:spcAft>
                <a:spcPts val="0"/>
              </a:spcAft>
              <a:buClr>
                <a:schemeClr val="dk1"/>
              </a:buClr>
              <a:buSzPts val="3200"/>
              <a:buChar char="•"/>
            </a:pPr>
            <a:r>
              <a:rPr lang="en-US"/>
              <a:t>For example, if we wish to call a </a:t>
            </a:r>
            <a:r>
              <a:rPr b="1" lang="en-US"/>
              <a:t>static </a:t>
            </a:r>
            <a:r>
              <a:rPr lang="en-US"/>
              <a:t>method from outside its class, we can do so using the following</a:t>
            </a:r>
            <a:endParaRPr/>
          </a:p>
          <a:p>
            <a:pPr indent="-342900" lvl="0" marL="342900" rtl="0" algn="l">
              <a:spcBef>
                <a:spcPts val="640"/>
              </a:spcBef>
              <a:spcAft>
                <a:spcPts val="0"/>
              </a:spcAft>
              <a:buClr>
                <a:schemeClr val="dk1"/>
              </a:buClr>
              <a:buSzPts val="3200"/>
              <a:buChar char="•"/>
            </a:pPr>
            <a:r>
              <a:rPr lang="en-US"/>
              <a:t>general form:</a:t>
            </a:r>
            <a:endParaRPr/>
          </a:p>
          <a:p>
            <a:pPr indent="-342900" lvl="0" marL="342900" rtl="0" algn="l">
              <a:spcBef>
                <a:spcPts val="880"/>
              </a:spcBef>
              <a:spcAft>
                <a:spcPts val="0"/>
              </a:spcAft>
              <a:buClr>
                <a:schemeClr val="dk1"/>
              </a:buClr>
              <a:buSzPts val="4400"/>
              <a:buChar char="•"/>
            </a:pPr>
            <a:r>
              <a:rPr b="1" i="1" lang="en-US" sz="4400"/>
              <a:t>classname.method</a:t>
            </a:r>
            <a:r>
              <a:rPr b="1" lang="en-US" sz="4400"/>
              <a:t>( )</a:t>
            </a:r>
            <a:endParaRPr b="1" sz="4400"/>
          </a:p>
        </p:txBody>
      </p:sp>
      <p:sp>
        <p:nvSpPr>
          <p:cNvPr id="197" name="Google Shape;197;p5">
            <a:hlinkClick r:id="rId3"/>
          </p:cNvPr>
          <p:cNvSpPr/>
          <p:nvPr/>
        </p:nvSpPr>
        <p:spPr>
          <a:xfrm>
            <a:off x="3814762" y="5448299"/>
            <a:ext cx="4562475" cy="9906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FFFF00"/>
                </a:solidFill>
                <a:latin typeface="Calibri"/>
                <a:ea typeface="Calibri"/>
                <a:cs typeface="Calibri"/>
                <a:sym typeface="Calibri"/>
              </a:rPr>
              <a:t>Example</a:t>
            </a:r>
            <a:endParaRPr b="1" i="0" sz="4000" u="none" cap="none" strike="noStrike">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03" name="Google Shape;203;p6"/>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can be a lot of usage of </a:t>
            </a:r>
            <a:r>
              <a:rPr b="1" lang="en-US"/>
              <a:t>Java this keyword</a:t>
            </a:r>
            <a:r>
              <a:rPr lang="en-US"/>
              <a:t>. In Java, this is a </a:t>
            </a:r>
            <a:r>
              <a:rPr b="1" lang="en-US"/>
              <a:t>reference variable</a:t>
            </a:r>
            <a:r>
              <a:rPr lang="en-US"/>
              <a:t> that refers to the current object.</a:t>
            </a:r>
            <a:endParaRPr b="1" sz="4400"/>
          </a:p>
        </p:txBody>
      </p:sp>
      <p:pic>
        <p:nvPicPr>
          <p:cNvPr id="204" name="Google Shape;204;p6"/>
          <p:cNvPicPr preferRelativeResize="0"/>
          <p:nvPr/>
        </p:nvPicPr>
        <p:blipFill rotWithShape="1">
          <a:blip r:embed="rId3">
            <a:alphaModFix/>
          </a:blip>
          <a:srcRect b="0" l="0" r="0" t="0"/>
          <a:stretch/>
        </p:blipFill>
        <p:spPr>
          <a:xfrm>
            <a:off x="2809094" y="3110705"/>
            <a:ext cx="6573812"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10" name="Google Shape;210;p7"/>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a:t>Usage of Java this keyword</a:t>
            </a:r>
            <a:endParaRPr/>
          </a:p>
          <a:p>
            <a:pPr indent="-139700" lvl="0" marL="342900" rtl="0" algn="just">
              <a:spcBef>
                <a:spcPts val="640"/>
              </a:spcBef>
              <a:spcAft>
                <a:spcPts val="0"/>
              </a:spcAft>
              <a:buClr>
                <a:schemeClr val="dk1"/>
              </a:buClr>
              <a:buSzPts val="3200"/>
              <a:buNone/>
            </a:pPr>
            <a:r>
              <a:t/>
            </a:r>
            <a:endParaRPr b="1"/>
          </a:p>
          <a:p>
            <a:pPr indent="-342900" lvl="0" marL="342900" rtl="0" algn="just">
              <a:spcBef>
                <a:spcPts val="640"/>
              </a:spcBef>
              <a:spcAft>
                <a:spcPts val="0"/>
              </a:spcAft>
              <a:buClr>
                <a:srgbClr val="FF0000"/>
              </a:buClr>
              <a:buSzPts val="3200"/>
              <a:buChar char="•"/>
            </a:pPr>
            <a:r>
              <a:rPr b="1" lang="en-US">
                <a:solidFill>
                  <a:srgbClr val="FF0000"/>
                </a:solidFill>
              </a:rPr>
              <a:t>this</a:t>
            </a:r>
            <a:r>
              <a:rPr lang="en-US"/>
              <a:t> can be used to refer current class instance variable.</a:t>
            </a:r>
            <a:endParaRPr/>
          </a:p>
          <a:p>
            <a:pPr indent="-342900" lvl="0" marL="342900" rtl="0" algn="just">
              <a:spcBef>
                <a:spcPts val="640"/>
              </a:spcBef>
              <a:spcAft>
                <a:spcPts val="0"/>
              </a:spcAft>
              <a:buClr>
                <a:srgbClr val="FF0000"/>
              </a:buClr>
              <a:buSzPts val="3200"/>
              <a:buChar char="•"/>
            </a:pPr>
            <a:r>
              <a:rPr b="1" lang="en-US">
                <a:solidFill>
                  <a:srgbClr val="FF0000"/>
                </a:solidFill>
              </a:rPr>
              <a:t>this</a:t>
            </a:r>
            <a:r>
              <a:rPr lang="en-US"/>
              <a:t> can be used to invoke current class method (implicitly)</a:t>
            </a:r>
            <a:endParaRPr/>
          </a:p>
          <a:p>
            <a:pPr indent="-342900" lvl="0" marL="342900" rtl="0" algn="just">
              <a:spcBef>
                <a:spcPts val="640"/>
              </a:spcBef>
              <a:spcAft>
                <a:spcPts val="0"/>
              </a:spcAft>
              <a:buClr>
                <a:srgbClr val="FF0000"/>
              </a:buClr>
              <a:buSzPts val="3200"/>
              <a:buChar char="•"/>
            </a:pPr>
            <a:r>
              <a:rPr b="1" lang="en-US">
                <a:solidFill>
                  <a:srgbClr val="FF0000"/>
                </a:solidFill>
              </a:rPr>
              <a:t>this() </a:t>
            </a:r>
            <a:r>
              <a:rPr lang="en-US"/>
              <a:t>can be used to invoke current class constructor.</a:t>
            </a:r>
            <a:endParaRPr/>
          </a:p>
          <a:p>
            <a:pPr indent="-342900" lvl="0" marL="342900" rtl="0" algn="just">
              <a:spcBef>
                <a:spcPts val="640"/>
              </a:spcBef>
              <a:spcAft>
                <a:spcPts val="0"/>
              </a:spcAft>
              <a:buClr>
                <a:srgbClr val="FF0000"/>
              </a:buClr>
              <a:buSzPts val="3200"/>
              <a:buChar char="•"/>
            </a:pPr>
            <a:r>
              <a:rPr b="1" lang="en-US">
                <a:solidFill>
                  <a:srgbClr val="FF0000"/>
                </a:solidFill>
              </a:rPr>
              <a:t>this</a:t>
            </a:r>
            <a:r>
              <a:rPr lang="en-US"/>
              <a:t> can be passed as an argument in the method call.</a:t>
            </a:r>
            <a:endParaRPr/>
          </a:p>
          <a:p>
            <a:pPr indent="-342900" lvl="0" marL="342900" rtl="0" algn="just">
              <a:spcBef>
                <a:spcPts val="640"/>
              </a:spcBef>
              <a:spcAft>
                <a:spcPts val="0"/>
              </a:spcAft>
              <a:buClr>
                <a:srgbClr val="FF0000"/>
              </a:buClr>
              <a:buSzPts val="3200"/>
              <a:buChar char="•"/>
            </a:pPr>
            <a:r>
              <a:rPr b="1" lang="en-US">
                <a:solidFill>
                  <a:srgbClr val="FF0000"/>
                </a:solidFill>
              </a:rPr>
              <a:t>this</a:t>
            </a:r>
            <a:r>
              <a:rPr lang="en-US"/>
              <a:t> can be passed as argument in the constructor call.</a:t>
            </a:r>
            <a:endParaRPr/>
          </a:p>
          <a:p>
            <a:pPr indent="-342900" lvl="0" marL="342900" rtl="0" algn="just">
              <a:spcBef>
                <a:spcPts val="640"/>
              </a:spcBef>
              <a:spcAft>
                <a:spcPts val="0"/>
              </a:spcAft>
              <a:buClr>
                <a:srgbClr val="FF0000"/>
              </a:buClr>
              <a:buSzPts val="3200"/>
              <a:buChar char="•"/>
            </a:pPr>
            <a:r>
              <a:rPr b="1" lang="en-US">
                <a:solidFill>
                  <a:srgbClr val="FF0000"/>
                </a:solidFill>
              </a:rPr>
              <a:t>this</a:t>
            </a:r>
            <a:r>
              <a:rPr lang="en-US"/>
              <a:t> can be used to return the current class instance from the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16" name="Google Shape;216;p8"/>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1) </a:t>
            </a:r>
            <a:r>
              <a:rPr b="1" lang="en-US">
                <a:solidFill>
                  <a:srgbClr val="FF0000"/>
                </a:solidFill>
              </a:rPr>
              <a:t>this:</a:t>
            </a:r>
            <a:r>
              <a:rPr lang="en-US"/>
              <a:t> to refer current class instance variable</a:t>
            </a:r>
            <a:endParaRPr/>
          </a:p>
          <a:p>
            <a:pPr indent="-342900" lvl="0" marL="342900" rtl="0" algn="just">
              <a:spcBef>
                <a:spcPts val="592"/>
              </a:spcBef>
              <a:spcAft>
                <a:spcPts val="0"/>
              </a:spcAft>
              <a:buClr>
                <a:schemeClr val="dk1"/>
              </a:buClr>
              <a:buSzPct val="100000"/>
              <a:buChar char="•"/>
            </a:pPr>
            <a:r>
              <a:rPr lang="en-US"/>
              <a:t>The this keyword can be used to refer current class instance variable.</a:t>
            </a:r>
            <a:endParaRPr/>
          </a:p>
          <a:p>
            <a:pPr indent="-342900" lvl="0" marL="342900" rtl="0" algn="just">
              <a:spcBef>
                <a:spcPts val="592"/>
              </a:spcBef>
              <a:spcAft>
                <a:spcPts val="0"/>
              </a:spcAft>
              <a:buClr>
                <a:schemeClr val="dk1"/>
              </a:buClr>
              <a:buSzPct val="100000"/>
              <a:buChar char="•"/>
            </a:pPr>
            <a:r>
              <a:rPr lang="en-US"/>
              <a:t>If there is ambiguity between the instance variables and parameters, this keyword resolves the problem of ambiguity.</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Char char="•"/>
            </a:pPr>
            <a:r>
              <a:rPr lang="en-US"/>
              <a:t>If local variables(formal arguments) and instance variables are different, there is no need to use this keyword like in the following program:</a:t>
            </a:r>
            <a:endParaRPr/>
          </a:p>
          <a:p>
            <a:pPr indent="-154940" lvl="0" marL="342900" rtl="0" algn="just">
              <a:spcBef>
                <a:spcPts val="592"/>
              </a:spcBef>
              <a:spcAft>
                <a:spcPts val="0"/>
              </a:spcAft>
              <a:buClr>
                <a:schemeClr val="dk1"/>
              </a:buClr>
              <a:buSzPct val="100000"/>
              <a:buNone/>
            </a:pPr>
            <a:r>
              <a:t/>
            </a:r>
            <a:endParaRPr b="1"/>
          </a:p>
        </p:txBody>
      </p:sp>
      <p:sp>
        <p:nvSpPr>
          <p:cNvPr id="217" name="Google Shape;217;p8">
            <a:hlinkClick r:id="rId3"/>
          </p:cNvPr>
          <p:cNvSpPr/>
          <p:nvPr/>
        </p:nvSpPr>
        <p:spPr>
          <a:xfrm>
            <a:off x="1200150" y="3061493"/>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without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
        <p:nvSpPr>
          <p:cNvPr id="218" name="Google Shape;218;p8">
            <a:hlinkClick r:id="rId4"/>
          </p:cNvPr>
          <p:cNvSpPr/>
          <p:nvPr/>
        </p:nvSpPr>
        <p:spPr>
          <a:xfrm>
            <a:off x="6562725" y="3061493"/>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with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609600" y="-31591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this Keyword</a:t>
            </a:r>
            <a:endParaRPr b="1">
              <a:solidFill>
                <a:schemeClr val="lt1"/>
              </a:solidFill>
            </a:endParaRPr>
          </a:p>
        </p:txBody>
      </p:sp>
      <p:sp>
        <p:nvSpPr>
          <p:cNvPr id="224" name="Google Shape;224;p9"/>
          <p:cNvSpPr txBox="1"/>
          <p:nvPr>
            <p:ph idx="1" type="body"/>
          </p:nvPr>
        </p:nvSpPr>
        <p:spPr>
          <a:xfrm>
            <a:off x="609600" y="827088"/>
            <a:ext cx="11144250" cy="56118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2) </a:t>
            </a:r>
            <a:r>
              <a:rPr b="1" lang="en-US">
                <a:solidFill>
                  <a:srgbClr val="FF0000"/>
                </a:solidFill>
              </a:rPr>
              <a:t>this:</a:t>
            </a:r>
            <a:r>
              <a:rPr lang="en-US"/>
              <a:t> to invoke current class method</a:t>
            </a:r>
            <a:endParaRPr/>
          </a:p>
          <a:p>
            <a:pPr indent="-342900" lvl="0" marL="342900" rtl="0" algn="just">
              <a:spcBef>
                <a:spcPts val="640"/>
              </a:spcBef>
              <a:spcAft>
                <a:spcPts val="0"/>
              </a:spcAft>
              <a:buClr>
                <a:srgbClr val="333333"/>
              </a:buClr>
              <a:buSzPts val="3200"/>
              <a:buChar char="•"/>
            </a:pPr>
            <a:r>
              <a:rPr b="0" i="0" lang="en-US">
                <a:solidFill>
                  <a:srgbClr val="333333"/>
                </a:solidFill>
                <a:latin typeface="Inter"/>
                <a:ea typeface="Inter"/>
                <a:cs typeface="Inter"/>
                <a:sym typeface="Inter"/>
              </a:rPr>
              <a:t>we may invoke the method of the current class by using the </a:t>
            </a:r>
            <a:r>
              <a:rPr b="1" i="0" lang="en-US">
                <a:solidFill>
                  <a:srgbClr val="FF0000"/>
                </a:solidFill>
                <a:latin typeface="Inter"/>
                <a:ea typeface="Inter"/>
                <a:cs typeface="Inter"/>
                <a:sym typeface="Inter"/>
              </a:rPr>
              <a:t>this</a:t>
            </a:r>
            <a:r>
              <a:rPr b="0" i="0" lang="en-US">
                <a:solidFill>
                  <a:srgbClr val="333333"/>
                </a:solidFill>
                <a:latin typeface="Inter"/>
                <a:ea typeface="Inter"/>
                <a:cs typeface="Inter"/>
                <a:sym typeface="Inter"/>
              </a:rPr>
              <a:t> keyword. </a:t>
            </a:r>
            <a:endParaRPr/>
          </a:p>
          <a:p>
            <a:pPr indent="-342900" lvl="0" marL="342900" rtl="0" algn="just">
              <a:spcBef>
                <a:spcPts val="640"/>
              </a:spcBef>
              <a:spcAft>
                <a:spcPts val="0"/>
              </a:spcAft>
              <a:buClr>
                <a:srgbClr val="333333"/>
              </a:buClr>
              <a:buSzPts val="3200"/>
              <a:buChar char="•"/>
            </a:pPr>
            <a:r>
              <a:rPr b="0" i="0" lang="en-US">
                <a:solidFill>
                  <a:srgbClr val="333333"/>
                </a:solidFill>
                <a:latin typeface="Inter"/>
                <a:ea typeface="Inter"/>
                <a:cs typeface="Inter"/>
                <a:sym typeface="Inter"/>
              </a:rPr>
              <a:t>If we don't use the this keyword, compiler automatically adds this keyword while invoking the method. </a:t>
            </a:r>
            <a:endParaRPr b="1"/>
          </a:p>
        </p:txBody>
      </p:sp>
      <p:sp>
        <p:nvSpPr>
          <p:cNvPr id="225" name="Google Shape;225;p9">
            <a:hlinkClick r:id="rId3"/>
          </p:cNvPr>
          <p:cNvSpPr/>
          <p:nvPr/>
        </p:nvSpPr>
        <p:spPr>
          <a:xfrm>
            <a:off x="3733800" y="4391024"/>
            <a:ext cx="4895850" cy="1143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000"/>
              <a:buFont typeface="Calibri"/>
              <a:buNone/>
            </a:pPr>
            <a:r>
              <a:rPr b="1" i="0" lang="en-US" sz="4000" u="none" cap="none" strike="noStrike">
                <a:solidFill>
                  <a:srgbClr val="FFFF00"/>
                </a:solidFill>
                <a:latin typeface="Calibri"/>
                <a:ea typeface="Calibri"/>
                <a:cs typeface="Calibri"/>
                <a:sym typeface="Calibri"/>
              </a:rPr>
              <a:t>Example: with </a:t>
            </a:r>
            <a:r>
              <a:rPr b="1" i="0" lang="en-US" sz="4000" u="none" cap="none" strike="noStrike">
                <a:solidFill>
                  <a:schemeClr val="lt1"/>
                </a:solidFill>
                <a:latin typeface="Calibri"/>
                <a:ea typeface="Calibri"/>
                <a:cs typeface="Calibri"/>
                <a:sym typeface="Calibri"/>
              </a:rPr>
              <a:t>this</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2021-08-24T09:58:05Z</dcterms:created>
  <dc:creator>Dnyanesh Kanade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