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vqi6qTrEymjilQqAS5u2uJiVV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35"/>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5"/>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5" name="Google Shape;95;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36"/>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6"/>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1" name="Google Shape;101;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3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7"/>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7" name="Google Shape;107;p37"/>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8" name="Google Shape;108;p3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3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4" name="Google Shape;114;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5" name="Google Shape;115;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6" name="Google Shape;116;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7" name="Google Shape;117;p3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4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41"/>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41"/>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2" name="Google Shape;132;p41"/>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3" name="Google Shape;133;p4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42"/>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42"/>
          <p:cNvSpPr/>
          <p:nvPr>
            <p:ph idx="2" type="pic"/>
          </p:nvPr>
        </p:nvSpPr>
        <p:spPr>
          <a:xfrm>
            <a:off x="2389717" y="612775"/>
            <a:ext cx="7315200" cy="4114800"/>
          </a:xfrm>
          <a:prstGeom prst="rect">
            <a:avLst/>
          </a:prstGeom>
          <a:noFill/>
          <a:ln>
            <a:noFill/>
          </a:ln>
        </p:spPr>
      </p:sp>
      <p:sp>
        <p:nvSpPr>
          <p:cNvPr id="139" name="Google Shape;139;p42"/>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0" name="Google Shape;140;p4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4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43"/>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4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44"/>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44"/>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4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55" name="Shape 155"/>
        <p:cNvGrpSpPr/>
        <p:nvPr/>
      </p:nvGrpSpPr>
      <p:grpSpPr>
        <a:xfrm>
          <a:off x="0" y="0"/>
          <a:ext cx="0" cy="0"/>
          <a:chOff x="0" y="0"/>
          <a:chExt cx="0" cy="0"/>
        </a:xfrm>
      </p:grpSpPr>
      <p:sp>
        <p:nvSpPr>
          <p:cNvPr id="156" name="Google Shape;156;p45"/>
          <p:cNvSpPr/>
          <p:nvPr/>
        </p:nvSpPr>
        <p:spPr>
          <a:xfrm>
            <a:off x="1117600" y="77450"/>
            <a:ext cx="10261600" cy="457200"/>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7" name="Google Shape;157;p45"/>
          <p:cNvSpPr txBox="1"/>
          <p:nvPr/>
        </p:nvSpPr>
        <p:spPr>
          <a:xfrm rot="-5401349">
            <a:off x="-3142211" y="3275496"/>
            <a:ext cx="6858028" cy="307007"/>
          </a:xfrm>
          <a:prstGeom prst="rect">
            <a:avLst/>
          </a:prstGeom>
          <a:solidFill>
            <a:srgbClr val="000080"/>
          </a:solidFill>
          <a:ln>
            <a:noFill/>
          </a:ln>
        </p:spPr>
        <p:txBody>
          <a:bodyPr anchorCtr="0" anchor="t" bIns="68575" lIns="91425" spcFirstLastPara="1" rIns="91425" wrap="square" tIns="6850">
            <a:spAutoFit/>
          </a:bodyPr>
          <a:lstStyle/>
          <a:p>
            <a:pPr indent="0" lvl="0" marL="0" marR="0" rtl="0" algn="l">
              <a:spcBef>
                <a:spcPts val="0"/>
              </a:spcBef>
              <a:spcAft>
                <a:spcPts val="0"/>
              </a:spcAft>
              <a:buNone/>
            </a:pPr>
            <a:r>
              <a:rPr b="1" i="0" lang="en-US" sz="1500" u="none" cap="none" strike="noStrike">
                <a:solidFill>
                  <a:schemeClr val="lt1"/>
                </a:solidFill>
                <a:latin typeface="Verdana"/>
                <a:ea typeface="Verdana"/>
                <a:cs typeface="Verdana"/>
                <a:sym typeface="Verdana"/>
              </a:rPr>
              <a:t>   Vishwakarma  Institute  of  Technology</a:t>
            </a:r>
            <a:endParaRPr/>
          </a:p>
        </p:txBody>
      </p:sp>
      <p:pic>
        <p:nvPicPr>
          <p:cNvPr id="158" name="Google Shape;158;p45"/>
          <p:cNvPicPr preferRelativeResize="0"/>
          <p:nvPr/>
        </p:nvPicPr>
        <p:blipFill rotWithShape="1">
          <a:blip r:embed="rId2">
            <a:alphaModFix/>
          </a:blip>
          <a:srcRect b="0" l="0" r="0" t="0"/>
          <a:stretch/>
        </p:blipFill>
        <p:spPr>
          <a:xfrm>
            <a:off x="2" y="3"/>
            <a:ext cx="596900" cy="614363"/>
          </a:xfrm>
          <a:prstGeom prst="rect">
            <a:avLst/>
          </a:prstGeom>
          <a:noFill/>
          <a:ln>
            <a:noFill/>
          </a:ln>
        </p:spPr>
      </p:pic>
      <p:pic>
        <p:nvPicPr>
          <p:cNvPr descr="C:\Users\HP\Pictures\animations\1.gif" id="159" name="Google Shape;159;p45"/>
          <p:cNvPicPr preferRelativeResize="0"/>
          <p:nvPr/>
        </p:nvPicPr>
        <p:blipFill rotWithShape="1">
          <a:blip r:embed="rId3">
            <a:alphaModFix/>
          </a:blip>
          <a:srcRect b="0" l="0" r="0" t="0"/>
          <a:stretch/>
        </p:blipFill>
        <p:spPr>
          <a:xfrm>
            <a:off x="546100" y="581025"/>
            <a:ext cx="11633199" cy="71438"/>
          </a:xfrm>
          <a:prstGeom prst="rect">
            <a:avLst/>
          </a:prstGeom>
          <a:noFill/>
          <a:ln>
            <a:noFill/>
          </a:ln>
        </p:spPr>
      </p:pic>
      <p:sp>
        <p:nvSpPr>
          <p:cNvPr id="160" name="Google Shape;160;p45"/>
          <p:cNvSpPr txBox="1"/>
          <p:nvPr>
            <p:ph type="title"/>
          </p:nvPr>
        </p:nvSpPr>
        <p:spPr>
          <a:xfrm>
            <a:off x="2196893" y="3"/>
            <a:ext cx="7721600" cy="63976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2800"/>
              <a:buFont typeface="Verdana"/>
              <a:buNone/>
              <a:defRPr sz="28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45"/>
          <p:cNvSpPr txBox="1"/>
          <p:nvPr>
            <p:ph idx="1" type="body"/>
          </p:nvPr>
        </p:nvSpPr>
        <p:spPr>
          <a:xfrm>
            <a:off x="812800" y="667404"/>
            <a:ext cx="11137464" cy="5733396"/>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400"/>
              </a:spcBef>
              <a:spcAft>
                <a:spcPts val="0"/>
              </a:spcAft>
              <a:buClr>
                <a:schemeClr val="dk1"/>
              </a:buClr>
              <a:buSzPts val="2000"/>
              <a:buChar char="•"/>
              <a:defRPr sz="2000">
                <a:latin typeface="Verdana"/>
                <a:ea typeface="Verdana"/>
                <a:cs typeface="Verdana"/>
                <a:sym typeface="Verdana"/>
              </a:defRPr>
            </a:lvl1pPr>
            <a:lvl2pPr indent="-355600" lvl="1" marL="914400" algn="l">
              <a:lnSpc>
                <a:spcPct val="150000"/>
              </a:lnSpc>
              <a:spcBef>
                <a:spcPts val="400"/>
              </a:spcBef>
              <a:spcAft>
                <a:spcPts val="0"/>
              </a:spcAft>
              <a:buClr>
                <a:schemeClr val="dk1"/>
              </a:buClr>
              <a:buSzPts val="2000"/>
              <a:buChar char="–"/>
              <a:defRPr sz="2000">
                <a:latin typeface="Verdana"/>
                <a:ea typeface="Verdana"/>
                <a:cs typeface="Verdana"/>
                <a:sym typeface="Verdana"/>
              </a:defRPr>
            </a:lvl2pPr>
            <a:lvl3pPr indent="-355600" lvl="2" marL="1371600" algn="l">
              <a:lnSpc>
                <a:spcPct val="150000"/>
              </a:lnSpc>
              <a:spcBef>
                <a:spcPts val="400"/>
              </a:spcBef>
              <a:spcAft>
                <a:spcPts val="0"/>
              </a:spcAft>
              <a:buClr>
                <a:schemeClr val="dk1"/>
              </a:buClr>
              <a:buSzPts val="2000"/>
              <a:buChar char="•"/>
              <a:defRPr sz="2000">
                <a:latin typeface="Verdana"/>
                <a:ea typeface="Verdana"/>
                <a:cs typeface="Verdana"/>
                <a:sym typeface="Verdana"/>
              </a:defRPr>
            </a:lvl3pPr>
            <a:lvl4pPr indent="-355600" lvl="3" marL="1828800" algn="l">
              <a:lnSpc>
                <a:spcPct val="150000"/>
              </a:lnSpc>
              <a:spcBef>
                <a:spcPts val="400"/>
              </a:spcBef>
              <a:spcAft>
                <a:spcPts val="0"/>
              </a:spcAft>
              <a:buClr>
                <a:schemeClr val="dk1"/>
              </a:buClr>
              <a:buSzPts val="2000"/>
              <a:buChar char="–"/>
              <a:defRPr sz="2000">
                <a:latin typeface="Verdana"/>
                <a:ea typeface="Verdana"/>
                <a:cs typeface="Verdana"/>
                <a:sym typeface="Verdana"/>
              </a:defRPr>
            </a:lvl4pPr>
            <a:lvl5pPr indent="-355600" lvl="4" marL="2286000" algn="l">
              <a:lnSpc>
                <a:spcPct val="150000"/>
              </a:lnSpc>
              <a:spcBef>
                <a:spcPts val="400"/>
              </a:spcBef>
              <a:spcAft>
                <a:spcPts val="0"/>
              </a:spcAft>
              <a:buClr>
                <a:schemeClr val="dk1"/>
              </a:buClr>
              <a:buSzPts val="2000"/>
              <a:buChar char="»"/>
              <a:defRPr sz="2000">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45"/>
          <p:cNvSpPr txBox="1"/>
          <p:nvPr>
            <p:ph idx="11" type="ftr"/>
          </p:nvPr>
        </p:nvSpPr>
        <p:spPr>
          <a:xfrm>
            <a:off x="4165600" y="6553200"/>
            <a:ext cx="3860800" cy="2603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5"/>
          <p:cNvSpPr txBox="1"/>
          <p:nvPr>
            <p:ph idx="12" type="sldNum"/>
          </p:nvPr>
        </p:nvSpPr>
        <p:spPr>
          <a:xfrm>
            <a:off x="9266864" y="6538422"/>
            <a:ext cx="2844800" cy="2603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7"/>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1"/>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2389717" y="612775"/>
            <a:ext cx="7315200" cy="4114800"/>
          </a:xfrm>
          <a:prstGeom prst="rect">
            <a:avLst/>
          </a:prstGeom>
          <a:noFill/>
          <a:ln>
            <a:noFill/>
          </a:ln>
        </p:spPr>
      </p:sp>
      <p:sp>
        <p:nvSpPr>
          <p:cNvPr id="64" name="Google Shape;64;p32"/>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0" name="Shape 80"/>
        <p:cNvGrpSpPr/>
        <p:nvPr/>
      </p:nvGrpSpPr>
      <p:grpSpPr>
        <a:xfrm>
          <a:off x="0" y="0"/>
          <a:ext cx="0" cy="0"/>
          <a:chOff x="0" y="0"/>
          <a:chExt cx="0" cy="0"/>
        </a:xfrm>
      </p:grpSpPr>
      <p:sp>
        <p:nvSpPr>
          <p:cNvPr id="81" name="Google Shape;81;p2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2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onlinegdb.com/JJ8gPPzn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onlinegdb.com/CU6Efaici"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onlinegdb.com/a30mby5tz"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onlinegdb.com/1ZWEzP5vZ"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onlinegdb.com/9S9sB4H4j" TargetMode="External"/><Relationship Id="rId4" Type="http://schemas.openxmlformats.org/officeDocument/2006/relationships/hyperlink" Target="https://onlinegdb.com/OudVqbi4w" TargetMode="External"/><Relationship Id="rId5" Type="http://schemas.openxmlformats.org/officeDocument/2006/relationships/hyperlink" Target="https://onlinegdb.com/xd0dMi97L" TargetMode="External"/><Relationship Id="rId6" Type="http://schemas.openxmlformats.org/officeDocument/2006/relationships/hyperlink" Target="https://onlinegdb.com/5fXDQE3T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onlinegdb.com/zQvxAwrL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onlinegdb.com/NQhXJ6TKA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167" name="Shape 167"/>
        <p:cNvGrpSpPr/>
        <p:nvPr/>
      </p:nvGrpSpPr>
      <p:grpSpPr>
        <a:xfrm>
          <a:off x="0" y="0"/>
          <a:ext cx="0" cy="0"/>
          <a:chOff x="0" y="0"/>
          <a:chExt cx="0" cy="0"/>
        </a:xfrm>
      </p:grpSpPr>
      <p:sp>
        <p:nvSpPr>
          <p:cNvPr id="168" name="Google Shape;168;p1"/>
          <p:cNvSpPr txBox="1"/>
          <p:nvPr>
            <p:ph type="ctrTitle"/>
          </p:nvPr>
        </p:nvSpPr>
        <p:spPr>
          <a:xfrm>
            <a:off x="914400" y="2130426"/>
            <a:ext cx="10363200" cy="1470025"/>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Object Oriented Programming</a:t>
            </a:r>
            <a:br>
              <a:rPr lang="en-US">
                <a:solidFill>
                  <a:schemeClr val="lt1"/>
                </a:solidFill>
                <a:latin typeface="Calibri"/>
                <a:ea typeface="Calibri"/>
                <a:cs typeface="Calibri"/>
                <a:sym typeface="Calibri"/>
              </a:rPr>
            </a:br>
            <a:r>
              <a:rPr lang="en-US" sz="2400">
                <a:solidFill>
                  <a:schemeClr val="dk1"/>
                </a:solidFill>
                <a:latin typeface="Calibri"/>
                <a:ea typeface="Calibri"/>
                <a:cs typeface="Calibri"/>
                <a:sym typeface="Calibri"/>
              </a:rPr>
              <a:t>Lecture - 4</a:t>
            </a:r>
            <a:endParaRPr/>
          </a:p>
        </p:txBody>
      </p:sp>
      <p:sp>
        <p:nvSpPr>
          <p:cNvPr id="169" name="Google Shape;169;p1"/>
          <p:cNvSpPr txBox="1"/>
          <p:nvPr>
            <p:ph idx="1" type="subTitle"/>
          </p:nvPr>
        </p:nvSpPr>
        <p:spPr>
          <a:xfrm>
            <a:off x="3563679" y="3810000"/>
            <a:ext cx="6400800" cy="533400"/>
          </a:xfrm>
          <a:prstGeom prst="rect">
            <a:avLst/>
          </a:prstGeom>
          <a:noFill/>
          <a:ln>
            <a:noFill/>
          </a:ln>
        </p:spPr>
        <p:txBody>
          <a:bodyPr anchorCtr="0" anchor="t" bIns="45700" lIns="91425" spcFirstLastPara="1" rIns="91425" wrap="square" tIns="45700">
            <a:normAutofit lnSpcReduction="10000"/>
          </a:bodyPr>
          <a:lstStyle/>
          <a:p>
            <a:pPr indent="0" lvl="0" marL="0" rtl="0" algn="r">
              <a:spcBef>
                <a:spcPts val="0"/>
              </a:spcBef>
              <a:spcAft>
                <a:spcPts val="0"/>
              </a:spcAft>
              <a:buClr>
                <a:srgbClr val="C00000"/>
              </a:buClr>
              <a:buSzPts val="3200"/>
              <a:buNone/>
            </a:pPr>
            <a:r>
              <a:rPr lang="en-US">
                <a:solidFill>
                  <a:srgbClr val="C00000"/>
                </a:solidFill>
              </a:rPr>
              <a:t>Prof. Dnyaneshwar Kanade</a:t>
            </a:r>
            <a:endParaRPr/>
          </a:p>
        </p:txBody>
      </p:sp>
      <p:sp>
        <p:nvSpPr>
          <p:cNvPr id="170" name="Google Shape;170;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71" name="Google Shape;171;p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234" name="Google Shape;234;p10"/>
          <p:cNvSpPr txBox="1"/>
          <p:nvPr>
            <p:ph idx="1" type="body"/>
          </p:nvPr>
        </p:nvSpPr>
        <p:spPr>
          <a:xfrm>
            <a:off x="695325" y="703262"/>
            <a:ext cx="11220450"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Relational Operators</a:t>
            </a:r>
            <a:endParaRPr/>
          </a:p>
          <a:p>
            <a:pPr indent="-342900" lvl="0" marL="342900" rtl="0" algn="just">
              <a:spcBef>
                <a:spcPts val="640"/>
              </a:spcBef>
              <a:spcAft>
                <a:spcPts val="0"/>
              </a:spcAft>
              <a:buClr>
                <a:schemeClr val="dk1"/>
              </a:buClr>
              <a:buSzPts val="3200"/>
              <a:buChar char="•"/>
            </a:pPr>
            <a:r>
              <a:rPr lang="en-US"/>
              <a:t>The </a:t>
            </a:r>
            <a:r>
              <a:rPr b="1" i="1" lang="en-US"/>
              <a:t>relational operators </a:t>
            </a:r>
            <a:r>
              <a:rPr lang="en-US"/>
              <a:t>determine the relationship that one operand has to the other. Specifically, they determine equality and ordering. </a:t>
            </a:r>
            <a:endParaRPr/>
          </a:p>
          <a:p>
            <a:pPr indent="-342900" lvl="0" marL="342900" rtl="0" algn="just">
              <a:spcBef>
                <a:spcPts val="640"/>
              </a:spcBef>
              <a:spcAft>
                <a:spcPts val="0"/>
              </a:spcAft>
              <a:buClr>
                <a:schemeClr val="dk1"/>
              </a:buClr>
              <a:buSzPts val="3200"/>
              <a:buChar char="•"/>
            </a:pPr>
            <a:r>
              <a:rPr lang="en-US"/>
              <a:t>The outcome of these operations is a </a:t>
            </a:r>
            <a:r>
              <a:rPr b="1" lang="en-US">
                <a:solidFill>
                  <a:srgbClr val="FF0000"/>
                </a:solidFill>
              </a:rPr>
              <a:t>boolean</a:t>
            </a:r>
            <a:r>
              <a:rPr b="1" lang="en-US"/>
              <a:t> </a:t>
            </a:r>
            <a:r>
              <a:rPr lang="en-US"/>
              <a:t>value.</a:t>
            </a:r>
            <a:endParaRPr/>
          </a:p>
        </p:txBody>
      </p:sp>
      <p:pic>
        <p:nvPicPr>
          <p:cNvPr id="235" name="Google Shape;235;p10"/>
          <p:cNvPicPr preferRelativeResize="0"/>
          <p:nvPr/>
        </p:nvPicPr>
        <p:blipFill rotWithShape="1">
          <a:blip r:embed="rId3">
            <a:alphaModFix/>
          </a:blip>
          <a:srcRect b="0" l="0" r="0" t="0"/>
          <a:stretch/>
        </p:blipFill>
        <p:spPr>
          <a:xfrm>
            <a:off x="2104334" y="3648869"/>
            <a:ext cx="7983331" cy="27257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241" name="Google Shape;241;p11"/>
          <p:cNvSpPr txBox="1"/>
          <p:nvPr>
            <p:ph idx="1" type="body"/>
          </p:nvPr>
        </p:nvSpPr>
        <p:spPr>
          <a:xfrm>
            <a:off x="695325" y="703262"/>
            <a:ext cx="10887076"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Relational Operators</a:t>
            </a:r>
            <a:endParaRPr/>
          </a:p>
          <a:p>
            <a:pPr indent="-342900" lvl="0" marL="342900" rtl="0" algn="just">
              <a:spcBef>
                <a:spcPts val="640"/>
              </a:spcBef>
              <a:spcAft>
                <a:spcPts val="0"/>
              </a:spcAft>
              <a:buClr>
                <a:schemeClr val="dk1"/>
              </a:buClr>
              <a:buSzPts val="3200"/>
              <a:buChar char="•"/>
            </a:pPr>
            <a:r>
              <a:rPr lang="en-US"/>
              <a:t>The relational operators are most frequently used in the expressions that control the </a:t>
            </a:r>
            <a:r>
              <a:rPr b="1" lang="en-US"/>
              <a:t>if </a:t>
            </a:r>
            <a:r>
              <a:rPr lang="en-US"/>
              <a:t>statement and the various loop statements.</a:t>
            </a:r>
            <a:endParaRPr b="1">
              <a:solidFill>
                <a:srgbClr val="FF0000"/>
              </a:solidFill>
            </a:endParaRPr>
          </a:p>
        </p:txBody>
      </p:sp>
      <p:sp>
        <p:nvSpPr>
          <p:cNvPr id="242" name="Google Shape;242;p11">
            <a:hlinkClick r:id="rId3"/>
          </p:cNvPr>
          <p:cNvSpPr/>
          <p:nvPr/>
        </p:nvSpPr>
        <p:spPr>
          <a:xfrm>
            <a:off x="3805237" y="4021138"/>
            <a:ext cx="4581525" cy="6858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2"/>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248" name="Google Shape;248;p12"/>
          <p:cNvSpPr txBox="1"/>
          <p:nvPr>
            <p:ph idx="1" type="body"/>
          </p:nvPr>
        </p:nvSpPr>
        <p:spPr>
          <a:xfrm>
            <a:off x="695325" y="703262"/>
            <a:ext cx="10887076"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Boolean Logical Operators</a:t>
            </a:r>
            <a:endParaRPr/>
          </a:p>
          <a:p>
            <a:pPr indent="-342900" lvl="0" marL="342900" rtl="0" algn="just">
              <a:spcBef>
                <a:spcPts val="640"/>
              </a:spcBef>
              <a:spcAft>
                <a:spcPts val="0"/>
              </a:spcAft>
              <a:buClr>
                <a:schemeClr val="dk1"/>
              </a:buClr>
              <a:buSzPts val="3200"/>
              <a:buChar char="•"/>
            </a:pPr>
            <a:r>
              <a:rPr lang="en-US"/>
              <a:t>The Boolean logical operators shown here operate only on </a:t>
            </a:r>
            <a:r>
              <a:rPr b="1" lang="en-US"/>
              <a:t>boolean </a:t>
            </a:r>
            <a:r>
              <a:rPr lang="en-US"/>
              <a:t>operands.</a:t>
            </a:r>
            <a:endParaRPr/>
          </a:p>
          <a:p>
            <a:pPr indent="-342900" lvl="0" marL="342900" rtl="0" algn="just">
              <a:spcBef>
                <a:spcPts val="640"/>
              </a:spcBef>
              <a:spcAft>
                <a:spcPts val="0"/>
              </a:spcAft>
              <a:buClr>
                <a:schemeClr val="dk1"/>
              </a:buClr>
              <a:buSzPts val="3200"/>
              <a:buChar char="•"/>
            </a:pPr>
            <a:r>
              <a:rPr lang="en-US"/>
              <a:t>All of the binary logical operators combine two </a:t>
            </a:r>
            <a:r>
              <a:rPr b="1" lang="en-US"/>
              <a:t>boolean </a:t>
            </a:r>
            <a:r>
              <a:rPr lang="en-US"/>
              <a:t>values to form a resultant </a:t>
            </a:r>
            <a:r>
              <a:rPr b="1" lang="en-US"/>
              <a:t>boolean </a:t>
            </a:r>
            <a:r>
              <a:rPr lang="en-US"/>
              <a:t>value.</a:t>
            </a:r>
            <a:endParaRPr/>
          </a:p>
          <a:p>
            <a:pPr indent="-342900" lvl="0" marL="342900" rtl="0" algn="just">
              <a:spcBef>
                <a:spcPts val="640"/>
              </a:spcBef>
              <a:spcAft>
                <a:spcPts val="0"/>
              </a:spcAft>
              <a:buClr>
                <a:schemeClr val="dk1"/>
              </a:buClr>
              <a:buSzPts val="3200"/>
              <a:buChar char="•"/>
            </a:pPr>
            <a:r>
              <a:rPr lang="en-US"/>
              <a:t>The logical Boolean operators, </a:t>
            </a:r>
            <a:r>
              <a:rPr b="1" lang="en-US"/>
              <a:t>&amp;</a:t>
            </a:r>
            <a:r>
              <a:rPr lang="en-US"/>
              <a:t>, |, and ^, operate on </a:t>
            </a:r>
            <a:r>
              <a:rPr b="1" lang="en-US"/>
              <a:t>boolean </a:t>
            </a:r>
            <a:r>
              <a:rPr lang="en-US"/>
              <a:t>values in the same way that they operate on the bits of an integer. </a:t>
            </a:r>
            <a:endParaRPr/>
          </a:p>
          <a:p>
            <a:pPr indent="-342900" lvl="0" marL="342900" rtl="0" algn="just">
              <a:spcBef>
                <a:spcPts val="640"/>
              </a:spcBef>
              <a:spcAft>
                <a:spcPts val="0"/>
              </a:spcAft>
              <a:buClr>
                <a:schemeClr val="dk1"/>
              </a:buClr>
              <a:buSzPts val="3200"/>
              <a:buChar char="•"/>
            </a:pPr>
            <a:r>
              <a:rPr lang="en-US"/>
              <a:t>The logical </a:t>
            </a:r>
            <a:r>
              <a:rPr b="1" lang="en-US"/>
              <a:t>! </a:t>
            </a:r>
            <a:r>
              <a:rPr lang="en-US"/>
              <a:t>Operator inverts the Boolean state: </a:t>
            </a:r>
            <a:r>
              <a:rPr b="1" lang="en-US"/>
              <a:t>!true == false </a:t>
            </a:r>
            <a:r>
              <a:rPr lang="en-US"/>
              <a:t>and </a:t>
            </a:r>
            <a:r>
              <a:rPr b="1" lang="en-US"/>
              <a:t>!false == true</a:t>
            </a:r>
            <a:r>
              <a:rPr lang="en-US"/>
              <a:t>.</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3"/>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pic>
        <p:nvPicPr>
          <p:cNvPr id="254" name="Google Shape;254;p13"/>
          <p:cNvPicPr preferRelativeResize="0"/>
          <p:nvPr/>
        </p:nvPicPr>
        <p:blipFill rotWithShape="1">
          <a:blip r:embed="rId3">
            <a:alphaModFix/>
          </a:blip>
          <a:srcRect b="0" l="0" r="0" t="0"/>
          <a:stretch/>
        </p:blipFill>
        <p:spPr>
          <a:xfrm>
            <a:off x="1456481" y="847725"/>
            <a:ext cx="9583838" cy="4080247"/>
          </a:xfrm>
          <a:prstGeom prst="rect">
            <a:avLst/>
          </a:prstGeom>
          <a:noFill/>
          <a:ln>
            <a:noFill/>
          </a:ln>
        </p:spPr>
      </p:pic>
      <p:pic>
        <p:nvPicPr>
          <p:cNvPr id="255" name="Google Shape;255;p13"/>
          <p:cNvPicPr preferRelativeResize="0"/>
          <p:nvPr/>
        </p:nvPicPr>
        <p:blipFill rotWithShape="1">
          <a:blip r:embed="rId4">
            <a:alphaModFix/>
          </a:blip>
          <a:srcRect b="0" l="0" r="0" t="0"/>
          <a:stretch/>
        </p:blipFill>
        <p:spPr>
          <a:xfrm>
            <a:off x="1418381" y="4913719"/>
            <a:ext cx="9583838" cy="10822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4"/>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261" name="Google Shape;261;p14"/>
          <p:cNvSpPr txBox="1"/>
          <p:nvPr>
            <p:ph idx="1" type="body"/>
          </p:nvPr>
        </p:nvSpPr>
        <p:spPr>
          <a:xfrm>
            <a:off x="695325" y="703262"/>
            <a:ext cx="10887076"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Boolean Logical Operators</a:t>
            </a:r>
            <a:endParaRPr/>
          </a:p>
        </p:txBody>
      </p:sp>
      <p:sp>
        <p:nvSpPr>
          <p:cNvPr id="262" name="Google Shape;262;p14">
            <a:hlinkClick r:id="rId3"/>
          </p:cNvPr>
          <p:cNvSpPr/>
          <p:nvPr/>
        </p:nvSpPr>
        <p:spPr>
          <a:xfrm>
            <a:off x="3805237" y="4525963"/>
            <a:ext cx="4581525" cy="6858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pic>
        <p:nvPicPr>
          <p:cNvPr id="263" name="Google Shape;263;p14"/>
          <p:cNvPicPr preferRelativeResize="0"/>
          <p:nvPr/>
        </p:nvPicPr>
        <p:blipFill rotWithShape="1">
          <a:blip r:embed="rId4">
            <a:alphaModFix/>
          </a:blip>
          <a:srcRect b="0" l="0" r="0" t="0"/>
          <a:stretch/>
        </p:blipFill>
        <p:spPr>
          <a:xfrm>
            <a:off x="733426" y="2084179"/>
            <a:ext cx="11144250" cy="21007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5"/>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269" name="Google Shape;269;p15"/>
          <p:cNvSpPr txBox="1"/>
          <p:nvPr>
            <p:ph idx="1" type="body"/>
          </p:nvPr>
        </p:nvSpPr>
        <p:spPr>
          <a:xfrm>
            <a:off x="695325" y="703262"/>
            <a:ext cx="10887076"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The Assignment Operator</a:t>
            </a:r>
            <a:endParaRPr/>
          </a:p>
          <a:p>
            <a:pPr indent="-342900" lvl="0" marL="342900" rtl="0" algn="l">
              <a:spcBef>
                <a:spcPts val="640"/>
              </a:spcBef>
              <a:spcAft>
                <a:spcPts val="0"/>
              </a:spcAft>
              <a:buClr>
                <a:schemeClr val="dk1"/>
              </a:buClr>
              <a:buSzPts val="3200"/>
              <a:buChar char="•"/>
            </a:pPr>
            <a:r>
              <a:rPr lang="en-US"/>
              <a:t>The </a:t>
            </a:r>
            <a:r>
              <a:rPr i="1" lang="en-US"/>
              <a:t>assignment operator </a:t>
            </a:r>
            <a:r>
              <a:rPr lang="en-US"/>
              <a:t>is the single equal sign, =.</a:t>
            </a:r>
            <a:endParaRPr/>
          </a:p>
          <a:p>
            <a:pPr indent="-342900" lvl="0" marL="342900" rtl="0" algn="l">
              <a:spcBef>
                <a:spcPts val="640"/>
              </a:spcBef>
              <a:spcAft>
                <a:spcPts val="0"/>
              </a:spcAft>
              <a:buClr>
                <a:schemeClr val="dk1"/>
              </a:buClr>
              <a:buSzPts val="3200"/>
              <a:buChar char="•"/>
            </a:pPr>
            <a:r>
              <a:rPr lang="en-US"/>
              <a:t>The assignment operator works in Java much as it does in any other computer language. It has this general form:</a:t>
            </a:r>
            <a:endParaRPr/>
          </a:p>
          <a:p>
            <a:pPr indent="-342900" lvl="0" marL="342900" rtl="0" algn="l">
              <a:spcBef>
                <a:spcPts val="640"/>
              </a:spcBef>
              <a:spcAft>
                <a:spcPts val="0"/>
              </a:spcAft>
              <a:buClr>
                <a:srgbClr val="FF0000"/>
              </a:buClr>
              <a:buSzPts val="3200"/>
              <a:buChar char="•"/>
            </a:pPr>
            <a:r>
              <a:rPr b="1" i="1" lang="en-US">
                <a:solidFill>
                  <a:srgbClr val="FF0000"/>
                </a:solidFill>
              </a:rPr>
              <a:t>var = expression</a:t>
            </a:r>
            <a:r>
              <a:rPr b="1" lang="en-US">
                <a:solidFill>
                  <a:srgbClr val="FF0000"/>
                </a:solidFill>
              </a:rPr>
              <a:t>;</a:t>
            </a:r>
            <a:endParaRPr/>
          </a:p>
          <a:p>
            <a:pPr indent="-139700" lvl="0" marL="342900" rtl="0" algn="l">
              <a:spcBef>
                <a:spcPts val="640"/>
              </a:spcBef>
              <a:spcAft>
                <a:spcPts val="0"/>
              </a:spcAft>
              <a:buClr>
                <a:schemeClr val="dk1"/>
              </a:buClr>
              <a:buSzPts val="3200"/>
              <a:buNone/>
            </a:pPr>
            <a:r>
              <a:t/>
            </a:r>
            <a:endParaRPr b="1">
              <a:solidFill>
                <a:srgbClr val="FF0000"/>
              </a:solidFill>
            </a:endParaRPr>
          </a:p>
          <a:p>
            <a:pPr indent="-342900" lvl="0" marL="342900" rtl="0" algn="l">
              <a:spcBef>
                <a:spcPts val="640"/>
              </a:spcBef>
              <a:spcAft>
                <a:spcPts val="0"/>
              </a:spcAft>
              <a:buClr>
                <a:schemeClr val="dk1"/>
              </a:buClr>
              <a:buSzPts val="3200"/>
              <a:buChar char="•"/>
            </a:pPr>
            <a:r>
              <a:rPr b="1" lang="en-US"/>
              <a:t>int x, y, z;</a:t>
            </a:r>
            <a:endParaRPr/>
          </a:p>
          <a:p>
            <a:pPr indent="-342900" lvl="0" marL="342900" rtl="0" algn="l">
              <a:spcBef>
                <a:spcPts val="640"/>
              </a:spcBef>
              <a:spcAft>
                <a:spcPts val="0"/>
              </a:spcAft>
              <a:buClr>
                <a:srgbClr val="FF0000"/>
              </a:buClr>
              <a:buSzPts val="3200"/>
              <a:buChar char="•"/>
            </a:pPr>
            <a:r>
              <a:rPr lang="en-US">
                <a:solidFill>
                  <a:srgbClr val="FF0000"/>
                </a:solidFill>
              </a:rPr>
              <a:t>x = y = z = 100; // set x, y, and z to 100</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6"/>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275" name="Google Shape;275;p16"/>
          <p:cNvSpPr txBox="1"/>
          <p:nvPr>
            <p:ph idx="1" type="body"/>
          </p:nvPr>
        </p:nvSpPr>
        <p:spPr>
          <a:xfrm>
            <a:off x="695325" y="703262"/>
            <a:ext cx="10887076"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The ? Operator</a:t>
            </a:r>
            <a:endParaRPr/>
          </a:p>
          <a:p>
            <a:pPr indent="-342900" lvl="0" marL="342900" rtl="0" algn="just">
              <a:spcBef>
                <a:spcPts val="640"/>
              </a:spcBef>
              <a:spcAft>
                <a:spcPts val="0"/>
              </a:spcAft>
              <a:buClr>
                <a:schemeClr val="dk1"/>
              </a:buClr>
              <a:buSzPts val="3200"/>
              <a:buChar char="•"/>
            </a:pPr>
            <a:r>
              <a:rPr lang="en-US"/>
              <a:t>Java includes a special </a:t>
            </a:r>
            <a:r>
              <a:rPr i="1" lang="en-US"/>
              <a:t>ternary </a:t>
            </a:r>
            <a:r>
              <a:rPr lang="en-US"/>
              <a:t>(three-way) </a:t>
            </a:r>
            <a:r>
              <a:rPr i="1" lang="en-US"/>
              <a:t>operator </a:t>
            </a:r>
            <a:r>
              <a:rPr lang="en-US"/>
              <a:t>that can replace certain types of if-then-else statements. This operator is the </a:t>
            </a:r>
            <a:r>
              <a:rPr b="1" lang="en-US">
                <a:solidFill>
                  <a:srgbClr val="FF0000"/>
                </a:solidFill>
              </a:rPr>
              <a:t>?</a:t>
            </a:r>
            <a:r>
              <a:rPr lang="en-US"/>
              <a:t>. </a:t>
            </a:r>
            <a:endParaRPr/>
          </a:p>
          <a:p>
            <a:pPr indent="-342900" lvl="0" marL="342900" rtl="0" algn="just">
              <a:spcBef>
                <a:spcPts val="640"/>
              </a:spcBef>
              <a:spcAft>
                <a:spcPts val="0"/>
              </a:spcAft>
              <a:buClr>
                <a:schemeClr val="dk1"/>
              </a:buClr>
              <a:buSzPts val="3200"/>
              <a:buChar char="•"/>
            </a:pPr>
            <a:r>
              <a:rPr lang="en-US"/>
              <a:t>It can seem somewhat confusing at first, but the </a:t>
            </a:r>
            <a:r>
              <a:rPr b="1" lang="en-US"/>
              <a:t>? </a:t>
            </a:r>
            <a:r>
              <a:rPr lang="en-US"/>
              <a:t>can be used very effectively once mastered.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7"/>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281" name="Google Shape;281;p17"/>
          <p:cNvSpPr txBox="1"/>
          <p:nvPr>
            <p:ph idx="1" type="body"/>
          </p:nvPr>
        </p:nvSpPr>
        <p:spPr>
          <a:xfrm>
            <a:off x="695325" y="703262"/>
            <a:ext cx="10887076"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The ? Operator</a:t>
            </a:r>
            <a:endParaRPr/>
          </a:p>
          <a:p>
            <a:pPr indent="-342900" lvl="0" marL="342900" rtl="0" algn="just">
              <a:spcBef>
                <a:spcPts val="640"/>
              </a:spcBef>
              <a:spcAft>
                <a:spcPts val="0"/>
              </a:spcAft>
              <a:buClr>
                <a:schemeClr val="dk1"/>
              </a:buClr>
              <a:buSzPts val="3200"/>
              <a:buChar char="•"/>
            </a:pPr>
            <a:r>
              <a:rPr lang="en-US"/>
              <a:t>The </a:t>
            </a:r>
            <a:r>
              <a:rPr b="1" lang="en-US"/>
              <a:t>? </a:t>
            </a:r>
            <a:r>
              <a:rPr lang="en-US"/>
              <a:t>has this general form:</a:t>
            </a:r>
            <a:endParaRPr/>
          </a:p>
          <a:p>
            <a:pPr indent="-342900" lvl="0" marL="342900" rtl="0" algn="just">
              <a:spcBef>
                <a:spcPts val="640"/>
              </a:spcBef>
              <a:spcAft>
                <a:spcPts val="0"/>
              </a:spcAft>
              <a:buClr>
                <a:schemeClr val="dk1"/>
              </a:buClr>
              <a:buSzPts val="3200"/>
              <a:buChar char="•"/>
            </a:pPr>
            <a:r>
              <a:rPr b="1" i="1" lang="en-US"/>
              <a:t>expression1 </a:t>
            </a:r>
            <a:r>
              <a:rPr b="1" lang="en-US"/>
              <a:t>?</a:t>
            </a:r>
            <a:r>
              <a:rPr lang="en-US"/>
              <a:t> </a:t>
            </a:r>
            <a:r>
              <a:rPr b="1" i="1" lang="en-US">
                <a:solidFill>
                  <a:srgbClr val="FF0000"/>
                </a:solidFill>
              </a:rPr>
              <a:t>expression2</a:t>
            </a:r>
            <a:r>
              <a:rPr i="1" lang="en-US"/>
              <a:t> </a:t>
            </a:r>
            <a:r>
              <a:rPr lang="en-US"/>
              <a:t>: </a:t>
            </a:r>
            <a:r>
              <a:rPr b="1" i="1" lang="en-US">
                <a:solidFill>
                  <a:srgbClr val="7030A0"/>
                </a:solidFill>
              </a:rPr>
              <a:t>expression3</a:t>
            </a:r>
            <a:endParaRPr/>
          </a:p>
          <a:p>
            <a:pPr indent="-342900" lvl="0" marL="342900" rtl="0" algn="just">
              <a:spcBef>
                <a:spcPts val="640"/>
              </a:spcBef>
              <a:spcAft>
                <a:spcPts val="0"/>
              </a:spcAft>
              <a:buClr>
                <a:schemeClr val="dk1"/>
              </a:buClr>
              <a:buSzPts val="3200"/>
              <a:buChar char="•"/>
            </a:pPr>
            <a:r>
              <a:rPr lang="en-US"/>
              <a:t>Here, </a:t>
            </a:r>
            <a:r>
              <a:rPr i="1" lang="en-US"/>
              <a:t>expression1 </a:t>
            </a:r>
            <a:r>
              <a:rPr lang="en-US"/>
              <a:t>can be any expression that evaluates to a </a:t>
            </a:r>
            <a:r>
              <a:rPr b="1" lang="en-US"/>
              <a:t>boolean </a:t>
            </a:r>
            <a:r>
              <a:rPr lang="en-US"/>
              <a:t>value. If </a:t>
            </a:r>
            <a:r>
              <a:rPr i="1" lang="en-US"/>
              <a:t>expression1 </a:t>
            </a:r>
            <a:r>
              <a:rPr lang="en-US"/>
              <a:t>is </a:t>
            </a:r>
            <a:r>
              <a:rPr b="1" lang="en-US"/>
              <a:t>true</a:t>
            </a:r>
            <a:r>
              <a:rPr lang="en-US"/>
              <a:t>, then </a:t>
            </a:r>
            <a:r>
              <a:rPr i="1" lang="en-US"/>
              <a:t>expression2 </a:t>
            </a:r>
            <a:r>
              <a:rPr lang="en-US"/>
              <a:t>is evaluated; otherwise, </a:t>
            </a:r>
            <a:r>
              <a:rPr i="1" lang="en-US"/>
              <a:t>expression3 </a:t>
            </a:r>
            <a:r>
              <a:rPr lang="en-US"/>
              <a:t>is evaluated.</a:t>
            </a:r>
            <a:endParaRPr b="1">
              <a:solidFill>
                <a:srgbClr val="FF0000"/>
              </a:solidFill>
            </a:endParaRPr>
          </a:p>
        </p:txBody>
      </p:sp>
      <p:sp>
        <p:nvSpPr>
          <p:cNvPr id="282" name="Google Shape;282;p17">
            <a:hlinkClick r:id="rId3"/>
          </p:cNvPr>
          <p:cNvSpPr/>
          <p:nvPr/>
        </p:nvSpPr>
        <p:spPr>
          <a:xfrm>
            <a:off x="3724275" y="4552950"/>
            <a:ext cx="4972050" cy="11430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5400" u="none" cap="none" strike="noStrike">
                <a:solidFill>
                  <a:srgbClr val="FFFF00"/>
                </a:solidFill>
                <a:latin typeface="Calibri"/>
                <a:ea typeface="Calibri"/>
                <a:cs typeface="Calibri"/>
                <a:sym typeface="Calibri"/>
              </a:rPr>
              <a:t>Example</a:t>
            </a:r>
            <a:endParaRPr b="1" i="0" sz="54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Keywords used in Java</a:t>
            </a:r>
            <a:endParaRPr b="1">
              <a:solidFill>
                <a:schemeClr val="lt1"/>
              </a:solidFill>
            </a:endParaRPr>
          </a:p>
        </p:txBody>
      </p:sp>
      <p:sp>
        <p:nvSpPr>
          <p:cNvPr id="288" name="Google Shape;288;p18"/>
          <p:cNvSpPr txBox="1"/>
          <p:nvPr>
            <p:ph idx="1" type="body"/>
          </p:nvPr>
        </p:nvSpPr>
        <p:spPr>
          <a:xfrm>
            <a:off x="695324" y="703262"/>
            <a:ext cx="11229975"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The Java Keywords</a:t>
            </a:r>
            <a:endParaRPr/>
          </a:p>
          <a:p>
            <a:pPr indent="-342900" lvl="0" marL="342900" rtl="0" algn="just">
              <a:spcBef>
                <a:spcPts val="640"/>
              </a:spcBef>
              <a:spcAft>
                <a:spcPts val="0"/>
              </a:spcAft>
              <a:buClr>
                <a:schemeClr val="dk1"/>
              </a:buClr>
              <a:buSzPts val="3200"/>
              <a:buChar char="•"/>
            </a:pPr>
            <a:r>
              <a:rPr lang="en-US"/>
              <a:t>There are 61 keywords currently defined in the Java language. </a:t>
            </a:r>
            <a:endParaRPr/>
          </a:p>
          <a:p>
            <a:pPr indent="-342900" lvl="0" marL="342900" rtl="0" algn="just">
              <a:spcBef>
                <a:spcPts val="640"/>
              </a:spcBef>
              <a:spcAft>
                <a:spcPts val="0"/>
              </a:spcAft>
              <a:buClr>
                <a:schemeClr val="dk1"/>
              </a:buClr>
              <a:buSzPts val="3200"/>
              <a:buChar char="•"/>
            </a:pPr>
            <a:r>
              <a:rPr lang="en-US"/>
              <a:t>These keywords, combined with the syntax of the operators and separators, form the foundation of the Java language. </a:t>
            </a:r>
            <a:endParaRPr/>
          </a:p>
          <a:p>
            <a:pPr indent="-342900" lvl="0" marL="342900" rtl="0" algn="just">
              <a:spcBef>
                <a:spcPts val="640"/>
              </a:spcBef>
              <a:spcAft>
                <a:spcPts val="0"/>
              </a:spcAft>
              <a:buClr>
                <a:schemeClr val="dk1"/>
              </a:buClr>
              <a:buSzPts val="3200"/>
              <a:buChar char="•"/>
            </a:pPr>
            <a:r>
              <a:rPr lang="en-US"/>
              <a:t>In general, these keywords cannot be used as identifiers, meaning that they cannot be used as names for a variable, class, or method. The exceptions to this rule are the context-sensitive keywords added by JDK 9 to support modules. </a:t>
            </a:r>
            <a:endParaRPr/>
          </a:p>
          <a:p>
            <a:pPr indent="-342900" lvl="0" marL="342900" rtl="0" algn="just">
              <a:spcBef>
                <a:spcPts val="640"/>
              </a:spcBef>
              <a:spcAft>
                <a:spcPts val="0"/>
              </a:spcAft>
              <a:buClr>
                <a:schemeClr val="dk1"/>
              </a:buClr>
              <a:buSzPts val="3200"/>
              <a:buChar char="•"/>
            </a:pPr>
            <a:r>
              <a:rPr lang="en-US"/>
              <a:t>Also, beginning with JDK 9, an underscore by itself is considered a keyword in order to prevent its use as the name of something in your program.</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Keywords used in Java</a:t>
            </a:r>
            <a:endParaRPr b="1">
              <a:solidFill>
                <a:schemeClr val="lt1"/>
              </a:solidFill>
            </a:endParaRPr>
          </a:p>
        </p:txBody>
      </p:sp>
      <p:pic>
        <p:nvPicPr>
          <p:cNvPr id="294" name="Google Shape;294;p19"/>
          <p:cNvPicPr preferRelativeResize="0"/>
          <p:nvPr/>
        </p:nvPicPr>
        <p:blipFill rotWithShape="1">
          <a:blip r:embed="rId3">
            <a:alphaModFix/>
          </a:blip>
          <a:srcRect b="0" l="0" r="0" t="0"/>
          <a:stretch/>
        </p:blipFill>
        <p:spPr>
          <a:xfrm>
            <a:off x="891193" y="1562100"/>
            <a:ext cx="10984484" cy="457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Static Class in Java</a:t>
            </a:r>
            <a:endParaRPr b="1">
              <a:solidFill>
                <a:schemeClr val="lt1"/>
              </a:solidFill>
            </a:endParaRPr>
          </a:p>
        </p:txBody>
      </p:sp>
      <p:sp>
        <p:nvSpPr>
          <p:cNvPr id="177" name="Google Shape;177;p2"/>
          <p:cNvSpPr txBox="1"/>
          <p:nvPr>
            <p:ph idx="1" type="body"/>
          </p:nvPr>
        </p:nvSpPr>
        <p:spPr>
          <a:xfrm>
            <a:off x="609600" y="893762"/>
            <a:ext cx="11277600"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In Java concept of static class is introduced under concept of inner classes, which are specially designed for some delicate functionality in a class.</a:t>
            </a:r>
            <a:endParaRPr/>
          </a:p>
          <a:p>
            <a:pPr indent="-342900" lvl="0" marL="342900" rtl="0" algn="just">
              <a:spcBef>
                <a:spcPts val="640"/>
              </a:spcBef>
              <a:spcAft>
                <a:spcPts val="0"/>
              </a:spcAft>
              <a:buClr>
                <a:schemeClr val="dk1"/>
              </a:buClr>
              <a:buSzPts val="3200"/>
              <a:buChar char="•"/>
            </a:pPr>
            <a:r>
              <a:rPr lang="en-US"/>
              <a:t>Static class in Java are allowed only for inner classes which are defined under some other class, as static outer class is not allowed which means that we can't use static keyword with outer class.</a:t>
            </a:r>
            <a:endParaRPr/>
          </a:p>
          <a:p>
            <a:pPr indent="-342900" lvl="0" marL="342900" rtl="0" algn="just">
              <a:spcBef>
                <a:spcPts val="640"/>
              </a:spcBef>
              <a:spcAft>
                <a:spcPts val="0"/>
              </a:spcAft>
              <a:buClr>
                <a:schemeClr val="dk1"/>
              </a:buClr>
              <a:buSzPts val="3200"/>
              <a:buChar char="•"/>
            </a:pPr>
            <a:r>
              <a:rPr lang="en-US"/>
              <a:t>Static class are defined same as other inner class in Java only with static keyword in front of its name.</a:t>
            </a:r>
            <a:endParaRPr/>
          </a:p>
          <a:p>
            <a:pPr indent="-139700" lvl="0" marL="342900" rtl="0" algn="just">
              <a:spcBef>
                <a:spcPts val="640"/>
              </a:spcBef>
              <a:spcAft>
                <a:spcPts val="0"/>
              </a:spcAft>
              <a:buClr>
                <a:schemeClr val="dk1"/>
              </a:buClr>
              <a:buSzPts val="3200"/>
              <a:buNone/>
            </a:pPr>
            <a:r>
              <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0"/>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Keywords used in Java</a:t>
            </a:r>
            <a:endParaRPr b="1">
              <a:solidFill>
                <a:schemeClr val="lt1"/>
              </a:solidFill>
            </a:endParaRPr>
          </a:p>
        </p:txBody>
      </p:sp>
      <p:sp>
        <p:nvSpPr>
          <p:cNvPr id="300" name="Google Shape;300;p20"/>
          <p:cNvSpPr txBox="1"/>
          <p:nvPr>
            <p:ph idx="1" type="body"/>
          </p:nvPr>
        </p:nvSpPr>
        <p:spPr>
          <a:xfrm>
            <a:off x="695324" y="781050"/>
            <a:ext cx="11229975" cy="588645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In addition to the keywords, Java reserves four other names. Three have been part of Java from the start: </a:t>
            </a:r>
            <a:r>
              <a:rPr b="1" lang="en-US"/>
              <a:t>true</a:t>
            </a:r>
            <a:r>
              <a:rPr lang="en-US"/>
              <a:t>, </a:t>
            </a:r>
            <a:r>
              <a:rPr b="1" lang="en-US"/>
              <a:t>false</a:t>
            </a:r>
            <a:r>
              <a:rPr lang="en-US"/>
              <a:t>, and </a:t>
            </a:r>
            <a:r>
              <a:rPr b="1" lang="en-US"/>
              <a:t>null</a:t>
            </a:r>
            <a:r>
              <a:rPr lang="en-US"/>
              <a:t>.</a:t>
            </a:r>
            <a:endParaRPr/>
          </a:p>
          <a:p>
            <a:pPr indent="-342900" lvl="0" marL="342900" rtl="0" algn="just">
              <a:spcBef>
                <a:spcPts val="640"/>
              </a:spcBef>
              <a:spcAft>
                <a:spcPts val="0"/>
              </a:spcAft>
              <a:buClr>
                <a:schemeClr val="dk1"/>
              </a:buClr>
              <a:buSzPts val="3200"/>
              <a:buChar char="•"/>
            </a:pPr>
            <a:r>
              <a:rPr lang="en-US"/>
              <a:t>These are values defined by Java. </a:t>
            </a:r>
            <a:endParaRPr/>
          </a:p>
          <a:p>
            <a:pPr indent="-342900" lvl="0" marL="342900" rtl="0" algn="just">
              <a:spcBef>
                <a:spcPts val="640"/>
              </a:spcBef>
              <a:spcAft>
                <a:spcPts val="0"/>
              </a:spcAft>
              <a:buClr>
                <a:schemeClr val="dk1"/>
              </a:buClr>
              <a:buSzPts val="3200"/>
              <a:buChar char="•"/>
            </a:pPr>
            <a:r>
              <a:rPr lang="en-US"/>
              <a:t>You may not use these words for the names of variables, classes, and so on.</a:t>
            </a:r>
            <a:endParaRPr/>
          </a:p>
          <a:p>
            <a:pPr indent="-342900" lvl="0" marL="342900" rtl="0" algn="just">
              <a:spcBef>
                <a:spcPts val="640"/>
              </a:spcBef>
              <a:spcAft>
                <a:spcPts val="0"/>
              </a:spcAft>
              <a:buClr>
                <a:schemeClr val="dk1"/>
              </a:buClr>
              <a:buSzPts val="3200"/>
              <a:buChar char="•"/>
            </a:pPr>
            <a:r>
              <a:rPr lang="en-US"/>
              <a:t>Beginning with JDK 10, the word </a:t>
            </a:r>
            <a:r>
              <a:rPr b="1" lang="en-US"/>
              <a:t>var </a:t>
            </a:r>
            <a:r>
              <a:rPr lang="en-US"/>
              <a:t>has been added as a context sensitive, reserved type name.</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Static Class in Java</a:t>
            </a:r>
            <a:endParaRPr b="1">
              <a:solidFill>
                <a:schemeClr val="lt1"/>
              </a:solidFill>
            </a:endParaRPr>
          </a:p>
        </p:txBody>
      </p:sp>
      <p:sp>
        <p:nvSpPr>
          <p:cNvPr id="183" name="Google Shape;183;p3"/>
          <p:cNvSpPr txBox="1"/>
          <p:nvPr>
            <p:ph idx="1" type="body"/>
          </p:nvPr>
        </p:nvSpPr>
        <p:spPr>
          <a:xfrm>
            <a:off x="609600" y="893762"/>
            <a:ext cx="11277600"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These class have some unique characteristics which made them differ from other non static inner class, these features of static class are as mentioned below −</a:t>
            </a:r>
            <a:endParaRPr/>
          </a:p>
          <a:p>
            <a:pPr indent="-342900" lvl="0" marL="342900" rtl="0" algn="just">
              <a:spcBef>
                <a:spcPts val="640"/>
              </a:spcBef>
              <a:spcAft>
                <a:spcPts val="0"/>
              </a:spcAft>
              <a:buClr>
                <a:srgbClr val="FF0000"/>
              </a:buClr>
              <a:buSzPts val="3200"/>
              <a:buChar char="•"/>
            </a:pPr>
            <a:r>
              <a:rPr lang="en-US">
                <a:solidFill>
                  <a:srgbClr val="FF0000"/>
                </a:solidFill>
              </a:rPr>
              <a:t>Static class do not need to create an instance of outer containing class in order to create its own instance.</a:t>
            </a:r>
            <a:endParaRPr/>
          </a:p>
          <a:p>
            <a:pPr indent="-342900" lvl="0" marL="342900" rtl="0" algn="just">
              <a:spcBef>
                <a:spcPts val="640"/>
              </a:spcBef>
              <a:spcAft>
                <a:spcPts val="0"/>
              </a:spcAft>
              <a:buClr>
                <a:srgbClr val="00B050"/>
              </a:buClr>
              <a:buSzPts val="3200"/>
              <a:buChar char="•"/>
            </a:pPr>
            <a:r>
              <a:rPr lang="en-US">
                <a:solidFill>
                  <a:srgbClr val="00B050"/>
                </a:solidFill>
              </a:rPr>
              <a:t>Static class can access members(variables/methods) of outer containing class only if they are static in nature. </a:t>
            </a:r>
            <a:endParaRPr/>
          </a:p>
          <a:p>
            <a:pPr indent="-342900" lvl="0" marL="342900" rtl="0" algn="just">
              <a:spcBef>
                <a:spcPts val="640"/>
              </a:spcBef>
              <a:spcAft>
                <a:spcPts val="0"/>
              </a:spcAft>
              <a:buClr>
                <a:srgbClr val="5CC6D6"/>
              </a:buClr>
              <a:buSzPts val="3200"/>
              <a:buChar char="•"/>
            </a:pPr>
            <a:r>
              <a:rPr lang="en-US">
                <a:solidFill>
                  <a:srgbClr val="5CC6D6"/>
                </a:solidFill>
              </a:rPr>
              <a:t>Which means that a static nested class does not have access to the instance variables and methods of the outer class.</a:t>
            </a:r>
            <a:endParaRPr/>
          </a:p>
          <a:p>
            <a:pPr indent="-139700" lvl="0" marL="342900" rtl="0" algn="just">
              <a:spcBef>
                <a:spcPts val="640"/>
              </a:spcBef>
              <a:spcAft>
                <a:spcPts val="0"/>
              </a:spcAft>
              <a:buClr>
                <a:schemeClr val="dk1"/>
              </a:buClr>
              <a:buSzPts val="3200"/>
              <a:buNone/>
            </a:pPr>
            <a:r>
              <a:t/>
            </a:r>
            <a:endParaRPr b="1">
              <a:solidFill>
                <a:srgbClr val="FF0000"/>
              </a:solidFill>
            </a:endParaRPr>
          </a:p>
        </p:txBody>
      </p:sp>
      <p:sp>
        <p:nvSpPr>
          <p:cNvPr id="184" name="Google Shape;184;p3">
            <a:hlinkClick r:id="rId3"/>
          </p:cNvPr>
          <p:cNvSpPr/>
          <p:nvPr/>
        </p:nvSpPr>
        <p:spPr>
          <a:xfrm>
            <a:off x="4324350" y="5734050"/>
            <a:ext cx="4010025" cy="6477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Static Class in Java</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190" name="Google Shape;190;p4"/>
          <p:cNvSpPr txBox="1"/>
          <p:nvPr>
            <p:ph idx="1" type="body"/>
          </p:nvPr>
        </p:nvSpPr>
        <p:spPr>
          <a:xfrm>
            <a:off x="609600" y="893762"/>
            <a:ext cx="11277600" cy="59642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Java provides a rich operator environment. </a:t>
            </a:r>
            <a:endParaRPr/>
          </a:p>
          <a:p>
            <a:pPr indent="-342900" lvl="0" marL="342900" rtl="0" algn="l">
              <a:spcBef>
                <a:spcPts val="640"/>
              </a:spcBef>
              <a:spcAft>
                <a:spcPts val="0"/>
              </a:spcAft>
              <a:buClr>
                <a:schemeClr val="dk1"/>
              </a:buClr>
              <a:buSzPts val="3200"/>
              <a:buChar char="•"/>
            </a:pPr>
            <a:r>
              <a:rPr lang="en-US"/>
              <a:t>Most of its operators can be divided into the following four groups: </a:t>
            </a:r>
            <a:endParaRPr/>
          </a:p>
          <a:p>
            <a:pPr indent="-342900" lvl="0" marL="342900" rtl="0" algn="l">
              <a:spcBef>
                <a:spcPts val="640"/>
              </a:spcBef>
              <a:spcAft>
                <a:spcPts val="0"/>
              </a:spcAft>
              <a:buClr>
                <a:srgbClr val="FF0000"/>
              </a:buClr>
              <a:buSzPts val="3200"/>
              <a:buChar char="•"/>
            </a:pPr>
            <a:r>
              <a:rPr b="1" lang="en-US">
                <a:solidFill>
                  <a:srgbClr val="FF0000"/>
                </a:solidFill>
              </a:rPr>
              <a:t>Arithmetic</a:t>
            </a:r>
            <a:endParaRPr/>
          </a:p>
          <a:p>
            <a:pPr indent="-342900" lvl="0" marL="342900" rtl="0" algn="l">
              <a:spcBef>
                <a:spcPts val="640"/>
              </a:spcBef>
              <a:spcAft>
                <a:spcPts val="0"/>
              </a:spcAft>
              <a:buClr>
                <a:srgbClr val="00B050"/>
              </a:buClr>
              <a:buSzPts val="3200"/>
              <a:buChar char="•"/>
            </a:pPr>
            <a:r>
              <a:rPr b="1" lang="en-US">
                <a:solidFill>
                  <a:srgbClr val="00B050"/>
                </a:solidFill>
              </a:rPr>
              <a:t>Bitwise</a:t>
            </a:r>
            <a:endParaRPr/>
          </a:p>
          <a:p>
            <a:pPr indent="-342900" lvl="0" marL="342900" rtl="0" algn="l">
              <a:spcBef>
                <a:spcPts val="640"/>
              </a:spcBef>
              <a:spcAft>
                <a:spcPts val="0"/>
              </a:spcAft>
              <a:buClr>
                <a:srgbClr val="00B0F0"/>
              </a:buClr>
              <a:buSzPts val="3200"/>
              <a:buChar char="•"/>
            </a:pPr>
            <a:r>
              <a:rPr b="1" lang="en-US">
                <a:solidFill>
                  <a:srgbClr val="00B0F0"/>
                </a:solidFill>
              </a:rPr>
              <a:t>Relational</a:t>
            </a:r>
            <a:endParaRPr/>
          </a:p>
          <a:p>
            <a:pPr indent="-342900" lvl="0" marL="342900" rtl="0" algn="l">
              <a:spcBef>
                <a:spcPts val="640"/>
              </a:spcBef>
              <a:spcAft>
                <a:spcPts val="0"/>
              </a:spcAft>
              <a:buClr>
                <a:schemeClr val="dk1"/>
              </a:buClr>
              <a:buSzPts val="3200"/>
              <a:buChar char="•"/>
            </a:pPr>
            <a:r>
              <a:rPr b="1" lang="en-US"/>
              <a:t>Logical</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5"/>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196" name="Google Shape;196;p5"/>
          <p:cNvSpPr txBox="1"/>
          <p:nvPr>
            <p:ph idx="1" type="body"/>
          </p:nvPr>
        </p:nvSpPr>
        <p:spPr>
          <a:xfrm>
            <a:off x="609600" y="893762"/>
            <a:ext cx="11277600" cy="59642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Arithmetic Operators</a:t>
            </a:r>
            <a:endParaRPr b="1">
              <a:solidFill>
                <a:srgbClr val="FF0000"/>
              </a:solidFill>
            </a:endParaRPr>
          </a:p>
          <a:p>
            <a:pPr indent="-139700" lvl="0" marL="342900" rtl="0" algn="l">
              <a:spcBef>
                <a:spcPts val="640"/>
              </a:spcBef>
              <a:spcAft>
                <a:spcPts val="0"/>
              </a:spcAft>
              <a:buClr>
                <a:schemeClr val="dk1"/>
              </a:buClr>
              <a:buSzPts val="3200"/>
              <a:buNone/>
            </a:pPr>
            <a:r>
              <a:t/>
            </a:r>
            <a:endParaRPr b="1">
              <a:solidFill>
                <a:srgbClr val="FF0000"/>
              </a:solidFill>
            </a:endParaRPr>
          </a:p>
        </p:txBody>
      </p:sp>
      <p:pic>
        <p:nvPicPr>
          <p:cNvPr id="197" name="Google Shape;197;p5"/>
          <p:cNvPicPr preferRelativeResize="0"/>
          <p:nvPr/>
        </p:nvPicPr>
        <p:blipFill rotWithShape="1">
          <a:blip r:embed="rId3">
            <a:alphaModFix/>
          </a:blip>
          <a:srcRect b="0" l="0" r="0" t="0"/>
          <a:stretch/>
        </p:blipFill>
        <p:spPr>
          <a:xfrm>
            <a:off x="1197497" y="1514042"/>
            <a:ext cx="8958805" cy="49713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203" name="Google Shape;203;p6">
            <a:hlinkClick r:id="rId3"/>
          </p:cNvPr>
          <p:cNvSpPr/>
          <p:nvPr/>
        </p:nvSpPr>
        <p:spPr>
          <a:xfrm>
            <a:off x="2924175" y="1019175"/>
            <a:ext cx="5495925" cy="11430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00"/>
                </a:solidFill>
                <a:latin typeface="Calibri"/>
                <a:ea typeface="Calibri"/>
                <a:cs typeface="Calibri"/>
                <a:sym typeface="Calibri"/>
              </a:rPr>
              <a:t>Arithmetic Operators</a:t>
            </a:r>
            <a:endParaRPr/>
          </a:p>
        </p:txBody>
      </p:sp>
      <p:sp>
        <p:nvSpPr>
          <p:cNvPr id="204" name="Google Shape;204;p6">
            <a:hlinkClick r:id="rId4"/>
          </p:cNvPr>
          <p:cNvSpPr/>
          <p:nvPr/>
        </p:nvSpPr>
        <p:spPr>
          <a:xfrm>
            <a:off x="2933700" y="2419350"/>
            <a:ext cx="5495925" cy="11430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00"/>
                </a:solidFill>
                <a:latin typeface="Calibri"/>
                <a:ea typeface="Calibri"/>
                <a:cs typeface="Calibri"/>
                <a:sym typeface="Calibri"/>
              </a:rPr>
              <a:t>Modulus Operator</a:t>
            </a:r>
            <a:endParaRPr/>
          </a:p>
        </p:txBody>
      </p:sp>
      <p:sp>
        <p:nvSpPr>
          <p:cNvPr id="205" name="Google Shape;205;p6">
            <a:hlinkClick r:id="rId5"/>
          </p:cNvPr>
          <p:cNvSpPr/>
          <p:nvPr/>
        </p:nvSpPr>
        <p:spPr>
          <a:xfrm>
            <a:off x="2924175" y="3829050"/>
            <a:ext cx="5495925" cy="11430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FFFF00"/>
                </a:solidFill>
                <a:latin typeface="Arial"/>
                <a:ea typeface="Arial"/>
                <a:cs typeface="Arial"/>
                <a:sym typeface="Arial"/>
              </a:rPr>
              <a:t>Arithmetic Compound Assignment Operators</a:t>
            </a:r>
            <a:endParaRPr b="1" i="0" sz="3200" u="none" cap="none" strike="noStrike">
              <a:solidFill>
                <a:srgbClr val="FFFF00"/>
              </a:solidFill>
              <a:latin typeface="Calibri"/>
              <a:ea typeface="Calibri"/>
              <a:cs typeface="Calibri"/>
              <a:sym typeface="Calibri"/>
            </a:endParaRPr>
          </a:p>
        </p:txBody>
      </p:sp>
      <p:sp>
        <p:nvSpPr>
          <p:cNvPr id="206" name="Google Shape;206;p6">
            <a:hlinkClick r:id="rId6"/>
          </p:cNvPr>
          <p:cNvSpPr/>
          <p:nvPr/>
        </p:nvSpPr>
        <p:spPr>
          <a:xfrm>
            <a:off x="2933700" y="5238750"/>
            <a:ext cx="5495925" cy="11430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FFFF00"/>
                </a:solidFill>
                <a:latin typeface="Arial"/>
                <a:ea typeface="Arial"/>
                <a:cs typeface="Arial"/>
                <a:sym typeface="Arial"/>
              </a:rPr>
              <a:t>Increment &amp; Decrement  Operators</a:t>
            </a:r>
            <a:endParaRPr b="1" i="0" sz="3200" u="none" cap="none" strike="noStrike">
              <a:solidFill>
                <a:srgbClr val="FFFF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7"/>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212" name="Google Shape;212;p7"/>
          <p:cNvSpPr txBox="1"/>
          <p:nvPr/>
        </p:nvSpPr>
        <p:spPr>
          <a:xfrm>
            <a:off x="685799" y="655638"/>
            <a:ext cx="10601326"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Arial"/>
                <a:ea typeface="Arial"/>
                <a:cs typeface="Arial"/>
                <a:sym typeface="Arial"/>
              </a:rPr>
              <a:t>The Bitwise Operators</a:t>
            </a:r>
            <a:endParaRPr/>
          </a:p>
          <a:p>
            <a:pPr indent="0" lvl="0" marL="0" marR="0" rtl="0" algn="l">
              <a:spcBef>
                <a:spcPts val="0"/>
              </a:spcBef>
              <a:spcAft>
                <a:spcPts val="0"/>
              </a:spcAft>
              <a:buNone/>
            </a:pPr>
            <a:r>
              <a:rPr b="0" i="0" lang="en-US" sz="3200" u="none" cap="none" strike="noStrike">
                <a:solidFill>
                  <a:schemeClr val="dk1"/>
                </a:solidFill>
                <a:latin typeface="Arial"/>
                <a:ea typeface="Arial"/>
                <a:cs typeface="Arial"/>
                <a:sym typeface="Arial"/>
              </a:rPr>
              <a:t>Java defines several </a:t>
            </a:r>
            <a:r>
              <a:rPr b="1" i="1" lang="en-US" sz="3200" u="none" cap="none" strike="noStrike">
                <a:solidFill>
                  <a:srgbClr val="FF0000"/>
                </a:solidFill>
                <a:latin typeface="Arial"/>
                <a:ea typeface="Arial"/>
                <a:cs typeface="Arial"/>
                <a:sym typeface="Arial"/>
              </a:rPr>
              <a:t>bitwise operators </a:t>
            </a:r>
            <a:r>
              <a:rPr b="0" i="0" lang="en-US" sz="3200" u="none" cap="none" strike="noStrike">
                <a:solidFill>
                  <a:schemeClr val="dk1"/>
                </a:solidFill>
                <a:latin typeface="Arial"/>
                <a:ea typeface="Arial"/>
                <a:cs typeface="Arial"/>
                <a:sym typeface="Arial"/>
              </a:rPr>
              <a:t>that can be applied to the integer types: </a:t>
            </a:r>
            <a:r>
              <a:rPr b="1" i="0" lang="en-US" sz="3200" u="none" cap="none" strike="noStrike">
                <a:solidFill>
                  <a:schemeClr val="dk1"/>
                </a:solidFill>
                <a:latin typeface="Arial"/>
                <a:ea typeface="Arial"/>
                <a:cs typeface="Arial"/>
                <a:sym typeface="Arial"/>
              </a:rPr>
              <a:t>long</a:t>
            </a:r>
            <a:r>
              <a:rPr b="0" i="0" lang="en-US" sz="3200" u="none" cap="none" strike="noStrike">
                <a:solidFill>
                  <a:schemeClr val="dk1"/>
                </a:solidFill>
                <a:latin typeface="Arial"/>
                <a:ea typeface="Arial"/>
                <a:cs typeface="Arial"/>
                <a:sym typeface="Arial"/>
              </a:rPr>
              <a:t>, </a:t>
            </a:r>
            <a:r>
              <a:rPr b="1" i="0" lang="en-US" sz="3200" u="none" cap="none" strike="noStrike">
                <a:solidFill>
                  <a:schemeClr val="dk1"/>
                </a:solidFill>
                <a:latin typeface="Arial"/>
                <a:ea typeface="Arial"/>
                <a:cs typeface="Arial"/>
                <a:sym typeface="Arial"/>
              </a:rPr>
              <a:t>int</a:t>
            </a:r>
            <a:r>
              <a:rPr b="0" i="0" lang="en-US" sz="3200" u="none" cap="none" strike="noStrike">
                <a:solidFill>
                  <a:schemeClr val="dk1"/>
                </a:solidFill>
                <a:latin typeface="Arial"/>
                <a:ea typeface="Arial"/>
                <a:cs typeface="Arial"/>
                <a:sym typeface="Arial"/>
              </a:rPr>
              <a:t>, </a:t>
            </a:r>
            <a:r>
              <a:rPr b="1" i="0" lang="en-US" sz="3200" u="none" cap="none" strike="noStrike">
                <a:solidFill>
                  <a:schemeClr val="dk1"/>
                </a:solidFill>
                <a:latin typeface="Arial"/>
                <a:ea typeface="Arial"/>
                <a:cs typeface="Arial"/>
                <a:sym typeface="Arial"/>
              </a:rPr>
              <a:t>short</a:t>
            </a:r>
            <a:r>
              <a:rPr b="0" i="0" lang="en-US" sz="3200" u="none" cap="none" strike="noStrike">
                <a:solidFill>
                  <a:schemeClr val="dk1"/>
                </a:solidFill>
                <a:latin typeface="Arial"/>
                <a:ea typeface="Arial"/>
                <a:cs typeface="Arial"/>
                <a:sym typeface="Arial"/>
              </a:rPr>
              <a:t>, </a:t>
            </a:r>
            <a:r>
              <a:rPr b="1" i="0" lang="en-US" sz="3200" u="none" cap="none" strike="noStrike">
                <a:solidFill>
                  <a:schemeClr val="dk1"/>
                </a:solidFill>
                <a:latin typeface="Arial"/>
                <a:ea typeface="Arial"/>
                <a:cs typeface="Arial"/>
                <a:sym typeface="Arial"/>
              </a:rPr>
              <a:t>char</a:t>
            </a:r>
            <a:r>
              <a:rPr b="0" i="0" lang="en-US" sz="3200" u="none" cap="none" strike="noStrike">
                <a:solidFill>
                  <a:schemeClr val="dk1"/>
                </a:solidFill>
                <a:latin typeface="Arial"/>
                <a:ea typeface="Arial"/>
                <a:cs typeface="Arial"/>
                <a:sym typeface="Arial"/>
              </a:rPr>
              <a:t>, and </a:t>
            </a:r>
            <a:r>
              <a:rPr b="1" i="0" lang="en-US" sz="3200" u="none" cap="none" strike="noStrike">
                <a:solidFill>
                  <a:schemeClr val="dk1"/>
                </a:solidFill>
                <a:latin typeface="Arial"/>
                <a:ea typeface="Arial"/>
                <a:cs typeface="Arial"/>
                <a:sym typeface="Arial"/>
              </a:rPr>
              <a:t>byte</a:t>
            </a:r>
            <a:r>
              <a:rPr b="0" i="0" lang="en-US" sz="3200" u="none" cap="none" strike="noStrike">
                <a:solidFill>
                  <a:schemeClr val="dk1"/>
                </a:solidFill>
                <a:latin typeface="Arial"/>
                <a:ea typeface="Arial"/>
                <a:cs typeface="Arial"/>
                <a:sym typeface="Arial"/>
              </a:rPr>
              <a:t>. </a:t>
            </a:r>
            <a:endParaRPr/>
          </a:p>
          <a:p>
            <a:pPr indent="0" lvl="0" marL="0" marR="0" rtl="0" algn="l">
              <a:spcBef>
                <a:spcPts val="0"/>
              </a:spcBef>
              <a:spcAft>
                <a:spcPts val="0"/>
              </a:spcAft>
              <a:buNone/>
            </a:pPr>
            <a:r>
              <a:rPr b="0" i="0" lang="en-US" sz="3200" u="none" cap="none" strike="noStrike">
                <a:solidFill>
                  <a:schemeClr val="dk1"/>
                </a:solidFill>
                <a:latin typeface="Arial"/>
                <a:ea typeface="Arial"/>
                <a:cs typeface="Arial"/>
                <a:sym typeface="Arial"/>
              </a:rPr>
              <a:t>These operators act upon the individual bits of their operands. </a:t>
            </a:r>
            <a:endParaRPr b="0" i="0" sz="3200" u="none" cap="none" strike="noStrike">
              <a:solidFill>
                <a:schemeClr val="dk1"/>
              </a:solidFill>
              <a:latin typeface="Calibri"/>
              <a:ea typeface="Calibri"/>
              <a:cs typeface="Calibri"/>
              <a:sym typeface="Calibri"/>
            </a:endParaRPr>
          </a:p>
        </p:txBody>
      </p:sp>
      <p:pic>
        <p:nvPicPr>
          <p:cNvPr id="213" name="Google Shape;213;p7"/>
          <p:cNvPicPr preferRelativeResize="0"/>
          <p:nvPr/>
        </p:nvPicPr>
        <p:blipFill rotWithShape="1">
          <a:blip r:embed="rId3">
            <a:alphaModFix/>
          </a:blip>
          <a:srcRect b="0" l="0" r="0" t="0"/>
          <a:stretch/>
        </p:blipFill>
        <p:spPr>
          <a:xfrm>
            <a:off x="3299775" y="3497475"/>
            <a:ext cx="6321726" cy="3109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8"/>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219" name="Google Shape;219;p8"/>
          <p:cNvSpPr txBox="1"/>
          <p:nvPr>
            <p:ph idx="1" type="body"/>
          </p:nvPr>
        </p:nvSpPr>
        <p:spPr>
          <a:xfrm>
            <a:off x="695325" y="703262"/>
            <a:ext cx="10887076"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latin typeface="Arial"/>
                <a:ea typeface="Arial"/>
                <a:cs typeface="Arial"/>
                <a:sym typeface="Arial"/>
              </a:rPr>
              <a:t>The Bitwise Logical Operators</a:t>
            </a:r>
            <a:endParaRPr/>
          </a:p>
          <a:p>
            <a:pPr indent="-457200" lvl="0" marL="457200" rtl="0" algn="just">
              <a:spcBef>
                <a:spcPts val="880"/>
              </a:spcBef>
              <a:spcAft>
                <a:spcPts val="0"/>
              </a:spcAft>
              <a:buClr>
                <a:schemeClr val="dk1"/>
              </a:buClr>
              <a:buSzPts val="3200"/>
              <a:buChar char="•"/>
            </a:pPr>
            <a:r>
              <a:rPr lang="en-US">
                <a:latin typeface="Arial"/>
                <a:ea typeface="Arial"/>
                <a:cs typeface="Arial"/>
                <a:sym typeface="Arial"/>
              </a:rPr>
              <a:t>The bitwise logical operators are </a:t>
            </a:r>
            <a:r>
              <a:rPr b="1" lang="en-US" sz="4000">
                <a:solidFill>
                  <a:srgbClr val="FF0000"/>
                </a:solidFill>
                <a:highlight>
                  <a:srgbClr val="FFFF00"/>
                </a:highlight>
                <a:latin typeface="Arial"/>
                <a:ea typeface="Arial"/>
                <a:cs typeface="Arial"/>
                <a:sym typeface="Arial"/>
              </a:rPr>
              <a:t>&amp;</a:t>
            </a:r>
            <a:r>
              <a:rPr lang="en-US" sz="4000">
                <a:latin typeface="Arial"/>
                <a:ea typeface="Arial"/>
                <a:cs typeface="Arial"/>
                <a:sym typeface="Arial"/>
              </a:rPr>
              <a:t>, </a:t>
            </a:r>
            <a:r>
              <a:rPr b="1" lang="en-US" sz="4000">
                <a:solidFill>
                  <a:srgbClr val="00B050"/>
                </a:solidFill>
                <a:highlight>
                  <a:srgbClr val="FFFF00"/>
                </a:highlight>
                <a:latin typeface="Arial"/>
                <a:ea typeface="Arial"/>
                <a:cs typeface="Arial"/>
                <a:sym typeface="Arial"/>
              </a:rPr>
              <a:t>|</a:t>
            </a:r>
            <a:r>
              <a:rPr lang="en-US" sz="4000">
                <a:latin typeface="Arial"/>
                <a:ea typeface="Arial"/>
                <a:cs typeface="Arial"/>
                <a:sym typeface="Arial"/>
              </a:rPr>
              <a:t>, </a:t>
            </a:r>
            <a:r>
              <a:rPr b="1" lang="en-US" sz="4000">
                <a:solidFill>
                  <a:srgbClr val="C00000"/>
                </a:solidFill>
                <a:highlight>
                  <a:srgbClr val="FFFF00"/>
                </a:highlight>
                <a:latin typeface="Arial"/>
                <a:ea typeface="Arial"/>
                <a:cs typeface="Arial"/>
                <a:sym typeface="Arial"/>
              </a:rPr>
              <a:t>^</a:t>
            </a:r>
            <a:r>
              <a:rPr lang="en-US" sz="4000">
                <a:latin typeface="Arial"/>
                <a:ea typeface="Arial"/>
                <a:cs typeface="Arial"/>
                <a:sym typeface="Arial"/>
              </a:rPr>
              <a:t>, </a:t>
            </a:r>
            <a:r>
              <a:rPr lang="en-US">
                <a:latin typeface="Arial"/>
                <a:ea typeface="Arial"/>
                <a:cs typeface="Arial"/>
                <a:sym typeface="Arial"/>
              </a:rPr>
              <a:t>and </a:t>
            </a:r>
            <a:r>
              <a:rPr b="1" lang="en-US" sz="4400">
                <a:solidFill>
                  <a:srgbClr val="00B0F0"/>
                </a:solidFill>
                <a:highlight>
                  <a:srgbClr val="FFFF00"/>
                </a:highlight>
                <a:latin typeface="Arial"/>
                <a:ea typeface="Arial"/>
                <a:cs typeface="Arial"/>
                <a:sym typeface="Arial"/>
              </a:rPr>
              <a:t>~</a:t>
            </a:r>
            <a:r>
              <a:rPr lang="en-US">
                <a:latin typeface="Arial"/>
                <a:ea typeface="Arial"/>
                <a:cs typeface="Arial"/>
                <a:sym typeface="Arial"/>
              </a:rPr>
              <a:t>. </a:t>
            </a:r>
            <a:endParaRPr/>
          </a:p>
          <a:p>
            <a:pPr indent="-457200" lvl="0" marL="457200" rtl="0" algn="just">
              <a:spcBef>
                <a:spcPts val="640"/>
              </a:spcBef>
              <a:spcAft>
                <a:spcPts val="0"/>
              </a:spcAft>
              <a:buClr>
                <a:schemeClr val="dk1"/>
              </a:buClr>
              <a:buSzPts val="3200"/>
              <a:buChar char="•"/>
            </a:pPr>
            <a:r>
              <a:rPr lang="en-US">
                <a:latin typeface="Arial"/>
                <a:ea typeface="Arial"/>
                <a:cs typeface="Arial"/>
                <a:sym typeface="Arial"/>
              </a:rPr>
              <a:t>Bitwise operators are applied to each individual bit within each operand.</a:t>
            </a:r>
            <a:endParaRPr/>
          </a:p>
        </p:txBody>
      </p:sp>
      <p:pic>
        <p:nvPicPr>
          <p:cNvPr id="220" name="Google Shape;220;p8"/>
          <p:cNvPicPr preferRelativeResize="0"/>
          <p:nvPr/>
        </p:nvPicPr>
        <p:blipFill rotWithShape="1">
          <a:blip r:embed="rId3">
            <a:alphaModFix/>
          </a:blip>
          <a:srcRect b="0" l="0" r="0" t="0"/>
          <a:stretch/>
        </p:blipFill>
        <p:spPr>
          <a:xfrm>
            <a:off x="1128582" y="3333750"/>
            <a:ext cx="10539544" cy="1962149"/>
          </a:xfrm>
          <a:prstGeom prst="rect">
            <a:avLst/>
          </a:prstGeom>
          <a:noFill/>
          <a:ln>
            <a:noFill/>
          </a:ln>
        </p:spPr>
      </p:pic>
      <p:sp>
        <p:nvSpPr>
          <p:cNvPr id="221" name="Google Shape;221;p8">
            <a:hlinkClick r:id="rId4"/>
          </p:cNvPr>
          <p:cNvSpPr/>
          <p:nvPr/>
        </p:nvSpPr>
        <p:spPr>
          <a:xfrm>
            <a:off x="4019550" y="5667375"/>
            <a:ext cx="4581525" cy="6858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9"/>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Operators in Java</a:t>
            </a:r>
            <a:endParaRPr b="1">
              <a:solidFill>
                <a:schemeClr val="lt1"/>
              </a:solidFill>
            </a:endParaRPr>
          </a:p>
        </p:txBody>
      </p:sp>
      <p:sp>
        <p:nvSpPr>
          <p:cNvPr id="227" name="Google Shape;227;p9"/>
          <p:cNvSpPr txBox="1"/>
          <p:nvPr>
            <p:ph idx="1" type="body"/>
          </p:nvPr>
        </p:nvSpPr>
        <p:spPr>
          <a:xfrm>
            <a:off x="695325" y="703262"/>
            <a:ext cx="10887076"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The Left Shift</a:t>
            </a:r>
            <a:endParaRPr/>
          </a:p>
          <a:p>
            <a:pPr indent="-342900" lvl="0" marL="342900" rtl="0" algn="just">
              <a:spcBef>
                <a:spcPts val="880"/>
              </a:spcBef>
              <a:spcAft>
                <a:spcPts val="0"/>
              </a:spcAft>
              <a:buClr>
                <a:schemeClr val="dk1"/>
              </a:buClr>
              <a:buSzPts val="3200"/>
              <a:buChar char="•"/>
            </a:pPr>
            <a:r>
              <a:rPr lang="en-US"/>
              <a:t>The left shift operator, </a:t>
            </a:r>
            <a:r>
              <a:rPr b="1" lang="en-US" sz="4400">
                <a:solidFill>
                  <a:srgbClr val="FF0000"/>
                </a:solidFill>
              </a:rPr>
              <a:t>&lt;&lt;</a:t>
            </a:r>
            <a:r>
              <a:rPr b="1" lang="en-US"/>
              <a:t>, </a:t>
            </a:r>
            <a:r>
              <a:rPr lang="en-US"/>
              <a:t>shifts all of the bits in a value to the left a specified number of times. It has this general form:</a:t>
            </a:r>
            <a:endParaRPr/>
          </a:p>
          <a:p>
            <a:pPr indent="-342900" lvl="0" marL="342900" rtl="0" algn="just">
              <a:spcBef>
                <a:spcPts val="640"/>
              </a:spcBef>
              <a:spcAft>
                <a:spcPts val="0"/>
              </a:spcAft>
              <a:buClr>
                <a:srgbClr val="FF0000"/>
              </a:buClr>
              <a:buSzPts val="3200"/>
              <a:buChar char="•"/>
            </a:pPr>
            <a:r>
              <a:rPr b="1" i="1" lang="en-US">
                <a:solidFill>
                  <a:srgbClr val="FF0000"/>
                </a:solidFill>
              </a:rPr>
              <a:t>value &lt;&lt; num</a:t>
            </a:r>
            <a:endParaRPr b="1" i="1">
              <a:solidFill>
                <a:srgbClr val="FF0000"/>
              </a:solidFill>
            </a:endParaRPr>
          </a:p>
          <a:p>
            <a:pPr indent="-342900" lvl="0" marL="342900" rtl="0" algn="just">
              <a:spcBef>
                <a:spcPts val="640"/>
              </a:spcBef>
              <a:spcAft>
                <a:spcPts val="0"/>
              </a:spcAft>
              <a:buClr>
                <a:schemeClr val="dk1"/>
              </a:buClr>
              <a:buSzPts val="3200"/>
              <a:buChar char="•"/>
            </a:pPr>
            <a:r>
              <a:rPr b="1" lang="en-US"/>
              <a:t>The Right Shift</a:t>
            </a:r>
            <a:endParaRPr/>
          </a:p>
          <a:p>
            <a:pPr indent="-342900" lvl="0" marL="342900" rtl="0" algn="just">
              <a:spcBef>
                <a:spcPts val="640"/>
              </a:spcBef>
              <a:spcAft>
                <a:spcPts val="0"/>
              </a:spcAft>
              <a:buClr>
                <a:schemeClr val="dk1"/>
              </a:buClr>
              <a:buSzPts val="3200"/>
              <a:buChar char="•"/>
            </a:pPr>
            <a:r>
              <a:rPr lang="en-US"/>
              <a:t>The right shift operator, </a:t>
            </a:r>
            <a:r>
              <a:rPr b="1" lang="en-US">
                <a:solidFill>
                  <a:srgbClr val="FF0000"/>
                </a:solidFill>
              </a:rPr>
              <a:t>&gt;&gt;,</a:t>
            </a:r>
            <a:r>
              <a:rPr lang="en-US"/>
              <a:t> shifts all of the bits in a value to the right a specified number of times. Its general form is shown here:</a:t>
            </a:r>
            <a:endParaRPr/>
          </a:p>
          <a:p>
            <a:pPr indent="-342900" lvl="0" marL="342900" rtl="0" algn="just">
              <a:spcBef>
                <a:spcPts val="640"/>
              </a:spcBef>
              <a:spcAft>
                <a:spcPts val="0"/>
              </a:spcAft>
              <a:buClr>
                <a:srgbClr val="FF0000"/>
              </a:buClr>
              <a:buSzPts val="3200"/>
              <a:buChar char="•"/>
            </a:pPr>
            <a:r>
              <a:rPr b="1" i="1" lang="en-US">
                <a:solidFill>
                  <a:srgbClr val="FF0000"/>
                </a:solidFill>
              </a:rPr>
              <a:t>value &gt;&gt; num</a:t>
            </a:r>
            <a:endParaRPr b="1">
              <a:solidFill>
                <a:srgbClr val="FF0000"/>
              </a:solidFill>
            </a:endParaRPr>
          </a:p>
        </p:txBody>
      </p:sp>
      <p:sp>
        <p:nvSpPr>
          <p:cNvPr id="228" name="Google Shape;228;p9">
            <a:hlinkClick r:id="rId3"/>
          </p:cNvPr>
          <p:cNvSpPr/>
          <p:nvPr/>
        </p:nvSpPr>
        <p:spPr>
          <a:xfrm>
            <a:off x="4019550" y="5667375"/>
            <a:ext cx="4581525" cy="6858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2021-08-24T09:58:05Z</dcterms:created>
  <dc:creator>Dnyanesh Kanade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