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525" r:id="rId2"/>
    <p:sldId id="360" r:id="rId3"/>
    <p:sldId id="1526" r:id="rId4"/>
    <p:sldId id="339" r:id="rId5"/>
    <p:sldId id="340" r:id="rId6"/>
    <p:sldId id="387" r:id="rId7"/>
    <p:sldId id="361" r:id="rId8"/>
    <p:sldId id="341" r:id="rId9"/>
    <p:sldId id="342" r:id="rId10"/>
    <p:sldId id="343" r:id="rId11"/>
    <p:sldId id="344" r:id="rId12"/>
    <p:sldId id="345" r:id="rId13"/>
    <p:sldId id="3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24" autoAdjust="0"/>
  </p:normalViewPr>
  <p:slideViewPr>
    <p:cSldViewPr>
      <p:cViewPr varScale="1">
        <p:scale>
          <a:sx n="67" d="100"/>
          <a:sy n="67" d="100"/>
        </p:scale>
        <p:origin x="62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Object Oriented Programming</a:t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 - 5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3679" y="3810000"/>
            <a:ext cx="64008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>
                <a:solidFill>
                  <a:srgbClr val="C00000"/>
                </a:solidFill>
              </a:rPr>
              <a:t>Prof. Dnyaneshwar Kanade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t>9/1/2021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BF30AD-A443-4475-92AD-449BAA0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302E-EA82-486C-8533-9CE39D44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59" y="114300"/>
            <a:ext cx="9875520" cy="1295400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1C5B99-5476-4000-9E1C-6E46477FB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7631" y="381000"/>
            <a:ext cx="11359511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4AA8-E2DD-4821-BDCE-6430E47D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43408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Parameterized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1D1E-2777-49E5-9ADB-0B81E70B9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899592"/>
            <a:ext cx="11074400" cy="567900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Most often, you will need a constructor that accepts one or more parameters. </a:t>
            </a:r>
          </a:p>
          <a:p>
            <a:pPr algn="just"/>
            <a:r>
              <a:rPr lang="en-US" dirty="0"/>
              <a:t>Parameters are added to a constructor in the same way that they are added to a method, just declare them inside the parentheses after the constructor's name.</a:t>
            </a:r>
          </a:p>
          <a:p>
            <a:pPr algn="just"/>
            <a:r>
              <a:rPr lang="en-US" dirty="0"/>
              <a:t>A constructor that has parameters is known as </a:t>
            </a:r>
            <a:r>
              <a:rPr lang="en-US" sz="4000" b="1" dirty="0">
                <a:solidFill>
                  <a:srgbClr val="FF0000"/>
                </a:solidFill>
              </a:rPr>
              <a:t>parameterized</a:t>
            </a:r>
            <a:r>
              <a:rPr lang="en-US" dirty="0"/>
              <a:t> </a:t>
            </a:r>
            <a:r>
              <a:rPr lang="en-US" sz="4000" b="1" dirty="0">
                <a:solidFill>
                  <a:srgbClr val="FF0000"/>
                </a:solidFill>
              </a:rPr>
              <a:t>constructor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</a:p>
          <a:p>
            <a:pPr algn="just"/>
            <a:r>
              <a:rPr lang="en-US" dirty="0"/>
              <a:t>If we want to initialize fields of the class with our own values, then we use a parameterized constructor.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2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366E34A-421C-4599-BB1F-46573D2C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-387424"/>
            <a:ext cx="11785600" cy="13563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Parameterized Constructors -Example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B867-1A15-40AB-92D0-72A90EA87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6299200" cy="5715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67" dirty="0"/>
              <a:t>// Java Program to illustrate calling of </a:t>
            </a:r>
          </a:p>
          <a:p>
            <a:pPr marL="0" indent="0">
              <a:buNone/>
            </a:pPr>
            <a:r>
              <a:rPr lang="en-US" sz="1867" dirty="0"/>
              <a:t>// parameterized constructor. </a:t>
            </a:r>
          </a:p>
          <a:p>
            <a:pPr marL="0" indent="0">
              <a:buNone/>
            </a:pPr>
            <a:r>
              <a:rPr lang="en-US" sz="1867" b="1" dirty="0"/>
              <a:t>import </a:t>
            </a:r>
            <a:r>
              <a:rPr lang="en-US" sz="1867" b="1" u="sng" dirty="0"/>
              <a:t>java.io.*; </a:t>
            </a:r>
          </a:p>
          <a:p>
            <a:pPr marL="0" indent="0">
              <a:buNone/>
            </a:pPr>
            <a:r>
              <a:rPr lang="en-US" sz="1867" dirty="0"/>
              <a:t>  </a:t>
            </a:r>
          </a:p>
          <a:p>
            <a:pPr marL="0" indent="0">
              <a:buNone/>
            </a:pPr>
            <a:r>
              <a:rPr lang="en-US" sz="1867" b="1" dirty="0"/>
              <a:t>class Para </a:t>
            </a:r>
          </a:p>
          <a:p>
            <a:pPr marL="0" indent="0">
              <a:buNone/>
            </a:pPr>
            <a:r>
              <a:rPr lang="en-US" sz="1867" dirty="0"/>
              <a:t>{ </a:t>
            </a:r>
          </a:p>
          <a:p>
            <a:pPr marL="0" indent="0">
              <a:buNone/>
            </a:pPr>
            <a:r>
              <a:rPr lang="en-US" sz="1867" dirty="0"/>
              <a:t>    // data members of the class. </a:t>
            </a:r>
          </a:p>
          <a:p>
            <a:pPr marL="0" indent="0">
              <a:buNone/>
            </a:pPr>
            <a:r>
              <a:rPr lang="en-US" sz="1867" dirty="0"/>
              <a:t>    String name; </a:t>
            </a:r>
          </a:p>
          <a:p>
            <a:pPr marL="0" indent="0">
              <a:buNone/>
            </a:pPr>
            <a:r>
              <a:rPr lang="en-US" sz="1867" dirty="0"/>
              <a:t>    </a:t>
            </a:r>
            <a:r>
              <a:rPr lang="en-US" sz="1867" b="1" dirty="0"/>
              <a:t>int id; </a:t>
            </a:r>
          </a:p>
          <a:p>
            <a:pPr marL="0" indent="0">
              <a:buNone/>
            </a:pPr>
            <a:r>
              <a:rPr lang="en-US" sz="1867" dirty="0"/>
              <a:t>  </a:t>
            </a:r>
          </a:p>
          <a:p>
            <a:pPr marL="0" indent="0">
              <a:buNone/>
            </a:pPr>
            <a:r>
              <a:rPr lang="en-US" sz="1867" dirty="0"/>
              <a:t>    // constructor would initialize data members </a:t>
            </a:r>
          </a:p>
          <a:p>
            <a:pPr marL="0" indent="0">
              <a:buNone/>
            </a:pPr>
            <a:r>
              <a:rPr lang="en-US" sz="1867" dirty="0"/>
              <a:t>    // with the values of passed arguments while </a:t>
            </a:r>
          </a:p>
          <a:p>
            <a:pPr marL="0" indent="0">
              <a:buNone/>
            </a:pPr>
            <a:r>
              <a:rPr lang="en-US" sz="1867" dirty="0"/>
              <a:t>    // object of that class created. </a:t>
            </a:r>
          </a:p>
          <a:p>
            <a:pPr marL="0" indent="0">
              <a:buNone/>
            </a:pPr>
            <a:r>
              <a:rPr lang="en-US" sz="1867" dirty="0"/>
              <a:t>    Para(String name, </a:t>
            </a:r>
            <a:r>
              <a:rPr lang="en-US" sz="1867" b="1" dirty="0"/>
              <a:t>int id) </a:t>
            </a:r>
          </a:p>
          <a:p>
            <a:pPr marL="0" indent="0">
              <a:buNone/>
            </a:pPr>
            <a:r>
              <a:rPr lang="en-US" sz="1867" dirty="0"/>
              <a:t>    { </a:t>
            </a:r>
          </a:p>
          <a:p>
            <a:pPr marL="0" indent="0">
              <a:buNone/>
            </a:pPr>
            <a:r>
              <a:rPr lang="en-US" sz="1867" dirty="0"/>
              <a:t>        </a:t>
            </a:r>
            <a:r>
              <a:rPr lang="en-US" sz="1867" b="1" dirty="0"/>
              <a:t>this.name = name; </a:t>
            </a:r>
          </a:p>
          <a:p>
            <a:pPr marL="0" indent="0">
              <a:buNone/>
            </a:pPr>
            <a:r>
              <a:rPr lang="en-US" sz="1867" dirty="0"/>
              <a:t>        </a:t>
            </a:r>
            <a:r>
              <a:rPr lang="en-US" sz="1867" b="1" dirty="0"/>
              <a:t>this.id = id; </a:t>
            </a:r>
          </a:p>
          <a:p>
            <a:pPr marL="0" indent="0">
              <a:buNone/>
            </a:pPr>
            <a:r>
              <a:rPr lang="en-US" sz="1867" dirty="0"/>
              <a:t>    } </a:t>
            </a:r>
          </a:p>
          <a:p>
            <a:pPr marL="0" indent="0">
              <a:buNone/>
            </a:pPr>
            <a:r>
              <a:rPr lang="en-US" sz="1867" dirty="0"/>
              <a:t>}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431A2F-E403-4DF8-9626-12BCC808BCED}"/>
              </a:ext>
            </a:extLst>
          </p:cNvPr>
          <p:cNvSpPr/>
          <p:nvPr/>
        </p:nvSpPr>
        <p:spPr>
          <a:xfrm>
            <a:off x="5892800" y="1193801"/>
            <a:ext cx="6096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class GFG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{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</a:t>
            </a:r>
            <a:r>
              <a:rPr lang="en-US" sz="2400" b="1" dirty="0">
                <a:solidFill>
                  <a:srgbClr val="002060"/>
                </a:solidFill>
              </a:rPr>
              <a:t>public static void main (String[] </a:t>
            </a:r>
            <a:r>
              <a:rPr lang="en-US" sz="2400" b="1" dirty="0" err="1">
                <a:solidFill>
                  <a:srgbClr val="002060"/>
                </a:solidFill>
              </a:rPr>
              <a:t>args</a:t>
            </a:r>
            <a:r>
              <a:rPr lang="en-US" sz="2400" b="1" dirty="0">
                <a:solidFill>
                  <a:srgbClr val="002060"/>
                </a:solidFill>
              </a:rPr>
              <a:t>)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{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    // this would invoke the parameterized constructor.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    Para p1 = </a:t>
            </a:r>
            <a:r>
              <a:rPr lang="en-US" sz="2400" b="1" dirty="0">
                <a:solidFill>
                  <a:srgbClr val="002060"/>
                </a:solidFill>
              </a:rPr>
              <a:t>new Para("VIT", 1); </a:t>
            </a:r>
          </a:p>
          <a:p>
            <a:r>
              <a:rPr lang="nl-NL" sz="2400" dirty="0">
                <a:solidFill>
                  <a:srgbClr val="002060"/>
                </a:solidFill>
              </a:rPr>
              <a:t>System.</a:t>
            </a:r>
            <a:r>
              <a:rPr lang="nl-NL" sz="2400" b="1" i="1" dirty="0">
                <a:solidFill>
                  <a:srgbClr val="002060"/>
                </a:solidFill>
              </a:rPr>
              <a:t>out.println("CollegeName :" + p1.name +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                       " and </a:t>
            </a:r>
            <a:r>
              <a:rPr lang="en-US" sz="2400" dirty="0" err="1">
                <a:solidFill>
                  <a:srgbClr val="002060"/>
                </a:solidFill>
              </a:rPr>
              <a:t>CollegeId</a:t>
            </a:r>
            <a:r>
              <a:rPr lang="en-US" sz="2400" dirty="0">
                <a:solidFill>
                  <a:srgbClr val="002060"/>
                </a:solidFill>
              </a:rPr>
              <a:t> :" + p1.id);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}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7296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25" y="0"/>
            <a:ext cx="9875520" cy="1356360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59175E-3404-4B06-B3C2-4AB75EDED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6401" y="457199"/>
            <a:ext cx="11554897" cy="592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0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-99392"/>
            <a:ext cx="987552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 Methods,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49424"/>
            <a:ext cx="11281664" cy="5359896"/>
          </a:xfrm>
        </p:spPr>
        <p:txBody>
          <a:bodyPr>
            <a:noAutofit/>
          </a:bodyPr>
          <a:lstStyle/>
          <a:p>
            <a:pPr algn="just"/>
            <a:r>
              <a:rPr lang="en-US" sz="4000" dirty="0"/>
              <a:t>A </a:t>
            </a:r>
            <a:r>
              <a:rPr lang="en-US" sz="4000" b="1" dirty="0">
                <a:solidFill>
                  <a:srgbClr val="FF0000"/>
                </a:solidFill>
              </a:rPr>
              <a:t>constructor</a:t>
            </a:r>
            <a:r>
              <a:rPr lang="en-US" sz="4000" dirty="0"/>
              <a:t> is a special kind of method that is used to initialize newly created objects. </a:t>
            </a:r>
          </a:p>
          <a:p>
            <a:pPr algn="just"/>
            <a:r>
              <a:rPr lang="en-US" sz="4000" dirty="0"/>
              <a:t>Java has a special way to declare the constructor and a special way to invoke the constructor. </a:t>
            </a:r>
            <a:endParaRPr lang="en-US" sz="3733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-99392"/>
            <a:ext cx="987552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 Methods,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49424"/>
            <a:ext cx="11281664" cy="4495800"/>
          </a:xfrm>
        </p:spPr>
        <p:txBody>
          <a:bodyPr>
            <a:noAutofit/>
          </a:bodyPr>
          <a:lstStyle/>
          <a:p>
            <a:pPr algn="just"/>
            <a:r>
              <a:rPr lang="en-US" sz="3733" dirty="0">
                <a:latin typeface="Times New Roman" pitchFamily="18" charset="0"/>
                <a:cs typeface="Times New Roman" pitchFamily="18" charset="0"/>
              </a:rPr>
              <a:t>Constructor does </a:t>
            </a:r>
            <a:r>
              <a:rPr lang="en-US" sz="37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return any value </a:t>
            </a:r>
            <a:r>
              <a:rPr lang="en-US" sz="3733" dirty="0">
                <a:latin typeface="Times New Roman" pitchFamily="18" charset="0"/>
                <a:cs typeface="Times New Roman" pitchFamily="18" charset="0"/>
              </a:rPr>
              <a:t>where the method </a:t>
            </a:r>
            <a:r>
              <a:rPr lang="en-US" sz="37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may/may not return a value</a:t>
            </a:r>
            <a:r>
              <a:rPr lang="en-US" sz="3733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3733" dirty="0">
                <a:latin typeface="Times New Roman" pitchFamily="18" charset="0"/>
                <a:cs typeface="Times New Roman" pitchFamily="18" charset="0"/>
              </a:rPr>
              <a:t>In case constructor is not present, </a:t>
            </a:r>
            <a:r>
              <a:rPr lang="en-US" sz="37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default constructor is provided by java compiler</a:t>
            </a:r>
            <a:r>
              <a:rPr lang="en-US" sz="3733" dirty="0">
                <a:latin typeface="Times New Roman" pitchFamily="18" charset="0"/>
                <a:cs typeface="Times New Roman" pitchFamily="18" charset="0"/>
              </a:rPr>
              <a:t>. In the case of a method, </a:t>
            </a:r>
            <a:r>
              <a:rPr lang="en-US" sz="37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default method is provided.</a:t>
            </a:r>
          </a:p>
          <a:p>
            <a:pPr algn="just"/>
            <a:r>
              <a:rPr lang="en-US" sz="3733" dirty="0">
                <a:latin typeface="Times New Roman" pitchFamily="18" charset="0"/>
                <a:cs typeface="Times New Roman" pitchFamily="18" charset="0"/>
              </a:rPr>
              <a:t>Constructor should be of the </a:t>
            </a:r>
            <a:r>
              <a:rPr lang="en-US" sz="37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same name </a:t>
            </a:r>
            <a:r>
              <a:rPr lang="en-US" sz="3733" dirty="0">
                <a:latin typeface="Times New Roman" pitchFamily="18" charset="0"/>
                <a:cs typeface="Times New Roman" pitchFamily="18" charset="0"/>
              </a:rPr>
              <a:t>as that of class. </a:t>
            </a:r>
          </a:p>
          <a:p>
            <a:pPr algn="just"/>
            <a:r>
              <a:rPr lang="en-US" sz="3733" dirty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37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 should not </a:t>
            </a:r>
            <a:r>
              <a:rPr lang="en-US" sz="3733" dirty="0">
                <a:latin typeface="Times New Roman" pitchFamily="18" charset="0"/>
                <a:cs typeface="Times New Roman" pitchFamily="18" charset="0"/>
              </a:rPr>
              <a:t>be of the same name as that of class.</a:t>
            </a:r>
          </a:p>
          <a:p>
            <a:pPr algn="just"/>
            <a:endParaRPr lang="en-US" sz="3733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8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-99392"/>
            <a:ext cx="987552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 Methods,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052736"/>
            <a:ext cx="11281664" cy="5424264"/>
          </a:xfrm>
        </p:spPr>
        <p:txBody>
          <a:bodyPr>
            <a:noAutofit/>
          </a:bodyPr>
          <a:lstStyle/>
          <a:p>
            <a:pPr algn="just"/>
            <a:r>
              <a:rPr lang="en-US" sz="3733" dirty="0">
                <a:latin typeface="Times New Roman" pitchFamily="18" charset="0"/>
                <a:cs typeface="Times New Roman" pitchFamily="18" charset="0"/>
              </a:rPr>
              <a:t>Following are the difference between constructor and method.</a:t>
            </a:r>
          </a:p>
          <a:p>
            <a:pPr algn="just"/>
            <a:r>
              <a:rPr lang="en-US" sz="37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Constructor</a:t>
            </a:r>
            <a:r>
              <a:rPr lang="en-US" sz="3733" dirty="0">
                <a:latin typeface="Times New Roman" pitchFamily="18" charset="0"/>
                <a:cs typeface="Times New Roman" pitchFamily="18" charset="0"/>
              </a:rPr>
              <a:t> is used to initialize an object whereas </a:t>
            </a:r>
            <a:r>
              <a:rPr lang="en-US" sz="37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3733" dirty="0">
                <a:latin typeface="Times New Roman" pitchFamily="18" charset="0"/>
                <a:cs typeface="Times New Roman" pitchFamily="18" charset="0"/>
              </a:rPr>
              <a:t> is used to exhibits functionality of an object.</a:t>
            </a:r>
          </a:p>
          <a:p>
            <a:pPr algn="just"/>
            <a:r>
              <a:rPr lang="en-US" sz="3733" dirty="0">
                <a:latin typeface="Times New Roman" pitchFamily="18" charset="0"/>
                <a:cs typeface="Times New Roman" pitchFamily="18" charset="0"/>
              </a:rPr>
              <a:t>Constructors are invoked</a:t>
            </a:r>
            <a:r>
              <a:rPr lang="en-US" sz="37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implicitly </a:t>
            </a:r>
            <a:r>
              <a:rPr lang="en-US" sz="3733" dirty="0">
                <a:latin typeface="Times New Roman" pitchFamily="18" charset="0"/>
                <a:cs typeface="Times New Roman" pitchFamily="18" charset="0"/>
              </a:rPr>
              <a:t>whereas methods are invoked </a:t>
            </a:r>
            <a:r>
              <a:rPr lang="en-US" sz="37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explicitly</a:t>
            </a:r>
            <a:r>
              <a:rPr lang="en-US" sz="3733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5AC0-42AD-4A0D-A1F7-BA40469A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76745"/>
            <a:ext cx="987552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7EAA0-7D72-4E7B-B5D5-8D8263266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1" y="1092200"/>
            <a:ext cx="11480800" cy="5521960"/>
          </a:xfrm>
        </p:spPr>
        <p:txBody>
          <a:bodyPr>
            <a:normAutofit/>
          </a:bodyPr>
          <a:lstStyle/>
          <a:p>
            <a:pPr algn="just"/>
            <a:r>
              <a:rPr lang="en-US" sz="3733" dirty="0"/>
              <a:t>A constructor </a:t>
            </a:r>
            <a:r>
              <a:rPr lang="en-US" sz="3733" dirty="0">
                <a:solidFill>
                  <a:srgbClr val="FF0000"/>
                </a:solidFill>
              </a:rPr>
              <a:t>initializes an object </a:t>
            </a:r>
            <a:r>
              <a:rPr lang="en-US" sz="3733" dirty="0"/>
              <a:t>when it is created. It has the same name as its class and is syntactically similar to a method. However, constructors have no explicit return type.</a:t>
            </a:r>
          </a:p>
          <a:p>
            <a:pPr algn="just"/>
            <a:r>
              <a:rPr lang="en-US" sz="3733" dirty="0"/>
              <a:t>Typically, you will use a constructor to give initial values to the instance variables defined by the class, or to perform any other start-up procedures required to create a fully formed object.</a:t>
            </a:r>
          </a:p>
        </p:txBody>
      </p:sp>
    </p:spTree>
    <p:extLst>
      <p:ext uri="{BB962C8B-B14F-4D97-AF65-F5344CB8AC3E}">
        <p14:creationId xmlns:p14="http://schemas.microsoft.com/office/powerpoint/2010/main" val="27380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5AC0-42AD-4A0D-A1F7-BA40469A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315416"/>
            <a:ext cx="9875520" cy="11531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7EAA0-7D72-4E7B-B5D5-8D8263266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1" y="1219408"/>
            <a:ext cx="11480800" cy="55219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All classes have constructors, whether you define one or not, because Java automatically provides a default constructor that initializes all member variables to zero. </a:t>
            </a:r>
          </a:p>
          <a:p>
            <a:pPr algn="just"/>
            <a:r>
              <a:rPr lang="en-US" dirty="0"/>
              <a:t>However, once you define your own constructor, the default constructor is no longer used.</a:t>
            </a:r>
          </a:p>
        </p:txBody>
      </p:sp>
    </p:spTree>
    <p:extLst>
      <p:ext uri="{BB962C8B-B14F-4D97-AF65-F5344CB8AC3E}">
        <p14:creationId xmlns:p14="http://schemas.microsoft.com/office/powerpoint/2010/main" val="321445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5AC0-42AD-4A0D-A1F7-BA40469A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387424"/>
            <a:ext cx="9875520" cy="135636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7EAA0-7D72-4E7B-B5D5-8D8263266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864" y="836712"/>
            <a:ext cx="11480800" cy="5602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dirty="0" err="1">
                <a:solidFill>
                  <a:srgbClr val="FF0000"/>
                </a:solidFill>
              </a:rPr>
              <a:t>classname</a:t>
            </a:r>
            <a:r>
              <a:rPr lang="en-US" dirty="0">
                <a:solidFill>
                  <a:srgbClr val="FF0000"/>
                </a:solidFill>
              </a:rPr>
              <a:t> {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classname</a:t>
            </a:r>
            <a:r>
              <a:rPr lang="en-US" dirty="0">
                <a:solidFill>
                  <a:srgbClr val="FF0000"/>
                </a:solidFill>
              </a:rPr>
              <a:t>(){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03D048-FDB3-49CC-ADFA-89893EE34503}"/>
              </a:ext>
            </a:extLst>
          </p:cNvPr>
          <p:cNvSpPr/>
          <p:nvPr/>
        </p:nvSpPr>
        <p:spPr>
          <a:xfrm>
            <a:off x="532680" y="3717032"/>
            <a:ext cx="11684000" cy="18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733" b="1" dirty="0">
                <a:solidFill>
                  <a:srgbClr val="0070C0"/>
                </a:solidFill>
                <a:latin typeface="Arial" panose="020B0604020202020204" pitchFamily="34" charset="0"/>
              </a:rPr>
              <a:t>Java allows two types of constructors namely −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733" b="1" dirty="0">
                <a:solidFill>
                  <a:srgbClr val="0070C0"/>
                </a:solidFill>
                <a:latin typeface="Arial" panose="020B0604020202020204" pitchFamily="34" charset="0"/>
              </a:rPr>
              <a:t>No argument Constructors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733" b="1" dirty="0">
                <a:solidFill>
                  <a:srgbClr val="0070C0"/>
                </a:solidFill>
                <a:latin typeface="Arial" panose="020B0604020202020204" pitchFamily="34" charset="0"/>
              </a:rPr>
              <a:t>Parameterized Constructors</a:t>
            </a:r>
          </a:p>
        </p:txBody>
      </p:sp>
    </p:spTree>
    <p:extLst>
      <p:ext uri="{BB962C8B-B14F-4D97-AF65-F5344CB8AC3E}">
        <p14:creationId xmlns:p14="http://schemas.microsoft.com/office/powerpoint/2010/main" val="249521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6F1A-0CBF-44D5-8C83-5F35B241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15416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 argument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2FBF8-C796-486F-8172-3F7F4A159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08720"/>
            <a:ext cx="10972800" cy="4525963"/>
          </a:xfrm>
        </p:spPr>
        <p:txBody>
          <a:bodyPr/>
          <a:lstStyle/>
          <a:p>
            <a:pPr algn="just"/>
            <a:r>
              <a:rPr lang="en-US" dirty="0"/>
              <a:t>As the name specifies the no argument constructors of Java does not accept any parameters.</a:t>
            </a:r>
          </a:p>
          <a:p>
            <a:pPr algn="just"/>
            <a:r>
              <a:rPr lang="en-US" dirty="0"/>
              <a:t>Using these constructors the instance variables of a method will be initialized with fixed values for all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9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ACAB745-5938-41BD-8FC5-5F0026D0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-387424"/>
            <a:ext cx="11734800" cy="13563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 argument Constructor-Example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431-67EC-4B9C-B1AA-E2C4FEA8F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1295400"/>
            <a:ext cx="5638800" cy="53949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// Java Program to illustrate calling a </a:t>
            </a:r>
          </a:p>
          <a:p>
            <a:pPr marL="0" indent="0">
              <a:buNone/>
            </a:pPr>
            <a:r>
              <a:rPr lang="en-US" sz="2400" dirty="0"/>
              <a:t>// no-argument constructor </a:t>
            </a:r>
          </a:p>
          <a:p>
            <a:pPr marL="0" indent="0">
              <a:buNone/>
            </a:pPr>
            <a:r>
              <a:rPr lang="en-US" sz="2400" b="1" dirty="0"/>
              <a:t>import </a:t>
            </a:r>
            <a:r>
              <a:rPr lang="en-US" sz="2400" b="1" u="sng" dirty="0"/>
              <a:t>java.io.*; </a:t>
            </a:r>
          </a:p>
          <a:p>
            <a:pPr marL="0" indent="0">
              <a:buNone/>
            </a:pPr>
            <a:r>
              <a:rPr lang="en-US" sz="2400" dirty="0"/>
              <a:t>  </a:t>
            </a:r>
          </a:p>
          <a:p>
            <a:pPr marL="0" indent="0">
              <a:buNone/>
            </a:pPr>
            <a:r>
              <a:rPr lang="en-US" sz="2400" b="1" dirty="0"/>
              <a:t>class </a:t>
            </a:r>
            <a:r>
              <a:rPr lang="en-US" sz="2400" b="1" dirty="0" err="1"/>
              <a:t>MyClass</a:t>
            </a:r>
            <a:r>
              <a:rPr lang="en-US" sz="2400" b="1" dirty="0"/>
              <a:t> </a:t>
            </a:r>
          </a:p>
          <a:p>
            <a:pPr marL="0" indent="0">
              <a:buNone/>
            </a:pPr>
            <a:r>
              <a:rPr lang="en-US" sz="2400" dirty="0"/>
              <a:t>{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int num; </a:t>
            </a:r>
          </a:p>
          <a:p>
            <a:pPr marL="0" indent="0">
              <a:buNone/>
            </a:pPr>
            <a:r>
              <a:rPr lang="en-US" sz="2400" b="1" dirty="0"/>
              <a:t>    String name; </a:t>
            </a:r>
          </a:p>
          <a:p>
            <a:pPr marL="0" indent="0">
              <a:buNone/>
            </a:pPr>
            <a:r>
              <a:rPr lang="en-US" sz="2400" dirty="0"/>
              <a:t>      // this would be invoked while an object </a:t>
            </a:r>
          </a:p>
          <a:p>
            <a:pPr marL="0" indent="0">
              <a:buNone/>
            </a:pPr>
            <a:r>
              <a:rPr lang="en-US" sz="2400" dirty="0"/>
              <a:t>    // of that class is created.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MyClass</a:t>
            </a:r>
            <a:r>
              <a:rPr lang="en-US" sz="2400" dirty="0"/>
              <a:t>() </a:t>
            </a:r>
          </a:p>
          <a:p>
            <a:pPr marL="0" indent="0">
              <a:buNone/>
            </a:pPr>
            <a:r>
              <a:rPr lang="en-US" sz="2400" dirty="0"/>
              <a:t>    {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</a:t>
            </a:r>
            <a:r>
              <a:rPr lang="en-US" sz="2400" b="1" i="1" dirty="0" err="1"/>
              <a:t>out.println</a:t>
            </a:r>
            <a:r>
              <a:rPr lang="en-US" sz="2400" b="1" i="1" dirty="0"/>
              <a:t>("Constructor called"); </a:t>
            </a:r>
          </a:p>
          <a:p>
            <a:pPr marL="0" indent="0">
              <a:buNone/>
            </a:pPr>
            <a:r>
              <a:rPr lang="en-US" sz="2400" dirty="0"/>
              <a:t>    } 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CCF57B-D77C-4D0B-9AA9-6062507AFC4F}"/>
              </a:ext>
            </a:extLst>
          </p:cNvPr>
          <p:cNvSpPr/>
          <p:nvPr/>
        </p:nvSpPr>
        <p:spPr>
          <a:xfrm>
            <a:off x="5977467" y="1143001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class </a:t>
            </a:r>
            <a:r>
              <a:rPr lang="en-US" sz="2400" b="1" dirty="0" err="1">
                <a:solidFill>
                  <a:srgbClr val="002060"/>
                </a:solidFill>
              </a:rPr>
              <a:t>constr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{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</a:t>
            </a:r>
            <a:r>
              <a:rPr lang="en-US" sz="2400" b="1" dirty="0">
                <a:solidFill>
                  <a:srgbClr val="002060"/>
                </a:solidFill>
              </a:rPr>
              <a:t>public static void main (String[] </a:t>
            </a:r>
            <a:r>
              <a:rPr lang="en-US" sz="2400" b="1" dirty="0" err="1">
                <a:solidFill>
                  <a:srgbClr val="002060"/>
                </a:solidFill>
              </a:rPr>
              <a:t>args</a:t>
            </a:r>
            <a:r>
              <a:rPr lang="en-US" sz="2400" b="1" dirty="0">
                <a:solidFill>
                  <a:srgbClr val="002060"/>
                </a:solidFill>
              </a:rPr>
              <a:t>)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{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    // this would invoke default constructor.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</a:t>
            </a:r>
            <a:r>
              <a:rPr lang="en-US" sz="2400" dirty="0" err="1">
                <a:solidFill>
                  <a:srgbClr val="002060"/>
                </a:solidFill>
              </a:rPr>
              <a:t>MyClass</a:t>
            </a:r>
            <a:r>
              <a:rPr lang="en-US" sz="2400" dirty="0">
                <a:solidFill>
                  <a:srgbClr val="002060"/>
                </a:solidFill>
              </a:rPr>
              <a:t> MC = </a:t>
            </a:r>
            <a:r>
              <a:rPr lang="en-US" sz="2400" b="1" dirty="0">
                <a:solidFill>
                  <a:srgbClr val="002060"/>
                </a:solidFill>
              </a:rPr>
              <a:t>new </a:t>
            </a:r>
            <a:r>
              <a:rPr lang="en-US" sz="2400" b="1" dirty="0" err="1">
                <a:solidFill>
                  <a:srgbClr val="002060"/>
                </a:solidFill>
              </a:rPr>
              <a:t>MyClass</a:t>
            </a:r>
            <a:r>
              <a:rPr lang="en-US" sz="2400" b="1" dirty="0">
                <a:solidFill>
                  <a:srgbClr val="002060"/>
                </a:solidFill>
              </a:rPr>
              <a:t>();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    // Default constructor provides the default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    // values to the object like 0, null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    </a:t>
            </a:r>
            <a:r>
              <a:rPr lang="en-US" sz="2400" dirty="0" err="1">
                <a:solidFill>
                  <a:srgbClr val="002060"/>
                </a:solidFill>
              </a:rPr>
              <a:t>System.</a:t>
            </a:r>
            <a:r>
              <a:rPr lang="en-US" sz="2400" b="1" i="1" dirty="0" err="1">
                <a:solidFill>
                  <a:srgbClr val="002060"/>
                </a:solidFill>
              </a:rPr>
              <a:t>out.println</a:t>
            </a:r>
            <a:r>
              <a:rPr lang="en-US" sz="2400" b="1" i="1" dirty="0">
                <a:solidFill>
                  <a:srgbClr val="002060"/>
                </a:solidFill>
              </a:rPr>
              <a:t>(MC.name);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    </a:t>
            </a:r>
            <a:r>
              <a:rPr lang="en-US" sz="2400" dirty="0" err="1">
                <a:solidFill>
                  <a:srgbClr val="002060"/>
                </a:solidFill>
              </a:rPr>
              <a:t>System.</a:t>
            </a:r>
            <a:r>
              <a:rPr lang="en-US" sz="2400" b="1" i="1" dirty="0" err="1">
                <a:solidFill>
                  <a:srgbClr val="002060"/>
                </a:solidFill>
              </a:rPr>
              <a:t>out.println</a:t>
            </a:r>
            <a:r>
              <a:rPr lang="en-US" sz="2400" b="1" i="1" dirty="0">
                <a:solidFill>
                  <a:srgbClr val="002060"/>
                </a:solidFill>
              </a:rPr>
              <a:t>(</a:t>
            </a:r>
            <a:r>
              <a:rPr lang="en-US" sz="2400" b="1" i="1" dirty="0" err="1">
                <a:solidFill>
                  <a:srgbClr val="002060"/>
                </a:solidFill>
              </a:rPr>
              <a:t>MC.num</a:t>
            </a:r>
            <a:r>
              <a:rPr lang="en-US" sz="2400" b="1" i="1" dirty="0">
                <a:solidFill>
                  <a:srgbClr val="002060"/>
                </a:solidFill>
              </a:rPr>
              <a:t>);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}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0491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E113D134-A897-462E-B43D-8D30C77657C3}" vid="{011CB3EC-DAE0-4EBB-B2E2-B83A9EFDA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OOP_21-22</Template>
  <TotalTime>3086</TotalTime>
  <Words>719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Object Oriented Programming Lecture - 5</vt:lpstr>
      <vt:lpstr>Java Methods, Constructors</vt:lpstr>
      <vt:lpstr>Java Methods, Constructors</vt:lpstr>
      <vt:lpstr>Java Methods, Constructors</vt:lpstr>
      <vt:lpstr>Constructor</vt:lpstr>
      <vt:lpstr>Constructor</vt:lpstr>
      <vt:lpstr>Constructor</vt:lpstr>
      <vt:lpstr>No argument Constructors</vt:lpstr>
      <vt:lpstr>No argument Constructor-Example</vt:lpstr>
      <vt:lpstr>Output</vt:lpstr>
      <vt:lpstr>Parameterized Constructors</vt:lpstr>
      <vt:lpstr>Parameterized Constructors -Example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 Lecture - </dc:title>
  <dc:creator>Dnyanesh Kanade</dc:creator>
  <cp:lastModifiedBy>Dnyanesh Kanade</cp:lastModifiedBy>
  <cp:revision>18</cp:revision>
  <dcterms:created xsi:type="dcterms:W3CDTF">2021-08-25T05:28:10Z</dcterms:created>
  <dcterms:modified xsi:type="dcterms:W3CDTF">2021-09-01T02:32:33Z</dcterms:modified>
</cp:coreProperties>
</file>