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Raleway"/>
      <p:regular r:id="rId28"/>
      <p:bold r:id="rId29"/>
      <p:italic r:id="rId30"/>
      <p:boldItalic r:id="rId31"/>
    </p:embeddedFont>
    <p:embeddedFont>
      <p:font typeface="Arimo"/>
      <p:regular r:id="rId32"/>
      <p:bold r:id="rId33"/>
      <p:italic r:id="rId34"/>
      <p:boldItalic r:id="rId35"/>
    </p:embeddedFont>
    <p:embeddedFont>
      <p:font typeface="Roboto Condense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0" roundtripDataSignature="AMtx7mgKLKFXq+uO1r82WJtX6JoLfVpG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Arimo-bold.fntdata"/><Relationship Id="rId10" Type="http://schemas.openxmlformats.org/officeDocument/2006/relationships/slide" Target="slides/slide5.xml"/><Relationship Id="rId32" Type="http://schemas.openxmlformats.org/officeDocument/2006/relationships/font" Target="fonts/Arimo-regular.fntdata"/><Relationship Id="rId13" Type="http://schemas.openxmlformats.org/officeDocument/2006/relationships/slide" Target="slides/slide8.xml"/><Relationship Id="rId35" Type="http://schemas.openxmlformats.org/officeDocument/2006/relationships/font" Target="fonts/Arimo-boldItalic.fntdata"/><Relationship Id="rId12" Type="http://schemas.openxmlformats.org/officeDocument/2006/relationships/slide" Target="slides/slide7.xml"/><Relationship Id="rId34" Type="http://schemas.openxmlformats.org/officeDocument/2006/relationships/font" Target="fonts/Arimo-italic.fntdata"/><Relationship Id="rId15" Type="http://schemas.openxmlformats.org/officeDocument/2006/relationships/slide" Target="slides/slide10.xml"/><Relationship Id="rId37" Type="http://schemas.openxmlformats.org/officeDocument/2006/relationships/font" Target="fonts/RobotoCondensed-bold.fntdata"/><Relationship Id="rId14" Type="http://schemas.openxmlformats.org/officeDocument/2006/relationships/slide" Target="slides/slide9.xml"/><Relationship Id="rId36" Type="http://schemas.openxmlformats.org/officeDocument/2006/relationships/font" Target="fonts/RobotoCondensed-regular.fntdata"/><Relationship Id="rId17" Type="http://schemas.openxmlformats.org/officeDocument/2006/relationships/slide" Target="slides/slide12.xml"/><Relationship Id="rId39" Type="http://schemas.openxmlformats.org/officeDocument/2006/relationships/font" Target="fonts/RobotoCondensed-boldItalic.fntdata"/><Relationship Id="rId16" Type="http://schemas.openxmlformats.org/officeDocument/2006/relationships/slide" Target="slides/slide11.xml"/><Relationship Id="rId38" Type="http://schemas.openxmlformats.org/officeDocument/2006/relationships/font" Target="fonts/RobotoCondense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7"/>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2389717" y="612775"/>
            <a:ext cx="7315200" cy="4114800"/>
          </a:xfrm>
          <a:prstGeom prst="rect">
            <a:avLst/>
          </a:prstGeom>
          <a:noFill/>
          <a:ln>
            <a:noFill/>
          </a:ln>
        </p:spPr>
      </p:sp>
      <p:sp>
        <p:nvSpPr>
          <p:cNvPr id="68" name="Google Shape;68;p32"/>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trinket.io/java/f239475c5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trinket.io/java/8551640a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914400" y="2130426"/>
            <a:ext cx="10363200" cy="1470025"/>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Object Oriented Programming</a:t>
            </a:r>
            <a:br>
              <a:rPr lang="en-US">
                <a:solidFill>
                  <a:schemeClr val="lt1"/>
                </a:solidFill>
                <a:latin typeface="Calibri"/>
                <a:ea typeface="Calibri"/>
                <a:cs typeface="Calibri"/>
                <a:sym typeface="Calibri"/>
              </a:rPr>
            </a:br>
            <a:r>
              <a:rPr lang="en-US" sz="2400">
                <a:solidFill>
                  <a:schemeClr val="dk1"/>
                </a:solidFill>
                <a:latin typeface="Calibri"/>
                <a:ea typeface="Calibri"/>
                <a:cs typeface="Calibri"/>
                <a:sym typeface="Calibri"/>
              </a:rPr>
              <a:t>Lecture - 6</a:t>
            </a:r>
            <a:endParaRPr/>
          </a:p>
        </p:txBody>
      </p:sp>
      <p:sp>
        <p:nvSpPr>
          <p:cNvPr id="89" name="Google Shape;89;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 </a:t>
            </a:r>
            <a:endParaRPr/>
          </a:p>
        </p:txBody>
      </p:sp>
      <p:sp>
        <p:nvSpPr>
          <p:cNvPr id="90" name="Google Shape;90;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9/1/2021</a:t>
            </a:r>
            <a:endParaRPr/>
          </a:p>
        </p:txBody>
      </p:sp>
      <p:sp>
        <p:nvSpPr>
          <p:cNvPr id="91" name="Google Shape;91;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Object Oriented Programming</a:t>
            </a:r>
            <a:endParaRPr/>
          </a:p>
        </p:txBody>
      </p:sp>
      <p:sp>
        <p:nvSpPr>
          <p:cNvPr id="92" name="Google Shape;92;p1"/>
          <p:cNvSpPr txBox="1"/>
          <p:nvPr/>
        </p:nvSpPr>
        <p:spPr>
          <a:xfrm>
            <a:off x="3716079" y="3962400"/>
            <a:ext cx="6400800" cy="533400"/>
          </a:xfrm>
          <a:prstGeom prst="rect">
            <a:avLst/>
          </a:prstGeom>
          <a:noFill/>
          <a:ln>
            <a:noFill/>
          </a:ln>
        </p:spPr>
        <p:txBody>
          <a:bodyPr anchorCtr="0" anchor="t" bIns="45700" lIns="91425" spcFirstLastPara="1" rIns="91425" wrap="square" tIns="45700">
            <a:normAutofit lnSpcReduction="10000"/>
          </a:bodyPr>
          <a:lstStyle/>
          <a:p>
            <a:pPr indent="0" lvl="0" marL="0" marR="0" rtl="0" algn="r">
              <a:spcBef>
                <a:spcPts val="0"/>
              </a:spcBef>
              <a:spcAft>
                <a:spcPts val="0"/>
              </a:spcAft>
              <a:buClr>
                <a:srgbClr val="C00000"/>
              </a:buClr>
              <a:buSzPts val="3200"/>
              <a:buFont typeface="Arial"/>
              <a:buNone/>
            </a:pPr>
            <a:r>
              <a:rPr b="0" i="0" lang="en-US" sz="3200" u="none" cap="none" strike="noStrike">
                <a:solidFill>
                  <a:srgbClr val="C00000"/>
                </a:solidFill>
                <a:latin typeface="Calibri"/>
                <a:ea typeface="Calibri"/>
                <a:cs typeface="Calibri"/>
                <a:sym typeface="Calibri"/>
              </a:rPr>
              <a:t>Prof. Dnyaneshwar Kanade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Raleway"/>
              <a:buNone/>
            </a:pPr>
            <a:r>
              <a:rPr b="1" i="0" lang="en-US" sz="4000">
                <a:solidFill>
                  <a:schemeClr val="lt1"/>
                </a:solidFill>
                <a:latin typeface="Raleway"/>
                <a:ea typeface="Raleway"/>
                <a:cs typeface="Raleway"/>
                <a:sym typeface="Raleway"/>
              </a:rPr>
              <a:t>How to Create a Copy Constructor</a:t>
            </a:r>
            <a:endParaRPr/>
          </a:p>
        </p:txBody>
      </p:sp>
      <p:sp>
        <p:nvSpPr>
          <p:cNvPr id="147" name="Google Shape;147;p10"/>
          <p:cNvSpPr txBox="1"/>
          <p:nvPr>
            <p:ph idx="1" type="body"/>
          </p:nvPr>
        </p:nvSpPr>
        <p:spPr>
          <a:xfrm>
            <a:off x="609600" y="908721"/>
            <a:ext cx="10972800" cy="5217444"/>
          </a:xfrm>
          <a:prstGeom prst="rect">
            <a:avLst/>
          </a:prstGeom>
          <a:noFill/>
          <a:ln>
            <a:noFill/>
          </a:ln>
        </p:spPr>
        <p:txBody>
          <a:bodyPr anchorCtr="0" anchor="t" bIns="45700" lIns="91425" spcFirstLastPara="1" rIns="91425" wrap="square" tIns="45700">
            <a:normAutofit/>
          </a:bodyPr>
          <a:lstStyle/>
          <a:p>
            <a:pPr indent="-139700" lvl="0" marL="342900" rtl="0" algn="just">
              <a:spcBef>
                <a:spcPts val="0"/>
              </a:spcBef>
              <a:spcAft>
                <a:spcPts val="0"/>
              </a:spcAft>
              <a:buClr>
                <a:schemeClr val="dk1"/>
              </a:buClr>
              <a:buSzPts val="3200"/>
              <a:buNone/>
            </a:pPr>
            <a:r>
              <a:t/>
            </a:r>
            <a:endParaRPr b="0" i="0">
              <a:solidFill>
                <a:srgbClr val="000000"/>
              </a:solidFill>
              <a:latin typeface="Raleway"/>
              <a:ea typeface="Raleway"/>
              <a:cs typeface="Raleway"/>
              <a:sym typeface="Raleway"/>
            </a:endParaRPr>
          </a:p>
          <a:p>
            <a:pPr indent="-139700" lvl="0" marL="342900" rtl="0" algn="just">
              <a:spcBef>
                <a:spcPts val="640"/>
              </a:spcBef>
              <a:spcAft>
                <a:spcPts val="0"/>
              </a:spcAft>
              <a:buClr>
                <a:schemeClr val="dk1"/>
              </a:buClr>
              <a:buSzPts val="3200"/>
              <a:buNone/>
            </a:pPr>
            <a:r>
              <a:t/>
            </a:r>
            <a:endParaRPr>
              <a:solidFill>
                <a:srgbClr val="000000"/>
              </a:solidFill>
              <a:latin typeface="Raleway"/>
              <a:ea typeface="Raleway"/>
              <a:cs typeface="Raleway"/>
              <a:sym typeface="Raleway"/>
            </a:endParaRPr>
          </a:p>
        </p:txBody>
      </p:sp>
      <p:sp>
        <p:nvSpPr>
          <p:cNvPr id="148" name="Google Shape;148;p10">
            <a:hlinkClick r:id="rId3"/>
          </p:cNvPr>
          <p:cNvSpPr/>
          <p:nvPr/>
        </p:nvSpPr>
        <p:spPr>
          <a:xfrm>
            <a:off x="3107668" y="2924944"/>
            <a:ext cx="5976664" cy="7200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lt1"/>
                </a:solidFill>
                <a:latin typeface="Calibri"/>
                <a:ea typeface="Calibri"/>
                <a:cs typeface="Calibri"/>
                <a:sym typeface="Calibri"/>
              </a:rPr>
              <a:t>Example</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Raleway"/>
              <a:buNone/>
            </a:pPr>
            <a:r>
              <a:rPr b="1" i="0" lang="en-US" sz="4000">
                <a:solidFill>
                  <a:schemeClr val="lt1"/>
                </a:solidFill>
                <a:latin typeface="Raleway"/>
                <a:ea typeface="Raleway"/>
                <a:cs typeface="Raleway"/>
                <a:sym typeface="Raleway"/>
              </a:rPr>
              <a:t>Garbage Collection</a:t>
            </a:r>
            <a:endParaRPr/>
          </a:p>
        </p:txBody>
      </p:sp>
      <p:sp>
        <p:nvSpPr>
          <p:cNvPr id="154" name="Google Shape;154;p11"/>
          <p:cNvSpPr txBox="1"/>
          <p:nvPr>
            <p:ph idx="1" type="body"/>
          </p:nvPr>
        </p:nvSpPr>
        <p:spPr>
          <a:xfrm>
            <a:off x="609600" y="908720"/>
            <a:ext cx="10972800" cy="56166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0000"/>
              </a:buClr>
              <a:buSzPts val="3200"/>
              <a:buChar char="•"/>
            </a:pPr>
            <a:r>
              <a:rPr b="0" i="0" lang="en-US">
                <a:solidFill>
                  <a:srgbClr val="000000"/>
                </a:solidFill>
                <a:latin typeface="Raleway"/>
                <a:ea typeface="Raleway"/>
                <a:cs typeface="Raleway"/>
                <a:sym typeface="Raleway"/>
              </a:rPr>
              <a:t>Since objects are dynamically allocated by using the </a:t>
            </a:r>
            <a:r>
              <a:rPr b="1" i="0" lang="en-US" sz="3600">
                <a:solidFill>
                  <a:srgbClr val="FF0000"/>
                </a:solidFill>
                <a:latin typeface="Raleway"/>
                <a:ea typeface="Raleway"/>
                <a:cs typeface="Raleway"/>
                <a:sym typeface="Raleway"/>
              </a:rPr>
              <a:t>new</a:t>
            </a:r>
            <a:r>
              <a:rPr b="0" i="0" lang="en-US">
                <a:solidFill>
                  <a:srgbClr val="000000"/>
                </a:solidFill>
                <a:latin typeface="Raleway"/>
                <a:ea typeface="Raleway"/>
                <a:cs typeface="Raleway"/>
                <a:sym typeface="Raleway"/>
              </a:rPr>
              <a:t> operator, you might be wondering how such objects are destroyed and their memory released for later reallocation. </a:t>
            </a:r>
            <a:endParaRPr/>
          </a:p>
          <a:p>
            <a:pPr indent="-342900" lvl="0" marL="342900" rtl="0" algn="just">
              <a:spcBef>
                <a:spcPts val="640"/>
              </a:spcBef>
              <a:spcAft>
                <a:spcPts val="0"/>
              </a:spcAft>
              <a:buClr>
                <a:srgbClr val="000000"/>
              </a:buClr>
              <a:buSzPts val="3200"/>
              <a:buChar char="•"/>
            </a:pPr>
            <a:r>
              <a:rPr b="0" i="0" lang="en-US">
                <a:solidFill>
                  <a:srgbClr val="000000"/>
                </a:solidFill>
                <a:latin typeface="Raleway"/>
                <a:ea typeface="Raleway"/>
                <a:cs typeface="Raleway"/>
                <a:sym typeface="Raleway"/>
              </a:rPr>
              <a:t>In some languages, such as traditional C++, dynamically allocated objects must be manually released by use of a </a:t>
            </a:r>
            <a:r>
              <a:rPr b="1" i="0" lang="en-US">
                <a:solidFill>
                  <a:srgbClr val="FF0000"/>
                </a:solidFill>
                <a:latin typeface="Raleway"/>
                <a:ea typeface="Raleway"/>
                <a:cs typeface="Raleway"/>
                <a:sym typeface="Raleway"/>
              </a:rPr>
              <a:t>delete operator</a:t>
            </a:r>
            <a:r>
              <a:rPr b="0" i="0" lang="en-US">
                <a:solidFill>
                  <a:srgbClr val="000000"/>
                </a:solidFill>
                <a:latin typeface="Raleway"/>
                <a:ea typeface="Raleway"/>
                <a:cs typeface="Raleway"/>
                <a:sym typeface="Raleway"/>
              </a:rPr>
              <a:t>. </a:t>
            </a:r>
            <a:endParaRPr/>
          </a:p>
          <a:p>
            <a:pPr indent="-342900" lvl="0" marL="342900" rtl="0" algn="just">
              <a:spcBef>
                <a:spcPts val="640"/>
              </a:spcBef>
              <a:spcAft>
                <a:spcPts val="0"/>
              </a:spcAft>
              <a:buClr>
                <a:srgbClr val="000000"/>
              </a:buClr>
              <a:buSzPts val="3200"/>
              <a:buChar char="•"/>
            </a:pPr>
            <a:r>
              <a:rPr b="0" i="0" lang="en-US">
                <a:solidFill>
                  <a:srgbClr val="000000"/>
                </a:solidFill>
                <a:latin typeface="Raleway"/>
                <a:ea typeface="Raleway"/>
                <a:cs typeface="Raleway"/>
                <a:sym typeface="Raleway"/>
              </a:rPr>
              <a:t>Java does it automatically. </a:t>
            </a:r>
            <a:endParaRPr/>
          </a:p>
          <a:p>
            <a:pPr indent="-342900" lvl="0" marL="342900" rtl="0" algn="just">
              <a:spcBef>
                <a:spcPts val="800"/>
              </a:spcBef>
              <a:spcAft>
                <a:spcPts val="0"/>
              </a:spcAft>
              <a:buClr>
                <a:srgbClr val="000000"/>
              </a:buClr>
              <a:buSzPts val="3200"/>
              <a:buChar char="•"/>
            </a:pPr>
            <a:r>
              <a:rPr b="0" i="0" lang="en-US">
                <a:solidFill>
                  <a:srgbClr val="000000"/>
                </a:solidFill>
                <a:latin typeface="Raleway"/>
                <a:ea typeface="Raleway"/>
                <a:cs typeface="Raleway"/>
                <a:sym typeface="Raleway"/>
              </a:rPr>
              <a:t>The technique that accomplishes this is called </a:t>
            </a:r>
            <a:r>
              <a:rPr b="1" i="0" lang="en-US" sz="4000">
                <a:solidFill>
                  <a:srgbClr val="FF0000"/>
                </a:solidFill>
                <a:latin typeface="Raleway"/>
                <a:ea typeface="Raleway"/>
                <a:cs typeface="Raleway"/>
                <a:sym typeface="Raleway"/>
              </a:rPr>
              <a:t>Garbage </a:t>
            </a:r>
            <a:r>
              <a:rPr b="1" lang="en-US" sz="4000">
                <a:solidFill>
                  <a:srgbClr val="FF0000"/>
                </a:solidFill>
                <a:latin typeface="Raleway"/>
                <a:ea typeface="Raleway"/>
                <a:cs typeface="Raleway"/>
                <a:sym typeface="Raleway"/>
              </a:rPr>
              <a:t>C</a:t>
            </a:r>
            <a:r>
              <a:rPr b="1" i="0" lang="en-US" sz="4000">
                <a:solidFill>
                  <a:srgbClr val="FF0000"/>
                </a:solidFill>
                <a:latin typeface="Raleway"/>
                <a:ea typeface="Raleway"/>
                <a:cs typeface="Raleway"/>
                <a:sym typeface="Raleway"/>
              </a:rPr>
              <a:t>ollection.</a:t>
            </a:r>
            <a:endParaRPr b="1" sz="40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Raleway"/>
              <a:buNone/>
            </a:pPr>
            <a:r>
              <a:rPr b="1" i="0" lang="en-US" sz="4000">
                <a:solidFill>
                  <a:schemeClr val="lt1"/>
                </a:solidFill>
                <a:latin typeface="Raleway"/>
                <a:ea typeface="Raleway"/>
                <a:cs typeface="Raleway"/>
                <a:sym typeface="Raleway"/>
              </a:rPr>
              <a:t>How Garbage Collection Works</a:t>
            </a:r>
            <a:endParaRPr/>
          </a:p>
        </p:txBody>
      </p:sp>
      <p:sp>
        <p:nvSpPr>
          <p:cNvPr id="160" name="Google Shape;160;p12"/>
          <p:cNvSpPr txBox="1"/>
          <p:nvPr>
            <p:ph idx="1" type="body"/>
          </p:nvPr>
        </p:nvSpPr>
        <p:spPr>
          <a:xfrm>
            <a:off x="609600" y="908720"/>
            <a:ext cx="10972800" cy="561662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rgbClr val="FF0000"/>
              </a:buClr>
              <a:buSzPct val="100000"/>
              <a:buChar char="•"/>
            </a:pPr>
            <a:r>
              <a:rPr b="1" i="0" lang="en-US">
                <a:solidFill>
                  <a:srgbClr val="FF0000"/>
                </a:solidFill>
                <a:latin typeface="Calibri"/>
                <a:ea typeface="Calibri"/>
                <a:cs typeface="Calibri"/>
                <a:sym typeface="Calibri"/>
              </a:rPr>
              <a:t>It works like this:</a:t>
            </a:r>
            <a:endParaRPr/>
          </a:p>
          <a:p>
            <a:pPr indent="-342900" lvl="0" marL="342900" rtl="0" algn="just">
              <a:spcBef>
                <a:spcPts val="592"/>
              </a:spcBef>
              <a:spcAft>
                <a:spcPts val="0"/>
              </a:spcAft>
              <a:buClr>
                <a:srgbClr val="000000"/>
              </a:buClr>
              <a:buSzPct val="100000"/>
              <a:buChar char="•"/>
            </a:pPr>
            <a:r>
              <a:rPr b="0" i="0" lang="en-US">
                <a:solidFill>
                  <a:srgbClr val="000000"/>
                </a:solidFill>
                <a:latin typeface="Calibri"/>
                <a:ea typeface="Calibri"/>
                <a:cs typeface="Calibri"/>
                <a:sym typeface="Calibri"/>
              </a:rPr>
              <a:t>when no references to an object exist, that object is assumed to be no longer needed, and the memory occupied by the object can be reclaimed. </a:t>
            </a:r>
            <a:endParaRPr/>
          </a:p>
          <a:p>
            <a:pPr indent="-342900" lvl="0" marL="342900" rtl="0" algn="just">
              <a:spcBef>
                <a:spcPts val="592"/>
              </a:spcBef>
              <a:spcAft>
                <a:spcPts val="0"/>
              </a:spcAft>
              <a:buClr>
                <a:srgbClr val="000000"/>
              </a:buClr>
              <a:buSzPct val="100000"/>
              <a:buChar char="•"/>
            </a:pPr>
            <a:r>
              <a:rPr b="0" i="0" lang="en-US">
                <a:solidFill>
                  <a:srgbClr val="000000"/>
                </a:solidFill>
                <a:latin typeface="Calibri"/>
                <a:ea typeface="Calibri"/>
                <a:cs typeface="Calibri"/>
                <a:sym typeface="Calibri"/>
              </a:rPr>
              <a:t>There is no need to explicitly destroy objects. </a:t>
            </a:r>
            <a:endParaRPr/>
          </a:p>
          <a:p>
            <a:pPr indent="-342900" lvl="0" marL="342900" rtl="0" algn="just">
              <a:spcBef>
                <a:spcPts val="592"/>
              </a:spcBef>
              <a:spcAft>
                <a:spcPts val="0"/>
              </a:spcAft>
              <a:buClr>
                <a:srgbClr val="000000"/>
              </a:buClr>
              <a:buSzPct val="100000"/>
              <a:buChar char="•"/>
            </a:pPr>
            <a:r>
              <a:rPr b="0" i="0" lang="en-US">
                <a:solidFill>
                  <a:srgbClr val="000000"/>
                </a:solidFill>
                <a:latin typeface="Calibri"/>
                <a:ea typeface="Calibri"/>
                <a:cs typeface="Calibri"/>
                <a:sym typeface="Calibri"/>
              </a:rPr>
              <a:t>Garbage collection only occurs sporadically (if at all) during the execution of your program. </a:t>
            </a:r>
            <a:endParaRPr/>
          </a:p>
          <a:p>
            <a:pPr indent="-342900" lvl="0" marL="342900" rtl="0" algn="just">
              <a:spcBef>
                <a:spcPts val="592"/>
              </a:spcBef>
              <a:spcAft>
                <a:spcPts val="0"/>
              </a:spcAft>
              <a:buClr>
                <a:srgbClr val="000000"/>
              </a:buClr>
              <a:buSzPct val="100000"/>
              <a:buChar char="•"/>
            </a:pPr>
            <a:r>
              <a:rPr b="0" i="0" lang="en-US">
                <a:solidFill>
                  <a:srgbClr val="000000"/>
                </a:solidFill>
                <a:latin typeface="Calibri"/>
                <a:ea typeface="Calibri"/>
                <a:cs typeface="Calibri"/>
                <a:sym typeface="Calibri"/>
              </a:rPr>
              <a:t>It will not occur simply because one or more objects exist that are no longer used. </a:t>
            </a:r>
            <a:endParaRPr/>
          </a:p>
          <a:p>
            <a:pPr indent="-342900" lvl="0" marL="342900" rtl="0" algn="just">
              <a:spcBef>
                <a:spcPts val="592"/>
              </a:spcBef>
              <a:spcAft>
                <a:spcPts val="0"/>
              </a:spcAft>
              <a:buClr>
                <a:srgbClr val="000000"/>
              </a:buClr>
              <a:buSzPct val="80000"/>
              <a:buChar char="•"/>
            </a:pPr>
            <a:r>
              <a:rPr b="0" i="0" lang="en-US">
                <a:solidFill>
                  <a:srgbClr val="000000"/>
                </a:solidFill>
                <a:latin typeface="Calibri"/>
                <a:ea typeface="Calibri"/>
                <a:cs typeface="Calibri"/>
                <a:sym typeface="Calibri"/>
              </a:rPr>
              <a:t>Furthermore, different Java run-time implementations will take varying approaches to garbage collection, but for the most part, you should not have to think about it while writing your programs.</a:t>
            </a:r>
            <a:endParaRPr b="1" sz="40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Raleway"/>
              <a:buNone/>
            </a:pPr>
            <a:r>
              <a:rPr b="1" i="0" lang="en-US" sz="4000">
                <a:solidFill>
                  <a:schemeClr val="lt1"/>
                </a:solidFill>
                <a:latin typeface="Raleway"/>
                <a:ea typeface="Raleway"/>
                <a:cs typeface="Raleway"/>
                <a:sym typeface="Raleway"/>
              </a:rPr>
              <a:t>Garbage Collection</a:t>
            </a:r>
            <a:endParaRPr/>
          </a:p>
        </p:txBody>
      </p:sp>
      <p:sp>
        <p:nvSpPr>
          <p:cNvPr id="166" name="Google Shape;166;p13"/>
          <p:cNvSpPr txBox="1"/>
          <p:nvPr>
            <p:ph idx="1" type="body"/>
          </p:nvPr>
        </p:nvSpPr>
        <p:spPr>
          <a:xfrm>
            <a:off x="609600" y="908720"/>
            <a:ext cx="10972800" cy="56166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0000"/>
              </a:buClr>
              <a:buSzPts val="3200"/>
              <a:buChar char="•"/>
            </a:pPr>
            <a:r>
              <a:rPr b="0" i="0" lang="en-US">
                <a:solidFill>
                  <a:srgbClr val="000000"/>
                </a:solidFill>
                <a:latin typeface="Raleway"/>
                <a:ea typeface="Raleway"/>
                <a:cs typeface="Raleway"/>
                <a:sym typeface="Raleway"/>
              </a:rPr>
              <a:t>Since objects are dynamically allocated by using the </a:t>
            </a:r>
            <a:r>
              <a:rPr b="1" i="0" lang="en-US" sz="3600">
                <a:solidFill>
                  <a:srgbClr val="FF0000"/>
                </a:solidFill>
                <a:latin typeface="Raleway"/>
                <a:ea typeface="Raleway"/>
                <a:cs typeface="Raleway"/>
                <a:sym typeface="Raleway"/>
              </a:rPr>
              <a:t>new</a:t>
            </a:r>
            <a:r>
              <a:rPr b="0" i="0" lang="en-US">
                <a:solidFill>
                  <a:srgbClr val="000000"/>
                </a:solidFill>
                <a:latin typeface="Raleway"/>
                <a:ea typeface="Raleway"/>
                <a:cs typeface="Raleway"/>
                <a:sym typeface="Raleway"/>
              </a:rPr>
              <a:t> operator, you might be wondering how such objects are destroyed and their memory released for later reallocation. </a:t>
            </a:r>
            <a:endParaRPr/>
          </a:p>
          <a:p>
            <a:pPr indent="-342900" lvl="0" marL="342900" rtl="0" algn="just">
              <a:spcBef>
                <a:spcPts val="640"/>
              </a:spcBef>
              <a:spcAft>
                <a:spcPts val="0"/>
              </a:spcAft>
              <a:buClr>
                <a:srgbClr val="000000"/>
              </a:buClr>
              <a:buSzPts val="3200"/>
              <a:buChar char="•"/>
            </a:pPr>
            <a:r>
              <a:rPr b="0" i="0" lang="en-US">
                <a:solidFill>
                  <a:srgbClr val="000000"/>
                </a:solidFill>
                <a:latin typeface="Raleway"/>
                <a:ea typeface="Raleway"/>
                <a:cs typeface="Raleway"/>
                <a:sym typeface="Raleway"/>
              </a:rPr>
              <a:t>In some languages, such as traditional C++, dynamically allocated objects must be manually released by use of a </a:t>
            </a:r>
            <a:r>
              <a:rPr b="1" i="0" lang="en-US">
                <a:solidFill>
                  <a:srgbClr val="FF0000"/>
                </a:solidFill>
                <a:latin typeface="Raleway"/>
                <a:ea typeface="Raleway"/>
                <a:cs typeface="Raleway"/>
                <a:sym typeface="Raleway"/>
              </a:rPr>
              <a:t>delete operator</a:t>
            </a:r>
            <a:r>
              <a:rPr b="0" i="0" lang="en-US">
                <a:solidFill>
                  <a:srgbClr val="000000"/>
                </a:solidFill>
                <a:latin typeface="Raleway"/>
                <a:ea typeface="Raleway"/>
                <a:cs typeface="Raleway"/>
                <a:sym typeface="Raleway"/>
              </a:rPr>
              <a:t>. </a:t>
            </a:r>
            <a:endParaRPr/>
          </a:p>
          <a:p>
            <a:pPr indent="-342900" lvl="0" marL="342900" rtl="0" algn="just">
              <a:spcBef>
                <a:spcPts val="640"/>
              </a:spcBef>
              <a:spcAft>
                <a:spcPts val="0"/>
              </a:spcAft>
              <a:buClr>
                <a:srgbClr val="000000"/>
              </a:buClr>
              <a:buSzPts val="3200"/>
              <a:buChar char="•"/>
            </a:pPr>
            <a:r>
              <a:rPr b="0" i="0" lang="en-US">
                <a:solidFill>
                  <a:srgbClr val="000000"/>
                </a:solidFill>
                <a:latin typeface="Raleway"/>
                <a:ea typeface="Raleway"/>
                <a:cs typeface="Raleway"/>
                <a:sym typeface="Raleway"/>
              </a:rPr>
              <a:t>Java does it automatically. </a:t>
            </a:r>
            <a:endParaRPr/>
          </a:p>
          <a:p>
            <a:pPr indent="-342900" lvl="0" marL="342900" rtl="0" algn="just">
              <a:spcBef>
                <a:spcPts val="800"/>
              </a:spcBef>
              <a:spcAft>
                <a:spcPts val="0"/>
              </a:spcAft>
              <a:buClr>
                <a:srgbClr val="000000"/>
              </a:buClr>
              <a:buSzPts val="3200"/>
              <a:buChar char="•"/>
            </a:pPr>
            <a:r>
              <a:rPr b="0" i="0" lang="en-US">
                <a:solidFill>
                  <a:srgbClr val="000000"/>
                </a:solidFill>
                <a:latin typeface="Raleway"/>
                <a:ea typeface="Raleway"/>
                <a:cs typeface="Raleway"/>
                <a:sym typeface="Raleway"/>
              </a:rPr>
              <a:t>The technique that accomplishes this is called </a:t>
            </a:r>
            <a:r>
              <a:rPr b="1" i="0" lang="en-US" sz="4000">
                <a:solidFill>
                  <a:srgbClr val="FF0000"/>
                </a:solidFill>
                <a:latin typeface="Raleway"/>
                <a:ea typeface="Raleway"/>
                <a:cs typeface="Raleway"/>
                <a:sym typeface="Raleway"/>
              </a:rPr>
              <a:t>Garbage </a:t>
            </a:r>
            <a:r>
              <a:rPr b="1" lang="en-US" sz="4000">
                <a:solidFill>
                  <a:srgbClr val="FF0000"/>
                </a:solidFill>
                <a:latin typeface="Raleway"/>
                <a:ea typeface="Raleway"/>
                <a:cs typeface="Raleway"/>
                <a:sym typeface="Raleway"/>
              </a:rPr>
              <a:t>C</a:t>
            </a:r>
            <a:r>
              <a:rPr b="1" i="0" lang="en-US" sz="4000">
                <a:solidFill>
                  <a:srgbClr val="FF0000"/>
                </a:solidFill>
                <a:latin typeface="Raleway"/>
                <a:ea typeface="Raleway"/>
                <a:cs typeface="Raleway"/>
                <a:sym typeface="Raleway"/>
              </a:rPr>
              <a:t>ollection.</a:t>
            </a:r>
            <a:endParaRPr b="1" sz="40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b="1" i="0" lang="en-US" sz="2800">
                <a:solidFill>
                  <a:schemeClr val="lt1"/>
                </a:solidFill>
              </a:rPr>
              <a:t>Ways to make an object eligible for garbage collection in Java-</a:t>
            </a:r>
            <a:endParaRPr/>
          </a:p>
        </p:txBody>
      </p:sp>
      <p:pic>
        <p:nvPicPr>
          <p:cNvPr id="172" name="Google Shape;172;p14"/>
          <p:cNvPicPr preferRelativeResize="0"/>
          <p:nvPr>
            <p:ph idx="1" type="body"/>
          </p:nvPr>
        </p:nvPicPr>
        <p:blipFill rotWithShape="1">
          <a:blip r:embed="rId3">
            <a:alphaModFix/>
          </a:blip>
          <a:srcRect b="0" l="0" r="0" t="0"/>
          <a:stretch/>
        </p:blipFill>
        <p:spPr>
          <a:xfrm>
            <a:off x="2154802" y="2198777"/>
            <a:ext cx="7882396" cy="3602986"/>
          </a:xfrm>
          <a:prstGeom prst="rect">
            <a:avLst/>
          </a:prstGeom>
          <a:noFill/>
          <a:ln>
            <a:noFill/>
          </a:ln>
        </p:spPr>
      </p:pic>
      <p:sp>
        <p:nvSpPr>
          <p:cNvPr id="173" name="Google Shape;173;p14"/>
          <p:cNvSpPr txBox="1"/>
          <p:nvPr/>
        </p:nvSpPr>
        <p:spPr>
          <a:xfrm>
            <a:off x="973008" y="836712"/>
            <a:ext cx="10595600"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3200" u="none" cap="none" strike="noStrike">
                <a:solidFill>
                  <a:srgbClr val="303030"/>
                </a:solidFill>
                <a:latin typeface="Arimo"/>
                <a:ea typeface="Arimo"/>
                <a:cs typeface="Arimo"/>
                <a:sym typeface="Arimo"/>
              </a:rPr>
              <a:t>There are 4 different ways in which an object can be made eligible for the purpose of garbage collection-</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b="1" i="0" lang="en-US" sz="2800">
                <a:solidFill>
                  <a:schemeClr val="lt1"/>
                </a:solidFill>
              </a:rPr>
              <a:t>Ways to make an object eligible for garbage collection in Java-</a:t>
            </a:r>
            <a:endParaRPr/>
          </a:p>
        </p:txBody>
      </p:sp>
      <p:sp>
        <p:nvSpPr>
          <p:cNvPr id="179" name="Google Shape;179;p15"/>
          <p:cNvSpPr txBox="1"/>
          <p:nvPr>
            <p:ph idx="1" type="body"/>
          </p:nvPr>
        </p:nvSpPr>
        <p:spPr>
          <a:xfrm>
            <a:off x="695400" y="952962"/>
            <a:ext cx="10972800" cy="5356358"/>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rgbClr val="303030"/>
              </a:buClr>
              <a:buSzPts val="3200"/>
              <a:buAutoNum type="arabicPeriod"/>
            </a:pPr>
            <a:r>
              <a:rPr b="1" i="0" lang="en-US" sz="3200" u="sng">
                <a:solidFill>
                  <a:srgbClr val="303030"/>
                </a:solidFill>
                <a:latin typeface="Roboto Condensed"/>
                <a:ea typeface="Roboto Condensed"/>
                <a:cs typeface="Roboto Condensed"/>
                <a:sym typeface="Roboto Condensed"/>
              </a:rPr>
              <a:t>By nullifying the reference variable-</a:t>
            </a:r>
            <a:endParaRPr/>
          </a:p>
          <a:p>
            <a:pPr indent="-311150" lvl="0" marL="514350" rtl="0" algn="just">
              <a:spcBef>
                <a:spcPts val="640"/>
              </a:spcBef>
              <a:spcAft>
                <a:spcPts val="0"/>
              </a:spcAft>
              <a:buClr>
                <a:schemeClr val="dk1"/>
              </a:buClr>
              <a:buSzPts val="3200"/>
              <a:buNone/>
            </a:pPr>
            <a:r>
              <a:t/>
            </a:r>
            <a:endParaRPr b="1" i="0" sz="3200">
              <a:solidFill>
                <a:srgbClr val="303030"/>
              </a:solidFill>
              <a:latin typeface="Roboto Condensed"/>
              <a:ea typeface="Roboto Condensed"/>
              <a:cs typeface="Roboto Condensed"/>
              <a:sym typeface="Roboto Condensed"/>
            </a:endParaRPr>
          </a:p>
          <a:p>
            <a:pPr indent="-342900" lvl="0" marL="342900" rtl="0" algn="just">
              <a:spcBef>
                <a:spcPts val="640"/>
              </a:spcBef>
              <a:spcAft>
                <a:spcPts val="0"/>
              </a:spcAft>
              <a:buClr>
                <a:srgbClr val="303030"/>
              </a:buClr>
              <a:buSzPts val="3200"/>
              <a:buChar char="•"/>
            </a:pPr>
            <a:r>
              <a:rPr b="0" i="0" lang="en-US">
                <a:solidFill>
                  <a:srgbClr val="303030"/>
                </a:solidFill>
                <a:latin typeface="Arimo"/>
                <a:ea typeface="Arimo"/>
                <a:cs typeface="Arimo"/>
                <a:sym typeface="Arimo"/>
              </a:rPr>
              <a:t>In this method, programmer assigns null to the reference variables of all those objects which are no longer required. </a:t>
            </a:r>
            <a:endParaRPr/>
          </a:p>
          <a:p>
            <a:pPr indent="-139700" lvl="0" marL="342900" rtl="0" algn="just">
              <a:spcBef>
                <a:spcPts val="640"/>
              </a:spcBef>
              <a:spcAft>
                <a:spcPts val="0"/>
              </a:spcAft>
              <a:buClr>
                <a:schemeClr val="dk1"/>
              </a:buClr>
              <a:buSzPts val="3200"/>
              <a:buNone/>
            </a:pPr>
            <a:r>
              <a:t/>
            </a:r>
            <a:endParaRPr b="0" i="0">
              <a:solidFill>
                <a:srgbClr val="303030"/>
              </a:solidFill>
              <a:latin typeface="Arimo"/>
              <a:ea typeface="Arimo"/>
              <a:cs typeface="Arimo"/>
              <a:sym typeface="Arimo"/>
            </a:endParaRPr>
          </a:p>
          <a:p>
            <a:pPr indent="-342900" lvl="0" marL="342900" rtl="0" algn="just">
              <a:spcBef>
                <a:spcPts val="640"/>
              </a:spcBef>
              <a:spcAft>
                <a:spcPts val="0"/>
              </a:spcAft>
              <a:buClr>
                <a:srgbClr val="303030"/>
              </a:buClr>
              <a:buSzPts val="3200"/>
              <a:buChar char="•"/>
            </a:pPr>
            <a:r>
              <a:rPr b="0" i="0" lang="en-US">
                <a:solidFill>
                  <a:srgbClr val="303030"/>
                </a:solidFill>
                <a:latin typeface="Arimo"/>
                <a:ea typeface="Arimo"/>
                <a:cs typeface="Arimo"/>
                <a:sym typeface="Arimo"/>
              </a:rPr>
              <a:t>This makes the useless objects automatically eligible for the purpose of garbage collection.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b="1" i="0" lang="en-US" sz="2800">
                <a:solidFill>
                  <a:schemeClr val="lt1"/>
                </a:solidFill>
              </a:rPr>
              <a:t>Ways to make an object eligible for garbage collection in Java-</a:t>
            </a:r>
            <a:endParaRPr/>
          </a:p>
        </p:txBody>
      </p:sp>
      <p:sp>
        <p:nvSpPr>
          <p:cNvPr id="185" name="Google Shape;185;p16"/>
          <p:cNvSpPr txBox="1"/>
          <p:nvPr>
            <p:ph idx="1" type="body"/>
          </p:nvPr>
        </p:nvSpPr>
        <p:spPr>
          <a:xfrm>
            <a:off x="695400" y="952962"/>
            <a:ext cx="10972800" cy="535635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303030"/>
              </a:buClr>
              <a:buSzPts val="3200"/>
              <a:buNone/>
            </a:pPr>
            <a:r>
              <a:rPr i="0" lang="en-US" sz="3200" u="sng">
                <a:solidFill>
                  <a:srgbClr val="303030"/>
                </a:solidFill>
                <a:latin typeface="Roboto Condensed"/>
                <a:ea typeface="Roboto Condensed"/>
                <a:cs typeface="Roboto Condensed"/>
                <a:sym typeface="Roboto Condensed"/>
              </a:rPr>
              <a:t>1. </a:t>
            </a:r>
            <a:r>
              <a:rPr i="0" lang="en-US" sz="2400" u="sng">
                <a:solidFill>
                  <a:srgbClr val="303030"/>
                </a:solidFill>
                <a:latin typeface="Calibri"/>
                <a:ea typeface="Calibri"/>
                <a:cs typeface="Calibri"/>
                <a:sym typeface="Calibri"/>
              </a:rPr>
              <a:t>By nullifying the reference variable- </a:t>
            </a:r>
            <a:r>
              <a:rPr b="1" i="0" lang="en-US" sz="3200" u="sng">
                <a:solidFill>
                  <a:srgbClr val="303030"/>
                </a:solidFill>
                <a:latin typeface="Roboto Condensed"/>
                <a:ea typeface="Roboto Condensed"/>
                <a:cs typeface="Roboto Condensed"/>
                <a:sym typeface="Roboto Condensed"/>
              </a:rPr>
              <a:t>Example</a:t>
            </a:r>
            <a:endParaRPr b="1" i="0" sz="3200">
              <a:solidFill>
                <a:srgbClr val="303030"/>
              </a:solidFill>
              <a:latin typeface="Roboto Condensed"/>
              <a:ea typeface="Roboto Condensed"/>
              <a:cs typeface="Roboto Condensed"/>
              <a:sym typeface="Roboto Condensed"/>
            </a:endParaRPr>
          </a:p>
        </p:txBody>
      </p:sp>
      <p:sp>
        <p:nvSpPr>
          <p:cNvPr id="186" name="Google Shape;186;p16"/>
          <p:cNvSpPr txBox="1"/>
          <p:nvPr/>
        </p:nvSpPr>
        <p:spPr>
          <a:xfrm>
            <a:off x="767408" y="1700808"/>
            <a:ext cx="609600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1. Student s1 = new Student(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 Student s2 = new Student(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3.            .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5.            .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6.            .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7.         s1 = null;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8.            .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9.            .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10.           .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11.           .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12.        s2 = null;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13.           .</a:t>
            </a:r>
            <a:endParaRPr/>
          </a:p>
        </p:txBody>
      </p:sp>
      <p:pic>
        <p:nvPicPr>
          <p:cNvPr id="187" name="Google Shape;187;p16"/>
          <p:cNvPicPr preferRelativeResize="0"/>
          <p:nvPr/>
        </p:nvPicPr>
        <p:blipFill rotWithShape="1">
          <a:blip r:embed="rId3">
            <a:alphaModFix/>
          </a:blip>
          <a:srcRect b="0" l="0" r="0" t="0"/>
          <a:stretch/>
        </p:blipFill>
        <p:spPr>
          <a:xfrm>
            <a:off x="7506369" y="1766397"/>
            <a:ext cx="4010025" cy="1085850"/>
          </a:xfrm>
          <a:prstGeom prst="rect">
            <a:avLst/>
          </a:prstGeom>
          <a:noFill/>
          <a:ln>
            <a:noFill/>
          </a:ln>
        </p:spPr>
      </p:pic>
      <p:pic>
        <p:nvPicPr>
          <p:cNvPr id="188" name="Google Shape;188;p16"/>
          <p:cNvPicPr preferRelativeResize="0"/>
          <p:nvPr/>
        </p:nvPicPr>
        <p:blipFill rotWithShape="1">
          <a:blip r:embed="rId4">
            <a:alphaModFix/>
          </a:blip>
          <a:srcRect b="0" l="0" r="0" t="0"/>
          <a:stretch/>
        </p:blipFill>
        <p:spPr>
          <a:xfrm>
            <a:off x="7506369" y="3513983"/>
            <a:ext cx="4010025" cy="1066800"/>
          </a:xfrm>
          <a:prstGeom prst="rect">
            <a:avLst/>
          </a:prstGeom>
          <a:noFill/>
          <a:ln>
            <a:noFill/>
          </a:ln>
        </p:spPr>
      </p:pic>
      <p:pic>
        <p:nvPicPr>
          <p:cNvPr id="189" name="Google Shape;189;p16"/>
          <p:cNvPicPr preferRelativeResize="0"/>
          <p:nvPr/>
        </p:nvPicPr>
        <p:blipFill rotWithShape="1">
          <a:blip r:embed="rId5">
            <a:alphaModFix/>
          </a:blip>
          <a:srcRect b="0" l="0" r="0" t="0"/>
          <a:stretch/>
        </p:blipFill>
        <p:spPr>
          <a:xfrm>
            <a:off x="7744493" y="5252045"/>
            <a:ext cx="3533775" cy="1057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b="1" i="0" lang="en-US" sz="2800">
                <a:solidFill>
                  <a:schemeClr val="lt1"/>
                </a:solidFill>
              </a:rPr>
              <a:t>Ways to make an object eligible for garbage collection in Java-</a:t>
            </a:r>
            <a:endParaRPr/>
          </a:p>
        </p:txBody>
      </p:sp>
      <p:sp>
        <p:nvSpPr>
          <p:cNvPr id="195" name="Google Shape;195;p17"/>
          <p:cNvSpPr txBox="1"/>
          <p:nvPr>
            <p:ph idx="1" type="body"/>
          </p:nvPr>
        </p:nvSpPr>
        <p:spPr>
          <a:xfrm>
            <a:off x="695400" y="952962"/>
            <a:ext cx="10972800" cy="535635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303030"/>
              </a:buClr>
              <a:buSzPts val="2800"/>
              <a:buNone/>
            </a:pPr>
            <a:r>
              <a:rPr b="1" i="0" lang="en-US" sz="2800">
                <a:solidFill>
                  <a:srgbClr val="303030"/>
                </a:solidFill>
                <a:latin typeface="Calibri"/>
                <a:ea typeface="Calibri"/>
                <a:cs typeface="Calibri"/>
                <a:sym typeface="Calibri"/>
              </a:rPr>
              <a:t>2. By reassigning the reference variable-</a:t>
            </a:r>
            <a:endParaRPr/>
          </a:p>
          <a:p>
            <a:pPr indent="0" lvl="0" marL="0" rtl="0" algn="just">
              <a:spcBef>
                <a:spcPts val="560"/>
              </a:spcBef>
              <a:spcAft>
                <a:spcPts val="0"/>
              </a:spcAft>
              <a:buClr>
                <a:schemeClr val="dk1"/>
              </a:buClr>
              <a:buSzPts val="2800"/>
              <a:buNone/>
            </a:pPr>
            <a:r>
              <a:t/>
            </a:r>
            <a:endParaRPr b="1" i="0" sz="2800">
              <a:solidFill>
                <a:srgbClr val="303030"/>
              </a:solidFill>
              <a:latin typeface="Calibri"/>
              <a:ea typeface="Calibri"/>
              <a:cs typeface="Calibri"/>
              <a:sym typeface="Calibri"/>
            </a:endParaRPr>
          </a:p>
          <a:p>
            <a:pPr indent="0" lvl="0" marL="0" rtl="0" algn="just">
              <a:spcBef>
                <a:spcPts val="560"/>
              </a:spcBef>
              <a:spcAft>
                <a:spcPts val="0"/>
              </a:spcAft>
              <a:buClr>
                <a:srgbClr val="303030"/>
              </a:buClr>
              <a:buSzPts val="2800"/>
              <a:buNone/>
            </a:pPr>
            <a:r>
              <a:rPr i="0" lang="en-US" sz="2800">
                <a:solidFill>
                  <a:srgbClr val="303030"/>
                </a:solidFill>
                <a:latin typeface="Calibri"/>
                <a:ea typeface="Calibri"/>
                <a:cs typeface="Calibri"/>
                <a:sym typeface="Calibri"/>
              </a:rPr>
              <a:t> As the name suggests,</a:t>
            </a:r>
            <a:endParaRPr/>
          </a:p>
          <a:p>
            <a:pPr indent="0" lvl="0" marL="0" rtl="0" algn="just">
              <a:spcBef>
                <a:spcPts val="560"/>
              </a:spcBef>
              <a:spcAft>
                <a:spcPts val="0"/>
              </a:spcAft>
              <a:buClr>
                <a:srgbClr val="303030"/>
              </a:buClr>
              <a:buSzPts val="2800"/>
              <a:buNone/>
            </a:pPr>
            <a:r>
              <a:rPr i="0" lang="en-US" sz="2800">
                <a:solidFill>
                  <a:srgbClr val="303030"/>
                </a:solidFill>
                <a:latin typeface="Calibri"/>
                <a:ea typeface="Calibri"/>
                <a:cs typeface="Calibri"/>
                <a:sym typeface="Calibri"/>
              </a:rPr>
              <a:t>In this method, programmer </a:t>
            </a:r>
            <a:r>
              <a:rPr b="1" i="0" lang="en-US" sz="2800">
                <a:solidFill>
                  <a:srgbClr val="FF0000"/>
                </a:solidFill>
                <a:latin typeface="Calibri"/>
                <a:ea typeface="Calibri"/>
                <a:cs typeface="Calibri"/>
                <a:sym typeface="Calibri"/>
              </a:rPr>
              <a:t>reassigns</a:t>
            </a:r>
            <a:r>
              <a:rPr i="0" lang="en-US" sz="2800">
                <a:solidFill>
                  <a:srgbClr val="303030"/>
                </a:solidFill>
                <a:latin typeface="Calibri"/>
                <a:ea typeface="Calibri"/>
                <a:cs typeface="Calibri"/>
                <a:sym typeface="Calibri"/>
              </a:rPr>
              <a:t> the reference variables of all those objects which are no longer needed to some other objects. </a:t>
            </a:r>
            <a:endParaRPr/>
          </a:p>
          <a:p>
            <a:pPr indent="0" lvl="0" marL="0" rtl="0" algn="just">
              <a:spcBef>
                <a:spcPts val="560"/>
              </a:spcBef>
              <a:spcAft>
                <a:spcPts val="0"/>
              </a:spcAft>
              <a:buClr>
                <a:schemeClr val="dk1"/>
              </a:buClr>
              <a:buSzPts val="2800"/>
              <a:buNone/>
            </a:pPr>
            <a:r>
              <a:t/>
            </a:r>
            <a:endParaRPr i="0" sz="2800">
              <a:solidFill>
                <a:srgbClr val="303030"/>
              </a:solidFill>
              <a:latin typeface="Calibri"/>
              <a:ea typeface="Calibri"/>
              <a:cs typeface="Calibri"/>
              <a:sym typeface="Calibri"/>
            </a:endParaRPr>
          </a:p>
          <a:p>
            <a:pPr indent="0" lvl="0" marL="0" rtl="0" algn="just">
              <a:spcBef>
                <a:spcPts val="560"/>
              </a:spcBef>
              <a:spcAft>
                <a:spcPts val="0"/>
              </a:spcAft>
              <a:buClr>
                <a:srgbClr val="303030"/>
              </a:buClr>
              <a:buSzPts val="2800"/>
              <a:buNone/>
            </a:pPr>
            <a:r>
              <a:rPr i="0" lang="en-US" sz="2800">
                <a:solidFill>
                  <a:srgbClr val="303030"/>
                </a:solidFill>
                <a:latin typeface="Calibri"/>
                <a:ea typeface="Calibri"/>
                <a:cs typeface="Calibri"/>
                <a:sym typeface="Calibri"/>
              </a:rPr>
              <a:t>This makes the useless objects automatically eligible for the purpose of garbage collection.</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b="1" i="0" lang="en-US" sz="2800">
                <a:solidFill>
                  <a:schemeClr val="lt1"/>
                </a:solidFill>
              </a:rPr>
              <a:t>Ways to make an object eligible for garbage collection in Java-</a:t>
            </a:r>
            <a:endParaRPr/>
          </a:p>
        </p:txBody>
      </p:sp>
      <p:sp>
        <p:nvSpPr>
          <p:cNvPr id="201" name="Google Shape;201;p18"/>
          <p:cNvSpPr txBox="1"/>
          <p:nvPr>
            <p:ph idx="1" type="body"/>
          </p:nvPr>
        </p:nvSpPr>
        <p:spPr>
          <a:xfrm>
            <a:off x="695400" y="952962"/>
            <a:ext cx="10972800" cy="535635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303030"/>
              </a:buClr>
              <a:buSzPts val="3200"/>
              <a:buNone/>
            </a:pPr>
            <a:r>
              <a:rPr i="0" lang="en-US" sz="3200" u="sng">
                <a:solidFill>
                  <a:srgbClr val="303030"/>
                </a:solidFill>
                <a:latin typeface="Roboto Condensed"/>
                <a:ea typeface="Roboto Condensed"/>
                <a:cs typeface="Roboto Condensed"/>
                <a:sym typeface="Roboto Condensed"/>
              </a:rPr>
              <a:t>1. </a:t>
            </a:r>
            <a:r>
              <a:rPr i="0" lang="en-US" sz="2400" u="sng">
                <a:solidFill>
                  <a:srgbClr val="303030"/>
                </a:solidFill>
                <a:latin typeface="Calibri"/>
                <a:ea typeface="Calibri"/>
                <a:cs typeface="Calibri"/>
                <a:sym typeface="Calibri"/>
              </a:rPr>
              <a:t>By reassigning the reference variable-</a:t>
            </a:r>
            <a:r>
              <a:rPr b="1" i="0" lang="en-US" sz="3200" u="sng">
                <a:solidFill>
                  <a:srgbClr val="303030"/>
                </a:solidFill>
                <a:latin typeface="Roboto Condensed"/>
                <a:ea typeface="Roboto Condensed"/>
                <a:cs typeface="Roboto Condensed"/>
                <a:sym typeface="Roboto Condensed"/>
              </a:rPr>
              <a:t>Example</a:t>
            </a:r>
            <a:endParaRPr b="1" i="0" sz="3200">
              <a:solidFill>
                <a:srgbClr val="303030"/>
              </a:solidFill>
              <a:latin typeface="Roboto Condensed"/>
              <a:ea typeface="Roboto Condensed"/>
              <a:cs typeface="Roboto Condensed"/>
              <a:sym typeface="Roboto Condensed"/>
            </a:endParaRPr>
          </a:p>
        </p:txBody>
      </p:sp>
      <p:pic>
        <p:nvPicPr>
          <p:cNvPr id="202" name="Google Shape;202;p18"/>
          <p:cNvPicPr preferRelativeResize="0"/>
          <p:nvPr/>
        </p:nvPicPr>
        <p:blipFill rotWithShape="1">
          <a:blip r:embed="rId3">
            <a:alphaModFix/>
          </a:blip>
          <a:srcRect b="0" l="0" r="0" t="0"/>
          <a:stretch/>
        </p:blipFill>
        <p:spPr>
          <a:xfrm>
            <a:off x="7486575" y="968936"/>
            <a:ext cx="4010025" cy="1085850"/>
          </a:xfrm>
          <a:prstGeom prst="rect">
            <a:avLst/>
          </a:prstGeom>
          <a:noFill/>
          <a:ln>
            <a:noFill/>
          </a:ln>
        </p:spPr>
      </p:pic>
      <p:sp>
        <p:nvSpPr>
          <p:cNvPr id="203" name="Google Shape;203;p18"/>
          <p:cNvSpPr txBox="1"/>
          <p:nvPr/>
        </p:nvSpPr>
        <p:spPr>
          <a:xfrm>
            <a:off x="596180" y="1628800"/>
            <a:ext cx="6435924"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 Student s1 = new Student(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 Student s2 = new Student(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3.            .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5.            .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6.            .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7.         s1 = new Student(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8.            .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9.            .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10.           .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11.           .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12.        s2 = s1;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13.          .</a:t>
            </a:r>
            <a:endParaRPr/>
          </a:p>
        </p:txBody>
      </p:sp>
      <p:pic>
        <p:nvPicPr>
          <p:cNvPr id="204" name="Google Shape;204;p18"/>
          <p:cNvPicPr preferRelativeResize="0"/>
          <p:nvPr/>
        </p:nvPicPr>
        <p:blipFill rotWithShape="1">
          <a:blip r:embed="rId4">
            <a:alphaModFix/>
          </a:blip>
          <a:srcRect b="0" l="0" r="0" t="0"/>
          <a:stretch/>
        </p:blipFill>
        <p:spPr>
          <a:xfrm>
            <a:off x="7489576" y="2307665"/>
            <a:ext cx="4305300" cy="2495550"/>
          </a:xfrm>
          <a:prstGeom prst="rect">
            <a:avLst/>
          </a:prstGeom>
          <a:noFill/>
          <a:ln>
            <a:noFill/>
          </a:ln>
        </p:spPr>
      </p:pic>
      <p:pic>
        <p:nvPicPr>
          <p:cNvPr id="205" name="Google Shape;205;p18"/>
          <p:cNvPicPr preferRelativeResize="0"/>
          <p:nvPr/>
        </p:nvPicPr>
        <p:blipFill rotWithShape="1">
          <a:blip r:embed="rId5">
            <a:alphaModFix/>
          </a:blip>
          <a:srcRect b="0" l="0" r="0" t="0"/>
          <a:stretch/>
        </p:blipFill>
        <p:spPr>
          <a:xfrm>
            <a:off x="8079185" y="5022289"/>
            <a:ext cx="3543300" cy="1733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lt1"/>
              </a:buClr>
              <a:buSzPts val="2800"/>
              <a:buFont typeface="Calibri"/>
              <a:buNone/>
            </a:pPr>
            <a:r>
              <a:rPr b="1" i="0" lang="en-US" sz="2800">
                <a:solidFill>
                  <a:schemeClr val="lt1"/>
                </a:solidFill>
              </a:rPr>
              <a:t>Ways to make an object eligible for garbage collection in Java-</a:t>
            </a:r>
            <a:endParaRPr/>
          </a:p>
        </p:txBody>
      </p:sp>
      <p:sp>
        <p:nvSpPr>
          <p:cNvPr id="211" name="Google Shape;211;p19"/>
          <p:cNvSpPr txBox="1"/>
          <p:nvPr>
            <p:ph idx="1" type="body"/>
          </p:nvPr>
        </p:nvSpPr>
        <p:spPr>
          <a:xfrm>
            <a:off x="695400" y="952962"/>
            <a:ext cx="10972800" cy="535635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u="sng"/>
              <a:t>3. By creating objects inside a method-</a:t>
            </a:r>
            <a:endParaRPr/>
          </a:p>
          <a:p>
            <a:pPr indent="-342900" lvl="0" marL="342900" rtl="0" algn="just">
              <a:spcBef>
                <a:spcPts val="640"/>
              </a:spcBef>
              <a:spcAft>
                <a:spcPts val="0"/>
              </a:spcAft>
              <a:buClr>
                <a:schemeClr val="dk1"/>
              </a:buClr>
              <a:buSzPts val="3200"/>
              <a:buChar char="•"/>
            </a:pPr>
            <a:r>
              <a:rPr lang="en-US"/>
              <a:t>As the name suggests,</a:t>
            </a:r>
            <a:endParaRPr/>
          </a:p>
          <a:p>
            <a:pPr indent="-342900" lvl="0" marL="342900" rtl="0" algn="just">
              <a:spcBef>
                <a:spcPts val="640"/>
              </a:spcBef>
              <a:spcAft>
                <a:spcPts val="0"/>
              </a:spcAft>
              <a:buClr>
                <a:schemeClr val="dk1"/>
              </a:buClr>
              <a:buSzPts val="3200"/>
              <a:buChar char="•"/>
            </a:pPr>
            <a:r>
              <a:rPr lang="en-US"/>
              <a:t>In this method, programmer creates the objects inside the methods because after the method gets executed completely, objects present inside the method body automatically becomes eligible for the purpose of garbage collection.</a:t>
            </a:r>
            <a:endParaRPr/>
          </a:p>
          <a:p>
            <a:pPr indent="-342900" lvl="0" marL="342900" rtl="0" algn="just">
              <a:spcBef>
                <a:spcPts val="640"/>
              </a:spcBef>
              <a:spcAft>
                <a:spcPts val="0"/>
              </a:spcAft>
              <a:buClr>
                <a:schemeClr val="dk1"/>
              </a:buClr>
              <a:buSzPts val="3200"/>
              <a:buChar char="•"/>
            </a:pPr>
            <a:r>
              <a:rPr lang="en-US"/>
              <a:t>The reason behind it is that the reference variables are the local variables of the method and after the method has executed completely, all the local variables are automatically destroyed.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Private Constructors </a:t>
            </a:r>
            <a:endParaRPr/>
          </a:p>
        </p:txBody>
      </p:sp>
      <p:sp>
        <p:nvSpPr>
          <p:cNvPr id="98" name="Google Shape;98;p2"/>
          <p:cNvSpPr txBox="1"/>
          <p:nvPr>
            <p:ph idx="1" type="body"/>
          </p:nvPr>
        </p:nvSpPr>
        <p:spPr>
          <a:xfrm>
            <a:off x="609600" y="908721"/>
            <a:ext cx="10972800" cy="5217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Private constructors</a:t>
            </a:r>
            <a:r>
              <a:rPr b="1" lang="en-US"/>
              <a:t> allow us to restrict the instantiation of a class</a:t>
            </a:r>
            <a:r>
              <a:rPr lang="en-US"/>
              <a:t>. </a:t>
            </a:r>
            <a:endParaRPr/>
          </a:p>
          <a:p>
            <a:pPr indent="-342900" lvl="0" marL="342900" rtl="0" algn="l">
              <a:spcBef>
                <a:spcPts val="640"/>
              </a:spcBef>
              <a:spcAft>
                <a:spcPts val="0"/>
              </a:spcAft>
              <a:buClr>
                <a:schemeClr val="dk1"/>
              </a:buClr>
              <a:buSzPts val="3200"/>
              <a:buChar char="•"/>
            </a:pPr>
            <a:r>
              <a:rPr lang="en-US"/>
              <a:t>They prevent the creation of class instances in any place other than the class itself.</a:t>
            </a:r>
            <a:endParaRPr/>
          </a:p>
          <a:p>
            <a:pPr indent="-342900" lvl="0" marL="342900" rtl="0" algn="l">
              <a:spcBef>
                <a:spcPts val="640"/>
              </a:spcBef>
              <a:spcAft>
                <a:spcPts val="0"/>
              </a:spcAft>
              <a:buClr>
                <a:schemeClr val="dk1"/>
              </a:buClr>
              <a:buSzPts val="3200"/>
              <a:buChar char="•"/>
            </a:pPr>
            <a:r>
              <a:rPr lang="en-US"/>
              <a:t>Public and private constructors, used together, allow control over how we wish to instantiate our classes – this is known as </a:t>
            </a:r>
            <a:r>
              <a:rPr b="1" lang="en-US">
                <a:solidFill>
                  <a:srgbClr val="FF0000"/>
                </a:solidFill>
              </a:rPr>
              <a:t>constructor delegation</a:t>
            </a:r>
            <a:r>
              <a:rPr lang="en-US"/>
              <a:t>.</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lt1"/>
              </a:buClr>
              <a:buSzPts val="2800"/>
              <a:buFont typeface="Calibri"/>
              <a:buNone/>
            </a:pPr>
            <a:r>
              <a:rPr b="1" i="0" lang="en-US" sz="2800">
                <a:solidFill>
                  <a:schemeClr val="lt1"/>
                </a:solidFill>
              </a:rPr>
              <a:t>Ways to make an object eligible for garbage collection in Java-</a:t>
            </a:r>
            <a:endParaRPr/>
          </a:p>
        </p:txBody>
      </p:sp>
      <p:sp>
        <p:nvSpPr>
          <p:cNvPr id="217" name="Google Shape;217;p20"/>
          <p:cNvSpPr txBox="1"/>
          <p:nvPr>
            <p:ph idx="1" type="body"/>
          </p:nvPr>
        </p:nvSpPr>
        <p:spPr>
          <a:xfrm>
            <a:off x="695400" y="952962"/>
            <a:ext cx="10972800" cy="535635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u="sng"/>
              <a:t>3. </a:t>
            </a:r>
            <a:r>
              <a:rPr lang="en-US" u="sng"/>
              <a:t>By creating objects inside a method- </a:t>
            </a:r>
            <a:r>
              <a:rPr b="1" lang="en-US" u="sng"/>
              <a:t>Example</a:t>
            </a:r>
            <a:endParaRPr b="1"/>
          </a:p>
        </p:txBody>
      </p:sp>
      <p:sp>
        <p:nvSpPr>
          <p:cNvPr id="218" name="Google Shape;218;p20"/>
          <p:cNvSpPr txBox="1"/>
          <p:nvPr/>
        </p:nvSpPr>
        <p:spPr>
          <a:xfrm>
            <a:off x="2207568" y="1556792"/>
            <a:ext cx="7128792"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 class Test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3.    public static void main(String[ ] args)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5.        m1(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6.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7.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8.    public static void m1(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9.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10.       Student s1 = new Student(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11.       Student s2 = new Student(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12.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13.}</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lt1"/>
              </a:buClr>
              <a:buSzPts val="2800"/>
              <a:buFont typeface="Calibri"/>
              <a:buNone/>
            </a:pPr>
            <a:r>
              <a:rPr b="1" i="0" lang="en-US" sz="2800">
                <a:solidFill>
                  <a:schemeClr val="lt1"/>
                </a:solidFill>
              </a:rPr>
              <a:t>Ways to make an object eligible for garbage collection in Java-</a:t>
            </a:r>
            <a:endParaRPr/>
          </a:p>
        </p:txBody>
      </p:sp>
      <p:sp>
        <p:nvSpPr>
          <p:cNvPr id="224" name="Google Shape;224;p21"/>
          <p:cNvSpPr txBox="1"/>
          <p:nvPr>
            <p:ph idx="1" type="body"/>
          </p:nvPr>
        </p:nvSpPr>
        <p:spPr>
          <a:xfrm>
            <a:off x="695400" y="952962"/>
            <a:ext cx="10972800" cy="5572382"/>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Char char="•"/>
            </a:pPr>
            <a:r>
              <a:rPr b="1" lang="en-US" u="sng"/>
              <a:t>4. Island of Isolation-</a:t>
            </a:r>
            <a:endParaRPr/>
          </a:p>
          <a:p>
            <a:pPr indent="-342900" lvl="0" marL="342900" rtl="0" algn="just">
              <a:spcBef>
                <a:spcPts val="640"/>
              </a:spcBef>
              <a:spcAft>
                <a:spcPts val="0"/>
              </a:spcAft>
              <a:buClr>
                <a:schemeClr val="dk1"/>
              </a:buClr>
              <a:buSzPts val="3200"/>
              <a:buChar char="•"/>
            </a:pPr>
            <a:r>
              <a:rPr lang="en-US"/>
              <a:t>Island of Isolation describes the situation where there exists one or more objects in the program which are not accessible from anywhere in the application as they contain no external reference to them.</a:t>
            </a:r>
            <a:endParaRPr/>
          </a:p>
          <a:p>
            <a:pPr indent="-342900" lvl="0" marL="342900" rtl="0" algn="just">
              <a:spcBef>
                <a:spcPts val="640"/>
              </a:spcBef>
              <a:spcAft>
                <a:spcPts val="0"/>
              </a:spcAft>
              <a:buClr>
                <a:schemeClr val="dk1"/>
              </a:buClr>
              <a:buSzPts val="3200"/>
              <a:buChar char="•"/>
            </a:pPr>
            <a:r>
              <a:rPr lang="en-US"/>
              <a:t>It is not possible to access such objects through any means as they have no external reference to them and thus they become eligible for garbage collection.</a:t>
            </a:r>
            <a:endParaRPr/>
          </a:p>
          <a:p>
            <a:pPr indent="-342900" lvl="0" marL="342900" rtl="0" algn="just">
              <a:spcBef>
                <a:spcPts val="640"/>
              </a:spcBef>
              <a:spcAft>
                <a:spcPts val="0"/>
              </a:spcAft>
              <a:buClr>
                <a:schemeClr val="dk1"/>
              </a:buClr>
              <a:buSzPts val="3200"/>
              <a:buChar char="•"/>
            </a:pPr>
            <a:r>
              <a:rPr lang="en-US"/>
              <a:t>So, it appears as if the objects are stuck on some isolated island and they can not be accessed through any means. Hence, the name “</a:t>
            </a:r>
            <a:r>
              <a:rPr b="1" lang="en-US"/>
              <a:t>Island of Isolation</a:t>
            </a:r>
            <a:r>
              <a:rPr lang="en-US"/>
              <a:t>” is quite apt.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lt1"/>
              </a:buClr>
              <a:buSzPts val="2800"/>
              <a:buFont typeface="Calibri"/>
              <a:buNone/>
            </a:pPr>
            <a:r>
              <a:rPr b="1" i="0" lang="en-US" sz="2800">
                <a:solidFill>
                  <a:schemeClr val="lt1"/>
                </a:solidFill>
              </a:rPr>
              <a:t>Ways to make an object eligible for garbage collection in Java-</a:t>
            </a:r>
            <a:endParaRPr/>
          </a:p>
        </p:txBody>
      </p:sp>
      <p:sp>
        <p:nvSpPr>
          <p:cNvPr id="230" name="Google Shape;230;p22"/>
          <p:cNvSpPr txBox="1"/>
          <p:nvPr>
            <p:ph idx="1" type="body"/>
          </p:nvPr>
        </p:nvSpPr>
        <p:spPr>
          <a:xfrm>
            <a:off x="695400" y="677009"/>
            <a:ext cx="10972800" cy="5632311"/>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b="1" lang="en-US" u="sng"/>
              <a:t>4. </a:t>
            </a:r>
            <a:r>
              <a:rPr lang="en-US" u="sng"/>
              <a:t>Island of Isolation-</a:t>
            </a:r>
            <a:r>
              <a:rPr b="1" lang="en-US" u="sng"/>
              <a:t>Example</a:t>
            </a:r>
            <a:endParaRPr b="1"/>
          </a:p>
        </p:txBody>
      </p:sp>
      <p:sp>
        <p:nvSpPr>
          <p:cNvPr id="231" name="Google Shape;231;p22"/>
          <p:cNvSpPr txBox="1"/>
          <p:nvPr/>
        </p:nvSpPr>
        <p:spPr>
          <a:xfrm>
            <a:off x="713284" y="1052736"/>
            <a:ext cx="60960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class Demo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Demo 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    public static void main(string[ ] args)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6.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7.        Demo d1 = new Demo(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8.        Demo d2 = new Demo(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9.        Demo d3 = new Demo(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11.               .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12.          d1.d = d2;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13.          d2.d = d3;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14.          d3.d = d1;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15.               .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16.            d1 =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17.            d2 =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18.            d3 =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19.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20. }</a:t>
            </a:r>
            <a:endParaRPr/>
          </a:p>
        </p:txBody>
      </p:sp>
      <p:pic>
        <p:nvPicPr>
          <p:cNvPr id="232" name="Google Shape;232;p22"/>
          <p:cNvPicPr preferRelativeResize="0"/>
          <p:nvPr/>
        </p:nvPicPr>
        <p:blipFill rotWithShape="1">
          <a:blip r:embed="rId3">
            <a:alphaModFix/>
          </a:blip>
          <a:srcRect b="0" l="0" r="0" t="0"/>
          <a:stretch/>
        </p:blipFill>
        <p:spPr>
          <a:xfrm>
            <a:off x="7377603" y="764704"/>
            <a:ext cx="4591050" cy="1809750"/>
          </a:xfrm>
          <a:prstGeom prst="rect">
            <a:avLst/>
          </a:prstGeom>
          <a:noFill/>
          <a:ln>
            <a:noFill/>
          </a:ln>
        </p:spPr>
      </p:pic>
      <p:pic>
        <p:nvPicPr>
          <p:cNvPr id="233" name="Google Shape;233;p22"/>
          <p:cNvPicPr preferRelativeResize="0"/>
          <p:nvPr/>
        </p:nvPicPr>
        <p:blipFill rotWithShape="1">
          <a:blip r:embed="rId4">
            <a:alphaModFix/>
          </a:blip>
          <a:srcRect b="0" l="0" r="0" t="0"/>
          <a:stretch/>
        </p:blipFill>
        <p:spPr>
          <a:xfrm>
            <a:off x="7444278" y="2753303"/>
            <a:ext cx="4524375" cy="1771650"/>
          </a:xfrm>
          <a:prstGeom prst="rect">
            <a:avLst/>
          </a:prstGeom>
          <a:noFill/>
          <a:ln>
            <a:noFill/>
          </a:ln>
        </p:spPr>
      </p:pic>
      <p:pic>
        <p:nvPicPr>
          <p:cNvPr id="234" name="Google Shape;234;p22"/>
          <p:cNvPicPr preferRelativeResize="0"/>
          <p:nvPr/>
        </p:nvPicPr>
        <p:blipFill rotWithShape="1">
          <a:blip r:embed="rId5">
            <a:alphaModFix/>
          </a:blip>
          <a:srcRect b="0" l="0" r="0" t="0"/>
          <a:stretch/>
        </p:blipFill>
        <p:spPr>
          <a:xfrm>
            <a:off x="7758602" y="5080595"/>
            <a:ext cx="3895725" cy="122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Usage of Private Constructors </a:t>
            </a:r>
            <a:endParaRPr/>
          </a:p>
        </p:txBody>
      </p:sp>
      <p:sp>
        <p:nvSpPr>
          <p:cNvPr id="104" name="Google Shape;104;p3"/>
          <p:cNvSpPr txBox="1"/>
          <p:nvPr>
            <p:ph idx="1" type="body"/>
          </p:nvPr>
        </p:nvSpPr>
        <p:spPr>
          <a:xfrm>
            <a:off x="609600" y="908721"/>
            <a:ext cx="10972800" cy="5217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several patterns and benefits to restricting explicit class instantiation:</a:t>
            </a:r>
            <a:endParaRPr/>
          </a:p>
          <a:p>
            <a:pPr indent="-342900" lvl="0" marL="342900" rtl="0" algn="l">
              <a:spcBef>
                <a:spcPts val="640"/>
              </a:spcBef>
              <a:spcAft>
                <a:spcPts val="0"/>
              </a:spcAft>
              <a:buClr>
                <a:schemeClr val="dk1"/>
              </a:buClr>
              <a:buSzPts val="3200"/>
              <a:buChar char="•"/>
            </a:pPr>
            <a:r>
              <a:rPr lang="en-US"/>
              <a:t>The</a:t>
            </a:r>
            <a:r>
              <a:rPr b="1" lang="en-US"/>
              <a:t> </a:t>
            </a:r>
            <a:r>
              <a:rPr b="1" lang="en-US">
                <a:solidFill>
                  <a:srgbClr val="FF0000"/>
                </a:solidFill>
              </a:rPr>
              <a:t>singleton pattern</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Delegating constructors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Uninstantiable classes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 </a:t>
            </a:r>
            <a:r>
              <a:rPr b="1" lang="en-US"/>
              <a:t>builder pattern</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What is a Singleton class?</a:t>
            </a:r>
            <a:endParaRPr/>
          </a:p>
        </p:txBody>
      </p:sp>
      <p:sp>
        <p:nvSpPr>
          <p:cNvPr id="110" name="Google Shape;110;p4"/>
          <p:cNvSpPr txBox="1"/>
          <p:nvPr>
            <p:ph idx="1" type="body"/>
          </p:nvPr>
        </p:nvSpPr>
        <p:spPr>
          <a:xfrm>
            <a:off x="609600" y="908720"/>
            <a:ext cx="10972800" cy="561662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As the name implies, a class is said to be singleton if it </a:t>
            </a:r>
            <a:r>
              <a:rPr b="1" lang="en-US">
                <a:solidFill>
                  <a:srgbClr val="FF0000"/>
                </a:solidFill>
              </a:rPr>
              <a:t>limits the number of objects of that class to one.</a:t>
            </a:r>
            <a:endParaRPr/>
          </a:p>
          <a:p>
            <a:pPr indent="-342900" lvl="0" marL="342900" rtl="0" algn="just">
              <a:spcBef>
                <a:spcPts val="640"/>
              </a:spcBef>
              <a:spcAft>
                <a:spcPts val="0"/>
              </a:spcAft>
              <a:buClr>
                <a:schemeClr val="dk1"/>
              </a:buClr>
              <a:buSzPts val="3200"/>
              <a:buChar char="•"/>
            </a:pPr>
            <a:r>
              <a:rPr lang="en-US"/>
              <a:t>We can’t have more than a single object for such classes.</a:t>
            </a:r>
            <a:endParaRPr/>
          </a:p>
          <a:p>
            <a:pPr indent="-342900" lvl="0" marL="342900" rtl="0" algn="just">
              <a:spcBef>
                <a:spcPts val="640"/>
              </a:spcBef>
              <a:spcAft>
                <a:spcPts val="0"/>
              </a:spcAft>
              <a:buClr>
                <a:schemeClr val="dk1"/>
              </a:buClr>
              <a:buSzPts val="3200"/>
              <a:buChar char="•"/>
            </a:pPr>
            <a:r>
              <a:rPr lang="en-US"/>
              <a:t>Singleton classes are employed extensively in concepts like </a:t>
            </a:r>
            <a:r>
              <a:rPr b="1" lang="en-US">
                <a:solidFill>
                  <a:srgbClr val="FF0000"/>
                </a:solidFill>
              </a:rPr>
              <a:t>Networking and Database Connectivity.</a:t>
            </a:r>
            <a:endParaRPr/>
          </a:p>
          <a:p>
            <a:pPr indent="-342900" lvl="0" marL="342900" rtl="0" algn="just">
              <a:spcBef>
                <a:spcPts val="640"/>
              </a:spcBef>
              <a:spcAft>
                <a:spcPts val="0"/>
              </a:spcAft>
              <a:buClr>
                <a:schemeClr val="dk1"/>
              </a:buClr>
              <a:buSzPts val="3200"/>
              <a:buChar char="•"/>
            </a:pPr>
            <a:r>
              <a:rPr lang="en-US"/>
              <a:t>The constructor of singleton class would be </a:t>
            </a:r>
            <a:r>
              <a:rPr b="1" lang="en-US"/>
              <a:t>private</a:t>
            </a:r>
            <a:r>
              <a:rPr lang="en-US"/>
              <a:t> so there must be another way to get the instance of that class. </a:t>
            </a:r>
            <a:endParaRPr/>
          </a:p>
          <a:p>
            <a:pPr indent="-342900" lvl="0" marL="342900" rtl="0" algn="just">
              <a:spcBef>
                <a:spcPts val="640"/>
              </a:spcBef>
              <a:spcAft>
                <a:spcPts val="0"/>
              </a:spcAft>
              <a:buClr>
                <a:schemeClr val="dk1"/>
              </a:buClr>
              <a:buSzPts val="3200"/>
              <a:buChar char="•"/>
            </a:pPr>
            <a:r>
              <a:rPr lang="en-US"/>
              <a:t>This problem is resolved using a </a:t>
            </a:r>
            <a:r>
              <a:rPr b="1" lang="en-US">
                <a:solidFill>
                  <a:srgbClr val="FF0000"/>
                </a:solidFill>
              </a:rPr>
              <a:t>class member instance </a:t>
            </a:r>
            <a:r>
              <a:rPr lang="en-US"/>
              <a:t>and a </a:t>
            </a:r>
            <a:r>
              <a:rPr b="1" lang="en-US">
                <a:solidFill>
                  <a:srgbClr val="FF0000"/>
                </a:solidFill>
              </a:rPr>
              <a:t>factory method </a:t>
            </a:r>
            <a:r>
              <a:rPr lang="en-US"/>
              <a:t>to return the class member.</a:t>
            </a:r>
            <a:endParaRPr b="1">
              <a:solidFill>
                <a:srgbClr val="FF0000"/>
              </a:solidFill>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What is a Singleton class?</a:t>
            </a:r>
            <a:endParaRPr/>
          </a:p>
        </p:txBody>
      </p:sp>
      <p:sp>
        <p:nvSpPr>
          <p:cNvPr id="116" name="Google Shape;116;p5"/>
          <p:cNvSpPr txBox="1"/>
          <p:nvPr>
            <p:ph idx="1" type="body"/>
          </p:nvPr>
        </p:nvSpPr>
        <p:spPr>
          <a:xfrm>
            <a:off x="609600" y="908720"/>
            <a:ext cx="10972800" cy="5616623"/>
          </a:xfrm>
          <a:prstGeom prst="rect">
            <a:avLst/>
          </a:prstGeom>
          <a:noFill/>
          <a:ln>
            <a:noFill/>
          </a:ln>
        </p:spPr>
        <p:txBody>
          <a:bodyPr anchorCtr="0" anchor="t" bIns="45700" lIns="91425" spcFirstLastPara="1" rIns="91425" wrap="square" tIns="45700">
            <a:normAutofit/>
          </a:bodyPr>
          <a:lstStyle/>
          <a:p>
            <a:pPr indent="-139700" lvl="0" marL="342900" rtl="0" algn="just">
              <a:spcBef>
                <a:spcPts val="0"/>
              </a:spcBef>
              <a:spcAft>
                <a:spcPts val="0"/>
              </a:spcAft>
              <a:buClr>
                <a:schemeClr val="dk1"/>
              </a:buClr>
              <a:buSzPts val="3200"/>
              <a:buNone/>
            </a:pPr>
            <a:r>
              <a:t/>
            </a:r>
            <a:endParaRPr/>
          </a:p>
          <a:p>
            <a:pPr indent="-139700" lvl="0" marL="342900" rtl="0" algn="just">
              <a:spcBef>
                <a:spcPts val="640"/>
              </a:spcBef>
              <a:spcAft>
                <a:spcPts val="0"/>
              </a:spcAft>
              <a:buClr>
                <a:schemeClr val="dk1"/>
              </a:buClr>
              <a:buSzPts val="3200"/>
              <a:buNone/>
            </a:pPr>
            <a:r>
              <a:t/>
            </a:r>
            <a:endParaRPr/>
          </a:p>
          <a:p>
            <a:pPr indent="-139700" lvl="0" marL="342900" rtl="0" algn="just">
              <a:spcBef>
                <a:spcPts val="640"/>
              </a:spcBef>
              <a:spcAft>
                <a:spcPts val="0"/>
              </a:spcAft>
              <a:buClr>
                <a:schemeClr val="dk1"/>
              </a:buClr>
              <a:buSzPts val="3200"/>
              <a:buNone/>
            </a:pPr>
            <a:r>
              <a:t/>
            </a:r>
            <a:endParaRPr/>
          </a:p>
          <a:p>
            <a:pPr indent="-139700" lvl="0" marL="342900" rtl="0" algn="just">
              <a:spcBef>
                <a:spcPts val="640"/>
              </a:spcBef>
              <a:spcAft>
                <a:spcPts val="0"/>
              </a:spcAft>
              <a:buClr>
                <a:schemeClr val="dk1"/>
              </a:buClr>
              <a:buSzPts val="3200"/>
              <a:buNone/>
            </a:pPr>
            <a:r>
              <a:t/>
            </a:r>
            <a:endParaRPr/>
          </a:p>
          <a:p>
            <a:pPr indent="-139700" lvl="0" marL="342900" rtl="0" algn="just">
              <a:spcBef>
                <a:spcPts val="640"/>
              </a:spcBef>
              <a:spcAft>
                <a:spcPts val="0"/>
              </a:spcAft>
              <a:buClr>
                <a:schemeClr val="dk1"/>
              </a:buClr>
              <a:buSzPts val="3200"/>
              <a:buNone/>
            </a:pPr>
            <a:r>
              <a:t/>
            </a:r>
            <a:endParaRPr/>
          </a:p>
          <a:p>
            <a:pPr indent="-1397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US"/>
              <a:t>We changed value of a.x, value of b.x also got updated because both ‘a’ and ‘b’ refer to same object, i.e., they are objects of a singleton class.</a:t>
            </a:r>
            <a:endParaRPr/>
          </a:p>
        </p:txBody>
      </p:sp>
      <p:sp>
        <p:nvSpPr>
          <p:cNvPr id="117" name="Google Shape;117;p5">
            <a:hlinkClick r:id="rId3"/>
          </p:cNvPr>
          <p:cNvSpPr/>
          <p:nvPr/>
        </p:nvSpPr>
        <p:spPr>
          <a:xfrm>
            <a:off x="2783632" y="2420888"/>
            <a:ext cx="6624736" cy="144016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lt1"/>
                </a:solidFill>
                <a:latin typeface="Calibri"/>
                <a:ea typeface="Calibri"/>
                <a:cs typeface="Calibri"/>
                <a:sym typeface="Calibri"/>
              </a:rPr>
              <a:t>Example</a:t>
            </a:r>
            <a:endParaRPr b="1" i="0" sz="40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US">
                <a:solidFill>
                  <a:schemeClr val="lt1"/>
                </a:solidFill>
              </a:rPr>
              <a:t>Copy Constructor</a:t>
            </a:r>
            <a:endParaRPr/>
          </a:p>
        </p:txBody>
      </p:sp>
      <p:sp>
        <p:nvSpPr>
          <p:cNvPr id="123" name="Google Shape;123;p6"/>
          <p:cNvSpPr txBox="1"/>
          <p:nvPr>
            <p:ph idx="1" type="body"/>
          </p:nvPr>
        </p:nvSpPr>
        <p:spPr>
          <a:xfrm>
            <a:off x="609600" y="908721"/>
            <a:ext cx="10972800" cy="521744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0000"/>
              </a:buClr>
              <a:buSzPts val="3200"/>
              <a:buChar char="•"/>
            </a:pPr>
            <a:r>
              <a:rPr b="0" i="0" lang="en-US">
                <a:solidFill>
                  <a:srgbClr val="000000"/>
                </a:solidFill>
              </a:rPr>
              <a:t>A copy constructor in a Java class is a </a:t>
            </a:r>
            <a:r>
              <a:rPr b="1" i="0" lang="en-US" u="none" strike="noStrike">
                <a:solidFill>
                  <a:srgbClr val="267438"/>
                </a:solidFill>
              </a:rPr>
              <a:t>constructor</a:t>
            </a:r>
            <a:r>
              <a:rPr b="0" i="0" lang="en-US">
                <a:solidFill>
                  <a:srgbClr val="000000"/>
                </a:solidFill>
              </a:rPr>
              <a:t> that</a:t>
            </a:r>
            <a:r>
              <a:rPr b="1" i="0" lang="en-US">
                <a:solidFill>
                  <a:srgbClr val="000000"/>
                </a:solidFill>
              </a:rPr>
              <a:t> creates an object using another object of the same Java class</a:t>
            </a:r>
            <a:r>
              <a:rPr b="0" i="0" lang="en-US">
                <a:solidFill>
                  <a:srgbClr val="000000"/>
                </a:solidFill>
              </a:rPr>
              <a:t>.</a:t>
            </a:r>
            <a:endParaRPr/>
          </a:p>
          <a:p>
            <a:pPr indent="-342900" lvl="0" marL="342900" rtl="0" algn="just">
              <a:spcBef>
                <a:spcPts val="640"/>
              </a:spcBef>
              <a:spcAft>
                <a:spcPts val="0"/>
              </a:spcAft>
              <a:buClr>
                <a:srgbClr val="000000"/>
              </a:buClr>
              <a:buSzPts val="3200"/>
              <a:buChar char="•"/>
            </a:pPr>
            <a:r>
              <a:rPr b="0" i="0" lang="en-US">
                <a:solidFill>
                  <a:srgbClr val="000000"/>
                </a:solidFill>
              </a:rPr>
              <a:t>That's helpful when we want to copy a complex object that has several fields, or when we want to make a </a:t>
            </a:r>
            <a:r>
              <a:rPr b="1" i="0" lang="en-US" u="none" strike="noStrike">
                <a:solidFill>
                  <a:srgbClr val="267438"/>
                </a:solidFill>
              </a:rPr>
              <a:t>deep copy</a:t>
            </a:r>
            <a:r>
              <a:rPr b="1" i="0" lang="en-US">
                <a:solidFill>
                  <a:srgbClr val="000000"/>
                </a:solidFill>
              </a:rPr>
              <a:t> </a:t>
            </a:r>
            <a:r>
              <a:rPr b="0" i="0" lang="en-US">
                <a:solidFill>
                  <a:srgbClr val="000000"/>
                </a:solidFill>
              </a:rPr>
              <a:t>of an existing object.</a:t>
            </a:r>
            <a:endParaRPr/>
          </a:p>
          <a:p>
            <a:pPr indent="-342900" lvl="0" marL="342900" rtl="0" algn="just">
              <a:spcBef>
                <a:spcPts val="640"/>
              </a:spcBef>
              <a:spcAft>
                <a:spcPts val="0"/>
              </a:spcAft>
              <a:buClr>
                <a:srgbClr val="273239"/>
              </a:buClr>
              <a:buSzPts val="3200"/>
              <a:buChar char="•"/>
            </a:pPr>
            <a:r>
              <a:rPr b="0" i="0" lang="en-US">
                <a:solidFill>
                  <a:srgbClr val="273239"/>
                </a:solidFill>
              </a:rPr>
              <a:t>Like C++, Java also supports copy constructor. But, unlike C++, Java doesn’t create a default copy constructor if you don’t write your own. </a:t>
            </a:r>
            <a:endParaRPr b="0" i="0">
              <a:solidFill>
                <a:srgbClr val="000000"/>
              </a:solidFill>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libri"/>
              <a:buNone/>
            </a:pPr>
            <a:r>
              <a:rPr b="1" i="0" lang="en-US" sz="4000">
                <a:solidFill>
                  <a:schemeClr val="lt1"/>
                </a:solidFill>
                <a:latin typeface="Calibri"/>
                <a:ea typeface="Calibri"/>
                <a:cs typeface="Calibri"/>
                <a:sym typeface="Calibri"/>
              </a:rPr>
              <a:t>Why copy constructor is required?</a:t>
            </a:r>
            <a:endParaRPr/>
          </a:p>
        </p:txBody>
      </p:sp>
      <p:sp>
        <p:nvSpPr>
          <p:cNvPr id="129" name="Google Shape;129;p7"/>
          <p:cNvSpPr txBox="1"/>
          <p:nvPr>
            <p:ph idx="1" type="body"/>
          </p:nvPr>
        </p:nvSpPr>
        <p:spPr>
          <a:xfrm>
            <a:off x="609600" y="908720"/>
            <a:ext cx="10972800" cy="547260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Sometimes, we face a problem where we required to create an exact copy of an existing object of the class. </a:t>
            </a:r>
            <a:endParaRPr/>
          </a:p>
          <a:p>
            <a:pPr indent="-342900" lvl="0" marL="342900" rtl="0" algn="just">
              <a:spcBef>
                <a:spcPts val="640"/>
              </a:spcBef>
              <a:spcAft>
                <a:spcPts val="0"/>
              </a:spcAft>
              <a:buClr>
                <a:schemeClr val="dk1"/>
              </a:buClr>
              <a:buSzPts val="3200"/>
              <a:buChar char="•"/>
            </a:pPr>
            <a:r>
              <a:rPr lang="en-US"/>
              <a:t>There is also a condition, if we have made any changes in the copy it should not reflect in the original one and vice-versa. </a:t>
            </a:r>
            <a:endParaRPr/>
          </a:p>
          <a:p>
            <a:pPr indent="-342900" lvl="0" marL="342900" rtl="0" algn="just">
              <a:spcBef>
                <a:spcPts val="640"/>
              </a:spcBef>
              <a:spcAft>
                <a:spcPts val="0"/>
              </a:spcAft>
              <a:buClr>
                <a:schemeClr val="dk1"/>
              </a:buClr>
              <a:buSzPts val="3200"/>
              <a:buChar char="•"/>
            </a:pPr>
            <a:r>
              <a:rPr lang="en-US"/>
              <a:t>For such cases, Java provides the concept of a </a:t>
            </a:r>
            <a:r>
              <a:rPr b="1" lang="en-US"/>
              <a:t>copy constructor</a:t>
            </a:r>
            <a:r>
              <a:rPr lang="en-US"/>
              <a:t>.</a:t>
            </a:r>
            <a:endParaRPr/>
          </a:p>
          <a:p>
            <a:pPr indent="-342900" lvl="0" marL="342900" rtl="0" algn="just">
              <a:spcBef>
                <a:spcPts val="640"/>
              </a:spcBef>
              <a:spcAft>
                <a:spcPts val="0"/>
              </a:spcAft>
              <a:buClr>
                <a:schemeClr val="dk1"/>
              </a:buClr>
              <a:buSzPts val="3200"/>
              <a:buChar char="•"/>
            </a:pPr>
            <a:r>
              <a:rPr lang="en-US"/>
              <a:t>In Java, a copy constructor is a special type of constructor that creates an object using another object of the same Java class.</a:t>
            </a:r>
            <a:endParaRPr/>
          </a:p>
          <a:p>
            <a:pPr indent="-342900" lvl="0" marL="342900" rtl="0" algn="just">
              <a:spcBef>
                <a:spcPts val="640"/>
              </a:spcBef>
              <a:spcAft>
                <a:spcPts val="0"/>
              </a:spcAft>
              <a:buClr>
                <a:schemeClr val="dk1"/>
              </a:buClr>
              <a:buSzPts val="3200"/>
              <a:buChar char="•"/>
            </a:pPr>
            <a:r>
              <a:rPr lang="en-US"/>
              <a:t> It returns a duplicate copy of an existing object of the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libri"/>
              <a:buNone/>
            </a:pPr>
            <a:r>
              <a:rPr b="1" i="0" lang="en-US" sz="4000">
                <a:solidFill>
                  <a:schemeClr val="lt1"/>
                </a:solidFill>
                <a:latin typeface="Calibri"/>
                <a:ea typeface="Calibri"/>
                <a:cs typeface="Calibri"/>
                <a:sym typeface="Calibri"/>
              </a:rPr>
              <a:t>Use of Copy Constructor</a:t>
            </a:r>
            <a:endParaRPr/>
          </a:p>
        </p:txBody>
      </p:sp>
      <p:sp>
        <p:nvSpPr>
          <p:cNvPr id="135" name="Google Shape;135;p8"/>
          <p:cNvSpPr txBox="1"/>
          <p:nvPr>
            <p:ph idx="1" type="body"/>
          </p:nvPr>
        </p:nvSpPr>
        <p:spPr>
          <a:xfrm>
            <a:off x="609600" y="908720"/>
            <a:ext cx="10972800" cy="547260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We can use the copy constructor if we want to:</a:t>
            </a:r>
            <a:endParaRPr/>
          </a:p>
          <a:p>
            <a:pPr indent="-285750" lvl="1" marL="742950" rtl="0" algn="l">
              <a:spcBef>
                <a:spcPts val="560"/>
              </a:spcBef>
              <a:spcAft>
                <a:spcPts val="0"/>
              </a:spcAft>
              <a:buClr>
                <a:schemeClr val="dk1"/>
              </a:buClr>
              <a:buSzPts val="2800"/>
              <a:buChar char="–"/>
            </a:pPr>
            <a:r>
              <a:rPr lang="en-US"/>
              <a:t>Create a copy of an object that has multiple fields.</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US"/>
              <a:t>Generate a deep copy of the heavy objects.</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US"/>
              <a:t>Avoid the use of the Object.clone()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973008" y="-387424"/>
            <a:ext cx="9875520" cy="13563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libri"/>
              <a:buNone/>
            </a:pPr>
            <a:r>
              <a:rPr b="1" i="0" lang="en-US" sz="4000">
                <a:solidFill>
                  <a:schemeClr val="lt1"/>
                </a:solidFill>
                <a:latin typeface="Calibri"/>
                <a:ea typeface="Calibri"/>
                <a:cs typeface="Calibri"/>
                <a:sym typeface="Calibri"/>
              </a:rPr>
              <a:t>Advantages of Copy Constructor</a:t>
            </a:r>
            <a:endParaRPr/>
          </a:p>
        </p:txBody>
      </p:sp>
      <p:sp>
        <p:nvSpPr>
          <p:cNvPr id="141" name="Google Shape;141;p9"/>
          <p:cNvSpPr txBox="1"/>
          <p:nvPr>
            <p:ph idx="1" type="body"/>
          </p:nvPr>
        </p:nvSpPr>
        <p:spPr>
          <a:xfrm>
            <a:off x="609600" y="908720"/>
            <a:ext cx="10972800" cy="547260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If a field declared as final, the copy constructor can change it.</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There is no need for typecasting.</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Its use is easier if an object has several fields.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Addition of field to the class is easy because of it.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We need to change only in the copy constructor.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2021-08-25T05:28:10Z</dcterms:created>
  <dc:creator>Dnyanesh Kanade</dc:creator>
</cp:coreProperties>
</file>