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1525" r:id="rId2"/>
    <p:sldId id="1531" r:id="rId3"/>
    <p:sldId id="1535" r:id="rId4"/>
    <p:sldId id="1536" r:id="rId5"/>
    <p:sldId id="1537" r:id="rId6"/>
    <p:sldId id="1539" r:id="rId7"/>
    <p:sldId id="1540" r:id="rId8"/>
    <p:sldId id="1541" r:id="rId9"/>
    <p:sldId id="1547" r:id="rId10"/>
    <p:sldId id="1538" r:id="rId11"/>
    <p:sldId id="1543" r:id="rId12"/>
    <p:sldId id="1544" r:id="rId13"/>
    <p:sldId id="1532" r:id="rId14"/>
    <p:sldId id="1545" r:id="rId15"/>
    <p:sldId id="1533" r:id="rId16"/>
    <p:sldId id="1546" r:id="rId17"/>
    <p:sldId id="153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6797" autoAdjust="0"/>
  </p:normalViewPr>
  <p:slideViewPr>
    <p:cSldViewPr>
      <p:cViewPr>
        <p:scale>
          <a:sx n="70" d="100"/>
          <a:sy n="70" d="100"/>
        </p:scale>
        <p:origin x="-1356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09/09/21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06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EF9-B2E9-46EA-A5FB-0F55ED130031}" type="datetime1">
              <a:rPr lang="en-US" smtClean="0"/>
              <a:t>09/09/21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84A6-4302-4DE9-B677-0768C64EA57E}" type="datetime1">
              <a:rPr lang="en-US" smtClean="0"/>
              <a:t>09/09/21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7423-B3AC-4F71-A3A1-AD699B87C198}" type="datetime1">
              <a:rPr lang="en-US" smtClean="0"/>
              <a:t>09/09/21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838200" y="77450"/>
            <a:ext cx="7696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 rot="16198651">
            <a:off x="-3213912" y="3275495"/>
            <a:ext cx="6858028" cy="307007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tIns="6858" bIns="6858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5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Vishwakarma</a:t>
            </a: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Institute  of  Technology</a:t>
            </a:r>
          </a:p>
        </p:txBody>
      </p:sp>
      <p:pic>
        <p:nvPicPr>
          <p:cNvPr id="6" name="Picture 4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44767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C:\Users\HP\Pictures\animations\1.gif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581025"/>
            <a:ext cx="8724900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647670" y="2"/>
            <a:ext cx="57912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5"/>
          </p:nvPr>
        </p:nvSpPr>
        <p:spPr bwMode="auto">
          <a:xfrm>
            <a:off x="609600" y="667404"/>
            <a:ext cx="8353098" cy="573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Programming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0148" y="6538422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46FD1-0723-4B2F-9706-10282F2BA698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819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0DAC-05B3-4649-9CBD-3C14F1F71087}" type="datetime1">
              <a:rPr lang="en-US" smtClean="0"/>
              <a:t>09/09/21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D43D-CA8C-411A-9A1C-6E2C3205A50C}" type="datetime1">
              <a:rPr lang="en-US" smtClean="0"/>
              <a:t>09/09/21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FAE0-0EC1-4689-884C-6CED0C723D14}" type="datetime1">
              <a:rPr lang="en-US" smtClean="0"/>
              <a:t>09/09/21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F7D3-8CE2-4B3D-A1E8-22F07C27346D}" type="datetime1">
              <a:rPr lang="en-US" smtClean="0"/>
              <a:t>09/09/21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8D0-E60B-4F04-AA1D-9A2F9035BE72}" type="datetime1">
              <a:rPr lang="en-US" smtClean="0"/>
              <a:t>09/09/21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3F66-EE36-4B28-87ED-205C9015204C}" type="datetime1">
              <a:rPr lang="en-US" smtClean="0"/>
              <a:t>09/09/21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1797-3AF0-46BA-87E9-F30940C1987B}" type="datetime1">
              <a:rPr lang="en-US" smtClean="0"/>
              <a:t>09/09/21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728-763A-4C79-8A54-E453C91DC763}" type="datetime1">
              <a:rPr lang="en-US" smtClean="0"/>
              <a:t>09/09/21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C600-3278-4C42-8943-AC4E369A050B}" type="datetime1">
              <a:rPr lang="en-US" smtClean="0"/>
              <a:t>09/09/21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Input and </a:t>
            </a:r>
            <a:r>
              <a:rPr lang="en-IN" dirty="0" smtClean="0"/>
              <a:t>Output in Java</a:t>
            </a:r>
            <a:r>
              <a:rPr lang="en-IN" dirty="0"/>
              <a:t/>
            </a:r>
            <a:br>
              <a:rPr lang="en-IN" dirty="0"/>
            </a:br>
            <a:r>
              <a:rPr lang="en-IN" sz="2400" dirty="0">
                <a:solidFill>
                  <a:schemeClr val="tx1"/>
                </a:solidFill>
              </a:rPr>
              <a:t>Lecture - 7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E3D7FEC2-9237-4DA4-BB56-9ACECE12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9679" y="3810000"/>
            <a:ext cx="6400800" cy="533400"/>
          </a:xfrm>
        </p:spPr>
        <p:txBody>
          <a:bodyPr>
            <a:normAutofit lnSpcReduction="10000"/>
          </a:bodyPr>
          <a:lstStyle/>
          <a:p>
            <a:pPr algn="r"/>
            <a:r>
              <a:rPr lang="en-IN" dirty="0">
                <a:solidFill>
                  <a:srgbClr val="C00000"/>
                </a:solidFill>
              </a:rPr>
              <a:t>Prepared By - </a:t>
            </a:r>
            <a:r>
              <a:rPr lang="en-IN" dirty="0" err="1">
                <a:solidFill>
                  <a:srgbClr val="C00000"/>
                </a:solidFill>
              </a:rPr>
              <a:t>Rupali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err="1">
                <a:solidFill>
                  <a:srgbClr val="C00000"/>
                </a:solidFill>
              </a:rPr>
              <a:t>Patil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F5DC-B5BA-47BA-870A-670EC4E29760}" type="datetime1">
              <a:rPr lang="en-US" smtClean="0"/>
              <a:t>09/09/21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ABF30AD-A443-4475-92AD-449BAA0F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3599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pPr algn="just"/>
            <a:r>
              <a:rPr lang="en-US" dirty="0"/>
              <a:t>What is Stream: </a:t>
            </a:r>
          </a:p>
          <a:p>
            <a:pPr algn="just">
              <a:buNone/>
            </a:pPr>
            <a:r>
              <a:rPr lang="en-US" dirty="0"/>
              <a:t>   continuous flow of data/sequence of </a:t>
            </a:r>
            <a:r>
              <a:rPr lang="en-US" dirty="0" smtClean="0"/>
              <a:t>data.</a:t>
            </a:r>
          </a:p>
          <a:p>
            <a:pPr algn="just">
              <a:buNone/>
            </a:pPr>
            <a:r>
              <a:rPr lang="en-US" dirty="0"/>
              <a:t>	</a:t>
            </a:r>
            <a:r>
              <a:rPr lang="en-US" dirty="0" smtClean="0"/>
              <a:t>			OR</a:t>
            </a:r>
          </a:p>
          <a:p>
            <a:pPr algn="just"/>
            <a:r>
              <a:rPr lang="en-US" dirty="0" smtClean="0"/>
              <a:t>Stream </a:t>
            </a:r>
            <a:r>
              <a:rPr lang="en-US" dirty="0"/>
              <a:t>is a logical connection between a java application and source-destination, through which we read data from a source and can store data into a destination 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10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6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Streams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pPr algn="just"/>
            <a:r>
              <a:rPr lang="en-US" dirty="0"/>
              <a:t>Modern version of Java define two types of streams: byte and character</a:t>
            </a:r>
          </a:p>
          <a:p>
            <a:pPr algn="just"/>
            <a:r>
              <a:rPr lang="en-US" b="1" u="sng" dirty="0"/>
              <a:t>Byte Stream</a:t>
            </a:r>
            <a:r>
              <a:rPr lang="en-US" dirty="0"/>
              <a:t>: P</a:t>
            </a:r>
            <a:r>
              <a:rPr lang="en-US" dirty="0" smtClean="0"/>
              <a:t>rovide </a:t>
            </a:r>
            <a:r>
              <a:rPr lang="en-US" dirty="0"/>
              <a:t>convenient means for handling input and output of bytes</a:t>
            </a:r>
          </a:p>
          <a:p>
            <a:pPr algn="just"/>
            <a:r>
              <a:rPr lang="en-US" b="1" u="sng" dirty="0"/>
              <a:t>Character </a:t>
            </a:r>
            <a:r>
              <a:rPr lang="en-US" b="1" u="sng" dirty="0" smtClean="0"/>
              <a:t>Stream</a:t>
            </a:r>
            <a:r>
              <a:rPr lang="en-US" dirty="0" smtClean="0"/>
              <a:t>: Designed </a:t>
            </a:r>
            <a:r>
              <a:rPr lang="en-US" dirty="0"/>
              <a:t>for handling input and output of </a:t>
            </a:r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11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Streams contd..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12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14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3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Byte Stream vs Character </a:t>
            </a:r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13</a:t>
            </a:fld>
            <a:r>
              <a:rPr lang="en-US" smtClean="0"/>
              <a:t> 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230400"/>
              </p:ext>
            </p:extLst>
          </p:nvPr>
        </p:nvGraphicFramePr>
        <p:xfrm>
          <a:off x="685800" y="1295400"/>
          <a:ext cx="8153400" cy="3854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58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Byte </a:t>
                      </a:r>
                      <a:r>
                        <a:rPr lang="en-US" sz="3200" b="1" baseline="0" dirty="0">
                          <a:solidFill>
                            <a:srgbClr val="FF0000"/>
                          </a:solidFill>
                        </a:rPr>
                        <a:t>Stream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Char</a:t>
                      </a:r>
                      <a:r>
                        <a:rPr lang="en-US" sz="3200" b="1" baseline="0" dirty="0">
                          <a:solidFill>
                            <a:srgbClr val="FF0000"/>
                          </a:solidFill>
                        </a:rPr>
                        <a:t> Stream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08114">
                <a:tc>
                  <a:txBody>
                    <a:bodyPr/>
                    <a:lstStyle/>
                    <a:p>
                      <a:r>
                        <a:rPr lang="en-US" sz="2800" dirty="0"/>
                        <a:t>Reads</a:t>
                      </a:r>
                      <a:r>
                        <a:rPr lang="en-US" sz="2800" baseline="0" dirty="0"/>
                        <a:t> data byte by byte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Read data character</a:t>
                      </a:r>
                      <a:r>
                        <a:rPr lang="en-US" sz="2800" baseline="0" dirty="0"/>
                        <a:t> by character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18230">
                <a:tc>
                  <a:txBody>
                    <a:bodyPr/>
                    <a:lstStyle/>
                    <a:p>
                      <a:r>
                        <a:rPr lang="en-US" sz="2800" dirty="0"/>
                        <a:t>Used for inputting and outputting the bytes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Used for inputting and outputting the char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52055">
                <a:tc>
                  <a:txBody>
                    <a:bodyPr/>
                    <a:lstStyle/>
                    <a:p>
                      <a:r>
                        <a:rPr kumimoji="0"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Two classes :</a:t>
                      </a:r>
                      <a:r>
                        <a:rPr kumimoji="0" lang="en-US" sz="2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InputStream</a:t>
                      </a:r>
                      <a:r>
                        <a:rPr kumimoji="0"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kumimoji="0" lang="en-US" sz="2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OutputStream</a:t>
                      </a:r>
                      <a:endParaRPr kumimoji="0"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Two classes :Reader and Writer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56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14</a:t>
            </a:fld>
            <a:r>
              <a:rPr lang="en-US" smtClean="0"/>
              <a:t>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07558" y="762000"/>
            <a:ext cx="8231641" cy="5791200"/>
            <a:chOff x="304800" y="1676400"/>
            <a:chExt cx="8534400" cy="48768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4800" y="1733550"/>
              <a:ext cx="1676400" cy="1009650"/>
            </a:xfrm>
            <a:prstGeom prst="rect">
              <a:avLst/>
            </a:prstGeom>
            <a:noFill/>
            <a:ln w="9525">
              <a:solidFill>
                <a:srgbClr val="FFC000"/>
              </a:solidFill>
              <a:miter lim="800000"/>
              <a:headEnd/>
              <a:tailEnd/>
            </a:ln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2800" y="1752600"/>
              <a:ext cx="1524000" cy="1066800"/>
            </a:xfrm>
            <a:prstGeom prst="rect">
              <a:avLst/>
            </a:prstGeom>
            <a:noFill/>
            <a:ln w="9525">
              <a:solidFill>
                <a:srgbClr val="FFC000"/>
              </a:solidFill>
              <a:miter lim="800000"/>
              <a:headEnd/>
              <a:tailEnd/>
            </a:ln>
          </p:spPr>
        </p:pic>
        <p:grpSp>
          <p:nvGrpSpPr>
            <p:cNvPr id="9" name="Group 8"/>
            <p:cNvGrpSpPr/>
            <p:nvPr/>
          </p:nvGrpSpPr>
          <p:grpSpPr>
            <a:xfrm>
              <a:off x="381000" y="1676400"/>
              <a:ext cx="8458200" cy="4876800"/>
              <a:chOff x="381000" y="1676400"/>
              <a:chExt cx="8458200" cy="48768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81000" y="1676400"/>
                <a:ext cx="8458200" cy="4876800"/>
                <a:chOff x="381000" y="1752600"/>
                <a:chExt cx="8458200" cy="4876800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381000" y="1752600"/>
                  <a:ext cx="8458200" cy="4876800"/>
                  <a:chOff x="381000" y="1752600"/>
                  <a:chExt cx="8458200" cy="4876800"/>
                </a:xfrm>
              </p:grpSpPr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429000" y="1752600"/>
                    <a:ext cx="2590800" cy="58477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8488C4"/>
                      </a:gs>
                      <a:gs pos="53000">
                        <a:srgbClr val="D4DEFF"/>
                      </a:gs>
                      <a:gs pos="83000">
                        <a:srgbClr val="D4DEFF"/>
                      </a:gs>
                      <a:gs pos="100000">
                        <a:srgbClr val="96AB94"/>
                      </a:gs>
                    </a:gsLst>
                    <a:lin ang="2700000" scaled="1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b="1" dirty="0"/>
                      <a:t>Stream</a:t>
                    </a:r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447800" y="2895600"/>
                    <a:ext cx="2590800" cy="58477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8488C4"/>
                      </a:gs>
                      <a:gs pos="53000">
                        <a:srgbClr val="D4DEFF"/>
                      </a:gs>
                      <a:gs pos="83000">
                        <a:srgbClr val="D4DEFF"/>
                      </a:gs>
                      <a:gs pos="100000">
                        <a:srgbClr val="96AB94"/>
                      </a:gs>
                    </a:gsLst>
                    <a:lin ang="2700000" scaled="1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b="1" dirty="0"/>
                      <a:t>Byte Stream</a:t>
                    </a: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019800" y="2971800"/>
                    <a:ext cx="2590800" cy="58477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8488C4"/>
                      </a:gs>
                      <a:gs pos="53000">
                        <a:srgbClr val="D4DEFF"/>
                      </a:gs>
                      <a:gs pos="83000">
                        <a:srgbClr val="D4DEFF"/>
                      </a:gs>
                      <a:gs pos="100000">
                        <a:srgbClr val="96AB94"/>
                      </a:gs>
                    </a:gsLst>
                    <a:lin ang="2700000" scaled="1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b="1" dirty="0" err="1"/>
                      <a:t>Char Stream</a:t>
                    </a:r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381000" y="3962400"/>
                    <a:ext cx="2438400" cy="49244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8488C4"/>
                      </a:gs>
                      <a:gs pos="53000">
                        <a:srgbClr val="D4DEFF"/>
                      </a:gs>
                      <a:gs pos="83000">
                        <a:srgbClr val="D4DEFF"/>
                      </a:gs>
                      <a:gs pos="100000">
                        <a:srgbClr val="96AB94"/>
                      </a:gs>
                    </a:gsLst>
                    <a:lin ang="2700000" scaled="1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b="1" dirty="0" err="1"/>
                      <a:t>InputStream</a:t>
                    </a:r>
                    <a:endParaRPr lang="en-US" sz="3200" b="1" dirty="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047999" y="3962400"/>
                    <a:ext cx="2819400" cy="49244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8488C4"/>
                      </a:gs>
                      <a:gs pos="53000">
                        <a:srgbClr val="D4DEFF"/>
                      </a:gs>
                      <a:gs pos="83000">
                        <a:srgbClr val="D4DEFF"/>
                      </a:gs>
                      <a:gs pos="100000">
                        <a:srgbClr val="96AB94"/>
                      </a:gs>
                    </a:gsLst>
                    <a:lin ang="2700000" scaled="1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b="1" dirty="0" err="1"/>
                      <a:t>OutputStream</a:t>
                    </a: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267200" y="4953000"/>
                    <a:ext cx="2209800" cy="58477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8488C4"/>
                      </a:gs>
                      <a:gs pos="53000">
                        <a:srgbClr val="D4DEFF"/>
                      </a:gs>
                      <a:gs pos="83000">
                        <a:srgbClr val="D4DEFF"/>
                      </a:gs>
                      <a:gs pos="100000">
                        <a:srgbClr val="96AB94"/>
                      </a:gs>
                    </a:gsLst>
                    <a:lin ang="2700000" scaled="1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b="1" dirty="0" err="1"/>
                      <a:t>Reader</a:t>
                    </a: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629400" y="4977825"/>
                    <a:ext cx="2209800" cy="58477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8488C4"/>
                      </a:gs>
                      <a:gs pos="53000">
                        <a:srgbClr val="D4DEFF"/>
                      </a:gs>
                      <a:gs pos="83000">
                        <a:srgbClr val="D4DEFF"/>
                      </a:gs>
                      <a:gs pos="100000">
                        <a:srgbClr val="96AB94"/>
                      </a:gs>
                    </a:gsLst>
                    <a:lin ang="2700000" scaled="1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b="1" dirty="0" err="1"/>
                      <a:t>Writer</a:t>
                    </a:r>
                  </a:p>
                </p:txBody>
              </p:sp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1905000" y="5943600"/>
                    <a:ext cx="1752600" cy="685800"/>
                    <a:chOff x="1905000" y="5943600"/>
                    <a:chExt cx="1752600" cy="685800"/>
                  </a:xfrm>
                </p:grpSpPr>
                <p:sp>
                  <p:nvSpPr>
                    <p:cNvPr id="34" name="Oval 33"/>
                    <p:cNvSpPr/>
                    <p:nvPr/>
                  </p:nvSpPr>
                  <p:spPr>
                    <a:xfrm>
                      <a:off x="1905000" y="5943600"/>
                      <a:ext cx="1752600" cy="685800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D6B19C"/>
                        </a:gs>
                        <a:gs pos="30000">
                          <a:srgbClr val="D49E6C"/>
                        </a:gs>
                        <a:gs pos="70000">
                          <a:srgbClr val="A65528"/>
                        </a:gs>
                        <a:gs pos="100000">
                          <a:srgbClr val="663012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2133600" y="6029980"/>
                      <a:ext cx="13716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b="1" dirty="0"/>
                        <a:t>Read ()</a:t>
                      </a:r>
                    </a:p>
                  </p:txBody>
                </p:sp>
              </p:grpSp>
            </p:grpSp>
            <p:cxnSp>
              <p:nvCxnSpPr>
                <p:cNvPr id="15" name="Straight Arrow Connector 14"/>
                <p:cNvCxnSpPr>
                  <a:stCxn id="26" idx="2"/>
                  <a:endCxn id="27" idx="0"/>
                </p:cNvCxnSpPr>
                <p:nvPr/>
              </p:nvCxnSpPr>
              <p:spPr>
                <a:xfrm flipH="1">
                  <a:off x="2743200" y="2337375"/>
                  <a:ext cx="1981200" cy="558225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>
                  <a:stCxn id="27" idx="2"/>
                  <a:endCxn id="29" idx="0"/>
                </p:cNvCxnSpPr>
                <p:nvPr/>
              </p:nvCxnSpPr>
              <p:spPr>
                <a:xfrm flipH="1">
                  <a:off x="1600200" y="3480375"/>
                  <a:ext cx="1143000" cy="482025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28" idx="2"/>
                  <a:endCxn id="31" idx="0"/>
                </p:cNvCxnSpPr>
                <p:nvPr/>
              </p:nvCxnSpPr>
              <p:spPr>
                <a:xfrm flipH="1">
                  <a:off x="5372100" y="3556575"/>
                  <a:ext cx="1943100" cy="1396425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26" idx="2"/>
                  <a:endCxn id="28" idx="0"/>
                </p:cNvCxnSpPr>
                <p:nvPr/>
              </p:nvCxnSpPr>
              <p:spPr>
                <a:xfrm>
                  <a:off x="4724400" y="2337375"/>
                  <a:ext cx="2590800" cy="634425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27" idx="2"/>
                  <a:endCxn id="30" idx="0"/>
                </p:cNvCxnSpPr>
                <p:nvPr/>
              </p:nvCxnSpPr>
              <p:spPr>
                <a:xfrm>
                  <a:off x="2743200" y="3480375"/>
                  <a:ext cx="1714499" cy="482025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endCxn id="32" idx="0"/>
                </p:cNvCxnSpPr>
                <p:nvPr/>
              </p:nvCxnSpPr>
              <p:spPr>
                <a:xfrm>
                  <a:off x="7277100" y="3581400"/>
                  <a:ext cx="457200" cy="1396425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29" idx="2"/>
                  <a:endCxn id="34" idx="0"/>
                </p:cNvCxnSpPr>
                <p:nvPr/>
              </p:nvCxnSpPr>
              <p:spPr>
                <a:xfrm>
                  <a:off x="1600200" y="4454843"/>
                  <a:ext cx="1181100" cy="1488758"/>
                </a:xfrm>
                <a:prstGeom prst="straightConnector1">
                  <a:avLst/>
                </a:prstGeom>
                <a:ln w="254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34" idx="0"/>
                </p:cNvCxnSpPr>
                <p:nvPr/>
              </p:nvCxnSpPr>
              <p:spPr>
                <a:xfrm flipH="1">
                  <a:off x="2781300" y="5562600"/>
                  <a:ext cx="2476500" cy="381000"/>
                </a:xfrm>
                <a:prstGeom prst="straightConnector1">
                  <a:avLst/>
                </a:prstGeom>
                <a:ln w="254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6858000" y="5562600"/>
                  <a:ext cx="1104900" cy="304800"/>
                </a:xfrm>
                <a:prstGeom prst="straightConnector1">
                  <a:avLst/>
                </a:prstGeom>
                <a:ln w="254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endCxn id="12" idx="2"/>
                </p:cNvCxnSpPr>
                <p:nvPr/>
              </p:nvCxnSpPr>
              <p:spPr>
                <a:xfrm flipV="1">
                  <a:off x="4038600" y="6210300"/>
                  <a:ext cx="1600200" cy="38100"/>
                </a:xfrm>
                <a:prstGeom prst="straightConnector1">
                  <a:avLst/>
                </a:prstGeom>
                <a:ln w="254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038600" y="4572000"/>
                  <a:ext cx="0" cy="1676400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5638800" y="5791200"/>
                <a:ext cx="1752600" cy="685800"/>
                <a:chOff x="5638800" y="5791200"/>
                <a:chExt cx="1752600" cy="685800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5638800" y="5791200"/>
                  <a:ext cx="1752600" cy="685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D6B19C"/>
                    </a:gs>
                    <a:gs pos="30000">
                      <a:srgbClr val="D49E6C"/>
                    </a:gs>
                    <a:gs pos="70000">
                      <a:srgbClr val="A65528"/>
                    </a:gs>
                    <a:gs pos="100000">
                      <a:srgbClr val="66301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5867400" y="5867400"/>
                  <a:ext cx="1371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/>
                    <a:t>Write ()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9540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Line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</a:t>
            </a:r>
            <a:r>
              <a:rPr lang="en-US" dirty="0"/>
              <a:t>an argument </a:t>
            </a:r>
            <a:r>
              <a:rPr lang="en-US" dirty="0" smtClean="0"/>
              <a:t>passed </a:t>
            </a:r>
            <a:r>
              <a:rPr lang="en-US" dirty="0"/>
              <a:t>at the time of running the java </a:t>
            </a:r>
            <a:r>
              <a:rPr lang="en-US" dirty="0" smtClean="0"/>
              <a:t>application.</a:t>
            </a:r>
          </a:p>
          <a:p>
            <a:r>
              <a:rPr lang="en-US" dirty="0"/>
              <a:t>The arguments passed from the console can be received in the java program and it can be used as an </a:t>
            </a:r>
            <a:r>
              <a:rPr lang="en-US" dirty="0" smtClean="0"/>
              <a:t>input.</a:t>
            </a:r>
          </a:p>
          <a:p>
            <a:r>
              <a:rPr lang="en-US" dirty="0"/>
              <a:t>A Java application can accept any number of arguments from the command line. </a:t>
            </a:r>
            <a:endParaRPr lang="en-US" dirty="0" smtClean="0"/>
          </a:p>
          <a:p>
            <a:r>
              <a:rPr lang="en-US" dirty="0"/>
              <a:t>The user enters command-line arguments when invoking the application and specifies them after the name of the class to be run</a:t>
            </a:r>
            <a:r>
              <a:rPr lang="en-US" dirty="0" smtClean="0"/>
              <a:t>.</a:t>
            </a:r>
          </a:p>
          <a:p>
            <a:r>
              <a:rPr lang="en-US" dirty="0"/>
              <a:t>For example, suppose a Java application called 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Sort</a:t>
            </a:r>
            <a:r>
              <a:rPr lang="en-US" dirty="0"/>
              <a:t> sorts lines in a file. To sort the data in a file named 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friends.txt</a:t>
            </a:r>
            <a:r>
              <a:rPr lang="en-US" dirty="0"/>
              <a:t>, a user would enter</a:t>
            </a:r>
            <a:r>
              <a:rPr lang="en-US" dirty="0"/>
              <a:t>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java Sort friends.txt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15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4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Command Line </a:t>
            </a:r>
            <a:r>
              <a:rPr lang="en-US" dirty="0" smtClean="0"/>
              <a:t>arguments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/>
              <a:t>When an application is launched, the runtime system passes the command-line arguments to the application's main method via an array of </a:t>
            </a:r>
            <a:r>
              <a:rPr lang="en-US" dirty="0"/>
              <a:t>String</a:t>
            </a:r>
            <a:r>
              <a:rPr lang="en-US" dirty="0"/>
              <a:t>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16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1" t="44962" r="59302" b="36194"/>
          <a:stretch/>
        </p:blipFill>
        <p:spPr bwMode="auto">
          <a:xfrm>
            <a:off x="1143000" y="2895600"/>
            <a:ext cx="533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8" t="44170" r="68985" b="46129"/>
          <a:stretch/>
        </p:blipFill>
        <p:spPr bwMode="auto">
          <a:xfrm>
            <a:off x="1371600" y="5181600"/>
            <a:ext cx="441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1775AE0-77E4-407A-BB5E-C90983A0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17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8E7B6C1-34DD-4024-950E-5180109220B6}"/>
              </a:ext>
            </a:extLst>
          </p:cNvPr>
          <p:cNvSpPr/>
          <p:nvPr/>
        </p:nvSpPr>
        <p:spPr>
          <a:xfrm>
            <a:off x="2918984" y="2967335"/>
            <a:ext cx="3306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0CD3-1E71-496C-A8CF-5C5DCF0B515D}" type="datetime1">
              <a:rPr lang="en-US" smtClean="0"/>
              <a:t>09/09/21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C2EB113-E535-4F3F-BF96-7EA2672F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80073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/>
              <a:t>Standard </a:t>
            </a:r>
            <a:r>
              <a:rPr lang="en-US" dirty="0" smtClean="0"/>
              <a:t>Streams</a:t>
            </a:r>
          </a:p>
          <a:p>
            <a:r>
              <a:rPr lang="en-US" dirty="0" smtClean="0"/>
              <a:t>Scanner Class</a:t>
            </a:r>
          </a:p>
          <a:p>
            <a:r>
              <a:rPr lang="en-US" dirty="0" smtClean="0"/>
              <a:t>Types of Streams</a:t>
            </a:r>
            <a:endParaRPr lang="en-US" dirty="0"/>
          </a:p>
          <a:p>
            <a:r>
              <a:rPr lang="en-US" dirty="0" smtClean="0"/>
              <a:t>Byte </a:t>
            </a:r>
            <a:r>
              <a:rPr lang="en-US" dirty="0"/>
              <a:t>Stream vs Character </a:t>
            </a:r>
            <a:r>
              <a:rPr lang="en-US" dirty="0" smtClean="0"/>
              <a:t>Stream</a:t>
            </a:r>
          </a:p>
          <a:p>
            <a:r>
              <a:rPr lang="en-US" dirty="0"/>
              <a:t>Command Line </a:t>
            </a:r>
            <a:r>
              <a:rPr lang="en-US" dirty="0" smtClean="0"/>
              <a:t>arguments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2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Standard </a:t>
            </a:r>
            <a:r>
              <a:rPr lang="en-US" sz="2500" dirty="0" smtClean="0"/>
              <a:t>Streams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 smtClean="0"/>
              <a:t>System.in </a:t>
            </a:r>
            <a:r>
              <a:rPr lang="en-US" dirty="0"/>
              <a:t>–read from KB</a:t>
            </a:r>
          </a:p>
          <a:p>
            <a:r>
              <a:rPr lang="en-US" dirty="0" err="1"/>
              <a:t>System.out</a:t>
            </a:r>
            <a:r>
              <a:rPr lang="en-US" dirty="0"/>
              <a:t>-display data on console</a:t>
            </a:r>
          </a:p>
          <a:p>
            <a:r>
              <a:rPr lang="en-US" dirty="0" err="1"/>
              <a:t>System.err</a:t>
            </a:r>
            <a:r>
              <a:rPr lang="en-US" dirty="0"/>
              <a:t>-display error messages</a:t>
            </a:r>
          </a:p>
          <a:p>
            <a:pPr>
              <a:buNone/>
            </a:pPr>
            <a:r>
              <a:rPr lang="en-US" dirty="0"/>
              <a:t>		import </a:t>
            </a:r>
            <a:r>
              <a:rPr lang="en-US" dirty="0" err="1"/>
              <a:t>java.lang</a:t>
            </a:r>
            <a:r>
              <a:rPr lang="en-US" dirty="0"/>
              <a:t>.*;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3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5715000" y="762000"/>
            <a:ext cx="5334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00800" y="126239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java.lang</a:t>
            </a:r>
            <a:r>
              <a:rPr lang="en-US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842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pPr algn="just"/>
            <a:r>
              <a:rPr lang="en-US" dirty="0" err="1"/>
              <a:t>System.out</a:t>
            </a:r>
            <a:r>
              <a:rPr lang="en-US" dirty="0"/>
              <a:t> is a </a:t>
            </a:r>
            <a:r>
              <a:rPr lang="en-US" b="1" dirty="0" err="1" smtClean="0"/>
              <a:t>PrintStream</a:t>
            </a:r>
            <a:r>
              <a:rPr lang="en-US" dirty="0" smtClean="0"/>
              <a:t> to </a:t>
            </a:r>
            <a:r>
              <a:rPr lang="en-US" dirty="0"/>
              <a:t>which you can write characters.</a:t>
            </a:r>
          </a:p>
          <a:p>
            <a:pPr algn="just"/>
            <a:r>
              <a:rPr lang="en-US" dirty="0"/>
              <a:t>It outputs the data you write to the console. </a:t>
            </a:r>
          </a:p>
          <a:p>
            <a:pPr algn="just"/>
            <a:r>
              <a:rPr lang="en-US" dirty="0" err="1"/>
              <a:t>System.out.print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System.out.println</a:t>
            </a:r>
            <a:r>
              <a:rPr lang="en-US" dirty="0"/>
              <a:t>() </a:t>
            </a:r>
          </a:p>
          <a:p>
            <a:pPr algn="just"/>
            <a:r>
              <a:rPr lang="en-US" dirty="0" err="1"/>
              <a:t>System.out.printf</a:t>
            </a:r>
            <a:r>
              <a:rPr lang="en-US" dirty="0"/>
              <a:t> 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4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System.in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pPr algn="just"/>
            <a:r>
              <a:rPr lang="en-US" dirty="0"/>
              <a:t>System.in is an </a:t>
            </a:r>
            <a:r>
              <a:rPr lang="en-US" b="1" dirty="0" err="1" smtClean="0"/>
              <a:t>InputStream</a:t>
            </a:r>
            <a:r>
              <a:rPr lang="en-US" b="1" dirty="0"/>
              <a:t> </a:t>
            </a:r>
            <a:r>
              <a:rPr lang="en-US" dirty="0" smtClean="0"/>
              <a:t>which </a:t>
            </a:r>
            <a:r>
              <a:rPr lang="en-US" dirty="0"/>
              <a:t>is connected to keyboard</a:t>
            </a:r>
          </a:p>
          <a:p>
            <a:pPr algn="just"/>
            <a:r>
              <a:rPr lang="en-US" dirty="0"/>
              <a:t>Java application read input through keyboard using </a:t>
            </a:r>
            <a:r>
              <a:rPr lang="en-US" dirty="0" smtClean="0"/>
              <a:t>System.in</a:t>
            </a:r>
          </a:p>
          <a:p>
            <a:pPr lvl="1" algn="just"/>
            <a:r>
              <a:rPr lang="en-US" dirty="0" smtClean="0"/>
              <a:t>Scanner </a:t>
            </a:r>
            <a:r>
              <a:rPr lang="en-US" dirty="0"/>
              <a:t>class</a:t>
            </a:r>
          </a:p>
          <a:p>
            <a:pPr lvl="1" algn="just"/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5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1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pPr algn="just"/>
            <a:r>
              <a:rPr lang="en-US" dirty="0"/>
              <a:t>We can read java input from System.in using Scanner class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available in the </a:t>
            </a:r>
            <a:r>
              <a:rPr lang="en-US" dirty="0" err="1"/>
              <a:t>java.util</a:t>
            </a:r>
            <a:r>
              <a:rPr lang="en-US" dirty="0"/>
              <a:t> package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6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4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Types in Scanner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7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0"/>
            <a:ext cx="8229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68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using Scanner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Program </a:t>
            </a:r>
            <a:r>
              <a:rPr lang="en-US" dirty="0"/>
              <a:t>to accept name as an input from User and display onto console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8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5" t="15298" r="34337" b="47202"/>
          <a:stretch/>
        </p:blipFill>
        <p:spPr bwMode="auto">
          <a:xfrm>
            <a:off x="914400" y="2286000"/>
            <a:ext cx="780652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783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using Scanner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Program </a:t>
            </a:r>
            <a:r>
              <a:rPr lang="en-US" dirty="0"/>
              <a:t>to accept name ,age and salary as an input from User and display onto console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9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8" t="18284" r="47554" b="38992"/>
          <a:stretch/>
        </p:blipFill>
        <p:spPr bwMode="auto">
          <a:xfrm>
            <a:off x="914400" y="2361062"/>
            <a:ext cx="7733732" cy="365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49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375</Words>
  <Application>Microsoft Office PowerPoint</Application>
  <PresentationFormat>On-screen Show (4:3)</PresentationFormat>
  <Paragraphs>115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Input and Output in Java Lecture - 7</vt:lpstr>
      <vt:lpstr>Contents</vt:lpstr>
      <vt:lpstr>Standard Streams</vt:lpstr>
      <vt:lpstr>System.out</vt:lpstr>
      <vt:lpstr>System.in</vt:lpstr>
      <vt:lpstr>Scanner Class</vt:lpstr>
      <vt:lpstr>Input Types in Scanner Class</vt:lpstr>
      <vt:lpstr>Example using Scanner Class</vt:lpstr>
      <vt:lpstr>Example using Scanner Class</vt:lpstr>
      <vt:lpstr>Types of Streams</vt:lpstr>
      <vt:lpstr>Types of Streams contd..</vt:lpstr>
      <vt:lpstr>Types of Streams contd..</vt:lpstr>
      <vt:lpstr>Byte Stream vs Character Stream</vt:lpstr>
      <vt:lpstr>IO Hierarchy</vt:lpstr>
      <vt:lpstr>Command Line arguments</vt:lpstr>
      <vt:lpstr>Command Line arguments contd..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92</cp:revision>
  <dcterms:created xsi:type="dcterms:W3CDTF">2006-08-16T00:00:00Z</dcterms:created>
  <dcterms:modified xsi:type="dcterms:W3CDTF">2021-09-09T12:02:45Z</dcterms:modified>
</cp:coreProperties>
</file>