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5"/>
  </p:notesMasterIdLst>
  <p:sldIdLst>
    <p:sldId id="256" r:id="rId2"/>
    <p:sldId id="257" r:id="rId3"/>
    <p:sldId id="259" r:id="rId4"/>
    <p:sldId id="260" r:id="rId5"/>
    <p:sldId id="261" r:id="rId6"/>
    <p:sldId id="282" r:id="rId7"/>
    <p:sldId id="267" r:id="rId8"/>
    <p:sldId id="262" r:id="rId9"/>
    <p:sldId id="264" r:id="rId10"/>
    <p:sldId id="284" r:id="rId11"/>
    <p:sldId id="281" r:id="rId12"/>
    <p:sldId id="285" r:id="rId13"/>
    <p:sldId id="287" r:id="rId14"/>
    <p:sldId id="288" r:id="rId15"/>
    <p:sldId id="293" r:id="rId16"/>
    <p:sldId id="289" r:id="rId17"/>
    <p:sldId id="294" r:id="rId18"/>
    <p:sldId id="290" r:id="rId19"/>
    <p:sldId id="295" r:id="rId20"/>
    <p:sldId id="291" r:id="rId21"/>
    <p:sldId id="296" r:id="rId22"/>
    <p:sldId id="297" r:id="rId23"/>
    <p:sldId id="278" r:id="rId24"/>
  </p:sldIdLst>
  <p:sldSz cx="9144000" cy="5143500" type="screen16x9"/>
  <p:notesSz cx="6858000" cy="9144000"/>
  <p:embeddedFontLst>
    <p:embeddedFont>
      <p:font typeface="Inter-Regular" panose="020B0604020202020204" charset="0"/>
      <p:regular r:id="rId26"/>
      <p:bold r:id="rId27"/>
    </p:embeddedFont>
    <p:embeddedFont>
      <p:font typeface="Calibri" panose="020F050202020403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vin Patil" initials="BP" lastIdx="1" clrIdx="0">
    <p:extLst>
      <p:ext uri="{19B8F6BF-5375-455C-9EA6-DF929625EA0E}">
        <p15:presenceInfo xmlns:p15="http://schemas.microsoft.com/office/powerpoint/2012/main" userId="488fb5dc1328805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B8CE54-D7E4-4D6C-B30F-6A91B47CCFBE}">
  <a:tblStyle styleId="{E4B8CE54-D7E4-4D6C-B30F-6A91B47CCF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A51BF6-B60F-430B-B708-1F52C015F51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118" d="100"/>
          <a:sy n="118" d="100"/>
        </p:scale>
        <p:origin x="22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0259620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6742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0172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c9451a3e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c9451a3e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3194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7753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c9451a3e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c9451a3e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6902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69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c9451a3e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c9451a3e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7282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64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c9451a3e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c9451a3e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43645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55497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c9451a3e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c9451a3e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2191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6225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65667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5680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0674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2953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359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0443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5005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3018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8061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dk1"/>
            </a:gs>
          </a:gsLst>
          <a:lin ang="8100019" scaled="0"/>
        </a:gradFill>
        <a:effectLst/>
      </p:bgPr>
    </p:bg>
    <p:spTree>
      <p:nvGrpSpPr>
        <p:cNvPr id="1" name="Shape 9"/>
        <p:cNvGrpSpPr/>
        <p:nvPr/>
      </p:nvGrpSpPr>
      <p:grpSpPr>
        <a:xfrm>
          <a:off x="0" y="0"/>
          <a:ext cx="0" cy="0"/>
          <a:chOff x="0" y="0"/>
          <a:chExt cx="0" cy="0"/>
        </a:xfrm>
      </p:grpSpPr>
      <p:sp>
        <p:nvSpPr>
          <p:cNvPr id="10" name="Google Shape;10;p2"/>
          <p:cNvSpPr/>
          <p:nvPr/>
        </p:nvSpPr>
        <p:spPr>
          <a:xfrm>
            <a:off x="-1" y="234877"/>
            <a:ext cx="9144000" cy="4673746"/>
          </a:xfrm>
          <a:custGeom>
            <a:avLst/>
            <a:gdLst/>
            <a:ahLst/>
            <a:cxnLst/>
            <a:rect l="l" t="t" r="r" b="b"/>
            <a:pathLst>
              <a:path w="12192000" h="6231661" extrusionOk="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1"/>
              </a:gs>
              <a:gs pos="100000">
                <a:schemeClr val="accent2"/>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1037875" y="1662450"/>
            <a:ext cx="7068300" cy="1818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1"/>
              </a:buClr>
              <a:buSzPts val="6800"/>
              <a:buNone/>
              <a:defRPr sz="6800">
                <a:solidFill>
                  <a:schemeClr val="lt1"/>
                </a:solidFill>
              </a:defRPr>
            </a:lvl1pPr>
            <a:lvl2pPr lvl="1" rtl="0">
              <a:lnSpc>
                <a:spcPct val="100000"/>
              </a:lnSpc>
              <a:spcBef>
                <a:spcPts val="0"/>
              </a:spcBef>
              <a:spcAft>
                <a:spcPts val="0"/>
              </a:spcAft>
              <a:buClr>
                <a:schemeClr val="lt1"/>
              </a:buClr>
              <a:buSzPts val="6800"/>
              <a:buNone/>
              <a:defRPr sz="6800">
                <a:solidFill>
                  <a:schemeClr val="lt1"/>
                </a:solidFill>
              </a:defRPr>
            </a:lvl2pPr>
            <a:lvl3pPr lvl="2" rtl="0">
              <a:lnSpc>
                <a:spcPct val="100000"/>
              </a:lnSpc>
              <a:spcBef>
                <a:spcPts val="0"/>
              </a:spcBef>
              <a:spcAft>
                <a:spcPts val="0"/>
              </a:spcAft>
              <a:buClr>
                <a:schemeClr val="lt1"/>
              </a:buClr>
              <a:buSzPts val="6800"/>
              <a:buNone/>
              <a:defRPr sz="6800">
                <a:solidFill>
                  <a:schemeClr val="lt1"/>
                </a:solidFill>
              </a:defRPr>
            </a:lvl3pPr>
            <a:lvl4pPr lvl="3" rtl="0">
              <a:lnSpc>
                <a:spcPct val="100000"/>
              </a:lnSpc>
              <a:spcBef>
                <a:spcPts val="0"/>
              </a:spcBef>
              <a:spcAft>
                <a:spcPts val="0"/>
              </a:spcAft>
              <a:buClr>
                <a:schemeClr val="lt1"/>
              </a:buClr>
              <a:buSzPts val="6800"/>
              <a:buNone/>
              <a:defRPr sz="6800">
                <a:solidFill>
                  <a:schemeClr val="lt1"/>
                </a:solidFill>
              </a:defRPr>
            </a:lvl4pPr>
            <a:lvl5pPr lvl="4" rtl="0">
              <a:lnSpc>
                <a:spcPct val="100000"/>
              </a:lnSpc>
              <a:spcBef>
                <a:spcPts val="0"/>
              </a:spcBef>
              <a:spcAft>
                <a:spcPts val="0"/>
              </a:spcAft>
              <a:buClr>
                <a:schemeClr val="lt1"/>
              </a:buClr>
              <a:buSzPts val="6800"/>
              <a:buNone/>
              <a:defRPr sz="6800">
                <a:solidFill>
                  <a:schemeClr val="lt1"/>
                </a:solidFill>
              </a:defRPr>
            </a:lvl5pPr>
            <a:lvl6pPr lvl="5" rtl="0">
              <a:lnSpc>
                <a:spcPct val="100000"/>
              </a:lnSpc>
              <a:spcBef>
                <a:spcPts val="0"/>
              </a:spcBef>
              <a:spcAft>
                <a:spcPts val="0"/>
              </a:spcAft>
              <a:buClr>
                <a:schemeClr val="lt1"/>
              </a:buClr>
              <a:buSzPts val="6800"/>
              <a:buNone/>
              <a:defRPr sz="6800">
                <a:solidFill>
                  <a:schemeClr val="lt1"/>
                </a:solidFill>
              </a:defRPr>
            </a:lvl6pPr>
            <a:lvl7pPr lvl="6" rtl="0">
              <a:lnSpc>
                <a:spcPct val="100000"/>
              </a:lnSpc>
              <a:spcBef>
                <a:spcPts val="0"/>
              </a:spcBef>
              <a:spcAft>
                <a:spcPts val="0"/>
              </a:spcAft>
              <a:buClr>
                <a:schemeClr val="lt1"/>
              </a:buClr>
              <a:buSzPts val="6800"/>
              <a:buNone/>
              <a:defRPr sz="6800">
                <a:solidFill>
                  <a:schemeClr val="lt1"/>
                </a:solidFill>
              </a:defRPr>
            </a:lvl7pPr>
            <a:lvl8pPr lvl="7" rtl="0">
              <a:lnSpc>
                <a:spcPct val="100000"/>
              </a:lnSpc>
              <a:spcBef>
                <a:spcPts val="0"/>
              </a:spcBef>
              <a:spcAft>
                <a:spcPts val="0"/>
              </a:spcAft>
              <a:buClr>
                <a:schemeClr val="lt1"/>
              </a:buClr>
              <a:buSzPts val="6800"/>
              <a:buNone/>
              <a:defRPr sz="6800">
                <a:solidFill>
                  <a:schemeClr val="lt1"/>
                </a:solidFill>
              </a:defRPr>
            </a:lvl8pPr>
            <a:lvl9pPr lvl="8" rtl="0">
              <a:lnSpc>
                <a:spcPct val="100000"/>
              </a:lnSpc>
              <a:spcBef>
                <a:spcPts val="0"/>
              </a:spcBef>
              <a:spcAft>
                <a:spcPts val="0"/>
              </a:spcAft>
              <a:buClr>
                <a:schemeClr val="lt1"/>
              </a:buClr>
              <a:buSzPts val="6800"/>
              <a:buNone/>
              <a:defRPr sz="6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1"/>
            </a:gs>
            <a:gs pos="100000">
              <a:schemeClr val="accent2"/>
            </a:gs>
          </a:gsLst>
          <a:lin ang="8100019" scaled="0"/>
        </a:gradFill>
        <a:effectLst/>
      </p:bgPr>
    </p:bg>
    <p:spTree>
      <p:nvGrpSpPr>
        <p:cNvPr id="1" name="Shape 12"/>
        <p:cNvGrpSpPr/>
        <p:nvPr/>
      </p:nvGrpSpPr>
      <p:grpSpPr>
        <a:xfrm>
          <a:off x="0" y="0"/>
          <a:ext cx="0" cy="0"/>
          <a:chOff x="0" y="0"/>
          <a:chExt cx="0" cy="0"/>
        </a:xfrm>
      </p:grpSpPr>
      <p:sp>
        <p:nvSpPr>
          <p:cNvPr id="13" name="Google Shape;13;p3"/>
          <p:cNvSpPr/>
          <p:nvPr/>
        </p:nvSpPr>
        <p:spPr>
          <a:xfrm>
            <a:off x="-1" y="234877"/>
            <a:ext cx="9144000" cy="4673746"/>
          </a:xfrm>
          <a:custGeom>
            <a:avLst/>
            <a:gdLst/>
            <a:ahLst/>
            <a:cxnLst/>
            <a:rect l="l" t="t" r="r" b="b"/>
            <a:pathLst>
              <a:path w="12192000" h="6231661" extrusionOk="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2"/>
              </a:gs>
              <a:gs pos="100000">
                <a:schemeClr val="dk1"/>
              </a:gs>
            </a:gsLst>
            <a:lin ang="108014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3"/>
          <p:cNvSpPr txBox="1">
            <a:spLocks noGrp="1"/>
          </p:cNvSpPr>
          <p:nvPr>
            <p:ph type="ctrTitle"/>
          </p:nvPr>
        </p:nvSpPr>
        <p:spPr>
          <a:xfrm>
            <a:off x="1037875" y="2066800"/>
            <a:ext cx="7068300" cy="610500"/>
          </a:xfrm>
          <a:prstGeom prst="rect">
            <a:avLst/>
          </a:prstGeom>
        </p:spPr>
        <p:txBody>
          <a:bodyPr spcFirstLastPara="1" wrap="square" lIns="0" tIns="0" rIns="0" bIns="0" anchor="b"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sp>
        <p:nvSpPr>
          <p:cNvPr id="15" name="Google Shape;15;p3"/>
          <p:cNvSpPr txBox="1">
            <a:spLocks noGrp="1"/>
          </p:cNvSpPr>
          <p:nvPr>
            <p:ph type="subTitle" idx="1"/>
          </p:nvPr>
        </p:nvSpPr>
        <p:spPr>
          <a:xfrm>
            <a:off x="1037875" y="2774327"/>
            <a:ext cx="7068300" cy="3840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2400"/>
              <a:buNone/>
              <a:defRPr>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lt2"/>
            </a:gs>
            <a:gs pos="50000">
              <a:schemeClr val="accent1"/>
            </a:gs>
            <a:gs pos="100000">
              <a:schemeClr val="accent2"/>
            </a:gs>
          </a:gsLst>
          <a:lin ang="8099331" scaled="0"/>
        </a:grad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body" idx="1"/>
          </p:nvPr>
        </p:nvSpPr>
        <p:spPr>
          <a:xfrm>
            <a:off x="1037875" y="1323600"/>
            <a:ext cx="5654700" cy="2970900"/>
          </a:xfrm>
          <a:prstGeom prst="rect">
            <a:avLst/>
          </a:prstGeom>
        </p:spPr>
        <p:txBody>
          <a:bodyPr spcFirstLastPara="1" wrap="square" lIns="0" tIns="0" rIns="0" bIns="0" anchor="t" anchorCtr="0">
            <a:noAutofit/>
          </a:bodyPr>
          <a:lstStyle>
            <a:lvl1pPr marL="457200" lvl="0" indent="-412750" rtl="0">
              <a:lnSpc>
                <a:spcPct val="115000"/>
              </a:lnSpc>
              <a:spcBef>
                <a:spcPts val="60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1pPr>
            <a:lvl2pPr marL="914400" lvl="1"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2pPr>
            <a:lvl3pPr marL="1371600" lvl="2"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3pPr>
            <a:lvl4pPr marL="1828800" lvl="3"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4pPr>
            <a:lvl5pPr marL="2286000" lvl="4"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5pPr>
            <a:lvl6pPr marL="2743200" lvl="5"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6pPr>
            <a:lvl7pPr marL="3200400" lvl="6"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7pPr>
            <a:lvl8pPr marL="3657600" lvl="7"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8pPr>
            <a:lvl9pPr marL="4114800" lvl="8"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9pPr>
          </a:lstStyle>
          <a:p>
            <a:endParaRPr/>
          </a:p>
        </p:txBody>
      </p:sp>
      <p:sp>
        <p:nvSpPr>
          <p:cNvPr id="18" name="Google Shape;18;p4"/>
          <p:cNvSpPr txBox="1"/>
          <p:nvPr/>
        </p:nvSpPr>
        <p:spPr>
          <a:xfrm>
            <a:off x="961675" y="527994"/>
            <a:ext cx="19572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9600" b="1">
                <a:solidFill>
                  <a:schemeClr val="accent2"/>
                </a:solidFill>
              </a:rPr>
              <a:t>“</a:t>
            </a:r>
            <a:endParaRPr sz="9600" b="1">
              <a:solidFill>
                <a:schemeClr val="accent2"/>
              </a:solidFill>
            </a:endParaRPr>
          </a:p>
        </p:txBody>
      </p:sp>
      <p:sp>
        <p:nvSpPr>
          <p:cNvPr id="19" name="Google Shape;19;p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20" name="Google Shape;20;p4"/>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FFFFFF">
              <a:alpha val="234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5"/>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4" name="Google Shape;24;p5"/>
          <p:cNvSpPr txBox="1">
            <a:spLocks noGrp="1"/>
          </p:cNvSpPr>
          <p:nvPr>
            <p:ph type="body" idx="1"/>
          </p:nvPr>
        </p:nvSpPr>
        <p:spPr>
          <a:xfrm>
            <a:off x="1037875" y="1353948"/>
            <a:ext cx="7068300" cy="30339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6"/>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9" name="Google Shape;29;p6"/>
          <p:cNvSpPr txBox="1">
            <a:spLocks noGrp="1"/>
          </p:cNvSpPr>
          <p:nvPr>
            <p:ph type="body" idx="1"/>
          </p:nvPr>
        </p:nvSpPr>
        <p:spPr>
          <a:xfrm>
            <a:off x="1037825" y="1353950"/>
            <a:ext cx="3302400" cy="3155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4803623" y="1353950"/>
            <a:ext cx="3302400" cy="3155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sp>
        <p:nvSpPr>
          <p:cNvPr id="33" name="Google Shape;33;p7"/>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7"/>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5" name="Google Shape;35;p7"/>
          <p:cNvSpPr txBox="1">
            <a:spLocks noGrp="1"/>
          </p:cNvSpPr>
          <p:nvPr>
            <p:ph type="body" idx="1"/>
          </p:nvPr>
        </p:nvSpPr>
        <p:spPr>
          <a:xfrm>
            <a:off x="1037875" y="1353950"/>
            <a:ext cx="2191800" cy="30300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6" name="Google Shape;36;p7"/>
          <p:cNvSpPr txBox="1">
            <a:spLocks noGrp="1"/>
          </p:cNvSpPr>
          <p:nvPr>
            <p:ph type="body" idx="2"/>
          </p:nvPr>
        </p:nvSpPr>
        <p:spPr>
          <a:xfrm>
            <a:off x="3460026" y="1353950"/>
            <a:ext cx="2191800" cy="30300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7" name="Google Shape;37;p7"/>
          <p:cNvSpPr txBox="1">
            <a:spLocks noGrp="1"/>
          </p:cNvSpPr>
          <p:nvPr>
            <p:ph type="body" idx="3"/>
          </p:nvPr>
        </p:nvSpPr>
        <p:spPr>
          <a:xfrm>
            <a:off x="5882177" y="1353950"/>
            <a:ext cx="2191800" cy="30300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 name="Google Shape;38;p7"/>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8"/>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8"/>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2" name="Google Shape;42;p8"/>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Light" type="blank">
  <p:cSld name="BLANK">
    <p:spTree>
      <p:nvGrpSpPr>
        <p:cNvPr id="1" name="Shape 47"/>
        <p:cNvGrpSpPr/>
        <p:nvPr/>
      </p:nvGrpSpPr>
      <p:grpSpPr>
        <a:xfrm>
          <a:off x="0" y="0"/>
          <a:ext cx="0" cy="0"/>
          <a:chOff x="0" y="0"/>
          <a:chExt cx="0" cy="0"/>
        </a:xfrm>
      </p:grpSpPr>
      <p:sp>
        <p:nvSpPr>
          <p:cNvPr id="48" name="Google Shape;48;p10"/>
          <p:cNvSpPr/>
          <p:nvPr/>
        </p:nvSpPr>
        <p:spPr>
          <a:xfrm>
            <a:off x="0" y="1455585"/>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0072D1">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10"/>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Dark">
  <p:cSld name="BLANK_1">
    <p:bg>
      <p:bgPr>
        <a:gradFill>
          <a:gsLst>
            <a:gs pos="0">
              <a:schemeClr val="accent1"/>
            </a:gs>
            <a:gs pos="100000">
              <a:schemeClr val="accent2"/>
            </a:gs>
          </a:gsLst>
          <a:lin ang="8099331" scaled="0"/>
        </a:gradFill>
        <a:effectLst/>
      </p:bgPr>
    </p:bg>
    <p:spTree>
      <p:nvGrpSpPr>
        <p:cNvPr id="1" name="Shape 50"/>
        <p:cNvGrpSpPr/>
        <p:nvPr/>
      </p:nvGrpSpPr>
      <p:grpSpPr>
        <a:xfrm>
          <a:off x="0" y="0"/>
          <a:ext cx="0" cy="0"/>
          <a:chOff x="0" y="0"/>
          <a:chExt cx="0" cy="0"/>
        </a:xfrm>
      </p:grpSpPr>
      <p:sp>
        <p:nvSpPr>
          <p:cNvPr id="51" name="Google Shape;51;p11"/>
          <p:cNvSpPr/>
          <p:nvPr/>
        </p:nvSpPr>
        <p:spPr>
          <a:xfrm>
            <a:off x="0" y="1455585"/>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FFFFFF">
              <a:alpha val="234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11"/>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7875" y="836000"/>
            <a:ext cx="70683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1pPr>
            <a:lvl2pPr lvl="1"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2pPr>
            <a:lvl3pPr lvl="2"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3pPr>
            <a:lvl4pPr lvl="3"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4pPr>
            <a:lvl5pPr lvl="4"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5pPr>
            <a:lvl6pPr lvl="5"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6pPr>
            <a:lvl7pPr lvl="6"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7pPr>
            <a:lvl8pPr lvl="7"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8pPr>
            <a:lvl9pPr lvl="8"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9pPr>
          </a:lstStyle>
          <a:p>
            <a:endParaRPr/>
          </a:p>
        </p:txBody>
      </p:sp>
      <p:sp>
        <p:nvSpPr>
          <p:cNvPr id="7" name="Google Shape;7;p1"/>
          <p:cNvSpPr txBox="1">
            <a:spLocks noGrp="1"/>
          </p:cNvSpPr>
          <p:nvPr>
            <p:ph type="body" idx="1"/>
          </p:nvPr>
        </p:nvSpPr>
        <p:spPr>
          <a:xfrm>
            <a:off x="1037875" y="1353948"/>
            <a:ext cx="70683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1pPr>
            <a:lvl2pPr marL="914400" lvl="1" indent="-381000" rtl="0">
              <a:lnSpc>
                <a:spcPct val="115000"/>
              </a:lnSpc>
              <a:spcBef>
                <a:spcPts val="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2pPr>
            <a:lvl3pPr marL="1371600" lvl="2" indent="-381000" rtl="0">
              <a:lnSpc>
                <a:spcPct val="115000"/>
              </a:lnSpc>
              <a:spcBef>
                <a:spcPts val="0"/>
              </a:spcBef>
              <a:spcAft>
                <a:spcPts val="0"/>
              </a:spcAft>
              <a:buClr>
                <a:schemeClr val="lt2"/>
              </a:buClr>
              <a:buSzPts val="2400"/>
              <a:buFont typeface="Inter-Regular"/>
              <a:buChar char="■"/>
              <a:defRPr sz="2400">
                <a:solidFill>
                  <a:schemeClr val="dk1"/>
                </a:solidFill>
                <a:latin typeface="Inter-Regular"/>
                <a:ea typeface="Inter-Regular"/>
                <a:cs typeface="Inter-Regular"/>
                <a:sym typeface="Inter-Regular"/>
              </a:defRPr>
            </a:lvl3pPr>
            <a:lvl4pPr marL="1828800" lvl="3"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4pPr>
            <a:lvl5pPr marL="2286000" lvl="4"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5pPr>
            <a:lvl6pPr marL="2743200" lvl="5"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6pPr>
            <a:lvl7pPr marL="3200400" lvl="6"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7pPr>
            <a:lvl8pPr marL="3657600" lvl="7"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8pPr>
            <a:lvl9pPr marL="4114800" lvl="8"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9pPr>
          </a:lstStyle>
          <a:p>
            <a:endParaRPr/>
          </a:p>
        </p:txBody>
      </p:sp>
      <p:sp>
        <p:nvSpPr>
          <p:cNvPr id="8" name="Google Shape;8;p1"/>
          <p:cNvSpPr txBox="1">
            <a:spLocks noGrp="1"/>
          </p:cNvSpPr>
          <p:nvPr>
            <p:ph type="sldNum" idx="12"/>
          </p:nvPr>
        </p:nvSpPr>
        <p:spPr>
          <a:xfrm>
            <a:off x="8328184" y="45974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Inter-Regular"/>
                <a:ea typeface="Inter-Regular"/>
                <a:cs typeface="Inter-Regular"/>
                <a:sym typeface="Inter-Regular"/>
              </a:defRPr>
            </a:lvl1pPr>
            <a:lvl2pPr lvl="1" algn="r" rtl="0">
              <a:buNone/>
              <a:defRPr sz="1300">
                <a:solidFill>
                  <a:schemeClr val="accent1"/>
                </a:solidFill>
                <a:latin typeface="Inter-Regular"/>
                <a:ea typeface="Inter-Regular"/>
                <a:cs typeface="Inter-Regular"/>
                <a:sym typeface="Inter-Regular"/>
              </a:defRPr>
            </a:lvl2pPr>
            <a:lvl3pPr lvl="2" algn="r" rtl="0">
              <a:buNone/>
              <a:defRPr sz="1300">
                <a:solidFill>
                  <a:schemeClr val="accent1"/>
                </a:solidFill>
                <a:latin typeface="Inter-Regular"/>
                <a:ea typeface="Inter-Regular"/>
                <a:cs typeface="Inter-Regular"/>
                <a:sym typeface="Inter-Regular"/>
              </a:defRPr>
            </a:lvl3pPr>
            <a:lvl4pPr lvl="3" algn="r" rtl="0">
              <a:buNone/>
              <a:defRPr sz="1300">
                <a:solidFill>
                  <a:schemeClr val="accent1"/>
                </a:solidFill>
                <a:latin typeface="Inter-Regular"/>
                <a:ea typeface="Inter-Regular"/>
                <a:cs typeface="Inter-Regular"/>
                <a:sym typeface="Inter-Regular"/>
              </a:defRPr>
            </a:lvl4pPr>
            <a:lvl5pPr lvl="4" algn="r" rtl="0">
              <a:buNone/>
              <a:defRPr sz="1300">
                <a:solidFill>
                  <a:schemeClr val="accent1"/>
                </a:solidFill>
                <a:latin typeface="Inter-Regular"/>
                <a:ea typeface="Inter-Regular"/>
                <a:cs typeface="Inter-Regular"/>
                <a:sym typeface="Inter-Regular"/>
              </a:defRPr>
            </a:lvl5pPr>
            <a:lvl6pPr lvl="5" algn="r" rtl="0">
              <a:buNone/>
              <a:defRPr sz="1300">
                <a:solidFill>
                  <a:schemeClr val="accent1"/>
                </a:solidFill>
                <a:latin typeface="Inter-Regular"/>
                <a:ea typeface="Inter-Regular"/>
                <a:cs typeface="Inter-Regular"/>
                <a:sym typeface="Inter-Regular"/>
              </a:defRPr>
            </a:lvl6pPr>
            <a:lvl7pPr lvl="6" algn="r" rtl="0">
              <a:buNone/>
              <a:defRPr sz="1300">
                <a:solidFill>
                  <a:schemeClr val="accent1"/>
                </a:solidFill>
                <a:latin typeface="Inter-Regular"/>
                <a:ea typeface="Inter-Regular"/>
                <a:cs typeface="Inter-Regular"/>
                <a:sym typeface="Inter-Regular"/>
              </a:defRPr>
            </a:lvl7pPr>
            <a:lvl8pPr lvl="7" algn="r" rtl="0">
              <a:buNone/>
              <a:defRPr sz="1300">
                <a:solidFill>
                  <a:schemeClr val="accent1"/>
                </a:solidFill>
                <a:latin typeface="Inter-Regular"/>
                <a:ea typeface="Inter-Regular"/>
                <a:cs typeface="Inter-Regular"/>
                <a:sym typeface="Inter-Regular"/>
              </a:defRPr>
            </a:lvl8pPr>
            <a:lvl9pPr lvl="8" algn="r" rtl="0">
              <a:buNone/>
              <a:defRPr sz="1300">
                <a:solidFill>
                  <a:schemeClr val="accent1"/>
                </a:solidFill>
                <a:latin typeface="Inter-Regular"/>
                <a:ea typeface="Inter-Regular"/>
                <a:cs typeface="Inter-Regular"/>
                <a:sym typeface="Inter-Regular"/>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www.geeksforgeeks.org/" TargetMode="External"/><Relationship Id="rId2" Type="http://schemas.openxmlformats.org/officeDocument/2006/relationships/hyperlink" Target="https://www.javatpoint.com/" TargetMode="External"/><Relationship Id="rId1" Type="http://schemas.openxmlformats.org/officeDocument/2006/relationships/slideLayout" Target="../slideLayouts/slideLayout4.xml"/><Relationship Id="rId6" Type="http://schemas.openxmlformats.org/officeDocument/2006/relationships/hyperlink" Target="http://www.nitjsr.ac.in/course_assignment/CS01CS1302A%20Book%20Fundamentals%20of%20Data%20Structure%20(1982)%20by%20Ellis%20Horowitz%20and%20Sartaj%20Sahni.pd" TargetMode="External"/><Relationship Id="rId5" Type="http://schemas.openxmlformats.org/officeDocument/2006/relationships/hyperlink" Target="https://www.w3schools.in/" TargetMode="External"/><Relationship Id="rId4" Type="http://schemas.openxmlformats.org/officeDocument/2006/relationships/hyperlink" Target="https://www.tutorialspoint.com/index.htm"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ctrTitle"/>
          </p:nvPr>
        </p:nvSpPr>
        <p:spPr>
          <a:xfrm>
            <a:off x="191386" y="-588336"/>
            <a:ext cx="7747589" cy="2863703"/>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b="1" u="sng" dirty="0">
                <a:solidFill>
                  <a:schemeClr val="accent5"/>
                </a:solidFill>
                <a:effectLst>
                  <a:outerShdw blurRad="38100" dist="38100" dir="2700000" algn="tl">
                    <a:srgbClr val="000000">
                      <a:alpha val="43137"/>
                    </a:srgbClr>
                  </a:outerShdw>
                </a:effectLst>
              </a:rPr>
              <a:t>Data Structure for Languages and Libraries</a:t>
            </a:r>
            <a:endParaRPr sz="4800" b="1" u="sng" dirty="0">
              <a:solidFill>
                <a:schemeClr val="accent5"/>
              </a:solidFill>
              <a:effectLst>
                <a:outerShdw blurRad="38100" dist="38100" dir="2700000" algn="tl">
                  <a:srgbClr val="000000">
                    <a:alpha val="43137"/>
                  </a:srgbClr>
                </a:outerShdw>
              </a:effectLst>
            </a:endParaRPr>
          </a:p>
        </p:txBody>
      </p:sp>
      <p:sp>
        <p:nvSpPr>
          <p:cNvPr id="2" name="TextBox 1">
            <a:extLst>
              <a:ext uri="{FF2B5EF4-FFF2-40B4-BE49-F238E27FC236}">
                <a16:creationId xmlns:a16="http://schemas.microsoft.com/office/drawing/2014/main" xmlns="" id="{1AE7810E-BE97-4842-B23F-47E842D7CB0A}"/>
              </a:ext>
            </a:extLst>
          </p:cNvPr>
          <p:cNvSpPr txBox="1"/>
          <p:nvPr/>
        </p:nvSpPr>
        <p:spPr>
          <a:xfrm>
            <a:off x="432390" y="2778642"/>
            <a:ext cx="8477693" cy="1815882"/>
          </a:xfrm>
          <a:prstGeom prst="rect">
            <a:avLst/>
          </a:prstGeom>
          <a:noFill/>
        </p:spPr>
        <p:txBody>
          <a:bodyPr wrap="square" rtlCol="0">
            <a:spAutoFit/>
          </a:bodyPr>
          <a:lstStyle/>
          <a:p>
            <a:r>
              <a:rPr lang="en-US" dirty="0">
                <a:solidFill>
                  <a:schemeClr val="bg1"/>
                </a:solidFill>
              </a:rPr>
              <a:t> </a:t>
            </a:r>
            <a:r>
              <a:rPr lang="en-US" b="1" dirty="0">
                <a:solidFill>
                  <a:schemeClr val="bg1"/>
                </a:solidFill>
              </a:rPr>
              <a:t>Presented By, 				                           Guided By,</a:t>
            </a:r>
          </a:p>
          <a:p>
            <a:endParaRPr lang="en-US" dirty="0">
              <a:solidFill>
                <a:schemeClr val="bg1"/>
              </a:solidFill>
            </a:endParaRPr>
          </a:p>
          <a:p>
            <a:r>
              <a:rPr lang="en-US" b="1" dirty="0">
                <a:solidFill>
                  <a:schemeClr val="bg1"/>
                </a:solidFill>
              </a:rPr>
              <a:t> </a:t>
            </a:r>
            <a:r>
              <a:rPr lang="en-US" sz="1400" b="1" dirty="0">
                <a:solidFill>
                  <a:schemeClr val="bg1"/>
                </a:solidFill>
              </a:rPr>
              <a:t>Patil Manasi Arunrao 		</a:t>
            </a:r>
            <a:r>
              <a:rPr lang="en-US" b="1" dirty="0">
                <a:solidFill>
                  <a:schemeClr val="bg1"/>
                </a:solidFill>
              </a:rPr>
              <a:t>	          </a:t>
            </a:r>
            <a:r>
              <a:rPr lang="en-US" sz="1400" b="1" dirty="0">
                <a:solidFill>
                  <a:schemeClr val="bg1"/>
                </a:solidFill>
              </a:rPr>
              <a:t>           Dr. Milind Kulkarni</a:t>
            </a:r>
          </a:p>
          <a:p>
            <a:r>
              <a:rPr lang="en-US" sz="1400" b="1" dirty="0">
                <a:solidFill>
                  <a:schemeClr val="bg1"/>
                </a:solidFill>
              </a:rPr>
              <a:t> Patil Chaitanya Anil						</a:t>
            </a:r>
          </a:p>
          <a:p>
            <a:r>
              <a:rPr lang="en-US" sz="1400" b="1" dirty="0">
                <a:solidFill>
                  <a:schemeClr val="bg1"/>
                </a:solidFill>
              </a:rPr>
              <a:t> Thakur Uma Devidas </a:t>
            </a:r>
          </a:p>
          <a:p>
            <a:r>
              <a:rPr lang="en-US" sz="1400" b="1" dirty="0">
                <a:solidFill>
                  <a:schemeClr val="bg1"/>
                </a:solidFill>
              </a:rPr>
              <a:t> Patil Bhavin Ratansing </a:t>
            </a:r>
          </a:p>
          <a:p>
            <a:endParaRPr lang="en-IN" dirty="0"/>
          </a:p>
          <a:p>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E6948F57-A66F-4133-978C-3ED452DEC504}"/>
              </a:ext>
            </a:extLst>
          </p:cNvPr>
          <p:cNvSpPr>
            <a:spLocks noGrp="1"/>
          </p:cNvSpPr>
          <p:nvPr>
            <p:ph type="body" idx="1"/>
          </p:nvPr>
        </p:nvSpPr>
        <p:spPr>
          <a:xfrm>
            <a:off x="735477" y="671380"/>
            <a:ext cx="7673045" cy="3000640"/>
          </a:xfrm>
        </p:spPr>
        <p:txBody>
          <a:bodyPr/>
          <a:lstStyle/>
          <a:p>
            <a:pPr marL="114300" indent="0">
              <a:buNone/>
            </a:pPr>
            <a:r>
              <a:rPr lang="en-US" sz="1400" dirty="0">
                <a:latin typeface="+mj-lt"/>
              </a:rPr>
              <a:t>The complexity of an algorithm is a function which describes the efficiency of the algorithm. The algorithm must process the amount of data in term of described function for efficiency.</a:t>
            </a:r>
          </a:p>
          <a:p>
            <a:pPr marL="114300" indent="0">
              <a:buNone/>
            </a:pPr>
            <a:endParaRPr lang="en-US" sz="1400" dirty="0">
              <a:latin typeface="+mj-lt"/>
            </a:endParaRPr>
          </a:p>
          <a:p>
            <a:pPr marL="114300" indent="0">
              <a:buNone/>
            </a:pPr>
            <a:r>
              <a:rPr lang="en-US" sz="1400" dirty="0">
                <a:latin typeface="+mj-lt"/>
              </a:rPr>
              <a:t>There are two main complexity measures of the efficiency of an algorithm:</a:t>
            </a:r>
          </a:p>
          <a:p>
            <a:pPr lvl="1">
              <a:buFont typeface="Arial" panose="020B0604020202020204" pitchFamily="34" charset="0"/>
              <a:buChar char="•"/>
            </a:pPr>
            <a:r>
              <a:rPr lang="en-US" sz="1400" dirty="0">
                <a:latin typeface="+mj-lt"/>
              </a:rPr>
              <a:t>Time Complexity</a:t>
            </a:r>
          </a:p>
          <a:p>
            <a:pPr lvl="1">
              <a:buFont typeface="Arial" panose="020B0604020202020204" pitchFamily="34" charset="0"/>
              <a:buChar char="•"/>
            </a:pPr>
            <a:r>
              <a:rPr lang="en-US" sz="1400" dirty="0">
                <a:latin typeface="+mj-lt"/>
              </a:rPr>
              <a:t>Space Complexity</a:t>
            </a:r>
          </a:p>
          <a:p>
            <a:pPr marL="571500" lvl="1" indent="0">
              <a:buNone/>
            </a:pPr>
            <a:endParaRPr lang="en-US" sz="1400" dirty="0">
              <a:latin typeface="+mj-lt"/>
            </a:endParaRPr>
          </a:p>
          <a:p>
            <a:pPr marL="114300" indent="0">
              <a:buNone/>
            </a:pPr>
            <a:r>
              <a:rPr lang="en-US" sz="1400" dirty="0">
                <a:latin typeface="+mj-lt"/>
              </a:rPr>
              <a:t>Time Complexity : Time complexity of an algorithm represents the amount of time required by the algorithm to complete the procedure.</a:t>
            </a:r>
          </a:p>
          <a:p>
            <a:pPr marL="114300" indent="0">
              <a:buNone/>
            </a:pPr>
            <a:endParaRPr lang="en-US" sz="1400" dirty="0">
              <a:latin typeface="+mj-lt"/>
            </a:endParaRPr>
          </a:p>
          <a:p>
            <a:pPr marL="114300" indent="0">
              <a:buNone/>
            </a:pPr>
            <a:r>
              <a:rPr lang="en-US" sz="1400" dirty="0">
                <a:latin typeface="+mj-lt"/>
              </a:rPr>
              <a:t>Space Complexity : Space complexity of an algorithm represents the amount of memory space required by the algorithm in it’s life cycle. </a:t>
            </a:r>
          </a:p>
          <a:p>
            <a:pPr marL="114300" indent="0">
              <a:buNone/>
            </a:pPr>
            <a:endParaRPr lang="en-US" sz="1400" dirty="0">
              <a:latin typeface="+mj-lt"/>
            </a:endParaRPr>
          </a:p>
          <a:p>
            <a:pPr marL="114300" indent="0">
              <a:buNone/>
            </a:pPr>
            <a:endParaRPr lang="en-US" sz="1400" dirty="0">
              <a:latin typeface="+mj-lt"/>
            </a:endParaRPr>
          </a:p>
          <a:p>
            <a:pPr marL="114300" indent="0">
              <a:buNone/>
            </a:pPr>
            <a:endParaRPr lang="en-US" sz="1400" dirty="0">
              <a:latin typeface="+mj-lt"/>
            </a:endParaRPr>
          </a:p>
        </p:txBody>
      </p:sp>
    </p:spTree>
    <p:extLst>
      <p:ext uri="{BB962C8B-B14F-4D97-AF65-F5344CB8AC3E}">
        <p14:creationId xmlns:p14="http://schemas.microsoft.com/office/powerpoint/2010/main" val="1023464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7"/>
          <p:cNvSpPr txBox="1">
            <a:spLocks noGrp="1"/>
          </p:cNvSpPr>
          <p:nvPr>
            <p:ph type="ctrTitle"/>
          </p:nvPr>
        </p:nvSpPr>
        <p:spPr>
          <a:xfrm>
            <a:off x="499134" y="1706518"/>
            <a:ext cx="7068300" cy="610500"/>
          </a:xfrm>
          <a:prstGeom prst="rect">
            <a:avLst/>
          </a:prstGeom>
        </p:spPr>
        <p:txBody>
          <a:bodyPr spcFirstLastPara="1" wrap="square" lIns="0" tIns="0" rIns="0" bIns="0" anchor="b" anchorCtr="0">
            <a:noAutofit/>
          </a:bodyPr>
          <a:lstStyle/>
          <a:p>
            <a:pPr algn="ctr"/>
            <a:r>
              <a:rPr lang="en-US" sz="3600" b="1" u="sng" dirty="0">
                <a:solidFill>
                  <a:schemeClr val="accent2">
                    <a:lumMod val="50000"/>
                  </a:schemeClr>
                </a:solidFill>
              </a:rPr>
              <a:t>Operations on Data Structure</a:t>
            </a:r>
            <a:endParaRPr sz="3600" b="1" u="sng" dirty="0">
              <a:solidFill>
                <a:schemeClr val="accent2">
                  <a:lumMod val="5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Google Shape;92;p17"/>
          <p:cNvSpPr txBox="1">
            <a:spLocks noGrp="1"/>
          </p:cNvSpPr>
          <p:nvPr>
            <p:ph type="body" idx="1"/>
          </p:nvPr>
        </p:nvSpPr>
        <p:spPr>
          <a:xfrm>
            <a:off x="1037850" y="419199"/>
            <a:ext cx="7068300" cy="4305101"/>
          </a:xfrm>
          <a:prstGeom prst="rect">
            <a:avLst/>
          </a:prstGeom>
        </p:spPr>
        <p:txBody>
          <a:bodyPr spcFirstLastPara="1" wrap="square" lIns="0" tIns="0" rIns="0" bIns="0" anchor="t" anchorCtr="0">
            <a:noAutofit/>
          </a:bodyPr>
          <a:lstStyle/>
          <a:p>
            <a:pPr marL="76200" lvl="0" indent="0" algn="l" rtl="0">
              <a:spcBef>
                <a:spcPts val="600"/>
              </a:spcBef>
              <a:spcAft>
                <a:spcPts val="0"/>
              </a:spcAft>
              <a:buSzPts val="2400"/>
              <a:buNone/>
            </a:pPr>
            <a:r>
              <a:rPr lang="en-US" sz="1400" dirty="0">
                <a:latin typeface="+mj-lt"/>
              </a:rPr>
              <a:t>The operations are data structure functions which is used to process the stored data. All the data structure have some common operations used to manipulate and process the stored data for the user.</a:t>
            </a:r>
          </a:p>
          <a:p>
            <a:pPr marL="76200" lvl="0" indent="0" algn="l" rtl="0">
              <a:spcBef>
                <a:spcPts val="600"/>
              </a:spcBef>
              <a:spcAft>
                <a:spcPts val="0"/>
              </a:spcAft>
              <a:buSzPts val="2400"/>
              <a:buNone/>
            </a:pPr>
            <a:r>
              <a:rPr lang="en-US" sz="1400" dirty="0">
                <a:latin typeface="+mj-lt"/>
              </a:rPr>
              <a:t>Following are some operations :</a:t>
            </a:r>
          </a:p>
          <a:p>
            <a:pPr marL="76200" lvl="0" indent="0" algn="l" rtl="0">
              <a:spcBef>
                <a:spcPts val="600"/>
              </a:spcBef>
              <a:spcAft>
                <a:spcPts val="0"/>
              </a:spcAft>
              <a:buSzPts val="2400"/>
              <a:buNone/>
            </a:pPr>
            <a:endParaRPr lang="en-US" sz="1400" dirty="0">
              <a:latin typeface="+mj-lt"/>
            </a:endParaRPr>
          </a:p>
          <a:p>
            <a:pPr lvl="3">
              <a:buFont typeface="Arial" panose="020B0604020202020204" pitchFamily="34" charset="0"/>
              <a:buChar char="•"/>
            </a:pPr>
            <a:r>
              <a:rPr lang="en-US" sz="1400" dirty="0">
                <a:latin typeface="+mj-lt"/>
              </a:rPr>
              <a:t>Traversing </a:t>
            </a:r>
          </a:p>
          <a:p>
            <a:pPr lvl="3">
              <a:spcBef>
                <a:spcPts val="600"/>
              </a:spcBef>
              <a:buFont typeface="Arial" panose="020B0604020202020204" pitchFamily="34" charset="0"/>
              <a:buChar char="•"/>
            </a:pPr>
            <a:r>
              <a:rPr lang="en-US" sz="1400" dirty="0">
                <a:latin typeface="+mj-lt"/>
              </a:rPr>
              <a:t>Insertion </a:t>
            </a:r>
          </a:p>
          <a:p>
            <a:pPr lvl="3">
              <a:spcBef>
                <a:spcPts val="600"/>
              </a:spcBef>
              <a:buFont typeface="Arial" panose="020B0604020202020204" pitchFamily="34" charset="0"/>
              <a:buChar char="•"/>
            </a:pPr>
            <a:r>
              <a:rPr lang="en-US" sz="1400" dirty="0">
                <a:latin typeface="+mj-lt"/>
              </a:rPr>
              <a:t>Deletion</a:t>
            </a:r>
          </a:p>
          <a:p>
            <a:pPr lvl="3">
              <a:buFont typeface="Arial" panose="020B0604020202020204" pitchFamily="34" charset="0"/>
              <a:buChar char="•"/>
            </a:pPr>
            <a:r>
              <a:rPr lang="en-US" sz="1400" dirty="0">
                <a:latin typeface="+mj-lt"/>
              </a:rPr>
              <a:t>Searching</a:t>
            </a:r>
          </a:p>
          <a:p>
            <a:pPr lvl="3">
              <a:buFont typeface="Arial" panose="020B0604020202020204" pitchFamily="34" charset="0"/>
              <a:buChar char="•"/>
            </a:pPr>
            <a:r>
              <a:rPr lang="en-US" sz="1400" dirty="0">
                <a:latin typeface="+mj-lt"/>
              </a:rPr>
              <a:t>Sorting</a:t>
            </a:r>
          </a:p>
          <a:p>
            <a:pPr lvl="3">
              <a:spcBef>
                <a:spcPts val="600"/>
              </a:spcBef>
              <a:buFont typeface="Arial" panose="020B0604020202020204" pitchFamily="34" charset="0"/>
              <a:buChar char="•"/>
            </a:pPr>
            <a:r>
              <a:rPr lang="en-US" sz="1400" dirty="0">
                <a:latin typeface="+mj-lt"/>
              </a:rPr>
              <a:t>Merging</a:t>
            </a:r>
          </a:p>
          <a:p>
            <a:pPr marL="76200" lvl="0" indent="0" algn="l" rtl="0">
              <a:spcBef>
                <a:spcPts val="600"/>
              </a:spcBef>
              <a:spcAft>
                <a:spcPts val="0"/>
              </a:spcAft>
              <a:buSzPts val="2400"/>
              <a:buNone/>
            </a:pPr>
            <a:endParaRPr lang="en-US" sz="1400" dirty="0">
              <a:latin typeface="+mj-lt"/>
            </a:endParaRPr>
          </a:p>
        </p:txBody>
      </p:sp>
    </p:spTree>
    <p:extLst>
      <p:ext uri="{BB962C8B-B14F-4D97-AF65-F5344CB8AC3E}">
        <p14:creationId xmlns:p14="http://schemas.microsoft.com/office/powerpoint/2010/main" val="2149690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7"/>
          <p:cNvSpPr txBox="1">
            <a:spLocks noGrp="1"/>
          </p:cNvSpPr>
          <p:nvPr>
            <p:ph type="ctrTitle"/>
          </p:nvPr>
        </p:nvSpPr>
        <p:spPr>
          <a:xfrm>
            <a:off x="85060" y="1509823"/>
            <a:ext cx="7733414" cy="808075"/>
          </a:xfrm>
          <a:prstGeom prst="rect">
            <a:avLst/>
          </a:prstGeom>
        </p:spPr>
        <p:txBody>
          <a:bodyPr spcFirstLastPara="1" wrap="square" lIns="0" tIns="0" rIns="0" bIns="0" anchor="b" anchorCtr="0">
            <a:noAutofit/>
          </a:bodyPr>
          <a:lstStyle/>
          <a:p>
            <a:pPr algn="ctr"/>
            <a:r>
              <a:rPr lang="en-US" sz="3600" b="1" u="sng" dirty="0">
                <a:solidFill>
                  <a:schemeClr val="accent2">
                    <a:lumMod val="50000"/>
                  </a:schemeClr>
                </a:solidFill>
              </a:rPr>
              <a:t>Libraries in Data Structure</a:t>
            </a:r>
            <a:endParaRPr sz="3600" b="1" u="sng" dirty="0">
              <a:solidFill>
                <a:schemeClr val="accent2">
                  <a:lumMod val="50000"/>
                </a:schemeClr>
              </a:solidFill>
            </a:endParaRPr>
          </a:p>
        </p:txBody>
      </p:sp>
    </p:spTree>
    <p:extLst>
      <p:ext uri="{BB962C8B-B14F-4D97-AF65-F5344CB8AC3E}">
        <p14:creationId xmlns:p14="http://schemas.microsoft.com/office/powerpoint/2010/main" val="406235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Google Shape;92;p17"/>
          <p:cNvSpPr txBox="1">
            <a:spLocks noGrp="1"/>
          </p:cNvSpPr>
          <p:nvPr>
            <p:ph type="body" idx="1"/>
          </p:nvPr>
        </p:nvSpPr>
        <p:spPr>
          <a:xfrm>
            <a:off x="262270" y="419199"/>
            <a:ext cx="7843880" cy="4305101"/>
          </a:xfrm>
          <a:prstGeom prst="rect">
            <a:avLst/>
          </a:prstGeom>
        </p:spPr>
        <p:txBody>
          <a:bodyPr spcFirstLastPara="1" wrap="square" lIns="0" tIns="0" rIns="0" bIns="0" anchor="t" anchorCtr="0">
            <a:noAutofit/>
          </a:bodyPr>
          <a:lstStyle/>
          <a:p>
            <a:pPr marL="76200" indent="0">
              <a:buNone/>
            </a:pPr>
            <a:r>
              <a:rPr lang="en-US" sz="1400" dirty="0">
                <a:latin typeface="+mj-lt"/>
              </a:rPr>
              <a:t>	Data Structure libraries are an important kind of software components that defines interfaces and implements fundamental data structure and algorithms. In order to ease the specialized algorithm and data structure, they can be included in data structure libraries.</a:t>
            </a:r>
          </a:p>
          <a:p>
            <a:pPr marL="76200" indent="0">
              <a:buNone/>
            </a:pPr>
            <a:endParaRPr lang="en-US" sz="1400" dirty="0">
              <a:latin typeface="+mj-lt"/>
            </a:endParaRPr>
          </a:p>
          <a:p>
            <a:pPr marL="76200" indent="0">
              <a:buNone/>
            </a:pPr>
            <a:r>
              <a:rPr lang="en-US" sz="1400" b="1" dirty="0">
                <a:latin typeface="+mj-lt"/>
              </a:rPr>
              <a:t>Libraries have mainly two categories:</a:t>
            </a:r>
          </a:p>
          <a:p>
            <a:pPr marL="76200" indent="0">
              <a:buNone/>
            </a:pPr>
            <a:endParaRPr lang="en-US" sz="1400" dirty="0">
              <a:latin typeface="+mj-lt"/>
            </a:endParaRPr>
          </a:p>
          <a:p>
            <a:pPr lvl="1">
              <a:buFont typeface="Arial" panose="020B0604020202020204" pitchFamily="34" charset="0"/>
              <a:buChar char="•"/>
            </a:pPr>
            <a:r>
              <a:rPr lang="en-US" sz="1400" dirty="0">
                <a:latin typeface="+mj-lt"/>
              </a:rPr>
              <a:t>Static</a:t>
            </a:r>
          </a:p>
          <a:p>
            <a:pPr lvl="1">
              <a:buFont typeface="Arial" panose="020B0604020202020204" pitchFamily="34" charset="0"/>
              <a:buChar char="•"/>
            </a:pPr>
            <a:endParaRPr lang="en-US" sz="1400" dirty="0">
              <a:latin typeface="+mj-lt"/>
            </a:endParaRPr>
          </a:p>
          <a:p>
            <a:pPr lvl="1">
              <a:buFont typeface="Arial" panose="020B0604020202020204" pitchFamily="34" charset="0"/>
              <a:buChar char="•"/>
            </a:pPr>
            <a:r>
              <a:rPr lang="en-US" sz="1400" dirty="0">
                <a:latin typeface="+mj-lt"/>
              </a:rPr>
              <a:t>Shared or Dynamic</a:t>
            </a:r>
          </a:p>
        </p:txBody>
      </p:sp>
      <p:sp>
        <p:nvSpPr>
          <p:cNvPr id="2" name="Rectangle: Rounded Corners 1">
            <a:extLst>
              <a:ext uri="{FF2B5EF4-FFF2-40B4-BE49-F238E27FC236}">
                <a16:creationId xmlns:a16="http://schemas.microsoft.com/office/drawing/2014/main" xmlns="" id="{A70E6529-09DE-4377-9A3A-6AED4FCBB0C8}"/>
              </a:ext>
            </a:extLst>
          </p:cNvPr>
          <p:cNvSpPr/>
          <p:nvPr/>
        </p:nvSpPr>
        <p:spPr>
          <a:xfrm>
            <a:off x="5791200" y="1573619"/>
            <a:ext cx="1438940" cy="574158"/>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Static</a:t>
            </a:r>
            <a:endParaRPr lang="en-IN" dirty="0"/>
          </a:p>
        </p:txBody>
      </p:sp>
      <p:sp>
        <p:nvSpPr>
          <p:cNvPr id="3" name="Rectangle: Rounded Corners 2">
            <a:extLst>
              <a:ext uri="{FF2B5EF4-FFF2-40B4-BE49-F238E27FC236}">
                <a16:creationId xmlns:a16="http://schemas.microsoft.com/office/drawing/2014/main" xmlns="" id="{9918ADB9-BB8B-4FB5-A868-44027218877B}"/>
              </a:ext>
            </a:extLst>
          </p:cNvPr>
          <p:cNvSpPr/>
          <p:nvPr/>
        </p:nvSpPr>
        <p:spPr>
          <a:xfrm>
            <a:off x="4404829" y="2995724"/>
            <a:ext cx="1729563" cy="57415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b="1" dirty="0">
                <a:solidFill>
                  <a:schemeClr val="tx1"/>
                </a:solidFill>
              </a:rPr>
              <a:t>Static</a:t>
            </a:r>
            <a:endParaRPr lang="en-IN" b="1" dirty="0">
              <a:solidFill>
                <a:schemeClr val="tx1"/>
              </a:solidFill>
            </a:endParaRPr>
          </a:p>
        </p:txBody>
      </p:sp>
      <p:sp>
        <p:nvSpPr>
          <p:cNvPr id="5" name="Rectangle: Rounded Corners 4">
            <a:extLst>
              <a:ext uri="{FF2B5EF4-FFF2-40B4-BE49-F238E27FC236}">
                <a16:creationId xmlns:a16="http://schemas.microsoft.com/office/drawing/2014/main" xmlns="" id="{B750D803-C8DA-41EA-9F29-315F5BFB30A1}"/>
              </a:ext>
            </a:extLst>
          </p:cNvPr>
          <p:cNvSpPr/>
          <p:nvPr/>
        </p:nvSpPr>
        <p:spPr>
          <a:xfrm>
            <a:off x="6999174" y="2976181"/>
            <a:ext cx="1729563" cy="57415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solidFill>
                  <a:schemeClr val="tx1"/>
                </a:solidFill>
              </a:rPr>
              <a:t>Shared OR Dynamic</a:t>
            </a:r>
            <a:endParaRPr lang="en-IN" dirty="0">
              <a:solidFill>
                <a:schemeClr val="tx1"/>
              </a:solidFill>
            </a:endParaRPr>
          </a:p>
        </p:txBody>
      </p:sp>
      <p:cxnSp>
        <p:nvCxnSpPr>
          <p:cNvPr id="6" name="Connector: Elbow 5">
            <a:extLst>
              <a:ext uri="{FF2B5EF4-FFF2-40B4-BE49-F238E27FC236}">
                <a16:creationId xmlns:a16="http://schemas.microsoft.com/office/drawing/2014/main" xmlns="" id="{A7D49DFD-071D-471F-BA07-442C8FBE94A1}"/>
              </a:ext>
            </a:extLst>
          </p:cNvPr>
          <p:cNvCxnSpPr>
            <a:cxnSpLocks/>
          </p:cNvCxnSpPr>
          <p:nvPr/>
        </p:nvCxnSpPr>
        <p:spPr>
          <a:xfrm rot="5400000">
            <a:off x="5259817" y="2170471"/>
            <a:ext cx="835047" cy="815459"/>
          </a:xfrm>
          <a:prstGeom prst="bentConnector3">
            <a:avLst>
              <a:gd name="adj1" fmla="val 466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xmlns="" id="{AEAA2C26-1052-428C-BAA3-B039772CF476}"/>
              </a:ext>
            </a:extLst>
          </p:cNvPr>
          <p:cNvCxnSpPr>
            <a:cxnSpLocks/>
            <a:endCxn id="5" idx="0"/>
          </p:cNvCxnSpPr>
          <p:nvPr/>
        </p:nvCxnSpPr>
        <p:spPr>
          <a:xfrm rot="16200000" flipH="1">
            <a:off x="7046013" y="2158238"/>
            <a:ext cx="828404" cy="80748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658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7"/>
          <p:cNvSpPr txBox="1">
            <a:spLocks noGrp="1"/>
          </p:cNvSpPr>
          <p:nvPr>
            <p:ph type="ctrTitle"/>
          </p:nvPr>
        </p:nvSpPr>
        <p:spPr>
          <a:xfrm>
            <a:off x="541664" y="1961250"/>
            <a:ext cx="7068300" cy="610500"/>
          </a:xfrm>
          <a:prstGeom prst="rect">
            <a:avLst/>
          </a:prstGeom>
        </p:spPr>
        <p:txBody>
          <a:bodyPr spcFirstLastPara="1" wrap="square" lIns="0" tIns="0" rIns="0" bIns="0" anchor="b" anchorCtr="0">
            <a:noAutofit/>
          </a:bodyPr>
          <a:lstStyle/>
          <a:p>
            <a:pPr marR="0" algn="ctr" rtl="0">
              <a:lnSpc>
                <a:spcPct val="115000"/>
              </a:lnSpc>
              <a:spcBef>
                <a:spcPts val="600"/>
              </a:spcBef>
              <a:spcAft>
                <a:spcPts val="0"/>
              </a:spcAft>
              <a:buClr>
                <a:schemeClr val="dk1"/>
              </a:buClr>
              <a:buSzPts val="1100"/>
            </a:pPr>
            <a:r>
              <a:rPr lang="en-US" sz="3600" b="1" u="sng" dirty="0">
                <a:solidFill>
                  <a:schemeClr val="accent2">
                    <a:lumMod val="50000"/>
                  </a:schemeClr>
                </a:solidFill>
                <a:effectLst/>
              </a:rPr>
              <a:t>Languages in Data Structure</a:t>
            </a:r>
            <a:endParaRPr lang="en-IN" sz="3600" b="1" u="sng" dirty="0">
              <a:solidFill>
                <a:schemeClr val="accent2">
                  <a:lumMod val="50000"/>
                </a:schemeClr>
              </a:solidFill>
              <a:effectLst/>
            </a:endParaRPr>
          </a:p>
        </p:txBody>
      </p:sp>
    </p:spTree>
    <p:extLst>
      <p:ext uri="{BB962C8B-B14F-4D97-AF65-F5344CB8AC3E}">
        <p14:creationId xmlns:p14="http://schemas.microsoft.com/office/powerpoint/2010/main" val="3680308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Google Shape;92;p17"/>
          <p:cNvSpPr txBox="1">
            <a:spLocks noGrp="1"/>
          </p:cNvSpPr>
          <p:nvPr>
            <p:ph type="body" idx="1"/>
          </p:nvPr>
        </p:nvSpPr>
        <p:spPr>
          <a:xfrm>
            <a:off x="1037850" y="419199"/>
            <a:ext cx="7068300" cy="4305101"/>
          </a:xfrm>
          <a:prstGeom prst="rect">
            <a:avLst/>
          </a:prstGeom>
        </p:spPr>
        <p:txBody>
          <a:bodyPr spcFirstLastPara="1" wrap="square" lIns="0" tIns="0" rIns="0" bIns="0" anchor="t" anchorCtr="0">
            <a:noAutofit/>
          </a:bodyPr>
          <a:lstStyle/>
          <a:p>
            <a:pPr marL="76200" indent="0">
              <a:buNone/>
            </a:pPr>
            <a:r>
              <a:rPr lang="en-US" sz="1400" dirty="0">
                <a:latin typeface="+mj-lt"/>
              </a:rPr>
              <a:t>A data structure is a way of organizing computer memory space in a mathematical fashion, enabling access to the values which are stored in it. We implements methods to complete the most basic tasks like insertion, deletion, searching for data structure. </a:t>
            </a:r>
          </a:p>
          <a:p>
            <a:pPr marL="76200" indent="0">
              <a:buNone/>
            </a:pPr>
            <a:r>
              <a:rPr lang="en-US" sz="1400" dirty="0">
                <a:latin typeface="+mj-lt"/>
              </a:rPr>
              <a:t>Some most common programming language :</a:t>
            </a:r>
          </a:p>
          <a:p>
            <a:pPr marL="76200" indent="0">
              <a:buNone/>
            </a:pPr>
            <a:endParaRPr lang="en-US" sz="1400" dirty="0">
              <a:latin typeface="+mj-lt"/>
            </a:endParaRPr>
          </a:p>
          <a:p>
            <a:pPr marL="1790700" lvl="3" indent="-342900">
              <a:buSzPct val="120000"/>
              <a:buFont typeface="+mj-lt"/>
              <a:buAutoNum type="arabicPeriod"/>
            </a:pPr>
            <a:r>
              <a:rPr lang="en-US" sz="1400" dirty="0">
                <a:latin typeface="+mj-lt"/>
              </a:rPr>
              <a:t>C Programming</a:t>
            </a:r>
          </a:p>
          <a:p>
            <a:pPr marL="1790700" lvl="3" indent="-342900">
              <a:buSzPct val="120000"/>
              <a:buFont typeface="+mj-lt"/>
              <a:buAutoNum type="arabicPeriod"/>
            </a:pPr>
            <a:r>
              <a:rPr lang="en-US" sz="1400" dirty="0">
                <a:latin typeface="+mj-lt"/>
              </a:rPr>
              <a:t>C ++</a:t>
            </a:r>
          </a:p>
          <a:p>
            <a:pPr marL="1790700" lvl="3" indent="-342900">
              <a:buSzPct val="120000"/>
              <a:buFont typeface="+mj-lt"/>
              <a:buAutoNum type="arabicPeriod"/>
            </a:pPr>
            <a:r>
              <a:rPr lang="en-US" sz="1400" dirty="0">
                <a:latin typeface="+mj-lt"/>
              </a:rPr>
              <a:t>Java</a:t>
            </a:r>
          </a:p>
          <a:p>
            <a:pPr marL="1790700" lvl="3" indent="-342900">
              <a:buSzPct val="120000"/>
              <a:buFont typeface="+mj-lt"/>
              <a:buAutoNum type="arabicPeriod"/>
            </a:pPr>
            <a:r>
              <a:rPr lang="en-US" sz="1400" dirty="0">
                <a:latin typeface="+mj-lt"/>
              </a:rPr>
              <a:t>Python</a:t>
            </a:r>
          </a:p>
          <a:p>
            <a:pPr marL="1790700" lvl="3" indent="-342900">
              <a:buSzPct val="120000"/>
              <a:buFont typeface="+mj-lt"/>
              <a:buAutoNum type="arabicPeriod"/>
            </a:pPr>
            <a:r>
              <a:rPr lang="en-US" sz="1400" dirty="0">
                <a:latin typeface="+mj-lt"/>
              </a:rPr>
              <a:t>JavaScript</a:t>
            </a:r>
          </a:p>
          <a:p>
            <a:pPr marL="76200" indent="0">
              <a:buSzPct val="120000"/>
              <a:buNone/>
            </a:pPr>
            <a:r>
              <a:rPr lang="en-US" sz="1400" dirty="0">
                <a:latin typeface="+mj-lt"/>
              </a:rPr>
              <a:t>All of these languages are able to perform basic data structure tasks.</a:t>
            </a:r>
          </a:p>
        </p:txBody>
      </p:sp>
    </p:spTree>
    <p:extLst>
      <p:ext uri="{BB962C8B-B14F-4D97-AF65-F5344CB8AC3E}">
        <p14:creationId xmlns:p14="http://schemas.microsoft.com/office/powerpoint/2010/main" val="2636823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7"/>
          <p:cNvSpPr txBox="1">
            <a:spLocks noGrp="1"/>
          </p:cNvSpPr>
          <p:nvPr>
            <p:ph type="ctrTitle"/>
          </p:nvPr>
        </p:nvSpPr>
        <p:spPr>
          <a:xfrm>
            <a:off x="-89201" y="1635634"/>
            <a:ext cx="7879322" cy="682263"/>
          </a:xfrm>
          <a:prstGeom prst="rect">
            <a:avLst/>
          </a:prstGeom>
        </p:spPr>
        <p:txBody>
          <a:bodyPr spcFirstLastPara="1" wrap="square" lIns="0" tIns="0" rIns="0" bIns="0" anchor="b" anchorCtr="0">
            <a:noAutofit/>
          </a:bodyPr>
          <a:lstStyle/>
          <a:p>
            <a:pPr marR="0" algn="ctr" rtl="0">
              <a:lnSpc>
                <a:spcPct val="115000"/>
              </a:lnSpc>
              <a:spcBef>
                <a:spcPts val="600"/>
              </a:spcBef>
              <a:spcAft>
                <a:spcPts val="0"/>
              </a:spcAft>
              <a:buClr>
                <a:schemeClr val="dk1"/>
              </a:buClr>
              <a:buSzPts val="1100"/>
            </a:pPr>
            <a:r>
              <a:rPr lang="en-US" sz="2800" b="1" u="sng" dirty="0">
                <a:solidFill>
                  <a:schemeClr val="accent2">
                    <a:lumMod val="50000"/>
                  </a:schemeClr>
                </a:solidFill>
                <a:effectLst/>
              </a:rPr>
              <a:t>Importance of Data Structure</a:t>
            </a:r>
            <a:endParaRPr lang="en-IN" sz="2800" b="1" u="sng" dirty="0">
              <a:solidFill>
                <a:schemeClr val="accent2">
                  <a:lumMod val="50000"/>
                </a:schemeClr>
              </a:solidFill>
              <a:effectLst/>
            </a:endParaRPr>
          </a:p>
        </p:txBody>
      </p:sp>
    </p:spTree>
    <p:extLst>
      <p:ext uri="{BB962C8B-B14F-4D97-AF65-F5344CB8AC3E}">
        <p14:creationId xmlns:p14="http://schemas.microsoft.com/office/powerpoint/2010/main" val="586733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Google Shape;92;p17"/>
          <p:cNvSpPr txBox="1">
            <a:spLocks noGrp="1"/>
          </p:cNvSpPr>
          <p:nvPr>
            <p:ph type="body" idx="1"/>
          </p:nvPr>
        </p:nvSpPr>
        <p:spPr>
          <a:xfrm>
            <a:off x="1037850" y="419199"/>
            <a:ext cx="7068300" cy="4305101"/>
          </a:xfrm>
          <a:prstGeom prst="rect">
            <a:avLst/>
          </a:prstGeom>
        </p:spPr>
        <p:txBody>
          <a:bodyPr spcFirstLastPara="1" wrap="square" lIns="0" tIns="0" rIns="0" bIns="0" anchor="t" anchorCtr="0">
            <a:noAutofit/>
          </a:bodyPr>
          <a:lstStyle/>
          <a:p>
            <a:pPr marL="76200" indent="0">
              <a:buNone/>
            </a:pPr>
            <a:r>
              <a:rPr lang="en-US" sz="1400" dirty="0">
                <a:latin typeface="+mj-lt"/>
              </a:rPr>
              <a:t>Data Structure provides right way of organizing the information in digital space. The data structure is the key component of computer science.</a:t>
            </a:r>
          </a:p>
          <a:p>
            <a:pPr marL="76200" indent="0">
              <a:buNone/>
            </a:pPr>
            <a:endParaRPr lang="en-US" sz="1400" dirty="0">
              <a:latin typeface="+mj-lt"/>
            </a:endParaRPr>
          </a:p>
          <a:p>
            <a:pPr marL="76200" indent="0">
              <a:buNone/>
            </a:pPr>
            <a:r>
              <a:rPr lang="en-US" sz="1400" dirty="0">
                <a:latin typeface="+mj-lt"/>
              </a:rPr>
              <a:t>In computer science, importance of data structure is everywhere. Data Structure is the combination of data objects which gives a way of collecting and handling data in the computer so that it can used.</a:t>
            </a:r>
          </a:p>
          <a:p>
            <a:pPr marL="76200" indent="0">
              <a:buNone/>
            </a:pPr>
            <a:endParaRPr lang="en-US" sz="1400" dirty="0">
              <a:latin typeface="+mj-lt"/>
            </a:endParaRPr>
          </a:p>
          <a:p>
            <a:pPr marL="76200" indent="0">
              <a:buNone/>
            </a:pPr>
            <a:r>
              <a:rPr lang="en-US" sz="1400" b="1" dirty="0">
                <a:latin typeface="+mj-lt"/>
              </a:rPr>
              <a:t>Data Structure’s Importance can be understood by the following:</a:t>
            </a:r>
          </a:p>
          <a:p>
            <a:pPr marL="76200" indent="0">
              <a:buNone/>
            </a:pPr>
            <a:endParaRPr lang="en-US" sz="1400" dirty="0">
              <a:latin typeface="+mj-lt"/>
            </a:endParaRPr>
          </a:p>
          <a:p>
            <a:pPr marL="1790700" lvl="3" indent="-342900">
              <a:buSzPct val="120000"/>
              <a:buAutoNum type="arabicPeriod"/>
            </a:pPr>
            <a:r>
              <a:rPr lang="en-US" sz="1400" dirty="0">
                <a:latin typeface="+mj-lt"/>
              </a:rPr>
              <a:t>Handling complexity</a:t>
            </a:r>
          </a:p>
          <a:p>
            <a:pPr marL="1790700" lvl="3" indent="-342900">
              <a:buSzPct val="120000"/>
              <a:buAutoNum type="arabicPeriod"/>
            </a:pPr>
            <a:r>
              <a:rPr lang="en-US" sz="1400" dirty="0">
                <a:latin typeface="+mj-lt"/>
              </a:rPr>
              <a:t>Systematic memory use</a:t>
            </a:r>
          </a:p>
          <a:p>
            <a:pPr marL="1790700" lvl="3" indent="-342900">
              <a:buSzPct val="120000"/>
              <a:buAutoNum type="arabicPeriod"/>
            </a:pPr>
            <a:r>
              <a:rPr lang="en-US" sz="1400" dirty="0">
                <a:latin typeface="+mj-lt"/>
              </a:rPr>
              <a:t>Ability to reuse</a:t>
            </a:r>
          </a:p>
          <a:p>
            <a:pPr marL="1790700" lvl="3" indent="-342900">
              <a:buSzPct val="120000"/>
              <a:buAutoNum type="arabicPeriod"/>
            </a:pPr>
            <a:r>
              <a:rPr lang="en-US" sz="1400" dirty="0">
                <a:latin typeface="+mj-lt"/>
              </a:rPr>
              <a:t>Abstraction</a:t>
            </a:r>
          </a:p>
          <a:p>
            <a:pPr marL="419100" indent="-342900">
              <a:buAutoNum type="arabicPeriod"/>
            </a:pPr>
            <a:endParaRPr lang="en-US" sz="1400" dirty="0">
              <a:latin typeface="+mj-lt"/>
            </a:endParaRPr>
          </a:p>
          <a:p>
            <a:pPr marL="76200" indent="0">
              <a:buNone/>
            </a:pPr>
            <a:endParaRPr lang="en-US" sz="1400" dirty="0">
              <a:latin typeface="+mj-lt"/>
            </a:endParaRPr>
          </a:p>
        </p:txBody>
      </p:sp>
    </p:spTree>
    <p:extLst>
      <p:ext uri="{BB962C8B-B14F-4D97-AF65-F5344CB8AC3E}">
        <p14:creationId xmlns:p14="http://schemas.microsoft.com/office/powerpoint/2010/main" val="384742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7"/>
          <p:cNvSpPr txBox="1">
            <a:spLocks noGrp="1"/>
          </p:cNvSpPr>
          <p:nvPr>
            <p:ph type="ctrTitle"/>
          </p:nvPr>
        </p:nvSpPr>
        <p:spPr>
          <a:xfrm>
            <a:off x="258129" y="1706519"/>
            <a:ext cx="7068300" cy="610500"/>
          </a:xfrm>
          <a:prstGeom prst="rect">
            <a:avLst/>
          </a:prstGeom>
        </p:spPr>
        <p:txBody>
          <a:bodyPr spcFirstLastPara="1" wrap="square" lIns="0" tIns="0" rIns="0" bIns="0" anchor="b" anchorCtr="0">
            <a:noAutofit/>
          </a:bodyPr>
          <a:lstStyle/>
          <a:p>
            <a:pPr marR="0" algn="ctr" rtl="0">
              <a:lnSpc>
                <a:spcPct val="115000"/>
              </a:lnSpc>
              <a:spcBef>
                <a:spcPts val="600"/>
              </a:spcBef>
              <a:spcAft>
                <a:spcPts val="0"/>
              </a:spcAft>
              <a:buClr>
                <a:schemeClr val="dk1"/>
              </a:buClr>
              <a:buSzPts val="1100"/>
            </a:pPr>
            <a:r>
              <a:rPr lang="en-US" sz="2800" b="1" u="sng" dirty="0">
                <a:solidFill>
                  <a:schemeClr val="accent2">
                    <a:lumMod val="50000"/>
                  </a:schemeClr>
                </a:solidFill>
                <a:effectLst/>
              </a:rPr>
              <a:t>Application of Data Structure</a:t>
            </a:r>
            <a:endParaRPr lang="en-IN" sz="2800" b="1" u="sng" dirty="0">
              <a:solidFill>
                <a:schemeClr val="accent2">
                  <a:lumMod val="50000"/>
                </a:schemeClr>
              </a:solidFill>
              <a:effectLst/>
            </a:endParaRPr>
          </a:p>
        </p:txBody>
      </p:sp>
    </p:spTree>
    <p:extLst>
      <p:ext uri="{BB962C8B-B14F-4D97-AF65-F5344CB8AC3E}">
        <p14:creationId xmlns:p14="http://schemas.microsoft.com/office/powerpoint/2010/main" val="3205812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037850" y="836000"/>
            <a:ext cx="7068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u="sng" dirty="0">
                <a:solidFill>
                  <a:schemeClr val="accent2"/>
                </a:solidFill>
              </a:rPr>
              <a:t>Content </a:t>
            </a:r>
            <a:endParaRPr u="sng" dirty="0">
              <a:solidFill>
                <a:schemeClr val="accent2"/>
              </a:solidFill>
            </a:endParaRPr>
          </a:p>
        </p:txBody>
      </p:sp>
      <p:sp>
        <p:nvSpPr>
          <p:cNvPr id="64" name="Google Shape;64;p13"/>
          <p:cNvSpPr txBox="1">
            <a:spLocks noGrp="1"/>
          </p:cNvSpPr>
          <p:nvPr>
            <p:ph type="body" idx="1"/>
          </p:nvPr>
        </p:nvSpPr>
        <p:spPr>
          <a:xfrm>
            <a:off x="1037824" y="1353950"/>
            <a:ext cx="7121437" cy="3186078"/>
          </a:xfrm>
          <a:prstGeom prst="rect">
            <a:avLst/>
          </a:prstGeom>
        </p:spPr>
        <p:txBody>
          <a:bodyPr spcFirstLastPara="1" wrap="square" lIns="0" tIns="0" rIns="0" bIns="0" anchor="t" anchorCtr="0">
            <a:noAutofit/>
          </a:bodyPr>
          <a:lstStyle/>
          <a:p>
            <a:pPr marL="285750" indent="-285750">
              <a:buClr>
                <a:schemeClr val="dk1"/>
              </a:buClr>
              <a:buSzPts val="1100"/>
            </a:pPr>
            <a:r>
              <a:rPr lang="en-US" sz="1600" dirty="0"/>
              <a:t>What is Data Structure</a:t>
            </a:r>
          </a:p>
          <a:p>
            <a:pPr marL="285750" indent="-285750">
              <a:buClr>
                <a:schemeClr val="dk1"/>
              </a:buClr>
              <a:buSzPts val="1100"/>
            </a:pPr>
            <a:r>
              <a:rPr lang="en-US" sz="1600" dirty="0"/>
              <a:t>Classification of Data Structure</a:t>
            </a:r>
          </a:p>
          <a:p>
            <a:pPr marL="285750" indent="-285750">
              <a:buClr>
                <a:schemeClr val="dk1"/>
              </a:buClr>
              <a:buSzPts val="1100"/>
            </a:pPr>
            <a:r>
              <a:rPr lang="en-US" sz="1600" dirty="0"/>
              <a:t>Algorithm Definition and Complexity</a:t>
            </a:r>
          </a:p>
          <a:p>
            <a:pPr marL="285750" indent="-285750">
              <a:buClr>
                <a:schemeClr val="dk1"/>
              </a:buClr>
              <a:buSzPts val="1100"/>
            </a:pPr>
            <a:r>
              <a:rPr lang="en-US" sz="1600" dirty="0"/>
              <a:t>Operation on Data Structure</a:t>
            </a:r>
          </a:p>
          <a:p>
            <a:pPr marL="285750" indent="-285750">
              <a:buClr>
                <a:schemeClr val="dk1"/>
              </a:buClr>
              <a:buSzPts val="1100"/>
            </a:pPr>
            <a:r>
              <a:rPr lang="en-US" sz="1600" dirty="0"/>
              <a:t>Data Structure for Libraries</a:t>
            </a:r>
          </a:p>
          <a:p>
            <a:pPr marL="285750" indent="-285750">
              <a:buClr>
                <a:schemeClr val="dk1"/>
              </a:buClr>
              <a:buSzPts val="1100"/>
            </a:pPr>
            <a:r>
              <a:rPr lang="en-US" sz="1600" dirty="0"/>
              <a:t>Data Structure for Languages</a:t>
            </a:r>
          </a:p>
          <a:p>
            <a:pPr marL="285750" indent="-285750">
              <a:buClr>
                <a:schemeClr val="dk1"/>
              </a:buClr>
              <a:buSzPts val="1100"/>
            </a:pPr>
            <a:r>
              <a:rPr lang="en-US" sz="1600" dirty="0"/>
              <a:t>Importance Data Structure</a:t>
            </a:r>
          </a:p>
          <a:p>
            <a:pPr marL="285750" indent="-285750">
              <a:buClr>
                <a:schemeClr val="dk1"/>
              </a:buClr>
              <a:buSzPts val="1100"/>
            </a:pPr>
            <a:r>
              <a:rPr lang="en-US" sz="1600" dirty="0"/>
              <a:t>Application of Data Structure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Google Shape;92;p17"/>
          <p:cNvSpPr txBox="1">
            <a:spLocks noGrp="1"/>
          </p:cNvSpPr>
          <p:nvPr>
            <p:ph type="body" idx="1"/>
          </p:nvPr>
        </p:nvSpPr>
        <p:spPr>
          <a:xfrm>
            <a:off x="1037850" y="419199"/>
            <a:ext cx="7068300" cy="4305101"/>
          </a:xfrm>
          <a:prstGeom prst="rect">
            <a:avLst/>
          </a:prstGeom>
        </p:spPr>
        <p:txBody>
          <a:bodyPr spcFirstLastPara="1" wrap="square" lIns="0" tIns="0" rIns="0" bIns="0" anchor="t" anchorCtr="0">
            <a:noAutofit/>
          </a:bodyPr>
          <a:lstStyle/>
          <a:p>
            <a:pPr marL="76200" indent="0">
              <a:buNone/>
            </a:pPr>
            <a:r>
              <a:rPr lang="en-US" sz="1400" dirty="0">
                <a:latin typeface="+mj-lt"/>
              </a:rPr>
              <a:t>Different types of Data structure are used for different kinds of purpose. Some of them are highly specialized in specific tasks and is a specialized format for organizing and storing the data in. Application of data structure are listed below.</a:t>
            </a:r>
          </a:p>
          <a:p>
            <a:pPr marL="76200" indent="0">
              <a:buNone/>
            </a:pPr>
            <a:r>
              <a:rPr lang="en-US" sz="1400" dirty="0">
                <a:latin typeface="+mj-lt"/>
              </a:rPr>
              <a:t>Arrays: The arrays is a collection of similar types of data items stored in a contiguous memory location.</a:t>
            </a:r>
          </a:p>
          <a:p>
            <a:pPr marL="76200" indent="0">
              <a:buNone/>
            </a:pPr>
            <a:endParaRPr lang="en-US" sz="1400" dirty="0">
              <a:latin typeface="+mj-lt"/>
            </a:endParaRPr>
          </a:p>
          <a:p>
            <a:pPr marL="76200" indent="0">
              <a:buNone/>
            </a:pPr>
            <a:r>
              <a:rPr lang="en-US" sz="1400" dirty="0">
                <a:latin typeface="+mj-lt"/>
              </a:rPr>
              <a:t>Linked list: A linked list is a sequence data structure, which connects elements called as nodes.</a:t>
            </a:r>
          </a:p>
          <a:p>
            <a:pPr marL="76200" indent="0">
              <a:buNone/>
            </a:pPr>
            <a:endParaRPr lang="en-US" sz="1400" dirty="0">
              <a:latin typeface="+mj-lt"/>
            </a:endParaRPr>
          </a:p>
          <a:p>
            <a:pPr marL="76200" indent="0">
              <a:buNone/>
            </a:pPr>
            <a:r>
              <a:rPr lang="en-US" sz="1400" dirty="0">
                <a:latin typeface="+mj-lt"/>
              </a:rPr>
              <a:t>Stacks: Stack is a linear list in which insertion and deletion takes place at same end based on Last-In-First-Out strategy.</a:t>
            </a:r>
          </a:p>
          <a:p>
            <a:pPr marL="76200" indent="0">
              <a:buNone/>
            </a:pPr>
            <a:endParaRPr lang="en-US" sz="1400" dirty="0">
              <a:latin typeface="+mj-lt"/>
            </a:endParaRPr>
          </a:p>
          <a:p>
            <a:pPr marL="76200" indent="0">
              <a:buNone/>
            </a:pPr>
            <a:r>
              <a:rPr lang="en-US" sz="1400" dirty="0">
                <a:latin typeface="+mj-lt"/>
              </a:rPr>
              <a:t>Queue: A queue is a linear list in which additions and deletion takes place at two different ends. </a:t>
            </a:r>
          </a:p>
        </p:txBody>
      </p:sp>
    </p:spTree>
    <p:extLst>
      <p:ext uri="{BB962C8B-B14F-4D97-AF65-F5344CB8AC3E}">
        <p14:creationId xmlns:p14="http://schemas.microsoft.com/office/powerpoint/2010/main" val="2372836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013883-1EB6-4759-B3DB-C35C5F53BE79}"/>
              </a:ext>
            </a:extLst>
          </p:cNvPr>
          <p:cNvSpPr>
            <a:spLocks noGrp="1"/>
          </p:cNvSpPr>
          <p:nvPr>
            <p:ph type="title"/>
          </p:nvPr>
        </p:nvSpPr>
        <p:spPr/>
        <p:txBody>
          <a:bodyPr/>
          <a:lstStyle/>
          <a:p>
            <a:pPr algn="ctr"/>
            <a:r>
              <a:rPr lang="en-IN" sz="2800" b="1" u="sng" dirty="0">
                <a:solidFill>
                  <a:schemeClr val="accent2">
                    <a:lumMod val="50000"/>
                  </a:schemeClr>
                </a:solidFill>
              </a:rPr>
              <a:t>Conclusion</a:t>
            </a:r>
          </a:p>
        </p:txBody>
      </p:sp>
      <p:sp>
        <p:nvSpPr>
          <p:cNvPr id="3" name="Text Placeholder 2">
            <a:extLst>
              <a:ext uri="{FF2B5EF4-FFF2-40B4-BE49-F238E27FC236}">
                <a16:creationId xmlns:a16="http://schemas.microsoft.com/office/drawing/2014/main" xmlns="" id="{519795BB-7BD6-4B7B-AAD6-1A4CE6DD3D9B}"/>
              </a:ext>
            </a:extLst>
          </p:cNvPr>
          <p:cNvSpPr>
            <a:spLocks noGrp="1"/>
          </p:cNvSpPr>
          <p:nvPr>
            <p:ph type="body" idx="1"/>
          </p:nvPr>
        </p:nvSpPr>
        <p:spPr/>
        <p:txBody>
          <a:bodyPr/>
          <a:lstStyle/>
          <a:p>
            <a:pPr marL="76200" indent="0">
              <a:buNone/>
            </a:pPr>
            <a:r>
              <a:rPr lang="en-US" sz="1400" dirty="0">
                <a:latin typeface="+mj-lt"/>
              </a:rPr>
              <a:t>Data structures are the essential building blocks that we use to organize all of our digital information. Choosing the right data structure allows us to use the algorithms we want and keeps our code running smoothly. </a:t>
            </a:r>
            <a:r>
              <a:rPr lang="en-US" sz="1400" dirty="0">
                <a:latin typeface="+mj-lt"/>
              </a:rPr>
              <a:t>In conclusion, data structures are a great tool to computer science and the professionals who utilize them. Data structures have their advantages and disadvantages like everything </a:t>
            </a:r>
            <a:r>
              <a:rPr lang="en-US" sz="1400" dirty="0" smtClean="0">
                <a:latin typeface="+mj-lt"/>
              </a:rPr>
              <a:t>in </a:t>
            </a:r>
            <a:r>
              <a:rPr lang="en-US" sz="1400" dirty="0">
                <a:latin typeface="+mj-lt"/>
              </a:rPr>
              <a:t>our </a:t>
            </a:r>
            <a:r>
              <a:rPr lang="en-US" sz="1400">
                <a:latin typeface="+mj-lt"/>
              </a:rPr>
              <a:t>lives</a:t>
            </a:r>
            <a:r>
              <a:rPr lang="en-US" sz="1400" smtClean="0">
                <a:latin typeface="+mj-lt"/>
              </a:rPr>
              <a:t>.</a:t>
            </a:r>
            <a:endParaRPr lang="en-US" sz="1400" dirty="0">
              <a:latin typeface="+mj-lt"/>
            </a:endParaRPr>
          </a:p>
        </p:txBody>
      </p:sp>
      <p:sp>
        <p:nvSpPr>
          <p:cNvPr id="4" name="Slide Number Placeholder 3">
            <a:extLst>
              <a:ext uri="{FF2B5EF4-FFF2-40B4-BE49-F238E27FC236}">
                <a16:creationId xmlns:a16="http://schemas.microsoft.com/office/drawing/2014/main" xmlns="" id="{70CFFE82-1C35-4AA4-AE35-BE43AF76CD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656231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6D7DDE-2E8B-44B5-8EBF-D1D063E5F55D}"/>
              </a:ext>
            </a:extLst>
          </p:cNvPr>
          <p:cNvSpPr>
            <a:spLocks noGrp="1"/>
          </p:cNvSpPr>
          <p:nvPr>
            <p:ph type="title"/>
          </p:nvPr>
        </p:nvSpPr>
        <p:spPr/>
        <p:txBody>
          <a:bodyPr/>
          <a:lstStyle/>
          <a:p>
            <a:pPr algn="ctr"/>
            <a:r>
              <a:rPr lang="en-IN" sz="2800" b="1" u="sng">
                <a:solidFill>
                  <a:schemeClr val="accent2">
                    <a:lumMod val="50000"/>
                  </a:schemeClr>
                </a:solidFill>
              </a:rPr>
              <a:t>References</a:t>
            </a:r>
            <a:r>
              <a:rPr lang="en-IN"/>
              <a:t> </a:t>
            </a:r>
            <a:endParaRPr lang="en-IN" dirty="0"/>
          </a:p>
        </p:txBody>
      </p:sp>
      <p:sp>
        <p:nvSpPr>
          <p:cNvPr id="3" name="Text Placeholder 2">
            <a:extLst>
              <a:ext uri="{FF2B5EF4-FFF2-40B4-BE49-F238E27FC236}">
                <a16:creationId xmlns:a16="http://schemas.microsoft.com/office/drawing/2014/main" xmlns="" id="{13D9DD09-911B-4C3F-B276-B00C7ADBDDFF}"/>
              </a:ext>
            </a:extLst>
          </p:cNvPr>
          <p:cNvSpPr>
            <a:spLocks noGrp="1"/>
          </p:cNvSpPr>
          <p:nvPr>
            <p:ph type="body" idx="1"/>
          </p:nvPr>
        </p:nvSpPr>
        <p:spPr/>
        <p:txBody>
          <a:bodyPr/>
          <a:lstStyle/>
          <a:p>
            <a:r>
              <a:rPr lang="en-IN" sz="1400" dirty="0">
                <a:hlinkClick r:id="rId2"/>
              </a:rPr>
              <a:t>https://www.javatpoint.com/</a:t>
            </a:r>
            <a:endParaRPr lang="en-IN" sz="1400" dirty="0"/>
          </a:p>
          <a:p>
            <a:r>
              <a:rPr lang="en-IN" sz="1400" dirty="0">
                <a:hlinkClick r:id="rId3"/>
              </a:rPr>
              <a:t>https://www.geeksforgeeks.org/</a:t>
            </a:r>
            <a:endParaRPr lang="en-IN" sz="1400" dirty="0"/>
          </a:p>
          <a:p>
            <a:r>
              <a:rPr lang="en-IN" sz="1400" dirty="0">
                <a:hlinkClick r:id="rId4"/>
              </a:rPr>
              <a:t>https://www.tutorialspoint.com/index.htm</a:t>
            </a:r>
            <a:endParaRPr lang="en-IN" sz="1400" dirty="0"/>
          </a:p>
          <a:p>
            <a:r>
              <a:rPr lang="en-IN" sz="1400" dirty="0">
                <a:hlinkClick r:id="rId5"/>
              </a:rPr>
              <a:t>https://www.w3schools.in/</a:t>
            </a:r>
            <a:endParaRPr lang="en-IN" sz="1400" dirty="0"/>
          </a:p>
          <a:p>
            <a:r>
              <a:rPr lang="en-IN" sz="1400" dirty="0">
                <a:hlinkClick r:id="rId6"/>
              </a:rPr>
              <a:t>http://www.nitjsr.ac.in/course_assignment/CS01CS1302A%20Book%20Fundamentals%20of%20Data%20Structure%20(1982)%20by%20Ellis%20Horowitz%20and%20Sartaj%20Sahni.pd</a:t>
            </a:r>
            <a:r>
              <a:rPr lang="en-IN" sz="1400" dirty="0"/>
              <a:t> </a:t>
            </a:r>
          </a:p>
        </p:txBody>
      </p:sp>
      <p:sp>
        <p:nvSpPr>
          <p:cNvPr id="4" name="Slide Number Placeholder 3">
            <a:extLst>
              <a:ext uri="{FF2B5EF4-FFF2-40B4-BE49-F238E27FC236}">
                <a16:creationId xmlns:a16="http://schemas.microsoft.com/office/drawing/2014/main" xmlns="" id="{FA2294F1-ACE6-49AB-8954-B3BC4B8BEB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2207924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037875" y="974563"/>
            <a:ext cx="7064134" cy="175446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800"/>
              <a:t>       </a:t>
            </a:r>
            <a:r>
              <a:rPr lang="en" sz="6800">
                <a:solidFill>
                  <a:schemeClr val="accent2">
                    <a:lumMod val="50000"/>
                  </a:schemeClr>
                </a:solidFill>
              </a:rPr>
              <a:t>Thank you</a:t>
            </a:r>
            <a:endParaRPr sz="6800" dirty="0">
              <a:solidFill>
                <a:schemeClr val="accent2">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ctrTitle"/>
          </p:nvPr>
        </p:nvSpPr>
        <p:spPr>
          <a:xfrm>
            <a:off x="917347" y="1848287"/>
            <a:ext cx="7068300" cy="6105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400" b="1" u="sng" dirty="0">
                <a:solidFill>
                  <a:schemeClr val="accent2">
                    <a:lumMod val="50000"/>
                  </a:schemeClr>
                </a:solidFill>
              </a:rPr>
              <a:t>What is Data Structure </a:t>
            </a:r>
            <a:r>
              <a:rPr lang="en" sz="4400" dirty="0">
                <a:solidFill>
                  <a:schemeClr val="accent2">
                    <a:lumMod val="50000"/>
                  </a:schemeClr>
                </a:solidFill>
              </a:rPr>
              <a:t>?</a:t>
            </a:r>
            <a:endParaRPr sz="4400" dirty="0">
              <a:solidFill>
                <a:schemeClr val="accent2">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body" idx="1"/>
          </p:nvPr>
        </p:nvSpPr>
        <p:spPr>
          <a:xfrm>
            <a:off x="1421607" y="1086300"/>
            <a:ext cx="6450806" cy="2970900"/>
          </a:xfrm>
          <a:prstGeom prst="rect">
            <a:avLst/>
          </a:prstGeom>
        </p:spPr>
        <p:txBody>
          <a:bodyPr spcFirstLastPara="1" wrap="square" lIns="0" tIns="0" rIns="0" bIns="0" anchor="t" anchorCtr="0">
            <a:noAutofit/>
          </a:bodyPr>
          <a:lstStyle/>
          <a:p>
            <a:r>
              <a:rPr lang="en-US" sz="1600" dirty="0">
                <a:latin typeface="Times New Roman" panose="02020603050405020304" pitchFamily="18" charset="0"/>
                <a:cs typeface="Times New Roman" panose="02020603050405020304" pitchFamily="18" charset="0"/>
              </a:rPr>
              <a:t> A data structure is a particular way of organizing data in a computer so that it can be used effectively.</a:t>
            </a:r>
          </a:p>
          <a:p>
            <a:pPr marL="44450" indent="0">
              <a:buNone/>
            </a:pP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Data Structure is not any programming language like C, C++, java, etc. It is a set of algorithms that we can use in any programming language to structure the data in memory.</a:t>
            </a:r>
          </a:p>
          <a:p>
            <a:endParaRPr lang="en-US" sz="1600" dirty="0">
              <a:latin typeface="Times New Roman" panose="02020603050405020304" pitchFamily="18" charset="0"/>
              <a:cs typeface="Times New Roman" panose="02020603050405020304" pitchFamily="18" charset="0"/>
            </a:endParaRPr>
          </a:p>
          <a:p>
            <a:pPr marL="76200" indent="0">
              <a:buNone/>
            </a:pP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Google Shape;92;p17"/>
          <p:cNvSpPr txBox="1">
            <a:spLocks noGrp="1"/>
          </p:cNvSpPr>
          <p:nvPr>
            <p:ph type="body" idx="1"/>
          </p:nvPr>
        </p:nvSpPr>
        <p:spPr>
          <a:xfrm>
            <a:off x="1037849" y="419199"/>
            <a:ext cx="7498931" cy="4305101"/>
          </a:xfrm>
          <a:prstGeom prst="rect">
            <a:avLst/>
          </a:prstGeom>
        </p:spPr>
        <p:txBody>
          <a:bodyPr spcFirstLastPara="1" wrap="square" lIns="0" tIns="0" rIns="0" bIns="0" anchor="t" anchorCtr="0">
            <a:noAutofit/>
          </a:bodyPr>
          <a:lstStyle/>
          <a:p>
            <a:pPr marL="76200" lvl="0" indent="0" algn="l" rtl="0">
              <a:spcBef>
                <a:spcPts val="600"/>
              </a:spcBef>
              <a:spcAft>
                <a:spcPts val="0"/>
              </a:spcAft>
              <a:buSzPts val="2400"/>
              <a:buNone/>
            </a:pPr>
            <a:endParaRPr lang="en-US" sz="1400" dirty="0">
              <a:latin typeface="+mj-lt"/>
            </a:endParaRPr>
          </a:p>
          <a:p>
            <a:pPr marL="76200" lvl="0" indent="0" algn="l" rtl="0">
              <a:spcBef>
                <a:spcPts val="600"/>
              </a:spcBef>
              <a:spcAft>
                <a:spcPts val="0"/>
              </a:spcAft>
              <a:buSzPts val="2400"/>
              <a:buNone/>
            </a:pPr>
            <a:r>
              <a:rPr lang="en-US" sz="1400" dirty="0">
                <a:latin typeface="+mj-lt"/>
              </a:rPr>
              <a:t>There are many ways of organizing the data in the memory. There are generally four form :</a:t>
            </a:r>
          </a:p>
          <a:p>
            <a:pPr marL="876300" lvl="1" indent="-342900">
              <a:spcBef>
                <a:spcPts val="600"/>
              </a:spcBef>
              <a:buFont typeface="+mj-lt"/>
              <a:buAutoNum type="arabicPeriod"/>
            </a:pPr>
            <a:endParaRPr lang="en-US" sz="1400" dirty="0">
              <a:latin typeface="+mj-lt"/>
            </a:endParaRPr>
          </a:p>
          <a:p>
            <a:pPr lvl="1">
              <a:spcBef>
                <a:spcPts val="600"/>
              </a:spcBef>
            </a:pPr>
            <a:r>
              <a:rPr lang="en-US" sz="1400" dirty="0">
                <a:latin typeface="+mj-lt"/>
              </a:rPr>
              <a:t>Linear: A linear data structure has data elements connected to each other so that elements are arranged in a sequential manner</a:t>
            </a:r>
          </a:p>
          <a:p>
            <a:pPr marL="533400" lvl="1" indent="0">
              <a:spcBef>
                <a:spcPts val="600"/>
              </a:spcBef>
              <a:buNone/>
            </a:pPr>
            <a:endParaRPr lang="en-US" sz="1400" dirty="0">
              <a:latin typeface="+mj-lt"/>
            </a:endParaRPr>
          </a:p>
          <a:p>
            <a:pPr lvl="1">
              <a:spcBef>
                <a:spcPts val="600"/>
              </a:spcBef>
            </a:pPr>
            <a:r>
              <a:rPr lang="en-US" sz="1400" dirty="0">
                <a:latin typeface="+mj-lt"/>
              </a:rPr>
              <a:t>Trees: A tree data structure can be defined recursively as a collection of nodes</a:t>
            </a:r>
          </a:p>
          <a:p>
            <a:pPr marL="533400" lvl="1" indent="0">
              <a:spcBef>
                <a:spcPts val="600"/>
              </a:spcBef>
              <a:buNone/>
            </a:pPr>
            <a:endParaRPr lang="en-US" sz="1400" dirty="0">
              <a:latin typeface="+mj-lt"/>
            </a:endParaRPr>
          </a:p>
          <a:p>
            <a:pPr lvl="1">
              <a:spcBef>
                <a:spcPts val="600"/>
              </a:spcBef>
            </a:pPr>
            <a:r>
              <a:rPr lang="en-US" sz="1400" dirty="0">
                <a:latin typeface="+mj-lt"/>
              </a:rPr>
              <a:t>Hash: Hashing is a technique or process of mapping keys, values into the hash table by using a hash function.</a:t>
            </a:r>
          </a:p>
          <a:p>
            <a:pPr marL="533400" lvl="1" indent="0">
              <a:spcBef>
                <a:spcPts val="600"/>
              </a:spcBef>
              <a:buNone/>
            </a:pPr>
            <a:endParaRPr lang="en-US" sz="1400" dirty="0">
              <a:latin typeface="+mj-lt"/>
            </a:endParaRPr>
          </a:p>
          <a:p>
            <a:pPr lvl="1">
              <a:spcBef>
                <a:spcPts val="600"/>
              </a:spcBef>
            </a:pPr>
            <a:r>
              <a:rPr lang="en-US" sz="1400" dirty="0">
                <a:solidFill>
                  <a:schemeClr val="tx1"/>
                </a:solidFill>
                <a:latin typeface="+mj-lt"/>
              </a:rPr>
              <a:t>Graphs: </a:t>
            </a:r>
            <a:r>
              <a:rPr lang="en-US" sz="1400" dirty="0">
                <a:latin typeface="+mj-lt"/>
              </a:rPr>
              <a:t>A Graph consists of a finite set of vertices(or nodes) and set of Edges which connect a pair of nodes. </a:t>
            </a:r>
            <a:r>
              <a:rPr lang="en-US" sz="1100" b="0" i="0" dirty="0">
                <a:solidFill>
                  <a:srgbClr val="FFFFFF"/>
                </a:solidFill>
                <a:effectLst/>
                <a:latin typeface="urw-din"/>
              </a:rPr>
              <a:t> Graph consists of a finite set of vertices(or nodes) and set of Edges which connect a pair of nodes. Graph consists of a finite set of vertices(or nodes) and set of Edges which connect a pair of nodes. A Graph consists of a finite set of vertices(or nodes) and set of Edges which connect a pair of nodes.</a:t>
            </a:r>
            <a:endParaRPr lang="en-US" sz="1400" dirty="0">
              <a:latin typeface="+mj-lt"/>
            </a:endParaRPr>
          </a:p>
          <a:p>
            <a:pPr marL="76200" lvl="0" indent="0" algn="l" rtl="0">
              <a:spcBef>
                <a:spcPts val="600"/>
              </a:spcBef>
              <a:spcAft>
                <a:spcPts val="0"/>
              </a:spcAft>
              <a:buSzPts val="2400"/>
              <a:buNone/>
            </a:pPr>
            <a:endParaRPr lang="en-US" sz="1400"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ctrTitle"/>
          </p:nvPr>
        </p:nvSpPr>
        <p:spPr>
          <a:xfrm>
            <a:off x="527487" y="1869551"/>
            <a:ext cx="7068300" cy="6105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3600" b="1" u="sng" dirty="0">
                <a:solidFill>
                  <a:schemeClr val="accent2">
                    <a:lumMod val="50000"/>
                  </a:schemeClr>
                </a:solidFill>
              </a:rPr>
              <a:t>Classification of Data Structure</a:t>
            </a:r>
            <a:endParaRPr sz="3600" b="1" u="sng" dirty="0">
              <a:solidFill>
                <a:schemeClr val="accent2">
                  <a:lumMod val="50000"/>
                </a:schemeClr>
              </a:solidFill>
            </a:endParaRPr>
          </a:p>
        </p:txBody>
      </p:sp>
    </p:spTree>
    <p:extLst>
      <p:ext uri="{BB962C8B-B14F-4D97-AF65-F5344CB8AC3E}">
        <p14:creationId xmlns:p14="http://schemas.microsoft.com/office/powerpoint/2010/main" val="2316245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1037843" y="337236"/>
            <a:ext cx="7068300" cy="396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2400" b="1" u="sng" dirty="0">
                <a:solidFill>
                  <a:schemeClr val="accent6"/>
                </a:solidFill>
              </a:rPr>
              <a:t>Classification of Data Structure</a:t>
            </a:r>
            <a:endParaRPr sz="2400" b="1" u="sng" dirty="0">
              <a:solidFill>
                <a:schemeClr val="accent6"/>
              </a:solidFill>
            </a:endParaRPr>
          </a:p>
        </p:txBody>
      </p:sp>
      <p:sp>
        <p:nvSpPr>
          <p:cNvPr id="16" name="Google Shape;151;p23">
            <a:extLst>
              <a:ext uri="{FF2B5EF4-FFF2-40B4-BE49-F238E27FC236}">
                <a16:creationId xmlns:a16="http://schemas.microsoft.com/office/drawing/2014/main" xmlns="" id="{36719B0B-9F40-4C9E-A48A-B36D116B1DC1}"/>
              </a:ext>
            </a:extLst>
          </p:cNvPr>
          <p:cNvSpPr/>
          <p:nvPr/>
        </p:nvSpPr>
        <p:spPr>
          <a:xfrm>
            <a:off x="3802948" y="854573"/>
            <a:ext cx="1538100" cy="4425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FFFFFF"/>
                </a:solidFill>
                <a:latin typeface="Inter-Regular"/>
                <a:ea typeface="Inter-Regular"/>
                <a:cs typeface="Inter-Regular"/>
                <a:sym typeface="Inter-Regular"/>
              </a:rPr>
              <a:t>Data Structure</a:t>
            </a:r>
            <a:endParaRPr dirty="0">
              <a:solidFill>
                <a:srgbClr val="FFFFFF"/>
              </a:solidFill>
              <a:latin typeface="Inter-Regular"/>
              <a:ea typeface="Inter-Regular"/>
              <a:cs typeface="Inter-Regular"/>
              <a:sym typeface="Inter-Regular"/>
            </a:endParaRPr>
          </a:p>
        </p:txBody>
      </p:sp>
      <p:sp>
        <p:nvSpPr>
          <p:cNvPr id="17" name="Google Shape;152;p23">
            <a:extLst>
              <a:ext uri="{FF2B5EF4-FFF2-40B4-BE49-F238E27FC236}">
                <a16:creationId xmlns:a16="http://schemas.microsoft.com/office/drawing/2014/main" xmlns="" id="{BF5CE9F0-F789-4D05-9F6A-C606148A1876}"/>
              </a:ext>
            </a:extLst>
          </p:cNvPr>
          <p:cNvSpPr/>
          <p:nvPr/>
        </p:nvSpPr>
        <p:spPr>
          <a:xfrm>
            <a:off x="5573240" y="1656342"/>
            <a:ext cx="1538100" cy="4425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FFFFFF"/>
                </a:solidFill>
                <a:latin typeface="Inter-Regular"/>
                <a:ea typeface="Inter-Regular"/>
                <a:cs typeface="Inter-Regular"/>
                <a:sym typeface="Inter-Regular"/>
              </a:rPr>
              <a:t>Non Primitive</a:t>
            </a:r>
            <a:endParaRPr dirty="0">
              <a:solidFill>
                <a:srgbClr val="FFFFFF"/>
              </a:solidFill>
              <a:latin typeface="Inter-Regular"/>
              <a:ea typeface="Inter-Regular"/>
              <a:cs typeface="Inter-Regular"/>
              <a:sym typeface="Inter-Regular"/>
            </a:endParaRPr>
          </a:p>
        </p:txBody>
      </p:sp>
      <p:sp>
        <p:nvSpPr>
          <p:cNvPr id="18" name="Google Shape;153;p23">
            <a:extLst>
              <a:ext uri="{FF2B5EF4-FFF2-40B4-BE49-F238E27FC236}">
                <a16:creationId xmlns:a16="http://schemas.microsoft.com/office/drawing/2014/main" xmlns="" id="{3F809A76-5A4D-4E4F-A383-0F31C7FB8620}"/>
              </a:ext>
            </a:extLst>
          </p:cNvPr>
          <p:cNvSpPr/>
          <p:nvPr/>
        </p:nvSpPr>
        <p:spPr>
          <a:xfrm>
            <a:off x="2108843" y="1656343"/>
            <a:ext cx="1538100" cy="4425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FFFFFF"/>
                </a:solidFill>
                <a:latin typeface="Inter-Regular"/>
                <a:ea typeface="Inter-Regular"/>
                <a:cs typeface="Inter-Regular"/>
                <a:sym typeface="Inter-Regular"/>
              </a:rPr>
              <a:t>Primitive</a:t>
            </a:r>
            <a:endParaRPr dirty="0">
              <a:solidFill>
                <a:srgbClr val="FFFFFF"/>
              </a:solidFill>
              <a:latin typeface="Inter-Regular"/>
              <a:ea typeface="Inter-Regular"/>
              <a:cs typeface="Inter-Regular"/>
              <a:sym typeface="Inter-Regular"/>
            </a:endParaRPr>
          </a:p>
        </p:txBody>
      </p:sp>
      <p:sp>
        <p:nvSpPr>
          <p:cNvPr id="19" name="Google Shape;154;p23">
            <a:extLst>
              <a:ext uri="{FF2B5EF4-FFF2-40B4-BE49-F238E27FC236}">
                <a16:creationId xmlns:a16="http://schemas.microsoft.com/office/drawing/2014/main" xmlns="" id="{0810D014-6214-463B-AE82-4C7FE38645FB}"/>
              </a:ext>
            </a:extLst>
          </p:cNvPr>
          <p:cNvSpPr/>
          <p:nvPr/>
        </p:nvSpPr>
        <p:spPr>
          <a:xfrm>
            <a:off x="225334" y="2462998"/>
            <a:ext cx="721788" cy="229369"/>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FFFFFF"/>
                </a:solidFill>
                <a:latin typeface="Inter-Regular"/>
                <a:ea typeface="Inter-Regular"/>
                <a:cs typeface="Inter-Regular"/>
                <a:sym typeface="Inter-Regular"/>
              </a:rPr>
              <a:t>Integer</a:t>
            </a:r>
            <a:endParaRPr dirty="0">
              <a:solidFill>
                <a:srgbClr val="FFFFFF"/>
              </a:solidFill>
              <a:latin typeface="Inter-Regular"/>
              <a:ea typeface="Inter-Regular"/>
              <a:cs typeface="Inter-Regular"/>
              <a:sym typeface="Inter-Regular"/>
            </a:endParaRPr>
          </a:p>
        </p:txBody>
      </p:sp>
      <p:sp>
        <p:nvSpPr>
          <p:cNvPr id="20" name="Google Shape;155;p23">
            <a:extLst>
              <a:ext uri="{FF2B5EF4-FFF2-40B4-BE49-F238E27FC236}">
                <a16:creationId xmlns:a16="http://schemas.microsoft.com/office/drawing/2014/main" xmlns="" id="{AAE4BE48-A368-405F-A6B3-237164A21367}"/>
              </a:ext>
            </a:extLst>
          </p:cNvPr>
          <p:cNvSpPr/>
          <p:nvPr/>
        </p:nvSpPr>
        <p:spPr>
          <a:xfrm>
            <a:off x="1096959" y="2474076"/>
            <a:ext cx="606237" cy="218291"/>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FFFFFF"/>
                </a:solidFill>
                <a:latin typeface="Inter-Regular"/>
                <a:ea typeface="Inter-Regular"/>
                <a:cs typeface="Inter-Regular"/>
                <a:sym typeface="Inter-Regular"/>
              </a:rPr>
              <a:t>Float</a:t>
            </a:r>
            <a:endParaRPr dirty="0">
              <a:solidFill>
                <a:srgbClr val="FFFFFF"/>
              </a:solidFill>
              <a:latin typeface="Inter-Regular"/>
              <a:ea typeface="Inter-Regular"/>
              <a:cs typeface="Inter-Regular"/>
              <a:sym typeface="Inter-Regular"/>
            </a:endParaRPr>
          </a:p>
        </p:txBody>
      </p:sp>
      <p:sp>
        <p:nvSpPr>
          <p:cNvPr id="21" name="Google Shape;156;p23">
            <a:extLst>
              <a:ext uri="{FF2B5EF4-FFF2-40B4-BE49-F238E27FC236}">
                <a16:creationId xmlns:a16="http://schemas.microsoft.com/office/drawing/2014/main" xmlns="" id="{07C3E11E-C8A5-40B1-A515-E6CD6DB99E62}"/>
              </a:ext>
            </a:extLst>
          </p:cNvPr>
          <p:cNvSpPr/>
          <p:nvPr/>
        </p:nvSpPr>
        <p:spPr>
          <a:xfrm>
            <a:off x="5132981" y="2462812"/>
            <a:ext cx="692848" cy="229555"/>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FFFFFF"/>
                </a:solidFill>
                <a:latin typeface="Inter-Regular"/>
                <a:ea typeface="Inter-Regular"/>
                <a:cs typeface="Inter-Regular"/>
                <a:sym typeface="Inter-Regular"/>
              </a:rPr>
              <a:t>Arrays </a:t>
            </a:r>
            <a:endParaRPr dirty="0">
              <a:solidFill>
                <a:srgbClr val="FFFFFF"/>
              </a:solidFill>
              <a:latin typeface="Inter-Regular"/>
              <a:ea typeface="Inter-Regular"/>
              <a:cs typeface="Inter-Regular"/>
              <a:sym typeface="Inter-Regular"/>
            </a:endParaRPr>
          </a:p>
        </p:txBody>
      </p:sp>
      <p:sp>
        <p:nvSpPr>
          <p:cNvPr id="22" name="Google Shape;157;p23">
            <a:extLst>
              <a:ext uri="{FF2B5EF4-FFF2-40B4-BE49-F238E27FC236}">
                <a16:creationId xmlns:a16="http://schemas.microsoft.com/office/drawing/2014/main" xmlns="" id="{EC620C9A-B6D9-4B63-B765-128A84925A24}"/>
              </a:ext>
            </a:extLst>
          </p:cNvPr>
          <p:cNvSpPr/>
          <p:nvPr/>
        </p:nvSpPr>
        <p:spPr>
          <a:xfrm>
            <a:off x="5995867" y="2464370"/>
            <a:ext cx="692848" cy="229555"/>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FFFFFF"/>
                </a:solidFill>
                <a:latin typeface="Inter-Regular"/>
                <a:ea typeface="Inter-Regular"/>
                <a:cs typeface="Inter-Regular"/>
                <a:sym typeface="Inter-Regular"/>
              </a:rPr>
              <a:t>Lists</a:t>
            </a:r>
            <a:endParaRPr dirty="0">
              <a:solidFill>
                <a:srgbClr val="FFFFFF"/>
              </a:solidFill>
              <a:latin typeface="Inter-Regular"/>
              <a:ea typeface="Inter-Regular"/>
              <a:cs typeface="Inter-Regular"/>
              <a:sym typeface="Inter-Regular"/>
            </a:endParaRPr>
          </a:p>
        </p:txBody>
      </p:sp>
      <p:cxnSp>
        <p:nvCxnSpPr>
          <p:cNvPr id="23" name="Google Shape;158;p23">
            <a:extLst>
              <a:ext uri="{FF2B5EF4-FFF2-40B4-BE49-F238E27FC236}">
                <a16:creationId xmlns:a16="http://schemas.microsoft.com/office/drawing/2014/main" xmlns="" id="{F5E10582-5FF7-4244-A306-2C1B07F5F861}"/>
              </a:ext>
            </a:extLst>
          </p:cNvPr>
          <p:cNvCxnSpPr>
            <a:cxnSpLocks/>
            <a:stCxn id="16" idx="2"/>
            <a:endCxn id="17" idx="0"/>
          </p:cNvCxnSpPr>
          <p:nvPr/>
        </p:nvCxnSpPr>
        <p:spPr>
          <a:xfrm rot="16200000" flipH="1">
            <a:off x="5277510" y="591561"/>
            <a:ext cx="359269" cy="1770292"/>
          </a:xfrm>
          <a:prstGeom prst="bentConnector3">
            <a:avLst>
              <a:gd name="adj1" fmla="val 50000"/>
            </a:avLst>
          </a:prstGeom>
          <a:noFill/>
          <a:ln w="9525" cap="flat" cmpd="sng">
            <a:solidFill>
              <a:schemeClr val="dk2"/>
            </a:solidFill>
            <a:prstDash val="solid"/>
            <a:round/>
            <a:headEnd type="none" w="sm" len="sm"/>
            <a:tailEnd type="none" w="sm" len="sm"/>
          </a:ln>
        </p:spPr>
      </p:cxnSp>
      <p:cxnSp>
        <p:nvCxnSpPr>
          <p:cNvPr id="24" name="Google Shape;159;p23">
            <a:extLst>
              <a:ext uri="{FF2B5EF4-FFF2-40B4-BE49-F238E27FC236}">
                <a16:creationId xmlns:a16="http://schemas.microsoft.com/office/drawing/2014/main" xmlns="" id="{1DA43756-CCAA-4E1F-9620-3F70AD8A595B}"/>
              </a:ext>
            </a:extLst>
          </p:cNvPr>
          <p:cNvCxnSpPr>
            <a:cxnSpLocks/>
            <a:stCxn id="18" idx="0"/>
            <a:endCxn id="16" idx="2"/>
          </p:cNvCxnSpPr>
          <p:nvPr/>
        </p:nvCxnSpPr>
        <p:spPr>
          <a:xfrm rot="5400000" flipH="1" flipV="1">
            <a:off x="3545310" y="629656"/>
            <a:ext cx="359270" cy="1694105"/>
          </a:xfrm>
          <a:prstGeom prst="bentConnector3">
            <a:avLst>
              <a:gd name="adj1" fmla="val 50000"/>
            </a:avLst>
          </a:prstGeom>
          <a:noFill/>
          <a:ln w="9525" cap="flat" cmpd="sng">
            <a:solidFill>
              <a:schemeClr val="dk2"/>
            </a:solidFill>
            <a:prstDash val="solid"/>
            <a:round/>
            <a:headEnd type="none" w="sm" len="sm"/>
            <a:tailEnd type="none" w="sm" len="sm"/>
          </a:ln>
        </p:spPr>
      </p:cxnSp>
      <p:cxnSp>
        <p:nvCxnSpPr>
          <p:cNvPr id="26" name="Google Shape;161;p23">
            <a:extLst>
              <a:ext uri="{FF2B5EF4-FFF2-40B4-BE49-F238E27FC236}">
                <a16:creationId xmlns:a16="http://schemas.microsoft.com/office/drawing/2014/main" xmlns="" id="{A6C4FC0D-4EDE-47EC-AB58-0D46F8CFF0D9}"/>
              </a:ext>
            </a:extLst>
          </p:cNvPr>
          <p:cNvCxnSpPr>
            <a:cxnSpLocks/>
            <a:stCxn id="19" idx="0"/>
            <a:endCxn id="18" idx="2"/>
          </p:cNvCxnSpPr>
          <p:nvPr/>
        </p:nvCxnSpPr>
        <p:spPr>
          <a:xfrm rot="5400000" flipH="1" flipV="1">
            <a:off x="1549983" y="1135089"/>
            <a:ext cx="364155" cy="2291665"/>
          </a:xfrm>
          <a:prstGeom prst="bentConnector3">
            <a:avLst>
              <a:gd name="adj1" fmla="val 50000"/>
            </a:avLst>
          </a:prstGeom>
          <a:noFill/>
          <a:ln w="9525" cap="flat" cmpd="sng">
            <a:solidFill>
              <a:schemeClr val="dk2"/>
            </a:solidFill>
            <a:prstDash val="solid"/>
            <a:round/>
            <a:headEnd type="none" w="sm" len="sm"/>
            <a:tailEnd type="none" w="sm" len="sm"/>
          </a:ln>
        </p:spPr>
      </p:cxnSp>
      <p:cxnSp>
        <p:nvCxnSpPr>
          <p:cNvPr id="27" name="Google Shape;162;p23">
            <a:extLst>
              <a:ext uri="{FF2B5EF4-FFF2-40B4-BE49-F238E27FC236}">
                <a16:creationId xmlns:a16="http://schemas.microsoft.com/office/drawing/2014/main" xmlns="" id="{6D074778-E71D-437A-8B84-5B996FD209DF}"/>
              </a:ext>
            </a:extLst>
          </p:cNvPr>
          <p:cNvCxnSpPr>
            <a:cxnSpLocks/>
            <a:stCxn id="17" idx="2"/>
            <a:endCxn id="22" idx="0"/>
          </p:cNvCxnSpPr>
          <p:nvPr/>
        </p:nvCxnSpPr>
        <p:spPr>
          <a:xfrm rot="16200000" flipH="1">
            <a:off x="6159526" y="2281605"/>
            <a:ext cx="365528" cy="1"/>
          </a:xfrm>
          <a:prstGeom prst="bentConnector3">
            <a:avLst>
              <a:gd name="adj1" fmla="val 50000"/>
            </a:avLst>
          </a:prstGeom>
          <a:noFill/>
          <a:ln w="9525" cap="flat" cmpd="sng">
            <a:solidFill>
              <a:schemeClr val="dk2"/>
            </a:solidFill>
            <a:prstDash val="solid"/>
            <a:round/>
            <a:headEnd type="none" w="sm" len="sm"/>
            <a:tailEnd type="none" w="sm" len="sm"/>
          </a:ln>
        </p:spPr>
      </p:cxnSp>
      <p:cxnSp>
        <p:nvCxnSpPr>
          <p:cNvPr id="28" name="Google Shape;163;p23">
            <a:extLst>
              <a:ext uri="{FF2B5EF4-FFF2-40B4-BE49-F238E27FC236}">
                <a16:creationId xmlns:a16="http://schemas.microsoft.com/office/drawing/2014/main" xmlns="" id="{98E03A3E-8169-4934-830D-8577CACC8052}"/>
              </a:ext>
            </a:extLst>
          </p:cNvPr>
          <p:cNvCxnSpPr>
            <a:cxnSpLocks/>
            <a:stCxn id="21" idx="0"/>
            <a:endCxn id="17" idx="2"/>
          </p:cNvCxnSpPr>
          <p:nvPr/>
        </p:nvCxnSpPr>
        <p:spPr>
          <a:xfrm rot="5400000" flipH="1" flipV="1">
            <a:off x="5728862" y="1849385"/>
            <a:ext cx="363970" cy="862885"/>
          </a:xfrm>
          <a:prstGeom prst="bentConnector3">
            <a:avLst>
              <a:gd name="adj1" fmla="val 51963"/>
            </a:avLst>
          </a:prstGeom>
          <a:noFill/>
          <a:ln w="9525" cap="flat" cmpd="sng">
            <a:solidFill>
              <a:schemeClr val="dk2"/>
            </a:solidFill>
            <a:prstDash val="solid"/>
            <a:round/>
            <a:headEnd type="none" w="sm" len="sm"/>
            <a:tailEnd type="none" w="sm" len="sm"/>
          </a:ln>
        </p:spPr>
      </p:cxnSp>
      <p:sp>
        <p:nvSpPr>
          <p:cNvPr id="53" name="Google Shape;155;p23">
            <a:extLst>
              <a:ext uri="{FF2B5EF4-FFF2-40B4-BE49-F238E27FC236}">
                <a16:creationId xmlns:a16="http://schemas.microsoft.com/office/drawing/2014/main" xmlns="" id="{D2202DEF-52A7-414E-B060-F71971F8379C}"/>
              </a:ext>
            </a:extLst>
          </p:cNvPr>
          <p:cNvSpPr/>
          <p:nvPr/>
        </p:nvSpPr>
        <p:spPr>
          <a:xfrm>
            <a:off x="1851553" y="2474075"/>
            <a:ext cx="897123" cy="218291"/>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FFFFFF"/>
                </a:solidFill>
                <a:latin typeface="Inter-Regular"/>
                <a:ea typeface="Inter-Regular"/>
                <a:cs typeface="Inter-Regular"/>
                <a:sym typeface="Inter-Regular"/>
              </a:rPr>
              <a:t>Character</a:t>
            </a:r>
            <a:endParaRPr dirty="0">
              <a:solidFill>
                <a:srgbClr val="FFFFFF"/>
              </a:solidFill>
              <a:latin typeface="Inter-Regular"/>
              <a:ea typeface="Inter-Regular"/>
              <a:cs typeface="Inter-Regular"/>
              <a:sym typeface="Inter-Regular"/>
            </a:endParaRPr>
          </a:p>
        </p:txBody>
      </p:sp>
      <p:cxnSp>
        <p:nvCxnSpPr>
          <p:cNvPr id="81" name="Google Shape;161;p23">
            <a:extLst>
              <a:ext uri="{FF2B5EF4-FFF2-40B4-BE49-F238E27FC236}">
                <a16:creationId xmlns:a16="http://schemas.microsoft.com/office/drawing/2014/main" xmlns="" id="{41DD007C-ECCE-4E5B-8726-0F817AF0AB06}"/>
              </a:ext>
            </a:extLst>
          </p:cNvPr>
          <p:cNvCxnSpPr>
            <a:cxnSpLocks/>
            <a:stCxn id="20" idx="0"/>
            <a:endCxn id="18" idx="2"/>
          </p:cNvCxnSpPr>
          <p:nvPr/>
        </p:nvCxnSpPr>
        <p:spPr>
          <a:xfrm rot="5400000" flipH="1" flipV="1">
            <a:off x="1951369" y="1547553"/>
            <a:ext cx="375233" cy="1477815"/>
          </a:xfrm>
          <a:prstGeom prst="bentConnector3">
            <a:avLst>
              <a:gd name="adj1" fmla="val 50000"/>
            </a:avLst>
          </a:prstGeom>
          <a:noFill/>
          <a:ln w="9525" cap="flat" cmpd="sng">
            <a:solidFill>
              <a:schemeClr val="dk2"/>
            </a:solidFill>
            <a:prstDash val="solid"/>
            <a:round/>
            <a:headEnd type="none" w="sm" len="sm"/>
            <a:tailEnd type="none" w="sm" len="sm"/>
          </a:ln>
        </p:spPr>
      </p:cxnSp>
      <p:cxnSp>
        <p:nvCxnSpPr>
          <p:cNvPr id="85" name="Google Shape;161;p23">
            <a:extLst>
              <a:ext uri="{FF2B5EF4-FFF2-40B4-BE49-F238E27FC236}">
                <a16:creationId xmlns:a16="http://schemas.microsoft.com/office/drawing/2014/main" xmlns="" id="{24BC023C-B0CF-4E32-9950-294032E52FA8}"/>
              </a:ext>
            </a:extLst>
          </p:cNvPr>
          <p:cNvCxnSpPr>
            <a:cxnSpLocks/>
            <a:stCxn id="53" idx="0"/>
            <a:endCxn id="18" idx="2"/>
          </p:cNvCxnSpPr>
          <p:nvPr/>
        </p:nvCxnSpPr>
        <p:spPr>
          <a:xfrm rot="5400000" flipH="1" flipV="1">
            <a:off x="2401388" y="1997570"/>
            <a:ext cx="375232" cy="577778"/>
          </a:xfrm>
          <a:prstGeom prst="bentConnector3">
            <a:avLst>
              <a:gd name="adj1" fmla="val 50000"/>
            </a:avLst>
          </a:prstGeom>
          <a:noFill/>
          <a:ln w="9525" cap="flat" cmpd="sng">
            <a:solidFill>
              <a:schemeClr val="dk2"/>
            </a:solidFill>
            <a:prstDash val="solid"/>
            <a:round/>
            <a:headEnd type="none" w="sm" len="sm"/>
            <a:tailEnd type="none" w="sm" len="sm"/>
          </a:ln>
        </p:spPr>
      </p:cxnSp>
      <p:sp>
        <p:nvSpPr>
          <p:cNvPr id="92" name="Google Shape;155;p23">
            <a:extLst>
              <a:ext uri="{FF2B5EF4-FFF2-40B4-BE49-F238E27FC236}">
                <a16:creationId xmlns:a16="http://schemas.microsoft.com/office/drawing/2014/main" xmlns="" id="{8828867E-5D4C-4C8E-AA7A-A909531FC831}"/>
              </a:ext>
            </a:extLst>
          </p:cNvPr>
          <p:cNvSpPr/>
          <p:nvPr/>
        </p:nvSpPr>
        <p:spPr>
          <a:xfrm>
            <a:off x="2897034" y="2462999"/>
            <a:ext cx="905914" cy="229368"/>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FFFFFF"/>
                </a:solidFill>
                <a:latin typeface="Inter-Regular"/>
                <a:ea typeface="Inter-Regular"/>
                <a:cs typeface="Inter-Regular"/>
                <a:sym typeface="Inter-Regular"/>
              </a:rPr>
              <a:t>Pointer</a:t>
            </a:r>
            <a:endParaRPr dirty="0">
              <a:solidFill>
                <a:srgbClr val="FFFFFF"/>
              </a:solidFill>
              <a:latin typeface="Inter-Regular"/>
              <a:ea typeface="Inter-Regular"/>
              <a:cs typeface="Inter-Regular"/>
              <a:sym typeface="Inter-Regular"/>
            </a:endParaRPr>
          </a:p>
        </p:txBody>
      </p:sp>
      <p:cxnSp>
        <p:nvCxnSpPr>
          <p:cNvPr id="93" name="Google Shape;161;p23">
            <a:extLst>
              <a:ext uri="{FF2B5EF4-FFF2-40B4-BE49-F238E27FC236}">
                <a16:creationId xmlns:a16="http://schemas.microsoft.com/office/drawing/2014/main" xmlns="" id="{8FB4C8F9-4611-4376-ADD7-84F5719B4B9F}"/>
              </a:ext>
            </a:extLst>
          </p:cNvPr>
          <p:cNvCxnSpPr>
            <a:cxnSpLocks/>
            <a:stCxn id="92" idx="0"/>
            <a:endCxn id="18" idx="2"/>
          </p:cNvCxnSpPr>
          <p:nvPr/>
        </p:nvCxnSpPr>
        <p:spPr>
          <a:xfrm rot="16200000" flipV="1">
            <a:off x="2931864" y="2044872"/>
            <a:ext cx="364156" cy="472098"/>
          </a:xfrm>
          <a:prstGeom prst="bentConnector3">
            <a:avLst>
              <a:gd name="adj1" fmla="val 50000"/>
            </a:avLst>
          </a:prstGeom>
          <a:noFill/>
          <a:ln w="9525" cap="flat" cmpd="sng">
            <a:solidFill>
              <a:schemeClr val="dk2"/>
            </a:solidFill>
            <a:prstDash val="solid"/>
            <a:round/>
            <a:headEnd type="none" w="sm" len="sm"/>
            <a:tailEnd type="none" w="sm" len="sm"/>
          </a:ln>
        </p:spPr>
      </p:cxnSp>
      <p:sp>
        <p:nvSpPr>
          <p:cNvPr id="119" name="Google Shape;157;p23">
            <a:extLst>
              <a:ext uri="{FF2B5EF4-FFF2-40B4-BE49-F238E27FC236}">
                <a16:creationId xmlns:a16="http://schemas.microsoft.com/office/drawing/2014/main" xmlns="" id="{C4643E63-7A1B-4732-8402-B56786A75464}"/>
              </a:ext>
            </a:extLst>
          </p:cNvPr>
          <p:cNvSpPr/>
          <p:nvPr/>
        </p:nvSpPr>
        <p:spPr>
          <a:xfrm>
            <a:off x="6840231" y="2467174"/>
            <a:ext cx="692848" cy="229555"/>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FFFFFF"/>
                </a:solidFill>
                <a:latin typeface="Inter-Regular"/>
                <a:ea typeface="Inter-Regular"/>
                <a:cs typeface="Inter-Regular"/>
                <a:sym typeface="Inter-Regular"/>
              </a:rPr>
              <a:t>Files</a:t>
            </a:r>
            <a:endParaRPr dirty="0">
              <a:solidFill>
                <a:srgbClr val="FFFFFF"/>
              </a:solidFill>
              <a:latin typeface="Inter-Regular"/>
              <a:ea typeface="Inter-Regular"/>
              <a:cs typeface="Inter-Regular"/>
              <a:sym typeface="Inter-Regular"/>
            </a:endParaRPr>
          </a:p>
        </p:txBody>
      </p:sp>
      <p:cxnSp>
        <p:nvCxnSpPr>
          <p:cNvPr id="120" name="Google Shape;163;p23">
            <a:extLst>
              <a:ext uri="{FF2B5EF4-FFF2-40B4-BE49-F238E27FC236}">
                <a16:creationId xmlns:a16="http://schemas.microsoft.com/office/drawing/2014/main" xmlns="" id="{C78CC141-05CF-4AAB-AB74-4B949E166566}"/>
              </a:ext>
            </a:extLst>
          </p:cNvPr>
          <p:cNvCxnSpPr>
            <a:cxnSpLocks/>
            <a:stCxn id="119" idx="0"/>
            <a:endCxn id="17" idx="2"/>
          </p:cNvCxnSpPr>
          <p:nvPr/>
        </p:nvCxnSpPr>
        <p:spPr>
          <a:xfrm rot="16200000" flipV="1">
            <a:off x="6580307" y="1860825"/>
            <a:ext cx="368332" cy="844365"/>
          </a:xfrm>
          <a:prstGeom prst="bentConnector3">
            <a:avLst>
              <a:gd name="adj1" fmla="val 50000"/>
            </a:avLst>
          </a:prstGeom>
          <a:noFill/>
          <a:ln w="9525" cap="flat" cmpd="sng">
            <a:solidFill>
              <a:schemeClr val="dk2"/>
            </a:solidFill>
            <a:prstDash val="solid"/>
            <a:round/>
            <a:headEnd type="none" w="sm" len="sm"/>
            <a:tailEnd type="none" w="sm" len="sm"/>
          </a:ln>
        </p:spPr>
      </p:cxnSp>
      <p:sp>
        <p:nvSpPr>
          <p:cNvPr id="165" name="Google Shape;156;p23">
            <a:extLst>
              <a:ext uri="{FF2B5EF4-FFF2-40B4-BE49-F238E27FC236}">
                <a16:creationId xmlns:a16="http://schemas.microsoft.com/office/drawing/2014/main" xmlns="" id="{E377C033-F481-490A-9043-D3CF0BF2E7C3}"/>
              </a:ext>
            </a:extLst>
          </p:cNvPr>
          <p:cNvSpPr/>
          <p:nvPr/>
        </p:nvSpPr>
        <p:spPr>
          <a:xfrm>
            <a:off x="5009926" y="3145623"/>
            <a:ext cx="941704" cy="247319"/>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FFFFFF"/>
                </a:solidFill>
                <a:latin typeface="Inter-Regular"/>
                <a:ea typeface="Inter-Regular"/>
                <a:cs typeface="Inter-Regular"/>
                <a:sym typeface="Inter-Regular"/>
              </a:rPr>
              <a:t>Linear List </a:t>
            </a:r>
            <a:endParaRPr dirty="0">
              <a:solidFill>
                <a:srgbClr val="FFFFFF"/>
              </a:solidFill>
              <a:latin typeface="Inter-Regular"/>
              <a:ea typeface="Inter-Regular"/>
              <a:cs typeface="Inter-Regular"/>
              <a:sym typeface="Inter-Regular"/>
            </a:endParaRPr>
          </a:p>
        </p:txBody>
      </p:sp>
      <p:sp>
        <p:nvSpPr>
          <p:cNvPr id="166" name="Google Shape;156;p23">
            <a:extLst>
              <a:ext uri="{FF2B5EF4-FFF2-40B4-BE49-F238E27FC236}">
                <a16:creationId xmlns:a16="http://schemas.microsoft.com/office/drawing/2014/main" xmlns="" id="{1358FBCC-5F2D-43F4-ADA9-8E8B8DFC2A57}"/>
              </a:ext>
            </a:extLst>
          </p:cNvPr>
          <p:cNvSpPr/>
          <p:nvPr/>
        </p:nvSpPr>
        <p:spPr>
          <a:xfrm>
            <a:off x="6569112" y="3145623"/>
            <a:ext cx="1235086" cy="247319"/>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FFFFFF"/>
                </a:solidFill>
                <a:latin typeface="Inter-Regular"/>
                <a:ea typeface="Inter-Regular"/>
                <a:cs typeface="Inter-Regular"/>
                <a:sym typeface="Inter-Regular"/>
              </a:rPr>
              <a:t>Non Linear List </a:t>
            </a:r>
            <a:endParaRPr dirty="0">
              <a:solidFill>
                <a:srgbClr val="FFFFFF"/>
              </a:solidFill>
              <a:latin typeface="Inter-Regular"/>
              <a:ea typeface="Inter-Regular"/>
              <a:cs typeface="Inter-Regular"/>
              <a:sym typeface="Inter-Regular"/>
            </a:endParaRPr>
          </a:p>
        </p:txBody>
      </p:sp>
      <p:cxnSp>
        <p:nvCxnSpPr>
          <p:cNvPr id="167" name="Google Shape;163;p23">
            <a:extLst>
              <a:ext uri="{FF2B5EF4-FFF2-40B4-BE49-F238E27FC236}">
                <a16:creationId xmlns:a16="http://schemas.microsoft.com/office/drawing/2014/main" xmlns="" id="{03B5E527-3B60-401E-A2F5-3E38FD88A2AC}"/>
              </a:ext>
            </a:extLst>
          </p:cNvPr>
          <p:cNvCxnSpPr>
            <a:cxnSpLocks/>
            <a:stCxn id="165" idx="0"/>
            <a:endCxn id="22" idx="2"/>
          </p:cNvCxnSpPr>
          <p:nvPr/>
        </p:nvCxnSpPr>
        <p:spPr>
          <a:xfrm rot="5400000" flipH="1" flipV="1">
            <a:off x="5685685" y="2489018"/>
            <a:ext cx="451698" cy="861513"/>
          </a:xfrm>
          <a:prstGeom prst="bentConnector3">
            <a:avLst>
              <a:gd name="adj1" fmla="val 50000"/>
            </a:avLst>
          </a:prstGeom>
          <a:noFill/>
          <a:ln w="9525" cap="flat" cmpd="sng">
            <a:solidFill>
              <a:schemeClr val="dk2"/>
            </a:solidFill>
            <a:prstDash val="solid"/>
            <a:round/>
            <a:headEnd type="none" w="sm" len="sm"/>
            <a:tailEnd type="none" w="sm" len="sm"/>
          </a:ln>
        </p:spPr>
      </p:cxnSp>
      <p:cxnSp>
        <p:nvCxnSpPr>
          <p:cNvPr id="168" name="Google Shape;163;p23">
            <a:extLst>
              <a:ext uri="{FF2B5EF4-FFF2-40B4-BE49-F238E27FC236}">
                <a16:creationId xmlns:a16="http://schemas.microsoft.com/office/drawing/2014/main" xmlns="" id="{5DA7AE1D-D4E2-42A3-B328-4F6377188862}"/>
              </a:ext>
            </a:extLst>
          </p:cNvPr>
          <p:cNvCxnSpPr>
            <a:cxnSpLocks/>
            <a:stCxn id="166" idx="0"/>
            <a:endCxn id="22" idx="2"/>
          </p:cNvCxnSpPr>
          <p:nvPr/>
        </p:nvCxnSpPr>
        <p:spPr>
          <a:xfrm rot="16200000" flipV="1">
            <a:off x="6538624" y="2497592"/>
            <a:ext cx="451698" cy="844364"/>
          </a:xfrm>
          <a:prstGeom prst="bentConnector3">
            <a:avLst>
              <a:gd name="adj1" fmla="val 50000"/>
            </a:avLst>
          </a:prstGeom>
          <a:noFill/>
          <a:ln w="9525" cap="flat" cmpd="sng">
            <a:solidFill>
              <a:schemeClr val="dk2"/>
            </a:solidFill>
            <a:prstDash val="solid"/>
            <a:round/>
            <a:headEnd type="none" w="sm" len="sm"/>
            <a:tailEnd type="none" w="sm" len="sm"/>
          </a:ln>
        </p:spPr>
      </p:cxnSp>
      <p:sp>
        <p:nvSpPr>
          <p:cNvPr id="169" name="Google Shape;156;p23">
            <a:extLst>
              <a:ext uri="{FF2B5EF4-FFF2-40B4-BE49-F238E27FC236}">
                <a16:creationId xmlns:a16="http://schemas.microsoft.com/office/drawing/2014/main" xmlns="" id="{FB734A6E-4880-424F-925F-33E40B9F21ED}"/>
              </a:ext>
            </a:extLst>
          </p:cNvPr>
          <p:cNvSpPr/>
          <p:nvPr/>
        </p:nvSpPr>
        <p:spPr>
          <a:xfrm>
            <a:off x="4589841" y="3817672"/>
            <a:ext cx="726021" cy="247319"/>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FFFFFF"/>
                </a:solidFill>
                <a:latin typeface="Inter-Regular"/>
                <a:ea typeface="Inter-Regular"/>
                <a:cs typeface="Inter-Regular"/>
                <a:sym typeface="Inter-Regular"/>
              </a:rPr>
              <a:t>Stacks</a:t>
            </a:r>
            <a:endParaRPr dirty="0">
              <a:solidFill>
                <a:srgbClr val="FFFFFF"/>
              </a:solidFill>
              <a:latin typeface="Inter-Regular"/>
              <a:ea typeface="Inter-Regular"/>
              <a:cs typeface="Inter-Regular"/>
              <a:sym typeface="Inter-Regular"/>
            </a:endParaRPr>
          </a:p>
        </p:txBody>
      </p:sp>
      <p:sp>
        <p:nvSpPr>
          <p:cNvPr id="170" name="Google Shape;156;p23">
            <a:extLst>
              <a:ext uri="{FF2B5EF4-FFF2-40B4-BE49-F238E27FC236}">
                <a16:creationId xmlns:a16="http://schemas.microsoft.com/office/drawing/2014/main" xmlns="" id="{4622938A-E889-4A7C-8107-3E49E65A6829}"/>
              </a:ext>
            </a:extLst>
          </p:cNvPr>
          <p:cNvSpPr/>
          <p:nvPr/>
        </p:nvSpPr>
        <p:spPr>
          <a:xfrm>
            <a:off x="5453656" y="3817672"/>
            <a:ext cx="818649" cy="247319"/>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FFFFFF"/>
                </a:solidFill>
                <a:latin typeface="Inter-Regular"/>
                <a:ea typeface="Inter-Regular"/>
                <a:cs typeface="Inter-Regular"/>
                <a:sym typeface="Inter-Regular"/>
              </a:rPr>
              <a:t>Queues</a:t>
            </a:r>
            <a:endParaRPr dirty="0">
              <a:solidFill>
                <a:srgbClr val="FFFFFF"/>
              </a:solidFill>
              <a:latin typeface="Inter-Regular"/>
              <a:ea typeface="Inter-Regular"/>
              <a:cs typeface="Inter-Regular"/>
              <a:sym typeface="Inter-Regular"/>
            </a:endParaRPr>
          </a:p>
        </p:txBody>
      </p:sp>
      <p:cxnSp>
        <p:nvCxnSpPr>
          <p:cNvPr id="171" name="Google Shape;163;p23">
            <a:extLst>
              <a:ext uri="{FF2B5EF4-FFF2-40B4-BE49-F238E27FC236}">
                <a16:creationId xmlns:a16="http://schemas.microsoft.com/office/drawing/2014/main" xmlns="" id="{E42B1BAF-196B-4E71-918A-74DDD7FF1511}"/>
              </a:ext>
            </a:extLst>
          </p:cNvPr>
          <p:cNvCxnSpPr>
            <a:cxnSpLocks/>
            <a:stCxn id="170" idx="0"/>
            <a:endCxn id="165" idx="2"/>
          </p:cNvCxnSpPr>
          <p:nvPr/>
        </p:nvCxnSpPr>
        <p:spPr>
          <a:xfrm rot="16200000" flipV="1">
            <a:off x="5459515" y="3414205"/>
            <a:ext cx="424730" cy="382203"/>
          </a:xfrm>
          <a:prstGeom prst="bentConnector3">
            <a:avLst>
              <a:gd name="adj1" fmla="val 50000"/>
            </a:avLst>
          </a:prstGeom>
          <a:noFill/>
          <a:ln w="9525" cap="flat" cmpd="sng">
            <a:solidFill>
              <a:schemeClr val="dk2"/>
            </a:solidFill>
            <a:prstDash val="solid"/>
            <a:round/>
            <a:headEnd type="none" w="sm" len="sm"/>
            <a:tailEnd type="none" w="sm" len="sm"/>
          </a:ln>
        </p:spPr>
      </p:cxnSp>
      <p:cxnSp>
        <p:nvCxnSpPr>
          <p:cNvPr id="172" name="Google Shape;163;p23">
            <a:extLst>
              <a:ext uri="{FF2B5EF4-FFF2-40B4-BE49-F238E27FC236}">
                <a16:creationId xmlns:a16="http://schemas.microsoft.com/office/drawing/2014/main" xmlns="" id="{36000FAD-64DC-45FA-95BB-FD5B0E6289D9}"/>
              </a:ext>
            </a:extLst>
          </p:cNvPr>
          <p:cNvCxnSpPr>
            <a:cxnSpLocks/>
            <a:stCxn id="169" idx="0"/>
            <a:endCxn id="165" idx="2"/>
          </p:cNvCxnSpPr>
          <p:nvPr/>
        </p:nvCxnSpPr>
        <p:spPr>
          <a:xfrm rot="5400000" flipH="1" flipV="1">
            <a:off x="5004450" y="3341344"/>
            <a:ext cx="424730" cy="527926"/>
          </a:xfrm>
          <a:prstGeom prst="bentConnector3">
            <a:avLst>
              <a:gd name="adj1" fmla="val 50000"/>
            </a:avLst>
          </a:prstGeom>
          <a:noFill/>
          <a:ln w="9525" cap="flat" cmpd="sng">
            <a:solidFill>
              <a:schemeClr val="dk2"/>
            </a:solidFill>
            <a:prstDash val="solid"/>
            <a:round/>
            <a:headEnd type="none" w="sm" len="sm"/>
            <a:tailEnd type="none" w="sm" len="sm"/>
          </a:ln>
        </p:spPr>
      </p:cxnSp>
      <p:sp>
        <p:nvSpPr>
          <p:cNvPr id="173" name="Google Shape;156;p23">
            <a:extLst>
              <a:ext uri="{FF2B5EF4-FFF2-40B4-BE49-F238E27FC236}">
                <a16:creationId xmlns:a16="http://schemas.microsoft.com/office/drawing/2014/main" xmlns="" id="{B0AF04B0-3981-4401-9117-B8D10E4D1F9E}"/>
              </a:ext>
            </a:extLst>
          </p:cNvPr>
          <p:cNvSpPr/>
          <p:nvPr/>
        </p:nvSpPr>
        <p:spPr>
          <a:xfrm>
            <a:off x="6399570" y="3817674"/>
            <a:ext cx="726021" cy="247319"/>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FFFFFF"/>
                </a:solidFill>
                <a:latin typeface="Inter-Regular"/>
                <a:ea typeface="Inter-Regular"/>
                <a:cs typeface="Inter-Regular"/>
                <a:sym typeface="Inter-Regular"/>
              </a:rPr>
              <a:t>Graphs</a:t>
            </a:r>
            <a:endParaRPr dirty="0">
              <a:solidFill>
                <a:srgbClr val="FFFFFF"/>
              </a:solidFill>
              <a:latin typeface="Inter-Regular"/>
              <a:ea typeface="Inter-Regular"/>
              <a:cs typeface="Inter-Regular"/>
              <a:sym typeface="Inter-Regular"/>
            </a:endParaRPr>
          </a:p>
        </p:txBody>
      </p:sp>
      <p:sp>
        <p:nvSpPr>
          <p:cNvPr id="174" name="Google Shape;156;p23">
            <a:extLst>
              <a:ext uri="{FF2B5EF4-FFF2-40B4-BE49-F238E27FC236}">
                <a16:creationId xmlns:a16="http://schemas.microsoft.com/office/drawing/2014/main" xmlns="" id="{8B72353D-B5BE-407B-9EEC-B4CFC5E14EF0}"/>
              </a:ext>
            </a:extLst>
          </p:cNvPr>
          <p:cNvSpPr/>
          <p:nvPr/>
        </p:nvSpPr>
        <p:spPr>
          <a:xfrm>
            <a:off x="7287495" y="3817673"/>
            <a:ext cx="710112" cy="247319"/>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FFFFFF"/>
                </a:solidFill>
                <a:latin typeface="Inter-Regular"/>
                <a:ea typeface="Inter-Regular"/>
                <a:cs typeface="Inter-Regular"/>
                <a:sym typeface="Inter-Regular"/>
              </a:rPr>
              <a:t>Trees</a:t>
            </a:r>
            <a:endParaRPr dirty="0">
              <a:solidFill>
                <a:srgbClr val="FFFFFF"/>
              </a:solidFill>
              <a:latin typeface="Inter-Regular"/>
              <a:ea typeface="Inter-Regular"/>
              <a:cs typeface="Inter-Regular"/>
              <a:sym typeface="Inter-Regular"/>
            </a:endParaRPr>
          </a:p>
        </p:txBody>
      </p:sp>
      <p:cxnSp>
        <p:nvCxnSpPr>
          <p:cNvPr id="175" name="Google Shape;163;p23">
            <a:extLst>
              <a:ext uri="{FF2B5EF4-FFF2-40B4-BE49-F238E27FC236}">
                <a16:creationId xmlns:a16="http://schemas.microsoft.com/office/drawing/2014/main" xmlns="" id="{C6F12426-45A4-40F9-ABB2-A31FDBFA23AF}"/>
              </a:ext>
            </a:extLst>
          </p:cNvPr>
          <p:cNvCxnSpPr>
            <a:cxnSpLocks/>
            <a:stCxn id="173" idx="0"/>
            <a:endCxn id="166" idx="2"/>
          </p:cNvCxnSpPr>
          <p:nvPr/>
        </p:nvCxnSpPr>
        <p:spPr>
          <a:xfrm rot="5400000" flipH="1" flipV="1">
            <a:off x="6762252" y="3393271"/>
            <a:ext cx="424732" cy="424074"/>
          </a:xfrm>
          <a:prstGeom prst="bentConnector3">
            <a:avLst>
              <a:gd name="adj1" fmla="val 50000"/>
            </a:avLst>
          </a:prstGeom>
          <a:noFill/>
          <a:ln w="9525" cap="flat" cmpd="sng">
            <a:solidFill>
              <a:schemeClr val="dk2"/>
            </a:solidFill>
            <a:prstDash val="solid"/>
            <a:round/>
            <a:headEnd type="none" w="sm" len="sm"/>
            <a:tailEnd type="none" w="sm" len="sm"/>
          </a:ln>
        </p:spPr>
      </p:cxnSp>
      <p:cxnSp>
        <p:nvCxnSpPr>
          <p:cNvPr id="176" name="Google Shape;163;p23">
            <a:extLst>
              <a:ext uri="{FF2B5EF4-FFF2-40B4-BE49-F238E27FC236}">
                <a16:creationId xmlns:a16="http://schemas.microsoft.com/office/drawing/2014/main" xmlns="" id="{FE849E86-DC03-41F0-BE6D-F9ED8571CFE0}"/>
              </a:ext>
            </a:extLst>
          </p:cNvPr>
          <p:cNvCxnSpPr>
            <a:cxnSpLocks/>
            <a:stCxn id="174" idx="0"/>
            <a:endCxn id="166" idx="2"/>
          </p:cNvCxnSpPr>
          <p:nvPr/>
        </p:nvCxnSpPr>
        <p:spPr>
          <a:xfrm rot="16200000" flipV="1">
            <a:off x="7202238" y="3377360"/>
            <a:ext cx="424731" cy="455896"/>
          </a:xfrm>
          <a:prstGeom prst="bentConnector3">
            <a:avLst>
              <a:gd name="adj1" fmla="val 50000"/>
            </a:avLst>
          </a:prstGeom>
          <a:noFill/>
          <a:ln w="9525" cap="flat" cmpd="sng">
            <a:solidFill>
              <a:schemeClr val="dk2"/>
            </a:solidFill>
            <a:prstDash val="solid"/>
            <a:round/>
            <a:headEnd type="none" w="sm" len="sm"/>
            <a:tailEnd type="none" w="sm" len="sm"/>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ctrTitle" idx="4294967295"/>
          </p:nvPr>
        </p:nvSpPr>
        <p:spPr>
          <a:xfrm>
            <a:off x="887471" y="2065922"/>
            <a:ext cx="7369058" cy="671413"/>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b="1" u="sng" dirty="0">
                <a:solidFill>
                  <a:schemeClr val="accent2">
                    <a:lumMod val="50000"/>
                  </a:schemeClr>
                </a:solidFill>
              </a:rPr>
              <a:t>Algorithm Definition and Complexity</a:t>
            </a:r>
            <a:endParaRPr b="1" u="sng" dirty="0">
              <a:solidFill>
                <a:schemeClr val="accent2">
                  <a:lumMod val="5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E6948F57-A66F-4133-978C-3ED452DEC504}"/>
              </a:ext>
            </a:extLst>
          </p:cNvPr>
          <p:cNvSpPr>
            <a:spLocks noGrp="1"/>
          </p:cNvSpPr>
          <p:nvPr>
            <p:ph type="body" idx="1"/>
          </p:nvPr>
        </p:nvSpPr>
        <p:spPr>
          <a:xfrm>
            <a:off x="346666" y="642805"/>
            <a:ext cx="8584017" cy="2905147"/>
          </a:xfrm>
        </p:spPr>
        <p:txBody>
          <a:bodyPr/>
          <a:lstStyle/>
          <a:p>
            <a:pPr marL="114300" indent="0">
              <a:buNone/>
            </a:pPr>
            <a:r>
              <a:rPr lang="en-US" sz="1400" dirty="0">
                <a:latin typeface="+mj-lt"/>
              </a:rPr>
              <a:t>A algorithm is a step by step representation for solving an instance of a problem. It is a precise procedure for solving a problem in finite number of steps and states the action to be executed and the order in which these actions to be executed. </a:t>
            </a:r>
          </a:p>
          <a:p>
            <a:pPr marL="114300" indent="0">
              <a:buNone/>
            </a:pPr>
            <a:endParaRPr lang="en-US" sz="1400" dirty="0">
              <a:latin typeface="+mj-lt"/>
            </a:endParaRPr>
          </a:p>
          <a:p>
            <a:pPr marL="114300" indent="0">
              <a:buNone/>
            </a:pPr>
            <a:r>
              <a:rPr lang="en-US" sz="1400" dirty="0">
                <a:latin typeface="+mj-lt"/>
              </a:rPr>
              <a:t>Characteristics of Algorithms: </a:t>
            </a:r>
          </a:p>
          <a:p>
            <a:pPr lvl="2">
              <a:buFont typeface="Arial" panose="020B0604020202020204" pitchFamily="34" charset="0"/>
              <a:buChar char="•"/>
            </a:pPr>
            <a:r>
              <a:rPr lang="en-US" sz="1400" dirty="0">
                <a:latin typeface="+mj-lt"/>
              </a:rPr>
              <a:t>Unambiguous</a:t>
            </a:r>
          </a:p>
          <a:p>
            <a:pPr lvl="2">
              <a:buFont typeface="Arial" panose="020B0604020202020204" pitchFamily="34" charset="0"/>
              <a:buChar char="•"/>
            </a:pPr>
            <a:r>
              <a:rPr lang="en-US" sz="1400" dirty="0">
                <a:latin typeface="+mj-lt"/>
              </a:rPr>
              <a:t>Input</a:t>
            </a:r>
          </a:p>
          <a:p>
            <a:pPr lvl="2">
              <a:buFont typeface="Arial" panose="020B0604020202020204" pitchFamily="34" charset="0"/>
              <a:buChar char="•"/>
            </a:pPr>
            <a:r>
              <a:rPr lang="en-US" sz="1400" dirty="0">
                <a:latin typeface="+mj-lt"/>
              </a:rPr>
              <a:t>Output</a:t>
            </a:r>
          </a:p>
          <a:p>
            <a:pPr lvl="2">
              <a:buFont typeface="Arial" panose="020B0604020202020204" pitchFamily="34" charset="0"/>
              <a:buChar char="•"/>
            </a:pPr>
            <a:r>
              <a:rPr lang="en-US" sz="1400" dirty="0">
                <a:latin typeface="+mj-lt"/>
              </a:rPr>
              <a:t>Finiteness</a:t>
            </a:r>
          </a:p>
          <a:p>
            <a:pPr lvl="2">
              <a:buFont typeface="Arial" panose="020B0604020202020204" pitchFamily="34" charset="0"/>
              <a:buChar char="•"/>
            </a:pPr>
            <a:r>
              <a:rPr lang="en-US" sz="1400" dirty="0">
                <a:latin typeface="+mj-lt"/>
              </a:rPr>
              <a:t>Feasibility</a:t>
            </a:r>
          </a:p>
          <a:p>
            <a:pPr lvl="2">
              <a:buFont typeface="Arial" panose="020B0604020202020204" pitchFamily="34" charset="0"/>
              <a:buChar char="•"/>
            </a:pPr>
            <a:r>
              <a:rPr lang="en-US" sz="1400" dirty="0">
                <a:latin typeface="+mj-lt"/>
              </a:rPr>
              <a:t>Independent</a:t>
            </a:r>
          </a:p>
          <a:p>
            <a:pPr marL="114300" indent="0">
              <a:buNone/>
            </a:pPr>
            <a:endParaRPr lang="en-US" sz="1400" dirty="0">
              <a:latin typeface="+mj-lt"/>
            </a:endParaRPr>
          </a:p>
          <a:p>
            <a:pPr marL="114300" indent="0">
              <a:buNone/>
            </a:pPr>
            <a:endParaRPr lang="en-US" sz="1400" dirty="0">
              <a:latin typeface="+mj-lt"/>
            </a:endParaRPr>
          </a:p>
          <a:p>
            <a:pPr marL="114300" indent="0">
              <a:buNone/>
            </a:pPr>
            <a:endParaRPr lang="en-US" sz="1400" dirty="0">
              <a:latin typeface="+mj-lt"/>
            </a:endParaRPr>
          </a:p>
          <a:p>
            <a:pPr marL="114300" indent="0">
              <a:buNone/>
            </a:pPr>
            <a:endParaRPr lang="en-US" sz="1400" dirty="0">
              <a:latin typeface="+mj-lt"/>
            </a:endParaRPr>
          </a:p>
          <a:p>
            <a:pPr marL="114300" indent="0">
              <a:buNone/>
            </a:pPr>
            <a:endParaRPr lang="en-US" sz="1400" dirty="0">
              <a:latin typeface="+mj-lt"/>
            </a:endParaRPr>
          </a:p>
        </p:txBody>
      </p:sp>
    </p:spTree>
  </p:cSld>
  <p:clrMapOvr>
    <a:masterClrMapping/>
  </p:clrMapOvr>
</p:sld>
</file>

<file path=ppt/theme/theme1.xml><?xml version="1.0" encoding="utf-8"?>
<a:theme xmlns:a="http://schemas.openxmlformats.org/drawingml/2006/main" name="Joan template">
  <a:themeElements>
    <a:clrScheme name="Custom 347">
      <a:dk1>
        <a:srgbClr val="000C18"/>
      </a:dk1>
      <a:lt1>
        <a:srgbClr val="FFFFFF"/>
      </a:lt1>
      <a:dk2>
        <a:srgbClr val="85939C"/>
      </a:dk2>
      <a:lt2>
        <a:srgbClr val="E3F2F8"/>
      </a:lt2>
      <a:accent1>
        <a:srgbClr val="25A6E0"/>
      </a:accent1>
      <a:accent2>
        <a:srgbClr val="104499"/>
      </a:accent2>
      <a:accent3>
        <a:srgbClr val="94E277"/>
      </a:accent3>
      <a:accent4>
        <a:srgbClr val="4FB974"/>
      </a:accent4>
      <a:accent5>
        <a:srgbClr val="E9AB2D"/>
      </a:accent5>
      <a:accent6>
        <a:srgbClr val="D67309"/>
      </a:accent6>
      <a:hlink>
        <a:srgbClr val="10449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1468</TotalTime>
  <Words>902</Words>
  <Application>Microsoft Office PowerPoint</Application>
  <PresentationFormat>On-screen Show (16:9)</PresentationFormat>
  <Paragraphs>133</Paragraphs>
  <Slides>23</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urw-din</vt:lpstr>
      <vt:lpstr>Inter-Regular</vt:lpstr>
      <vt:lpstr>Calibri</vt:lpstr>
      <vt:lpstr>Times New Roman</vt:lpstr>
      <vt:lpstr>Joan template</vt:lpstr>
      <vt:lpstr>Data Structure for Languages and Libraries</vt:lpstr>
      <vt:lpstr>Content </vt:lpstr>
      <vt:lpstr>What is Data Structure ?</vt:lpstr>
      <vt:lpstr>PowerPoint Presentation</vt:lpstr>
      <vt:lpstr>PowerPoint Presentation</vt:lpstr>
      <vt:lpstr>Classification of Data Structure</vt:lpstr>
      <vt:lpstr>Classification of Data Structure</vt:lpstr>
      <vt:lpstr>Algorithm Definition and Complexity</vt:lpstr>
      <vt:lpstr>PowerPoint Presentation</vt:lpstr>
      <vt:lpstr>PowerPoint Presentation</vt:lpstr>
      <vt:lpstr>Operations on Data Structure</vt:lpstr>
      <vt:lpstr>PowerPoint Presentation</vt:lpstr>
      <vt:lpstr>Libraries in Data Structure</vt:lpstr>
      <vt:lpstr>PowerPoint Presentation</vt:lpstr>
      <vt:lpstr>Languages in Data Structure</vt:lpstr>
      <vt:lpstr>PowerPoint Presentation</vt:lpstr>
      <vt:lpstr>Importance of Data Structure</vt:lpstr>
      <vt:lpstr>PowerPoint Presentation</vt:lpstr>
      <vt:lpstr>Application of Data Structure</vt:lpstr>
      <vt:lpstr>PowerPoint Presentation</vt:lpstr>
      <vt:lpstr>Conclusion</vt:lpstr>
      <vt:lpstr>References </vt:lpstr>
      <vt:lpstr>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for Languages and Libraries</dc:title>
  <dc:creator>Bhavin Patil</dc:creator>
  <cp:lastModifiedBy>Chaitanya Patil</cp:lastModifiedBy>
  <cp:revision>52</cp:revision>
  <dcterms:modified xsi:type="dcterms:W3CDTF">2022-01-12T05:28:20Z</dcterms:modified>
</cp:coreProperties>
</file>