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59" r:id="rId13"/>
    <p:sldId id="261" r:id="rId14"/>
    <p:sldId id="262" r:id="rId15"/>
    <p:sldId id="27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B25"/>
    <a:srgbClr val="FF99CC"/>
    <a:srgbClr val="C45900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9" d="100"/>
          <a:sy n="119" d="100"/>
        </p:scale>
        <p:origin x="270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1/31/2022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1/31/2022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1/31/2022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6655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wcando.com/2011/01/disney-thank-you.html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844" y="584200"/>
            <a:ext cx="10369152" cy="2196728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C45900"/>
                </a:solidFill>
              </a:rPr>
              <a:t>     </a:t>
            </a:r>
            <a:r>
              <a:rPr lang="en-US" sz="6600" b="1" dirty="0">
                <a:solidFill>
                  <a:schemeClr val="accent2"/>
                </a:solidFill>
              </a:rPr>
              <a:t>Model Of Computation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1844" y="4019122"/>
            <a:ext cx="10657184" cy="18002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Presented By,                                                              Guided by,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Patil Manasi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Arunrao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			             DR. Manisha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Dhage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Patil Chaitanya Anil						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Thakur Uma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Devidas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Patil Bhavin 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Ratansing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95AB25"/>
                </a:solidFill>
                <a:latin typeface="Arial" panose="020B0604020202020204" pitchFamily="34" charset="0"/>
              </a:rPr>
              <a:t>C</a:t>
            </a:r>
            <a:r>
              <a:rPr lang="en-US" b="1" i="0" u="sng" dirty="0">
                <a:solidFill>
                  <a:srgbClr val="95AB25"/>
                </a:solidFill>
                <a:effectLst/>
                <a:latin typeface="Arial" panose="020B0604020202020204" pitchFamily="34" charset="0"/>
              </a:rPr>
              <a:t>oncurrent Models</a:t>
            </a:r>
            <a:endParaRPr lang="en-US" b="1" u="sng" dirty="0">
              <a:solidFill>
                <a:srgbClr val="95AB25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1218883" y="1916832"/>
            <a:ext cx="9556049" cy="4176464"/>
          </a:xfrm>
        </p:spPr>
        <p:txBody>
          <a:bodyPr/>
          <a:lstStyle/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Actor model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Cellular automaton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Interaction nets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Kahn process networks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Logic gates</a:t>
            </a:r>
            <a:r>
              <a:rPr lang="en-IN" b="0" i="0" dirty="0">
                <a:effectLst/>
                <a:latin typeface="Arial" panose="020B0604020202020204" pitchFamily="34" charset="0"/>
              </a:rPr>
              <a:t> and </a:t>
            </a:r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digital circuits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Petri nets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r>
              <a:rPr lang="en-IN" b="0" i="0" u="none" strike="noStrike" dirty="0">
                <a:effectLst/>
                <a:latin typeface="Arial" panose="020B0604020202020204" pitchFamily="34" charset="0"/>
              </a:rPr>
              <a:t>Synchronous Data Flow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7908" y="116632"/>
            <a:ext cx="10360501" cy="12239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5C6D4-D8B9-4C54-9CD4-F5B09F098A62}"/>
              </a:ext>
            </a:extLst>
          </p:cNvPr>
          <p:cNvSpPr txBox="1"/>
          <p:nvPr/>
        </p:nvSpPr>
        <p:spPr>
          <a:xfrm>
            <a:off x="1557907" y="2780928"/>
            <a:ext cx="907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model of computation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is a model which describes how an output of a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mathematical function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is computed given an input. A model describes how units of computations, memories, and communications are organized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lang="en-US" sz="2000" b="0" i="0" dirty="0">
              <a:effectLst/>
              <a:latin typeface="g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192F8-5874-4016-BA93-C3AD2020D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05980" y="2060848"/>
            <a:ext cx="7632848" cy="301886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37072-E048-4371-8FA3-FC8220929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027404" y="-38827161"/>
            <a:ext cx="22916470" cy="14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48004"/>
            <a:ext cx="10360501" cy="1524812"/>
          </a:xfrm>
        </p:spPr>
        <p:txBody>
          <a:bodyPr/>
          <a:lstStyle/>
          <a:p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28430"/>
            <a:ext cx="10360501" cy="44622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model of computation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Classification of model of computation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Sequential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Functional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Concurrent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642195"/>
          </a:xfrm>
        </p:spPr>
        <p:txBody>
          <a:bodyPr/>
          <a:lstStyle/>
          <a:p>
            <a:r>
              <a:rPr lang="en-US" b="1" u="sng">
                <a:solidFill>
                  <a:schemeClr val="accent1">
                    <a:lumMod val="60000"/>
                    <a:lumOff val="40000"/>
                  </a:schemeClr>
                </a:solidFill>
              </a:rPr>
              <a:t>Model </a:t>
            </a:r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</a:t>
            </a:r>
            <a:r>
              <a:rPr lang="en-US" b="1" u="sng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 </a:t>
            </a:r>
            <a:endParaRPr lang="en-US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B2F1-6458-485F-8D6F-85D352AA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2082990"/>
            <a:ext cx="10360501" cy="4464496"/>
          </a:xfrm>
        </p:spPr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In computer science, and more specifically in computability theory, a model of computation is a model which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describes how an output of a mathematical function is computed given an input.</a:t>
            </a: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498179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Classification of Model of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2492896"/>
            <a:ext cx="9340025" cy="417039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Models of computation can be classified into three categories: </a:t>
            </a:r>
          </a:p>
          <a:p>
            <a:pPr marL="571500" indent="-571500">
              <a:buFont typeface="+mj-lt"/>
              <a:buAutoNum type="alphaLcParenR"/>
            </a:pPr>
            <a:r>
              <a:rPr lang="en-US" b="0" i="0" dirty="0">
                <a:effectLst/>
                <a:latin typeface="Arial" panose="020B0604020202020204" pitchFamily="34" charset="0"/>
              </a:rPr>
              <a:t>Sequential Models</a:t>
            </a:r>
          </a:p>
          <a:p>
            <a:pPr marL="571500" indent="-57150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</a:rPr>
              <a:t>F</a:t>
            </a:r>
            <a:r>
              <a:rPr lang="en-US" b="0" i="0" dirty="0">
                <a:effectLst/>
                <a:latin typeface="Arial" panose="020B0604020202020204" pitchFamily="34" charset="0"/>
              </a:rPr>
              <a:t>unctional </a:t>
            </a:r>
            <a:r>
              <a:rPr lang="en-US" dirty="0">
                <a:latin typeface="Arial" panose="020B0604020202020204" pitchFamily="34" charset="0"/>
              </a:rPr>
              <a:t>M</a:t>
            </a:r>
            <a:r>
              <a:rPr lang="en-US" b="0" i="0" dirty="0">
                <a:effectLst/>
                <a:latin typeface="Arial" panose="020B0604020202020204" pitchFamily="34" charset="0"/>
              </a:rPr>
              <a:t>odels</a:t>
            </a:r>
            <a:endParaRPr lang="en-US" dirty="0">
              <a:latin typeface="Arial" panose="020B0604020202020204" pitchFamily="34" charset="0"/>
            </a:endParaRPr>
          </a:p>
          <a:p>
            <a:pPr marL="571500" indent="-57150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</a:rPr>
              <a:t>oncurrent Models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83539-4416-4265-8CD1-222D3AE678CC}"/>
              </a:ext>
            </a:extLst>
          </p:cNvPr>
          <p:cNvSpPr/>
          <p:nvPr/>
        </p:nvSpPr>
        <p:spPr>
          <a:xfrm>
            <a:off x="6598468" y="3729240"/>
            <a:ext cx="4223387" cy="64807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of computation</a:t>
            </a:r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EA9E15-0CB7-4E75-90EA-2630400F8C31}"/>
              </a:ext>
            </a:extLst>
          </p:cNvPr>
          <p:cNvSpPr/>
          <p:nvPr/>
        </p:nvSpPr>
        <p:spPr>
          <a:xfrm>
            <a:off x="5590356" y="5374962"/>
            <a:ext cx="1872208" cy="68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Sequential model</a:t>
            </a:r>
            <a:endParaRPr lang="en-I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CFB40-F967-4D37-A435-2CFC19D6AA44}"/>
              </a:ext>
            </a:extLst>
          </p:cNvPr>
          <p:cNvSpPr/>
          <p:nvPr/>
        </p:nvSpPr>
        <p:spPr>
          <a:xfrm>
            <a:off x="7911878" y="5332533"/>
            <a:ext cx="2035487" cy="6840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  <a:r>
              <a:rPr lang="en-IN" sz="2800" dirty="0" err="1"/>
              <a:t>unctional</a:t>
            </a:r>
            <a:r>
              <a:rPr lang="en-IN" sz="2800" dirty="0"/>
              <a:t>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4A39A-7BC7-47A8-8DAD-297FB17FD882}"/>
              </a:ext>
            </a:extLst>
          </p:cNvPr>
          <p:cNvSpPr/>
          <p:nvPr/>
        </p:nvSpPr>
        <p:spPr>
          <a:xfrm>
            <a:off x="10260482" y="5330081"/>
            <a:ext cx="1846598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Concurrent Model</a:t>
            </a:r>
            <a:endParaRPr lang="en-IN" sz="28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BD79A37-3F46-4656-98B6-265A1F869661}"/>
              </a:ext>
            </a:extLst>
          </p:cNvPr>
          <p:cNvSpPr/>
          <p:nvPr/>
        </p:nvSpPr>
        <p:spPr>
          <a:xfrm>
            <a:off x="10281178" y="4372798"/>
            <a:ext cx="308060" cy="957283"/>
          </a:xfrm>
          <a:prstGeom prst="downArrow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FFA07B2-39FD-4815-80FA-D2305EC76577}"/>
              </a:ext>
            </a:extLst>
          </p:cNvPr>
          <p:cNvSpPr/>
          <p:nvPr/>
        </p:nvSpPr>
        <p:spPr>
          <a:xfrm>
            <a:off x="8578976" y="4397495"/>
            <a:ext cx="308060" cy="957283"/>
          </a:xfrm>
          <a:prstGeom prst="downArrow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0128636-6B4B-4A86-9EB6-10218ACD2205}"/>
              </a:ext>
            </a:extLst>
          </p:cNvPr>
          <p:cNvSpPr/>
          <p:nvPr/>
        </p:nvSpPr>
        <p:spPr>
          <a:xfrm>
            <a:off x="6945427" y="4384391"/>
            <a:ext cx="308060" cy="957283"/>
          </a:xfrm>
          <a:prstGeom prst="downArrow">
            <a:avLst/>
          </a:prstGeom>
          <a:solidFill>
            <a:schemeClr val="tx1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42617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Sequential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3758" y="2060848"/>
            <a:ext cx="9556049" cy="44653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Post machines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Register machines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Finite state machines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Pushdown automata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Turing machines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81B59A-63E3-4385-A419-868D6E98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Finite state machines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E54F2-8049-4E3E-9BB4-685ACF91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{Q, ∑,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q0, F}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staring with a and ending with b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4BD491-A2F4-4B5E-A2B7-CF44034E3EC1}"/>
              </a:ext>
            </a:extLst>
          </p:cNvPr>
          <p:cNvSpPr/>
          <p:nvPr/>
        </p:nvSpPr>
        <p:spPr>
          <a:xfrm>
            <a:off x="2133972" y="407707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6CE474-8363-4915-8B1E-134A1E215485}"/>
              </a:ext>
            </a:extLst>
          </p:cNvPr>
          <p:cNvSpPr/>
          <p:nvPr/>
        </p:nvSpPr>
        <p:spPr>
          <a:xfrm>
            <a:off x="3900900" y="407707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6BF5DD-E7C5-4AF2-9600-65B898D5F65B}"/>
              </a:ext>
            </a:extLst>
          </p:cNvPr>
          <p:cNvSpPr/>
          <p:nvPr/>
        </p:nvSpPr>
        <p:spPr>
          <a:xfrm>
            <a:off x="5853630" y="4077072"/>
            <a:ext cx="103287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637766-FF4B-43B6-9187-A8F1B40D4449}"/>
              </a:ext>
            </a:extLst>
          </p:cNvPr>
          <p:cNvSpPr/>
          <p:nvPr/>
        </p:nvSpPr>
        <p:spPr>
          <a:xfrm>
            <a:off x="2133972" y="5471249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6544C6-F6BA-4561-AA5C-700336922AA5}"/>
              </a:ext>
            </a:extLst>
          </p:cNvPr>
          <p:cNvSpPr/>
          <p:nvPr/>
        </p:nvSpPr>
        <p:spPr>
          <a:xfrm>
            <a:off x="5938017" y="4175557"/>
            <a:ext cx="804467" cy="765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5F78FC-E630-4F3B-82A9-51EBB9B79FD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2998068" y="4509120"/>
            <a:ext cx="9028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881937-5412-4D60-80D9-B47588B90F3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4764996" y="4509120"/>
            <a:ext cx="1088634" cy="36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A59742-C809-48B9-B775-12BD0CF62C5D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2566020" y="4941168"/>
            <a:ext cx="0" cy="5300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C4E46A-B95B-4212-B036-892A12304B78}"/>
              </a:ext>
            </a:extLst>
          </p:cNvPr>
          <p:cNvCxnSpPr/>
          <p:nvPr/>
        </p:nvCxnSpPr>
        <p:spPr>
          <a:xfrm>
            <a:off x="1231140" y="4527122"/>
            <a:ext cx="9028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C455A4-012E-4CCA-A2FB-8C4BA8400EBD}"/>
              </a:ext>
            </a:extLst>
          </p:cNvPr>
          <p:cNvSpPr txBox="1"/>
          <p:nvPr/>
        </p:nvSpPr>
        <p:spPr>
          <a:xfrm>
            <a:off x="3213870" y="3950473"/>
            <a:ext cx="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128FB9-8BE2-4D77-9A20-C70AD3F8EAF3}"/>
              </a:ext>
            </a:extLst>
          </p:cNvPr>
          <p:cNvSpPr txBox="1"/>
          <p:nvPr/>
        </p:nvSpPr>
        <p:spPr>
          <a:xfrm>
            <a:off x="2119391" y="4938206"/>
            <a:ext cx="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4AEB66-FFF1-4186-8E95-E5A6418507FC}"/>
              </a:ext>
            </a:extLst>
          </p:cNvPr>
          <p:cNvSpPr txBox="1"/>
          <p:nvPr/>
        </p:nvSpPr>
        <p:spPr>
          <a:xfrm>
            <a:off x="5133513" y="3985900"/>
            <a:ext cx="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9C07ED-31A4-4E38-8323-5F16FB5AE638}"/>
              </a:ext>
            </a:extLst>
          </p:cNvPr>
          <p:cNvSpPr txBox="1"/>
          <p:nvPr/>
        </p:nvSpPr>
        <p:spPr>
          <a:xfrm>
            <a:off x="4062534" y="3238291"/>
            <a:ext cx="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BAEE3E-8F96-4DA3-8C67-280A31EA8623}"/>
              </a:ext>
            </a:extLst>
          </p:cNvPr>
          <p:cNvSpPr txBox="1"/>
          <p:nvPr/>
        </p:nvSpPr>
        <p:spPr>
          <a:xfrm>
            <a:off x="5133513" y="5310735"/>
            <a:ext cx="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2C166C-16C8-46E7-B8F1-E03F5951381A}"/>
              </a:ext>
            </a:extLst>
          </p:cNvPr>
          <p:cNvSpPr txBox="1"/>
          <p:nvPr/>
        </p:nvSpPr>
        <p:spPr>
          <a:xfrm>
            <a:off x="6472070" y="3287795"/>
            <a:ext cx="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84F17CB-609D-449A-8CA2-0AA917D78C34}"/>
              </a:ext>
            </a:extLst>
          </p:cNvPr>
          <p:cNvCxnSpPr/>
          <p:nvPr/>
        </p:nvCxnSpPr>
        <p:spPr>
          <a:xfrm rot="5400000" flipH="1" flipV="1">
            <a:off x="4326598" y="3918228"/>
            <a:ext cx="12700" cy="611008"/>
          </a:xfrm>
          <a:prstGeom prst="curvedConnector3">
            <a:avLst>
              <a:gd name="adj1" fmla="val 39964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D4CC3EF-3C27-4CB5-8368-6519D59D11A5}"/>
              </a:ext>
            </a:extLst>
          </p:cNvPr>
          <p:cNvCxnSpPr/>
          <p:nvPr/>
        </p:nvCxnSpPr>
        <p:spPr>
          <a:xfrm rot="5400000" flipH="1" flipV="1">
            <a:off x="6363715" y="3854808"/>
            <a:ext cx="12700" cy="611008"/>
          </a:xfrm>
          <a:prstGeom prst="curvedConnector3">
            <a:avLst>
              <a:gd name="adj1" fmla="val 39964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8CD1CE4-4119-4C31-8D41-010278F1107B}"/>
              </a:ext>
            </a:extLst>
          </p:cNvPr>
          <p:cNvCxnSpPr>
            <a:cxnSpLocks/>
            <a:stCxn id="13" idx="4"/>
            <a:endCxn id="12" idx="4"/>
          </p:cNvCxnSpPr>
          <p:nvPr/>
        </p:nvCxnSpPr>
        <p:spPr>
          <a:xfrm rot="5400000" flipH="1">
            <a:off x="5315503" y="3958614"/>
            <a:ext cx="72008" cy="2037117"/>
          </a:xfrm>
          <a:prstGeom prst="curvedConnector3">
            <a:avLst>
              <a:gd name="adj1" fmla="val -42951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62A3-9A49-4A73-9873-9847FE7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Pushdown automata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52CC-6C3C-4E2F-A39E-95682917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M = (Q, ∑, S, </a:t>
            </a:r>
            <a:r>
              <a:rPr lang="el-GR" sz="3200" dirty="0"/>
              <a:t>δ, </a:t>
            </a:r>
            <a:r>
              <a:rPr lang="en-IN" sz="3200" dirty="0"/>
              <a:t>q</a:t>
            </a:r>
            <a:r>
              <a:rPr lang="en-IN" sz="3200" baseline="-25000" dirty="0"/>
              <a:t>0</a:t>
            </a:r>
            <a:r>
              <a:rPr lang="en-IN" sz="3200" dirty="0"/>
              <a:t>, z</a:t>
            </a:r>
            <a:r>
              <a:rPr lang="en-IN" sz="3200" baseline="-25000" dirty="0"/>
              <a:t>0</a:t>
            </a:r>
            <a:r>
              <a:rPr lang="en-IN" sz="3200" dirty="0"/>
              <a:t>, F)</a:t>
            </a:r>
          </a:p>
          <a:p>
            <a:r>
              <a:rPr lang="en-IN" sz="3200" dirty="0"/>
              <a:t>0</a:t>
            </a:r>
            <a:r>
              <a:rPr lang="en-IN" sz="3200" baseline="30000" dirty="0"/>
              <a:t>n</a:t>
            </a:r>
            <a:r>
              <a:rPr lang="en-IN" sz="3200" dirty="0"/>
              <a:t> 1</a:t>
            </a:r>
            <a:r>
              <a:rPr lang="en-IN" sz="3200" baseline="30000" dirty="0"/>
              <a:t>2n</a:t>
            </a:r>
            <a:r>
              <a:rPr lang="en-IN" sz="3200" dirty="0"/>
              <a:t>, n&gt;=0</a:t>
            </a:r>
          </a:p>
          <a:p>
            <a:pPr marL="0" indent="0">
              <a:buNone/>
            </a:pPr>
            <a:endParaRPr lang="en-IN" sz="3200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545F44-F577-4671-990F-29183487E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51698"/>
              </p:ext>
            </p:extLst>
          </p:nvPr>
        </p:nvGraphicFramePr>
        <p:xfrm>
          <a:off x="7324900" y="1504951"/>
          <a:ext cx="446449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3">
                  <a:extLst>
                    <a:ext uri="{9D8B030D-6E8A-4147-A177-3AD203B41FA5}">
                      <a16:colId xmlns:a16="http://schemas.microsoft.com/office/drawing/2014/main" val="3501726906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1649446426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2280826605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717640240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3592179778"/>
                    </a:ext>
                  </a:extLst>
                </a:gridCol>
                <a:gridCol w="744083">
                  <a:extLst>
                    <a:ext uri="{9D8B030D-6E8A-4147-A177-3AD203B41FA5}">
                      <a16:colId xmlns:a16="http://schemas.microsoft.com/office/drawing/2014/main" val="308912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3447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5BE874D-4DA1-4DBB-86A5-203918A54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00470"/>
              </p:ext>
            </p:extLst>
          </p:nvPr>
        </p:nvGraphicFramePr>
        <p:xfrm>
          <a:off x="9851224" y="3278907"/>
          <a:ext cx="111061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614">
                  <a:extLst>
                    <a:ext uri="{9D8B030D-6E8A-4147-A177-3AD203B41FA5}">
                      <a16:colId xmlns:a16="http://schemas.microsoft.com/office/drawing/2014/main" val="263409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3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2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z</a:t>
                      </a:r>
                      <a:r>
                        <a:rPr lang="en-IN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14003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B5221BC-D80C-4CCA-8EEB-B7965B4AB6C8}"/>
              </a:ext>
            </a:extLst>
          </p:cNvPr>
          <p:cNvSpPr/>
          <p:nvPr/>
        </p:nvSpPr>
        <p:spPr>
          <a:xfrm>
            <a:off x="2133972" y="407707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60FFA9-F89A-4663-BE2C-C618226AAFA6}"/>
              </a:ext>
            </a:extLst>
          </p:cNvPr>
          <p:cNvSpPr/>
          <p:nvPr/>
        </p:nvSpPr>
        <p:spPr>
          <a:xfrm>
            <a:off x="4438228" y="407707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344B1C-42AB-4157-A5DE-B9BE9199DD55}"/>
              </a:ext>
            </a:extLst>
          </p:cNvPr>
          <p:cNvSpPr/>
          <p:nvPr/>
        </p:nvSpPr>
        <p:spPr>
          <a:xfrm>
            <a:off x="6886502" y="407707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5E46F9-A134-4954-8CF9-0C8B8F0700DE}"/>
              </a:ext>
            </a:extLst>
          </p:cNvPr>
          <p:cNvSpPr/>
          <p:nvPr/>
        </p:nvSpPr>
        <p:spPr>
          <a:xfrm>
            <a:off x="6820845" y="5663477"/>
            <a:ext cx="1008110" cy="949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3FA20A-D41D-4411-ABBA-647396F9E25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998068" y="4509120"/>
            <a:ext cx="14401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0402A9-9F96-469B-AD7E-F10338B72BD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302324" y="4509120"/>
            <a:ext cx="1584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5860EC-E096-4861-93A9-94EC947FD48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7318550" y="4941168"/>
            <a:ext cx="6350" cy="7223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E39546C-0824-48DF-B448-F5449152AB0C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2566020" y="3898112"/>
            <a:ext cx="12700" cy="611008"/>
          </a:xfrm>
          <a:prstGeom prst="curvedConnector3">
            <a:avLst>
              <a:gd name="adj1" fmla="val 39964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B9AEEFB-7E9D-4987-86AC-876F73B7025E}"/>
              </a:ext>
            </a:extLst>
          </p:cNvPr>
          <p:cNvCxnSpPr>
            <a:stCxn id="8" idx="0"/>
            <a:endCxn id="7" idx="0"/>
          </p:cNvCxnSpPr>
          <p:nvPr/>
        </p:nvCxnSpPr>
        <p:spPr>
          <a:xfrm rot="16200000" flipV="1">
            <a:off x="6094413" y="2852935"/>
            <a:ext cx="12700" cy="2448274"/>
          </a:xfrm>
          <a:prstGeom prst="curvedConnector3">
            <a:avLst>
              <a:gd name="adj1" fmla="val 342353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1326B2-E3A7-41E7-B524-4A51ECEE05F0}"/>
              </a:ext>
            </a:extLst>
          </p:cNvPr>
          <p:cNvSpPr txBox="1"/>
          <p:nvPr/>
        </p:nvSpPr>
        <p:spPr>
          <a:xfrm>
            <a:off x="1218883" y="3067361"/>
            <a:ext cx="1745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0,z</a:t>
            </a:r>
            <a:r>
              <a:rPr lang="en-IN" sz="2800" baseline="-25000" dirty="0"/>
              <a:t>0</a:t>
            </a:r>
            <a:r>
              <a:rPr lang="en-IN" sz="2800" dirty="0"/>
              <a:t>/0z</a:t>
            </a:r>
            <a:r>
              <a:rPr lang="en-IN" sz="2800" baseline="-25000" dirty="0"/>
              <a:t>0</a:t>
            </a:r>
          </a:p>
          <a:p>
            <a:r>
              <a:rPr lang="en-IN" sz="2800" dirty="0"/>
              <a:t>0,0/00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62BE1-C48E-47F7-8884-88BE94B880FB}"/>
              </a:ext>
            </a:extLst>
          </p:cNvPr>
          <p:cNvSpPr txBox="1"/>
          <p:nvPr/>
        </p:nvSpPr>
        <p:spPr>
          <a:xfrm>
            <a:off x="3016198" y="4631486"/>
            <a:ext cx="174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1, 0/0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2F47E5-F823-4628-B87F-2EE92DB91BF4}"/>
              </a:ext>
            </a:extLst>
          </p:cNvPr>
          <p:cNvSpPr txBox="1"/>
          <p:nvPr/>
        </p:nvSpPr>
        <p:spPr>
          <a:xfrm>
            <a:off x="5437605" y="4643404"/>
            <a:ext cx="174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1, 0/</a:t>
            </a:r>
            <a:r>
              <a:rPr lang="el-GR" sz="2800" dirty="0"/>
              <a:t>ε</a:t>
            </a:r>
            <a:endParaRPr lang="en-IN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C6A431-54B0-41D7-84F7-6D778A01D8AC}"/>
              </a:ext>
            </a:extLst>
          </p:cNvPr>
          <p:cNvSpPr txBox="1"/>
          <p:nvPr/>
        </p:nvSpPr>
        <p:spPr>
          <a:xfrm>
            <a:off x="5824913" y="3104452"/>
            <a:ext cx="174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1, 0/0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F84273-F900-4AB8-935A-FD01983EF038}"/>
              </a:ext>
            </a:extLst>
          </p:cNvPr>
          <p:cNvSpPr txBox="1"/>
          <p:nvPr/>
        </p:nvSpPr>
        <p:spPr>
          <a:xfrm>
            <a:off x="7571291" y="5030327"/>
            <a:ext cx="174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ε</a:t>
            </a:r>
            <a:r>
              <a:rPr lang="en-IN" sz="2800" dirty="0"/>
              <a:t>, z</a:t>
            </a:r>
            <a:r>
              <a:rPr lang="en-IN" sz="2800" baseline="-25000" dirty="0"/>
              <a:t>0/</a:t>
            </a:r>
            <a:r>
              <a:rPr lang="en-IN" sz="2800" dirty="0"/>
              <a:t>z</a:t>
            </a:r>
            <a:r>
              <a:rPr lang="en-IN" sz="2800" baseline="-25000" dirty="0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1DABF4-547E-44F8-9B00-09D4D61425A1}"/>
              </a:ext>
            </a:extLst>
          </p:cNvPr>
          <p:cNvSpPr/>
          <p:nvPr/>
        </p:nvSpPr>
        <p:spPr>
          <a:xfrm>
            <a:off x="6924489" y="5773407"/>
            <a:ext cx="760275" cy="791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q</a:t>
            </a:r>
            <a:r>
              <a:rPr lang="en-IN" sz="28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41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1034-0CCF-4A7E-A4D6-BB1161FE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Turing machines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2F84-803F-4214-B385-42C7F70C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FFFFFF"/>
                </a:solidFill>
                <a:effectLst/>
                <a:latin typeface="urw-din"/>
              </a:rPr>
              <a:t>M = (Q, T, B, ∑, δ, q</a:t>
            </a:r>
            <a:r>
              <a:rPr lang="fr-FR" b="0" i="0" baseline="-25000" dirty="0">
                <a:solidFill>
                  <a:srgbClr val="FFFFFF"/>
                </a:solidFill>
                <a:effectLst/>
                <a:latin typeface="urw-din"/>
              </a:rPr>
              <a:t>0</a:t>
            </a:r>
            <a:r>
              <a:rPr lang="fr-FR" b="0" i="0" dirty="0">
                <a:solidFill>
                  <a:srgbClr val="FFFFFF"/>
                </a:solidFill>
                <a:effectLst/>
                <a:latin typeface="urw-din"/>
              </a:rPr>
              <a:t>, F)</a:t>
            </a:r>
          </a:p>
          <a:p>
            <a:r>
              <a:rPr lang="fr-FR" dirty="0" err="1">
                <a:solidFill>
                  <a:srgbClr val="FFFFFF"/>
                </a:solidFill>
                <a:latin typeface="urw-din"/>
              </a:rPr>
              <a:t>a</a:t>
            </a:r>
            <a:r>
              <a:rPr lang="fr-FR" baseline="30000" dirty="0" err="1">
                <a:solidFill>
                  <a:srgbClr val="FFFFFF"/>
                </a:solidFill>
                <a:latin typeface="urw-din"/>
              </a:rPr>
              <a:t>n</a:t>
            </a:r>
            <a:r>
              <a:rPr lang="fr-FR" dirty="0" err="1">
                <a:solidFill>
                  <a:srgbClr val="FFFFFF"/>
                </a:solidFill>
                <a:latin typeface="urw-din"/>
              </a:rPr>
              <a:t>b</a:t>
            </a:r>
            <a:r>
              <a:rPr lang="fr-FR" baseline="30000" dirty="0" err="1">
                <a:solidFill>
                  <a:srgbClr val="FFFFFF"/>
                </a:solidFill>
                <a:latin typeface="urw-din"/>
              </a:rPr>
              <a:t>n</a:t>
            </a:r>
            <a:r>
              <a:rPr lang="fr-FR" dirty="0" err="1">
                <a:solidFill>
                  <a:srgbClr val="FFFFFF"/>
                </a:solidFill>
                <a:latin typeface="urw-din"/>
              </a:rPr>
              <a:t>c</a:t>
            </a:r>
            <a:r>
              <a:rPr lang="fr-FR" baseline="30000" dirty="0" err="1">
                <a:solidFill>
                  <a:srgbClr val="FFFFFF"/>
                </a:solidFill>
                <a:latin typeface="urw-din"/>
              </a:rPr>
              <a:t>n</a:t>
            </a:r>
            <a:r>
              <a:rPr lang="fr-FR" dirty="0">
                <a:solidFill>
                  <a:srgbClr val="FFFFFF"/>
                </a:solidFill>
                <a:latin typeface="urw-din"/>
              </a:rPr>
              <a:t> , n&gt;=1 </a:t>
            </a:r>
            <a:endParaRPr lang="fr-FR" b="0" i="0" dirty="0">
              <a:solidFill>
                <a:srgbClr val="FFFFFF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7F02F7-034F-4EE5-B662-1E08CC99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89586"/>
              </p:ext>
            </p:extLst>
          </p:nvPr>
        </p:nvGraphicFramePr>
        <p:xfrm>
          <a:off x="4654252" y="2276872"/>
          <a:ext cx="73337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137">
                  <a:extLst>
                    <a:ext uri="{9D8B030D-6E8A-4147-A177-3AD203B41FA5}">
                      <a16:colId xmlns:a16="http://schemas.microsoft.com/office/drawing/2014/main" val="1692124250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3126998880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1427913767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2481831059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2957378064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3579931070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2089893032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253391351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3350728520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742172892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1366643530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2513626692"/>
                    </a:ext>
                  </a:extLst>
                </a:gridCol>
                <a:gridCol w="564137">
                  <a:extLst>
                    <a:ext uri="{9D8B030D-6E8A-4147-A177-3AD203B41FA5}">
                      <a16:colId xmlns:a16="http://schemas.microsoft.com/office/drawing/2014/main" val="1317097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89466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F39624A-FD71-469F-AF85-AEBC5682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2981258"/>
            <a:ext cx="5438751" cy="36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7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5860" y="764704"/>
            <a:ext cx="8938472" cy="1224136"/>
          </a:xfrm>
        </p:spPr>
        <p:txBody>
          <a:bodyPr/>
          <a:lstStyle/>
          <a:p>
            <a:r>
              <a:rPr 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</a:t>
            </a:r>
            <a:r>
              <a:rPr lang="en-US" sz="3200" b="1" i="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unctional </a:t>
            </a:r>
            <a:r>
              <a:rPr 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</a:t>
            </a:r>
            <a:r>
              <a:rPr lang="en-US" sz="3200" b="1" i="0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odels</a:t>
            </a:r>
            <a:endParaRPr lang="en-US" sz="32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34377" y="2204864"/>
            <a:ext cx="8938472" cy="4248472"/>
          </a:xfrm>
        </p:spPr>
        <p:txBody>
          <a:bodyPr>
            <a:normAutofit/>
          </a:bodyPr>
          <a:lstStyle/>
          <a:p>
            <a:pPr algn="l"/>
            <a:endParaRPr lang="en-IN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4747" indent="-304747">
              <a:spcBef>
                <a:spcPts val="1600"/>
              </a:spcBef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Abstract rewriting systems</a:t>
            </a:r>
          </a:p>
          <a:p>
            <a:pPr lvl="1">
              <a:spcBef>
                <a:spcPts val="1600"/>
              </a:spcBef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e.g.  </a:t>
            </a:r>
            <a:r>
              <a:rPr lang="en-IN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= {</a:t>
            </a:r>
            <a:r>
              <a:rPr lang="en-IN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N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I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} </a:t>
            </a:r>
          </a:p>
          <a:p>
            <a:pPr lvl="1">
              <a:spcBef>
                <a:spcPts val="1600"/>
              </a:spcBef>
            </a:pP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→ 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→ 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→ 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→ </a:t>
            </a:r>
            <a:r>
              <a:rPr lang="en-US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04747" indent="-304747">
              <a:spcBef>
                <a:spcPts val="1600"/>
              </a:spcBef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Combinatory logic</a:t>
            </a:r>
          </a:p>
          <a:p>
            <a:pPr marL="304747" indent="-304747">
              <a:spcBef>
                <a:spcPts val="1600"/>
              </a:spcBef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General recursive functions</a:t>
            </a:r>
          </a:p>
          <a:p>
            <a:pPr marL="304747" indent="-304747">
              <a:spcBef>
                <a:spcPts val="1600"/>
              </a:spcBef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Lambda calculus</a:t>
            </a:r>
          </a:p>
          <a:p>
            <a:pPr algn="l"/>
            <a:endParaRPr lang="en-IN" sz="3800" b="0" i="0" cap="non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440</TotalTime>
  <Words>386</Words>
  <Application>Microsoft Office PowerPoint</Application>
  <PresentationFormat>Custom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Calibri</vt:lpstr>
      <vt:lpstr>gt-regular</vt:lpstr>
      <vt:lpstr>Times New Roman</vt:lpstr>
      <vt:lpstr>urw-din</vt:lpstr>
      <vt:lpstr>Wingdings</vt:lpstr>
      <vt:lpstr>Tech 16x9</vt:lpstr>
      <vt:lpstr>     Model Of Computation</vt:lpstr>
      <vt:lpstr>Content:</vt:lpstr>
      <vt:lpstr>Model Of Computation </vt:lpstr>
      <vt:lpstr>Classification of Model of Computation</vt:lpstr>
      <vt:lpstr>         Sequential Models</vt:lpstr>
      <vt:lpstr>Finite state machines</vt:lpstr>
      <vt:lpstr>Pushdown automata</vt:lpstr>
      <vt:lpstr>Turing machines</vt:lpstr>
      <vt:lpstr>Functional Models</vt:lpstr>
      <vt:lpstr>Concurrent Models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Model Of Computation</dc:title>
  <dc:creator>Ishu Thakur</dc:creator>
  <cp:lastModifiedBy>Bhavin Patil</cp:lastModifiedBy>
  <cp:revision>16</cp:revision>
  <dcterms:created xsi:type="dcterms:W3CDTF">2022-01-08T20:55:03Z</dcterms:created>
  <dcterms:modified xsi:type="dcterms:W3CDTF">2022-01-31T17:32:13Z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