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2" r:id="rId3"/>
    <p:sldId id="283" r:id="rId4"/>
    <p:sldId id="289" r:id="rId5"/>
    <p:sldId id="280" r:id="rId6"/>
    <p:sldId id="275" r:id="rId7"/>
    <p:sldId id="259" r:id="rId8"/>
    <p:sldId id="261" r:id="rId9"/>
    <p:sldId id="271" r:id="rId10"/>
    <p:sldId id="274" r:id="rId11"/>
    <p:sldId id="273" r:id="rId12"/>
    <p:sldId id="276" r:id="rId13"/>
    <p:sldId id="293" r:id="rId14"/>
    <p:sldId id="294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5118" autoAdjust="0"/>
  </p:normalViewPr>
  <p:slideViewPr>
    <p:cSldViewPr snapToGrid="0">
      <p:cViewPr>
        <p:scale>
          <a:sx n="100" d="100"/>
          <a:sy n="100" d="100"/>
        </p:scale>
        <p:origin x="88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C87A6-9974-4080-8687-0F2729AF0974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50A1-8B9B-45E3-815B-510EEF8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50A1-8B9B-45E3-815B-510EEF82A5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2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50A1-8B9B-45E3-815B-510EEF82A5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7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50A1-8B9B-45E3-815B-510EEF82A5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6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50A1-8B9B-45E3-815B-510EEF82A5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E34B-8A41-44F8-AC22-03B9BE11C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9737D-6D82-4F51-901A-1307EFC13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22C3-ABBA-4170-AF3F-01E205FB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E484-4C02-4AB3-9A86-4117071E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EC5D-66CF-48FF-A54F-B0AFD5F8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8A4D-A5CF-4520-9CCA-73DED322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3D9F9-893A-46EB-89E8-1C64CCFB4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260D-C72D-418A-B077-9FB620BF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C011-CE13-483A-8414-D1B74094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7DB1-3846-4AE7-8812-E5E01273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1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3C4E0-50BC-4B77-9E73-8D1BE7CB1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38384-E3C3-43B8-B9AE-76838CF15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58A9-8D65-44CB-A2C2-D2377915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12C9-3B84-47DA-AE5C-43839784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5706-82C9-4C37-BB4A-D0867EF6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8F01-B906-4106-B0D0-2FCB733D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F8D5-F0EC-4531-A880-C847139D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E80F4-3E45-464D-8E9F-9C9D6DF5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B20C-796B-4CDF-A407-99D95A1A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05CEB-C668-4DD4-AC1B-E72855ED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2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BCB1-D8EE-4C9B-BAEB-FEC1142F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357E-F018-470B-A900-42E371BF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40B6-2DEB-4236-8CF0-89AAC358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156C-8371-433B-9E85-0C7A5C6C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FD85-164B-4A38-AAFE-D0A37FA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C7CE-27CC-411E-A3F7-C2D6A885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F5FD-243B-4227-8BF8-C70D09C9E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48FB5-2426-47E7-B12A-95070FB7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557-DA88-444A-91E8-B7755A07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B0382-0DCB-4520-8E75-98E6503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D799C-1FDE-4C73-AC30-B8373403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4188-891C-4637-A4B8-3E977661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84D04-1360-4BDA-9CA5-CCEF9A936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CD778-1AF8-4C69-A79C-C135817D6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8029F-8191-473C-9B79-18C097964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0CF73-F698-4357-905F-6112284FE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855E0-E874-459F-9FF0-272CFB02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DC5C0-B154-4F5E-B9D4-458A13FA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BFFAA-14DA-4E70-986A-C1040187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C1DA-30D1-4D88-A104-79FF5C74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6261B-157E-4068-8D14-B1D2546C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CD047-7963-4796-8A94-2EF91A65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80227-1138-4D8D-84EB-7DACD3AF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68560-3B67-4298-95A3-2F39706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09B30-ECE7-41FE-AAFB-7BABB1B2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D5170-811A-4793-8986-CC368D74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69CE-ACF5-4AB0-8805-14A0FC34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392E9-F4C2-4FBE-BB7F-E913B013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1E7B5-EDC3-4CEC-9B81-67E928132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AC7B5-98F0-4269-A370-C67BCFCB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9DE61-B65E-4BF3-8A85-D829BA21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39389-6129-4ED3-8BC1-0D057137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9BD-28CE-4554-8921-965AA82A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517E5-57AB-4038-BCED-C84C75587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8CCBD-E965-4928-A890-92F60462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CA672-FD51-4CE8-BC45-117CE746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3E05A-91DA-4B09-B154-C0518D9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7529-C8CC-454D-8324-99F41086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49B7F-120A-48F6-9B8F-87386F85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B92A4-6673-4E9E-A814-9AEEA92F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3009F-DAED-48E8-B773-005D7ADEA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573D-0B65-4FB6-BFA6-AAC574F8276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65A41-EB02-4BB2-B434-F1ACA63CE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B144-1966-4BAF-9D29-7BA99CE3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3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1.svg"/><Relationship Id="rId5" Type="http://schemas.openxmlformats.org/officeDocument/2006/relationships/image" Target="../media/image27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9.sv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18" Type="http://schemas.openxmlformats.org/officeDocument/2006/relationships/image" Target="../media/image25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17" Type="http://schemas.openxmlformats.org/officeDocument/2006/relationships/image" Target="../media/image24.png"/><Relationship Id="rId2" Type="http://schemas.openxmlformats.org/officeDocument/2006/relationships/image" Target="../media/image38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35.sv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ig data hd images">
            <a:extLst>
              <a:ext uri="{FF2B5EF4-FFF2-40B4-BE49-F238E27FC236}">
                <a16:creationId xmlns:a16="http://schemas.microsoft.com/office/drawing/2014/main" id="{516A6F78-B9BF-4D90-9163-5F869CA23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38AB2-546B-4AAE-AA67-3B9F3A618467}"/>
              </a:ext>
            </a:extLst>
          </p:cNvPr>
          <p:cNvSpPr txBox="1"/>
          <p:nvPr/>
        </p:nvSpPr>
        <p:spPr>
          <a:xfrm>
            <a:off x="856209" y="4909985"/>
            <a:ext cx="4488789" cy="1255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Guided By-         Ms. Swati Jadhav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Presented By-	Manasi Patil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		Chaitanya Patil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		Uma Thakur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		Bhavin Patil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90DF0-16F2-455A-8236-A08B4F60A869}"/>
              </a:ext>
            </a:extLst>
          </p:cNvPr>
          <p:cNvSpPr txBox="1"/>
          <p:nvPr/>
        </p:nvSpPr>
        <p:spPr>
          <a:xfrm>
            <a:off x="1205000" y="499621"/>
            <a:ext cx="42442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623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7DDCA-EFF8-457D-BD7D-5E64B1A36D69}"/>
              </a:ext>
            </a:extLst>
          </p:cNvPr>
          <p:cNvSpPr txBox="1"/>
          <p:nvPr/>
        </p:nvSpPr>
        <p:spPr>
          <a:xfrm>
            <a:off x="0" y="1574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Benefits of Big Data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47A2C2-540F-4C8F-8B2F-70577976C501}"/>
              </a:ext>
            </a:extLst>
          </p:cNvPr>
          <p:cNvGrpSpPr/>
          <p:nvPr/>
        </p:nvGrpSpPr>
        <p:grpSpPr>
          <a:xfrm>
            <a:off x="882748" y="1707230"/>
            <a:ext cx="10426505" cy="3840466"/>
            <a:chOff x="882748" y="1852373"/>
            <a:chExt cx="10426505" cy="384046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A6C0C07-AFE6-4D7F-A186-A133AC7D4622}"/>
                </a:ext>
              </a:extLst>
            </p:cNvPr>
            <p:cNvGrpSpPr/>
            <p:nvPr/>
          </p:nvGrpSpPr>
          <p:grpSpPr>
            <a:xfrm>
              <a:off x="882748" y="1852373"/>
              <a:ext cx="10426505" cy="3840466"/>
              <a:chOff x="813846" y="1852373"/>
              <a:chExt cx="10426505" cy="384046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E77636D-291D-4CE5-83CC-CD8121EA197B}"/>
                  </a:ext>
                </a:extLst>
              </p:cNvPr>
              <p:cNvGrpSpPr/>
              <p:nvPr/>
            </p:nvGrpSpPr>
            <p:grpSpPr>
              <a:xfrm>
                <a:off x="813846" y="1858724"/>
                <a:ext cx="2203055" cy="3403228"/>
                <a:chOff x="813846" y="1858724"/>
                <a:chExt cx="2203055" cy="340322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5701E603-FFBC-46DE-AAE7-9DD881C9E316}"/>
                    </a:ext>
                  </a:extLst>
                </p:cNvPr>
                <p:cNvGrpSpPr/>
                <p:nvPr/>
              </p:nvGrpSpPr>
              <p:grpSpPr>
                <a:xfrm>
                  <a:off x="813846" y="1858724"/>
                  <a:ext cx="2203055" cy="3403228"/>
                  <a:chOff x="2547111" y="2403296"/>
                  <a:chExt cx="2203055" cy="3403228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916F2C7B-9711-427C-AF6B-1CECF0373923}"/>
                      </a:ext>
                    </a:extLst>
                  </p:cNvPr>
                  <p:cNvGrpSpPr/>
                  <p:nvPr/>
                </p:nvGrpSpPr>
                <p:grpSpPr>
                  <a:xfrm>
                    <a:off x="2684203" y="2403296"/>
                    <a:ext cx="1928870" cy="1928870"/>
                    <a:chOff x="3404598" y="2142701"/>
                    <a:chExt cx="2091600" cy="2091600"/>
                  </a:xfrm>
                </p:grpSpPr>
                <p:sp>
                  <p:nvSpPr>
                    <p:cNvPr id="4" name="Circle: Hollow 3">
                      <a:extLst>
                        <a:ext uri="{FF2B5EF4-FFF2-40B4-BE49-F238E27FC236}">
                          <a16:creationId xmlns:a16="http://schemas.microsoft.com/office/drawing/2014/main" id="{ABDF698F-1B47-4285-8376-51E829B5DCB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405369" y="2143472"/>
                      <a:ext cx="2090058" cy="2090058"/>
                    </a:xfrm>
                    <a:prstGeom prst="donut">
                      <a:avLst>
                        <a:gd name="adj" fmla="val 17694"/>
                      </a:avLst>
                    </a:prstGeom>
                    <a:gradFill flip="none" rotWithShape="1">
                      <a:gsLst>
                        <a:gs pos="97000">
                          <a:schemeClr val="bg1">
                            <a:lumMod val="75000"/>
                          </a:schemeClr>
                        </a:gs>
                        <a:gs pos="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A7A0DBAE-20C7-4FF0-96EC-CF6BD310B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3010" y="2492374"/>
                      <a:ext cx="1374775" cy="137477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" name="Block Arc 5">
                      <a:extLst>
                        <a:ext uri="{FF2B5EF4-FFF2-40B4-BE49-F238E27FC236}">
                          <a16:creationId xmlns:a16="http://schemas.microsoft.com/office/drawing/2014/main" id="{5B738928-92E8-40CE-80FF-D4200833B6AC}"/>
                        </a:ext>
                      </a:extLst>
                    </p:cNvPr>
                    <p:cNvSpPr/>
                    <p:nvPr/>
                  </p:nvSpPr>
                  <p:spPr>
                    <a:xfrm rot="14266426">
                      <a:off x="3404598" y="2142701"/>
                      <a:ext cx="2091600" cy="2091600"/>
                    </a:xfrm>
                    <a:prstGeom prst="blockArc">
                      <a:avLst>
                        <a:gd name="adj1" fmla="val 1781425"/>
                        <a:gd name="adj2" fmla="val 7947550"/>
                        <a:gd name="adj3" fmla="val 16914"/>
                      </a:avLst>
                    </a:pr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35DA4D18-6219-4AE2-9D19-93FF6A698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111" y="5498747"/>
                    <a:ext cx="22030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ea typeface="Cambria" panose="02040503050406030204" pitchFamily="18" charset="0"/>
                      </a:rPr>
                      <a:t>Increased efficiency</a:t>
                    </a:r>
                  </a:p>
                </p:txBody>
              </p: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442CF19-5433-4E2F-8EAE-CC3DC307AB34}"/>
                    </a:ext>
                  </a:extLst>
                </p:cNvPr>
                <p:cNvSpPr txBox="1"/>
                <p:nvPr/>
              </p:nvSpPr>
              <p:spPr>
                <a:xfrm>
                  <a:off x="1528549" y="2623103"/>
                  <a:ext cx="7779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Georgia Pro Cond" panose="02040506050405020303" pitchFamily="18" charset="0"/>
                    </a:rPr>
                    <a:t>30%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F649C45-1934-485B-925C-E785D5A3D951}"/>
                  </a:ext>
                </a:extLst>
              </p:cNvPr>
              <p:cNvGrpSpPr/>
              <p:nvPr/>
            </p:nvGrpSpPr>
            <p:grpSpPr>
              <a:xfrm>
                <a:off x="3554996" y="1852373"/>
                <a:ext cx="2203055" cy="3625022"/>
                <a:chOff x="813846" y="1852373"/>
                <a:chExt cx="2203055" cy="362502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815776B-B819-4BA7-B7F8-0947D0770955}"/>
                    </a:ext>
                  </a:extLst>
                </p:cNvPr>
                <p:cNvGrpSpPr/>
                <p:nvPr/>
              </p:nvGrpSpPr>
              <p:grpSpPr>
                <a:xfrm>
                  <a:off x="813846" y="1852373"/>
                  <a:ext cx="2203055" cy="3625022"/>
                  <a:chOff x="2547111" y="2396945"/>
                  <a:chExt cx="2203055" cy="3625022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3E90B823-16CC-4FCC-9BCA-531246C06978}"/>
                      </a:ext>
                    </a:extLst>
                  </p:cNvPr>
                  <p:cNvGrpSpPr/>
                  <p:nvPr/>
                </p:nvGrpSpPr>
                <p:grpSpPr>
                  <a:xfrm>
                    <a:off x="2684203" y="2396945"/>
                    <a:ext cx="1928870" cy="1934509"/>
                    <a:chOff x="3404598" y="2135815"/>
                    <a:chExt cx="2091600" cy="2097715"/>
                  </a:xfrm>
                </p:grpSpPr>
                <p:sp>
                  <p:nvSpPr>
                    <p:cNvPr id="19" name="Circle: Hollow 18">
                      <a:extLst>
                        <a:ext uri="{FF2B5EF4-FFF2-40B4-BE49-F238E27FC236}">
                          <a16:creationId xmlns:a16="http://schemas.microsoft.com/office/drawing/2014/main" id="{7DDC6470-0E84-4E8C-9229-3C86A4E28E0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405369" y="2143472"/>
                      <a:ext cx="2090058" cy="2090058"/>
                    </a:xfrm>
                    <a:prstGeom prst="donut">
                      <a:avLst>
                        <a:gd name="adj" fmla="val 17694"/>
                      </a:avLst>
                    </a:prstGeom>
                    <a:gradFill flip="none" rotWithShape="1">
                      <a:gsLst>
                        <a:gs pos="97000">
                          <a:schemeClr val="bg1">
                            <a:lumMod val="75000"/>
                          </a:schemeClr>
                        </a:gs>
                        <a:gs pos="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880590FA-1326-43A4-B21C-A9AA65752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3010" y="2492374"/>
                      <a:ext cx="1374775" cy="137477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1" name="Block Arc 20">
                      <a:extLst>
                        <a:ext uri="{FF2B5EF4-FFF2-40B4-BE49-F238E27FC236}">
                          <a16:creationId xmlns:a16="http://schemas.microsoft.com/office/drawing/2014/main" id="{B526CC7B-AA99-44B6-90E6-2ADC17042C94}"/>
                        </a:ext>
                      </a:extLst>
                    </p:cNvPr>
                    <p:cNvSpPr/>
                    <p:nvPr/>
                  </p:nvSpPr>
                  <p:spPr>
                    <a:xfrm rot="14266426">
                      <a:off x="3404598" y="2135815"/>
                      <a:ext cx="2091600" cy="2091600"/>
                    </a:xfrm>
                    <a:prstGeom prst="blockArc">
                      <a:avLst>
                        <a:gd name="adj1" fmla="val 1781425"/>
                        <a:gd name="adj2" fmla="val 12736942"/>
                        <a:gd name="adj3" fmla="val 17456"/>
                      </a:avLst>
                    </a:prstGeom>
                    <a:solidFill>
                      <a:schemeClr val="accent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56CF6B-E909-4286-92F1-F63331070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111" y="5498747"/>
                    <a:ext cx="22030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ea typeface="Cambria" panose="02040503050406030204" pitchFamily="18" charset="0"/>
                      </a:rPr>
                      <a:t>Better business decision making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576DBB-4D85-483E-89BE-F55B1CD21428}"/>
                    </a:ext>
                  </a:extLst>
                </p:cNvPr>
                <p:cNvSpPr txBox="1"/>
                <p:nvPr/>
              </p:nvSpPr>
              <p:spPr>
                <a:xfrm>
                  <a:off x="1528549" y="2623103"/>
                  <a:ext cx="7779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Georgia Pro Cond" panose="02040506050405020303" pitchFamily="18" charset="0"/>
                    </a:rPr>
                    <a:t>50%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9FB9089-BAFD-4AF6-9D3D-C83EC0E76E79}"/>
                  </a:ext>
                </a:extLst>
              </p:cNvPr>
              <p:cNvGrpSpPr/>
              <p:nvPr/>
            </p:nvGrpSpPr>
            <p:grpSpPr>
              <a:xfrm>
                <a:off x="6296146" y="1858724"/>
                <a:ext cx="2203055" cy="3834115"/>
                <a:chOff x="813846" y="1858724"/>
                <a:chExt cx="2203055" cy="383411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F058496-3A61-4DB5-AA0A-9CFDFB1F4281}"/>
                    </a:ext>
                  </a:extLst>
                </p:cNvPr>
                <p:cNvGrpSpPr/>
                <p:nvPr/>
              </p:nvGrpSpPr>
              <p:grpSpPr>
                <a:xfrm>
                  <a:off x="813846" y="1858724"/>
                  <a:ext cx="2203055" cy="3834115"/>
                  <a:chOff x="2547111" y="2403296"/>
                  <a:chExt cx="2203055" cy="3834115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3C04A5D2-54AE-4FAB-9EBA-CBFEBA8C5083}"/>
                      </a:ext>
                    </a:extLst>
                  </p:cNvPr>
                  <p:cNvGrpSpPr/>
                  <p:nvPr/>
                </p:nvGrpSpPr>
                <p:grpSpPr>
                  <a:xfrm>
                    <a:off x="2684203" y="2403296"/>
                    <a:ext cx="1928870" cy="1928870"/>
                    <a:chOff x="3404598" y="2142701"/>
                    <a:chExt cx="2091600" cy="2091600"/>
                  </a:xfrm>
                </p:grpSpPr>
                <p:sp>
                  <p:nvSpPr>
                    <p:cNvPr id="27" name="Circle: Hollow 26">
                      <a:extLst>
                        <a:ext uri="{FF2B5EF4-FFF2-40B4-BE49-F238E27FC236}">
                          <a16:creationId xmlns:a16="http://schemas.microsoft.com/office/drawing/2014/main" id="{0A0E5ACE-DED4-4531-AFE9-3B3885EB82A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405369" y="2143472"/>
                      <a:ext cx="2090058" cy="2090058"/>
                    </a:xfrm>
                    <a:prstGeom prst="donut">
                      <a:avLst>
                        <a:gd name="adj" fmla="val 17694"/>
                      </a:avLst>
                    </a:prstGeom>
                    <a:gradFill flip="none" rotWithShape="1">
                      <a:gsLst>
                        <a:gs pos="97000">
                          <a:schemeClr val="bg1">
                            <a:lumMod val="75000"/>
                          </a:schemeClr>
                        </a:gs>
                        <a:gs pos="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E5BB328-272A-48DF-9FF6-552D058CD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3010" y="2492374"/>
                      <a:ext cx="1374775" cy="137477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9" name="Block Arc 28">
                      <a:extLst>
                        <a:ext uri="{FF2B5EF4-FFF2-40B4-BE49-F238E27FC236}">
                          <a16:creationId xmlns:a16="http://schemas.microsoft.com/office/drawing/2014/main" id="{94800DF3-B6DD-48BB-85D4-8B118E161F60}"/>
                        </a:ext>
                      </a:extLst>
                    </p:cNvPr>
                    <p:cNvSpPr/>
                    <p:nvPr/>
                  </p:nvSpPr>
                  <p:spPr>
                    <a:xfrm rot="14266426">
                      <a:off x="3404598" y="2142701"/>
                      <a:ext cx="2091600" cy="2091600"/>
                    </a:xfrm>
                    <a:prstGeom prst="blockArc">
                      <a:avLst>
                        <a:gd name="adj1" fmla="val 1781425"/>
                        <a:gd name="adj2" fmla="val 17077411"/>
                        <a:gd name="adj3" fmla="val 17501"/>
                      </a:avLst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8BB065A-BD2D-4BA3-829E-686F820F9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111" y="5498747"/>
                    <a:ext cx="2203055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ea typeface="Cambria" panose="02040503050406030204" pitchFamily="18" charset="0"/>
                      </a:rPr>
                      <a:t>Improve customer experience and engagement</a:t>
                    </a: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4C751DC-5BF7-4D18-A32C-3CBEC448B80C}"/>
                    </a:ext>
                  </a:extLst>
                </p:cNvPr>
                <p:cNvSpPr txBox="1"/>
                <p:nvPr/>
              </p:nvSpPr>
              <p:spPr>
                <a:xfrm>
                  <a:off x="1528549" y="2623103"/>
                  <a:ext cx="7779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Georgia Pro Cond" panose="02040506050405020303" pitchFamily="18" charset="0"/>
                    </a:rPr>
                    <a:t>70%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52091D-8A35-43A5-9E62-565555A646C4}"/>
                  </a:ext>
                </a:extLst>
              </p:cNvPr>
              <p:cNvGrpSpPr/>
              <p:nvPr/>
            </p:nvGrpSpPr>
            <p:grpSpPr>
              <a:xfrm>
                <a:off x="9037296" y="1858724"/>
                <a:ext cx="2203055" cy="3618671"/>
                <a:chOff x="813846" y="1858724"/>
                <a:chExt cx="2203055" cy="36186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E5750C8-AEEF-47FA-86E2-D39FCAFE37A1}"/>
                    </a:ext>
                  </a:extLst>
                </p:cNvPr>
                <p:cNvGrpSpPr/>
                <p:nvPr/>
              </p:nvGrpSpPr>
              <p:grpSpPr>
                <a:xfrm>
                  <a:off x="813846" y="1858724"/>
                  <a:ext cx="2203055" cy="3618671"/>
                  <a:chOff x="2547111" y="2403296"/>
                  <a:chExt cx="2203055" cy="3618671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E6066C01-60FE-4FC3-9C77-58B8566AFA68}"/>
                      </a:ext>
                    </a:extLst>
                  </p:cNvPr>
                  <p:cNvGrpSpPr/>
                  <p:nvPr/>
                </p:nvGrpSpPr>
                <p:grpSpPr>
                  <a:xfrm>
                    <a:off x="2684203" y="2403296"/>
                    <a:ext cx="1928870" cy="1928870"/>
                    <a:chOff x="3404598" y="2142701"/>
                    <a:chExt cx="2091600" cy="2091600"/>
                  </a:xfrm>
                </p:grpSpPr>
                <p:sp>
                  <p:nvSpPr>
                    <p:cNvPr id="35" name="Circle: Hollow 34">
                      <a:extLst>
                        <a:ext uri="{FF2B5EF4-FFF2-40B4-BE49-F238E27FC236}">
                          <a16:creationId xmlns:a16="http://schemas.microsoft.com/office/drawing/2014/main" id="{869E8765-9AC1-4282-AEB7-B2B8ED10233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405369" y="2143472"/>
                      <a:ext cx="2090058" cy="2090058"/>
                    </a:xfrm>
                    <a:prstGeom prst="donut">
                      <a:avLst>
                        <a:gd name="adj" fmla="val 17694"/>
                      </a:avLst>
                    </a:prstGeom>
                    <a:gradFill flip="none" rotWithShape="1">
                      <a:gsLst>
                        <a:gs pos="97000">
                          <a:schemeClr val="bg1">
                            <a:lumMod val="75000"/>
                          </a:schemeClr>
                        </a:gs>
                        <a:gs pos="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B2C89472-7683-447B-BCC8-D81D5F89AA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3010" y="2492374"/>
                      <a:ext cx="1374775" cy="137477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" name="Block Arc 36">
                      <a:extLst>
                        <a:ext uri="{FF2B5EF4-FFF2-40B4-BE49-F238E27FC236}">
                          <a16:creationId xmlns:a16="http://schemas.microsoft.com/office/drawing/2014/main" id="{6B84AA49-7C7C-41AE-B9AA-BF8ED3CCD800}"/>
                        </a:ext>
                      </a:extLst>
                    </p:cNvPr>
                    <p:cNvSpPr/>
                    <p:nvPr/>
                  </p:nvSpPr>
                  <p:spPr>
                    <a:xfrm rot="14266426">
                      <a:off x="3404598" y="2142701"/>
                      <a:ext cx="2091600" cy="2091600"/>
                    </a:xfrm>
                    <a:prstGeom prst="blockArc">
                      <a:avLst>
                        <a:gd name="adj1" fmla="val 1781425"/>
                        <a:gd name="adj2" fmla="val 20619030"/>
                        <a:gd name="adj3" fmla="val 16590"/>
                      </a:avLst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6E26508-F554-49DF-A19B-3682D02A9470}"/>
                      </a:ext>
                    </a:extLst>
                  </p:cNvPr>
                  <p:cNvSpPr txBox="1"/>
                  <p:nvPr/>
                </p:nvSpPr>
                <p:spPr>
                  <a:xfrm>
                    <a:off x="2547111" y="5498747"/>
                    <a:ext cx="22030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ea typeface="Cambria" panose="02040503050406030204" pitchFamily="18" charset="0"/>
                      </a:rPr>
                      <a:t>Achieved financial savings</a:t>
                    </a:r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828B24E-6055-4E66-A36C-7D8DD9D5F268}"/>
                    </a:ext>
                  </a:extLst>
                </p:cNvPr>
                <p:cNvSpPr txBox="1"/>
                <p:nvPr/>
              </p:nvSpPr>
              <p:spPr>
                <a:xfrm>
                  <a:off x="1528549" y="2623103"/>
                  <a:ext cx="7779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Georgia Pro Cond" panose="02040506050405020303" pitchFamily="18" charset="0"/>
                    </a:rPr>
                    <a:t>90%</a:t>
                  </a:r>
                </a:p>
              </p:txBody>
            </p:sp>
          </p:grpSp>
        </p:grpSp>
        <p:pic>
          <p:nvPicPr>
            <p:cNvPr id="40" name="Graphic 39" descr="Single gear">
              <a:extLst>
                <a:ext uri="{FF2B5EF4-FFF2-40B4-BE49-F238E27FC236}">
                  <a16:creationId xmlns:a16="http://schemas.microsoft.com/office/drawing/2014/main" id="{3EA86EB7-F294-41E3-8927-0AFAFF621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07859" y="4292876"/>
              <a:ext cx="552829" cy="552829"/>
            </a:xfrm>
            <a:prstGeom prst="rect">
              <a:avLst/>
            </a:prstGeom>
          </p:spPr>
        </p:pic>
        <p:pic>
          <p:nvPicPr>
            <p:cNvPr id="42" name="Graphic 41" descr="Money">
              <a:extLst>
                <a:ext uri="{FF2B5EF4-FFF2-40B4-BE49-F238E27FC236}">
                  <a16:creationId xmlns:a16="http://schemas.microsoft.com/office/drawing/2014/main" id="{138AF14A-AF88-47F3-9E57-2BF8D8C20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1312" y="4292876"/>
              <a:ext cx="552829" cy="552829"/>
            </a:xfrm>
            <a:prstGeom prst="rect">
              <a:avLst/>
            </a:prstGeom>
          </p:spPr>
        </p:pic>
        <p:pic>
          <p:nvPicPr>
            <p:cNvPr id="46" name="Graphic 45" descr="Male profile">
              <a:extLst>
                <a:ext uri="{FF2B5EF4-FFF2-40B4-BE49-F238E27FC236}">
                  <a16:creationId xmlns:a16="http://schemas.microsoft.com/office/drawing/2014/main" id="{F4445F70-E199-454B-8FB6-B327E8311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90159" y="4292876"/>
              <a:ext cx="552829" cy="552829"/>
            </a:xfrm>
            <a:prstGeom prst="rect">
              <a:avLst/>
            </a:prstGeom>
          </p:spPr>
        </p:pic>
        <p:pic>
          <p:nvPicPr>
            <p:cNvPr id="48" name="Graphic 47" descr="Transfer">
              <a:extLst>
                <a:ext uri="{FF2B5EF4-FFF2-40B4-BE49-F238E27FC236}">
                  <a16:creationId xmlns:a16="http://schemas.microsoft.com/office/drawing/2014/main" id="{90AB47B4-EE26-4A70-A9E8-82C2069A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9009" y="4292876"/>
              <a:ext cx="552829" cy="552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25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7DDCA-EFF8-457D-BD7D-5E64B1A36D69}"/>
              </a:ext>
            </a:extLst>
          </p:cNvPr>
          <p:cNvSpPr txBox="1"/>
          <p:nvPr/>
        </p:nvSpPr>
        <p:spPr>
          <a:xfrm>
            <a:off x="0" y="21691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Impact of Big Data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5556231-5319-4F2E-9B39-52D4DA9768D9}"/>
              </a:ext>
            </a:extLst>
          </p:cNvPr>
          <p:cNvGrpSpPr/>
          <p:nvPr/>
        </p:nvGrpSpPr>
        <p:grpSpPr>
          <a:xfrm>
            <a:off x="1121790" y="1206631"/>
            <a:ext cx="9935851" cy="4911365"/>
            <a:chOff x="1629838" y="1638537"/>
            <a:chExt cx="8827149" cy="40744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4BE91F-F9D2-475B-9DCA-7DC074331933}"/>
                </a:ext>
              </a:extLst>
            </p:cNvPr>
            <p:cNvSpPr/>
            <p:nvPr/>
          </p:nvSpPr>
          <p:spPr>
            <a:xfrm>
              <a:off x="2072123" y="2936507"/>
              <a:ext cx="1398291" cy="13982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4531CE-EA0E-452F-9AAC-3BF62BD1786C}"/>
                </a:ext>
              </a:extLst>
            </p:cNvPr>
            <p:cNvGrpSpPr/>
            <p:nvPr/>
          </p:nvGrpSpPr>
          <p:grpSpPr>
            <a:xfrm>
              <a:off x="1629838" y="1638537"/>
              <a:ext cx="2035687" cy="2891373"/>
              <a:chOff x="806291" y="294481"/>
              <a:chExt cx="2601927" cy="3695628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15CB78C4-D9DF-419C-999C-F07E81D840F1}"/>
                  </a:ext>
                </a:extLst>
              </p:cNvPr>
              <p:cNvSpPr/>
              <p:nvPr/>
            </p:nvSpPr>
            <p:spPr>
              <a:xfrm>
                <a:off x="1122218" y="1704109"/>
                <a:ext cx="2286000" cy="2286000"/>
              </a:xfrm>
              <a:prstGeom prst="arc">
                <a:avLst>
                  <a:gd name="adj1" fmla="val 10792823"/>
                  <a:gd name="adj2" fmla="val 3788"/>
                </a:avLst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8919A50-564F-46DB-870B-165BDFC7C3A1}"/>
                  </a:ext>
                </a:extLst>
              </p:cNvPr>
              <p:cNvCxnSpPr/>
              <p:nvPr/>
            </p:nvCxnSpPr>
            <p:spPr>
              <a:xfrm flipH="1">
                <a:off x="807720" y="2847109"/>
                <a:ext cx="314498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F862171-F9D9-4CE6-9E35-C3B29CC64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291" y="294481"/>
                <a:ext cx="0" cy="255501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AE0089-CF7C-4F22-8407-C1C8E37C10DD}"/>
                </a:ext>
              </a:extLst>
            </p:cNvPr>
            <p:cNvSpPr/>
            <p:nvPr/>
          </p:nvSpPr>
          <p:spPr>
            <a:xfrm flipV="1">
              <a:off x="4269907" y="3016687"/>
              <a:ext cx="1398291" cy="13982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7C88C1-09C8-4C7E-849B-11D19598A77B}"/>
                </a:ext>
              </a:extLst>
            </p:cNvPr>
            <p:cNvGrpSpPr/>
            <p:nvPr/>
          </p:nvGrpSpPr>
          <p:grpSpPr>
            <a:xfrm flipV="1">
              <a:off x="3820386" y="2821577"/>
              <a:ext cx="2035687" cy="2891373"/>
              <a:chOff x="806291" y="294481"/>
              <a:chExt cx="2601927" cy="3695628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85D192B2-D239-454D-B812-D8D0E45957B6}"/>
                  </a:ext>
                </a:extLst>
              </p:cNvPr>
              <p:cNvSpPr/>
              <p:nvPr/>
            </p:nvSpPr>
            <p:spPr>
              <a:xfrm>
                <a:off x="1122218" y="1704109"/>
                <a:ext cx="2286000" cy="2286000"/>
              </a:xfrm>
              <a:prstGeom prst="arc">
                <a:avLst>
                  <a:gd name="adj1" fmla="val 10792823"/>
                  <a:gd name="adj2" fmla="val 3788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B78E259-C120-4C3E-84EB-C1B4299257DD}"/>
                  </a:ext>
                </a:extLst>
              </p:cNvPr>
              <p:cNvCxnSpPr/>
              <p:nvPr/>
            </p:nvCxnSpPr>
            <p:spPr>
              <a:xfrm flipH="1">
                <a:off x="807720" y="2847109"/>
                <a:ext cx="314498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850827D-D174-4656-A1EF-CE63DD055D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291" y="294481"/>
                <a:ext cx="0" cy="2555010"/>
              </a:xfrm>
              <a:prstGeom prst="line">
                <a:avLst/>
              </a:prstGeom>
              <a:ln>
                <a:solidFill>
                  <a:schemeClr val="accent6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E40BD98-DF65-4D2F-8CE8-E72996D23521}"/>
                </a:ext>
              </a:extLst>
            </p:cNvPr>
            <p:cNvSpPr/>
            <p:nvPr/>
          </p:nvSpPr>
          <p:spPr>
            <a:xfrm>
              <a:off x="6453219" y="2936507"/>
              <a:ext cx="1398291" cy="13982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57D3DD2-84D1-428A-8284-7DE619BC1E83}"/>
                </a:ext>
              </a:extLst>
            </p:cNvPr>
            <p:cNvGrpSpPr/>
            <p:nvPr/>
          </p:nvGrpSpPr>
          <p:grpSpPr>
            <a:xfrm>
              <a:off x="6010934" y="1638537"/>
              <a:ext cx="2035687" cy="2891373"/>
              <a:chOff x="806291" y="294481"/>
              <a:chExt cx="2601927" cy="3695628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DCC3D9EB-9201-4E7C-80FD-605B44FD1B00}"/>
                  </a:ext>
                </a:extLst>
              </p:cNvPr>
              <p:cNvSpPr/>
              <p:nvPr/>
            </p:nvSpPr>
            <p:spPr>
              <a:xfrm>
                <a:off x="1122218" y="1704109"/>
                <a:ext cx="2286000" cy="2286000"/>
              </a:xfrm>
              <a:prstGeom prst="arc">
                <a:avLst>
                  <a:gd name="adj1" fmla="val 10792823"/>
                  <a:gd name="adj2" fmla="val 3788"/>
                </a:avLst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46FABC6-FF0E-43F7-A3BF-801EFAFD20BF}"/>
                  </a:ext>
                </a:extLst>
              </p:cNvPr>
              <p:cNvCxnSpPr/>
              <p:nvPr/>
            </p:nvCxnSpPr>
            <p:spPr>
              <a:xfrm flipH="1">
                <a:off x="807720" y="2847109"/>
                <a:ext cx="314498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E07ADF0-6C84-4F3B-BA30-196D908F2F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291" y="294481"/>
                <a:ext cx="0" cy="255501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15A818-996D-45EE-BEC8-8EBD3A675390}"/>
                </a:ext>
              </a:extLst>
            </p:cNvPr>
            <p:cNvSpPr/>
            <p:nvPr/>
          </p:nvSpPr>
          <p:spPr>
            <a:xfrm flipV="1">
              <a:off x="8643767" y="3016687"/>
              <a:ext cx="1398291" cy="13982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5D9066A-FAC6-48F0-8974-7A49E5E2F320}"/>
                </a:ext>
              </a:extLst>
            </p:cNvPr>
            <p:cNvGrpSpPr/>
            <p:nvPr/>
          </p:nvGrpSpPr>
          <p:grpSpPr>
            <a:xfrm flipV="1">
              <a:off x="8201482" y="2821577"/>
              <a:ext cx="2035687" cy="2891373"/>
              <a:chOff x="806291" y="294481"/>
              <a:chExt cx="2601927" cy="3695628"/>
            </a:xfrm>
          </p:grpSpPr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05B52BEE-E5E3-4B91-8256-0798ADE965C4}"/>
                  </a:ext>
                </a:extLst>
              </p:cNvPr>
              <p:cNvSpPr/>
              <p:nvPr/>
            </p:nvSpPr>
            <p:spPr>
              <a:xfrm>
                <a:off x="1122218" y="1704109"/>
                <a:ext cx="2286000" cy="2286000"/>
              </a:xfrm>
              <a:prstGeom prst="arc">
                <a:avLst>
                  <a:gd name="adj1" fmla="val 10792823"/>
                  <a:gd name="adj2" fmla="val 3788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0681252-A051-42C0-8CC0-9AAF794689D8}"/>
                  </a:ext>
                </a:extLst>
              </p:cNvPr>
              <p:cNvCxnSpPr/>
              <p:nvPr/>
            </p:nvCxnSpPr>
            <p:spPr>
              <a:xfrm flipH="1">
                <a:off x="807720" y="2847109"/>
                <a:ext cx="314498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DF9A498-688E-4763-8084-2F7BADDB24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291" y="294481"/>
                <a:ext cx="0" cy="2555010"/>
              </a:xfrm>
              <a:prstGeom prst="line">
                <a:avLst/>
              </a:prstGeom>
              <a:ln>
                <a:solidFill>
                  <a:schemeClr val="accent6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120CD1C-ADB3-471F-A376-1289F2071FE1}"/>
                </a:ext>
              </a:extLst>
            </p:cNvPr>
            <p:cNvGrpSpPr/>
            <p:nvPr/>
          </p:nvGrpSpPr>
          <p:grpSpPr>
            <a:xfrm>
              <a:off x="1873192" y="1861802"/>
              <a:ext cx="2103496" cy="743579"/>
              <a:chOff x="1283548" y="1503702"/>
              <a:chExt cx="2103496" cy="74357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AE6A55-86B0-4AB1-86AB-FD8285C1FE74}"/>
                  </a:ext>
                </a:extLst>
              </p:cNvPr>
              <p:cNvSpPr txBox="1"/>
              <p:nvPr/>
            </p:nvSpPr>
            <p:spPr>
              <a:xfrm>
                <a:off x="1283548" y="1889822"/>
                <a:ext cx="2103496" cy="35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100" dirty="0">
                    <a:solidFill>
                      <a:schemeClr val="bg1"/>
                    </a:solidFill>
                    <a:latin typeface="Georgia Pro Light" panose="02040302050405020303" pitchFamily="18" charset="0"/>
                    <a:cs typeface="Arial" panose="020B0604020202020204" pitchFamily="34" charset="0"/>
                  </a:rPr>
                  <a:t>Identify</a:t>
                </a:r>
                <a:r>
                  <a:rPr lang="en-US" sz="110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Georgia Pro Light" panose="02040302050405020303" pitchFamily="18" charset="0"/>
                    <a:cs typeface="Arial" panose="020B0604020202020204" pitchFamily="34" charset="0"/>
                  </a:rPr>
                  <a:t>and promptly intervene on high-risk and high-cost patients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DA6FF3C-1666-4693-A966-FC1D6693C564}"/>
                  </a:ext>
                </a:extLst>
              </p:cNvPr>
              <p:cNvSpPr txBox="1"/>
              <p:nvPr/>
            </p:nvSpPr>
            <p:spPr>
              <a:xfrm>
                <a:off x="1599897" y="1503702"/>
                <a:ext cx="1534021" cy="306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b="1" dirty="0">
                    <a:solidFill>
                      <a:schemeClr val="bg1"/>
                    </a:solidFill>
                    <a:latin typeface="Georgia" panose="02040502050405020303" pitchFamily="18" charset="0"/>
                    <a:cs typeface="Arial" panose="020B0604020202020204" pitchFamily="34" charset="0"/>
                  </a:rPr>
                  <a:t>Health care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90A655C-BEEC-4C4C-8065-C60697860D51}"/>
                </a:ext>
              </a:extLst>
            </p:cNvPr>
            <p:cNvGrpSpPr/>
            <p:nvPr/>
          </p:nvGrpSpPr>
          <p:grpSpPr>
            <a:xfrm>
              <a:off x="6166713" y="1861802"/>
              <a:ext cx="2103496" cy="524806"/>
              <a:chOff x="1192203" y="1503702"/>
              <a:chExt cx="2103496" cy="52480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DE1D568-A2CD-4896-900D-C8860E3AB3FC}"/>
                  </a:ext>
                </a:extLst>
              </p:cNvPr>
              <p:cNvSpPr txBox="1"/>
              <p:nvPr/>
            </p:nvSpPr>
            <p:spPr>
              <a:xfrm>
                <a:off x="1192203" y="1811479"/>
                <a:ext cx="2103496" cy="21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100" dirty="0">
                    <a:solidFill>
                      <a:schemeClr val="bg1"/>
                    </a:solidFill>
                    <a:latin typeface="Georgia Pro Light" panose="02040302050405020303" pitchFamily="18" charset="0"/>
                    <a:cs typeface="Arial" panose="020B0604020202020204" pitchFamily="34" charset="0"/>
                  </a:rPr>
                  <a:t>Threat Visualization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20417F7-8D7E-461E-BA59-2E7034675C6D}"/>
                  </a:ext>
                </a:extLst>
              </p:cNvPr>
              <p:cNvSpPr txBox="1"/>
              <p:nvPr/>
            </p:nvSpPr>
            <p:spPr>
              <a:xfrm>
                <a:off x="1599897" y="1503702"/>
                <a:ext cx="1288109" cy="306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b="1" dirty="0">
                    <a:solidFill>
                      <a:schemeClr val="bg1"/>
                    </a:solidFill>
                    <a:latin typeface="Georgia" panose="02040502050405020303" pitchFamily="18" charset="0"/>
                    <a:cs typeface="Arial" panose="020B0604020202020204" pitchFamily="34" charset="0"/>
                  </a:rPr>
                  <a:t>Security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16CCF3-A0BB-4BAA-8CFB-B1BF9DBAB857}"/>
                </a:ext>
              </a:extLst>
            </p:cNvPr>
            <p:cNvGrpSpPr/>
            <p:nvPr/>
          </p:nvGrpSpPr>
          <p:grpSpPr>
            <a:xfrm>
              <a:off x="3972395" y="4698921"/>
              <a:ext cx="2103496" cy="665236"/>
              <a:chOff x="1192203" y="1503702"/>
              <a:chExt cx="2103496" cy="66523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460B77-3718-4DF8-ACC5-41297FDF6BE2}"/>
                  </a:ext>
                </a:extLst>
              </p:cNvPr>
              <p:cNvSpPr txBox="1"/>
              <p:nvPr/>
            </p:nvSpPr>
            <p:spPr>
              <a:xfrm>
                <a:off x="1192203" y="1811479"/>
                <a:ext cx="2103496" cy="35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100" dirty="0">
                    <a:solidFill>
                      <a:schemeClr val="bg1"/>
                    </a:solidFill>
                    <a:latin typeface="Georgia Pro Light" panose="02040302050405020303" pitchFamily="18" charset="0"/>
                    <a:cs typeface="Arial" panose="020B0604020202020204" pitchFamily="34" charset="0"/>
                  </a:rPr>
                  <a:t>Derive useful insights through a predictive analysis 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F9ABE9A-A01A-4AB3-BCE7-A0ADEAECD39A}"/>
                  </a:ext>
                </a:extLst>
              </p:cNvPr>
              <p:cNvSpPr txBox="1"/>
              <p:nvPr/>
            </p:nvSpPr>
            <p:spPr>
              <a:xfrm>
                <a:off x="1599897" y="1503702"/>
                <a:ext cx="1288109" cy="30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b="1" dirty="0">
                    <a:solidFill>
                      <a:schemeClr val="bg1"/>
                    </a:solidFill>
                    <a:latin typeface="Georgia" panose="02040502050405020303" pitchFamily="18" charset="0"/>
                    <a:cs typeface="Arial" panose="020B0604020202020204" pitchFamily="34" charset="0"/>
                  </a:rPr>
                  <a:t>Science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2A5E55-55C9-4A3C-83CD-02F1291C8C9A}"/>
                </a:ext>
              </a:extLst>
            </p:cNvPr>
            <p:cNvGrpSpPr/>
            <p:nvPr/>
          </p:nvGrpSpPr>
          <p:grpSpPr>
            <a:xfrm>
              <a:off x="8353491" y="4681308"/>
              <a:ext cx="2103496" cy="682849"/>
              <a:chOff x="1192203" y="1486089"/>
              <a:chExt cx="2103496" cy="68284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2817E4-AE6D-438D-AC45-D7DBBD01EEA4}"/>
                  </a:ext>
                </a:extLst>
              </p:cNvPr>
              <p:cNvSpPr txBox="1"/>
              <p:nvPr/>
            </p:nvSpPr>
            <p:spPr>
              <a:xfrm>
                <a:off x="1192203" y="1811479"/>
                <a:ext cx="2103496" cy="35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100" dirty="0">
                    <a:solidFill>
                      <a:schemeClr val="bg1"/>
                    </a:solidFill>
                    <a:latin typeface="Georgia Pro Light" panose="02040302050405020303" pitchFamily="18" charset="0"/>
                    <a:cs typeface="Arial" panose="020B0604020202020204" pitchFamily="34" charset="0"/>
                  </a:rPr>
                  <a:t>Help companies store large volumes of data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74B06F-ED88-413F-B170-988E584AC1CF}"/>
                  </a:ext>
                </a:extLst>
              </p:cNvPr>
              <p:cNvSpPr txBox="1"/>
              <p:nvPr/>
            </p:nvSpPr>
            <p:spPr>
              <a:xfrm>
                <a:off x="1541187" y="1486089"/>
                <a:ext cx="1405527" cy="30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b="1" dirty="0">
                    <a:solidFill>
                      <a:schemeClr val="bg1"/>
                    </a:solidFill>
                    <a:latin typeface="Georgia" panose="02040502050405020303" pitchFamily="18" charset="0"/>
                    <a:cs typeface="Arial" panose="020B0604020202020204" pitchFamily="34" charset="0"/>
                  </a:rPr>
                  <a:t>Business</a:t>
                </a:r>
              </a:p>
            </p:txBody>
          </p:sp>
        </p:grpSp>
        <p:pic>
          <p:nvPicPr>
            <p:cNvPr id="55" name="Graphic 54" descr="Briefcase">
              <a:extLst>
                <a:ext uri="{FF2B5EF4-FFF2-40B4-BE49-F238E27FC236}">
                  <a16:creationId xmlns:a16="http://schemas.microsoft.com/office/drawing/2014/main" id="{EA5534B5-970D-4883-B089-88D3B5037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19192" y="3392113"/>
              <a:ext cx="647440" cy="647440"/>
            </a:xfrm>
            <a:prstGeom prst="rect">
              <a:avLst/>
            </a:prstGeom>
          </p:spPr>
        </p:pic>
        <p:pic>
          <p:nvPicPr>
            <p:cNvPr id="57" name="Graphic 56" descr="Heart with pulse">
              <a:extLst>
                <a:ext uri="{FF2B5EF4-FFF2-40B4-BE49-F238E27FC236}">
                  <a16:creationId xmlns:a16="http://schemas.microsoft.com/office/drawing/2014/main" id="{6BF5C567-B648-46F9-B4F5-6DC6F383F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47548" y="3311933"/>
              <a:ext cx="647440" cy="647440"/>
            </a:xfrm>
            <a:prstGeom prst="rect">
              <a:avLst/>
            </a:prstGeom>
          </p:spPr>
        </p:pic>
        <p:pic>
          <p:nvPicPr>
            <p:cNvPr id="59" name="Graphic 58" descr="Atom">
              <a:extLst>
                <a:ext uri="{FF2B5EF4-FFF2-40B4-BE49-F238E27FC236}">
                  <a16:creationId xmlns:a16="http://schemas.microsoft.com/office/drawing/2014/main" id="{0EC288DF-9F2D-473B-9986-27C35917B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38096" y="3392113"/>
              <a:ext cx="647440" cy="647440"/>
            </a:xfrm>
            <a:prstGeom prst="rect">
              <a:avLst/>
            </a:prstGeom>
          </p:spPr>
        </p:pic>
        <p:pic>
          <p:nvPicPr>
            <p:cNvPr id="11266" name="Picture 2" descr="Image result for security icon">
              <a:extLst>
                <a:ext uri="{FF2B5EF4-FFF2-40B4-BE49-F238E27FC236}">
                  <a16:creationId xmlns:a16="http://schemas.microsoft.com/office/drawing/2014/main" id="{C9EB1893-D278-43C1-A2E3-3750716A9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830" y="3333119"/>
              <a:ext cx="605068" cy="605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225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7DDCA-EFF8-457D-BD7D-5E64B1A36D69}"/>
              </a:ext>
            </a:extLst>
          </p:cNvPr>
          <p:cNvSpPr txBox="1"/>
          <p:nvPr/>
        </p:nvSpPr>
        <p:spPr>
          <a:xfrm>
            <a:off x="0" y="1841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Big Data Opportunities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3F660D-E41C-48D9-A76D-EC3D1DBBB46A}"/>
              </a:ext>
            </a:extLst>
          </p:cNvPr>
          <p:cNvGrpSpPr/>
          <p:nvPr/>
        </p:nvGrpSpPr>
        <p:grpSpPr>
          <a:xfrm>
            <a:off x="214805" y="1439198"/>
            <a:ext cx="6371510" cy="5409989"/>
            <a:chOff x="1252034" y="1452846"/>
            <a:chExt cx="6371510" cy="54099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FC7C9F-72B3-493F-8597-329120F261C0}"/>
                </a:ext>
              </a:extLst>
            </p:cNvPr>
            <p:cNvGrpSpPr/>
            <p:nvPr/>
          </p:nvGrpSpPr>
          <p:grpSpPr>
            <a:xfrm>
              <a:off x="1252034" y="3879293"/>
              <a:ext cx="2493496" cy="2231284"/>
              <a:chOff x="0" y="3700462"/>
              <a:chExt cx="3170238" cy="2836863"/>
            </a:xfrm>
            <a:solidFill>
              <a:schemeClr val="accent6"/>
            </a:solidFill>
          </p:grpSpPr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id="{BB7B2F41-09B5-4AB9-BEBB-74D55E802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413" y="3700462"/>
                <a:ext cx="614363" cy="614363"/>
              </a:xfrm>
              <a:custGeom>
                <a:avLst/>
                <a:gdLst>
                  <a:gd name="T0" fmla="*/ 388 w 775"/>
                  <a:gd name="T1" fmla="*/ 0 h 775"/>
                  <a:gd name="T2" fmla="*/ 445 w 775"/>
                  <a:gd name="T3" fmla="*/ 4 h 775"/>
                  <a:gd name="T4" fmla="*/ 499 w 775"/>
                  <a:gd name="T5" fmla="*/ 16 h 775"/>
                  <a:gd name="T6" fmla="*/ 550 w 775"/>
                  <a:gd name="T7" fmla="*/ 35 h 775"/>
                  <a:gd name="T8" fmla="*/ 598 w 775"/>
                  <a:gd name="T9" fmla="*/ 62 h 775"/>
                  <a:gd name="T10" fmla="*/ 641 w 775"/>
                  <a:gd name="T11" fmla="*/ 95 h 775"/>
                  <a:gd name="T12" fmla="*/ 681 w 775"/>
                  <a:gd name="T13" fmla="*/ 133 h 775"/>
                  <a:gd name="T14" fmla="*/ 713 w 775"/>
                  <a:gd name="T15" fmla="*/ 176 h 775"/>
                  <a:gd name="T16" fmla="*/ 739 w 775"/>
                  <a:gd name="T17" fmla="*/ 224 h 775"/>
                  <a:gd name="T18" fmla="*/ 759 w 775"/>
                  <a:gd name="T19" fmla="*/ 275 h 775"/>
                  <a:gd name="T20" fmla="*/ 771 w 775"/>
                  <a:gd name="T21" fmla="*/ 330 h 775"/>
                  <a:gd name="T22" fmla="*/ 775 w 775"/>
                  <a:gd name="T23" fmla="*/ 388 h 775"/>
                  <a:gd name="T24" fmla="*/ 771 w 775"/>
                  <a:gd name="T25" fmla="*/ 445 h 775"/>
                  <a:gd name="T26" fmla="*/ 759 w 775"/>
                  <a:gd name="T27" fmla="*/ 499 h 775"/>
                  <a:gd name="T28" fmla="*/ 739 w 775"/>
                  <a:gd name="T29" fmla="*/ 551 h 775"/>
                  <a:gd name="T30" fmla="*/ 713 w 775"/>
                  <a:gd name="T31" fmla="*/ 598 h 775"/>
                  <a:gd name="T32" fmla="*/ 681 w 775"/>
                  <a:gd name="T33" fmla="*/ 642 h 775"/>
                  <a:gd name="T34" fmla="*/ 641 w 775"/>
                  <a:gd name="T35" fmla="*/ 680 h 775"/>
                  <a:gd name="T36" fmla="*/ 598 w 775"/>
                  <a:gd name="T37" fmla="*/ 712 h 775"/>
                  <a:gd name="T38" fmla="*/ 550 w 775"/>
                  <a:gd name="T39" fmla="*/ 739 h 775"/>
                  <a:gd name="T40" fmla="*/ 499 w 775"/>
                  <a:gd name="T41" fmla="*/ 758 h 775"/>
                  <a:gd name="T42" fmla="*/ 445 w 775"/>
                  <a:gd name="T43" fmla="*/ 771 h 775"/>
                  <a:gd name="T44" fmla="*/ 388 w 775"/>
                  <a:gd name="T45" fmla="*/ 775 h 775"/>
                  <a:gd name="T46" fmla="*/ 331 w 775"/>
                  <a:gd name="T47" fmla="*/ 771 h 775"/>
                  <a:gd name="T48" fmla="*/ 275 w 775"/>
                  <a:gd name="T49" fmla="*/ 758 h 775"/>
                  <a:gd name="T50" fmla="*/ 225 w 775"/>
                  <a:gd name="T51" fmla="*/ 739 h 775"/>
                  <a:gd name="T52" fmla="*/ 176 w 775"/>
                  <a:gd name="T53" fmla="*/ 712 h 775"/>
                  <a:gd name="T54" fmla="*/ 134 w 775"/>
                  <a:gd name="T55" fmla="*/ 680 h 775"/>
                  <a:gd name="T56" fmla="*/ 95 w 775"/>
                  <a:gd name="T57" fmla="*/ 642 h 775"/>
                  <a:gd name="T58" fmla="*/ 62 w 775"/>
                  <a:gd name="T59" fmla="*/ 598 h 775"/>
                  <a:gd name="T60" fmla="*/ 37 w 775"/>
                  <a:gd name="T61" fmla="*/ 551 h 775"/>
                  <a:gd name="T62" fmla="*/ 16 w 775"/>
                  <a:gd name="T63" fmla="*/ 499 h 775"/>
                  <a:gd name="T64" fmla="*/ 4 w 775"/>
                  <a:gd name="T65" fmla="*/ 445 h 775"/>
                  <a:gd name="T66" fmla="*/ 0 w 775"/>
                  <a:gd name="T67" fmla="*/ 388 h 775"/>
                  <a:gd name="T68" fmla="*/ 4 w 775"/>
                  <a:gd name="T69" fmla="*/ 330 h 775"/>
                  <a:gd name="T70" fmla="*/ 16 w 775"/>
                  <a:gd name="T71" fmla="*/ 275 h 775"/>
                  <a:gd name="T72" fmla="*/ 37 w 775"/>
                  <a:gd name="T73" fmla="*/ 224 h 775"/>
                  <a:gd name="T74" fmla="*/ 62 w 775"/>
                  <a:gd name="T75" fmla="*/ 176 h 775"/>
                  <a:gd name="T76" fmla="*/ 95 w 775"/>
                  <a:gd name="T77" fmla="*/ 133 h 775"/>
                  <a:gd name="T78" fmla="*/ 134 w 775"/>
                  <a:gd name="T79" fmla="*/ 95 h 775"/>
                  <a:gd name="T80" fmla="*/ 176 w 775"/>
                  <a:gd name="T81" fmla="*/ 62 h 775"/>
                  <a:gd name="T82" fmla="*/ 225 w 775"/>
                  <a:gd name="T83" fmla="*/ 35 h 775"/>
                  <a:gd name="T84" fmla="*/ 275 w 775"/>
                  <a:gd name="T85" fmla="*/ 16 h 775"/>
                  <a:gd name="T86" fmla="*/ 331 w 775"/>
                  <a:gd name="T87" fmla="*/ 4 h 775"/>
                  <a:gd name="T88" fmla="*/ 388 w 775"/>
                  <a:gd name="T89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75" h="775">
                    <a:moveTo>
                      <a:pt x="388" y="0"/>
                    </a:moveTo>
                    <a:lnTo>
                      <a:pt x="445" y="4"/>
                    </a:lnTo>
                    <a:lnTo>
                      <a:pt x="499" y="16"/>
                    </a:lnTo>
                    <a:lnTo>
                      <a:pt x="550" y="35"/>
                    </a:lnTo>
                    <a:lnTo>
                      <a:pt x="598" y="62"/>
                    </a:lnTo>
                    <a:lnTo>
                      <a:pt x="641" y="95"/>
                    </a:lnTo>
                    <a:lnTo>
                      <a:pt x="681" y="133"/>
                    </a:lnTo>
                    <a:lnTo>
                      <a:pt x="713" y="176"/>
                    </a:lnTo>
                    <a:lnTo>
                      <a:pt x="739" y="224"/>
                    </a:lnTo>
                    <a:lnTo>
                      <a:pt x="759" y="275"/>
                    </a:lnTo>
                    <a:lnTo>
                      <a:pt x="771" y="330"/>
                    </a:lnTo>
                    <a:lnTo>
                      <a:pt x="775" y="388"/>
                    </a:lnTo>
                    <a:lnTo>
                      <a:pt x="771" y="445"/>
                    </a:lnTo>
                    <a:lnTo>
                      <a:pt x="759" y="499"/>
                    </a:lnTo>
                    <a:lnTo>
                      <a:pt x="739" y="551"/>
                    </a:lnTo>
                    <a:lnTo>
                      <a:pt x="713" y="598"/>
                    </a:lnTo>
                    <a:lnTo>
                      <a:pt x="681" y="642"/>
                    </a:lnTo>
                    <a:lnTo>
                      <a:pt x="641" y="680"/>
                    </a:lnTo>
                    <a:lnTo>
                      <a:pt x="598" y="712"/>
                    </a:lnTo>
                    <a:lnTo>
                      <a:pt x="550" y="739"/>
                    </a:lnTo>
                    <a:lnTo>
                      <a:pt x="499" y="758"/>
                    </a:lnTo>
                    <a:lnTo>
                      <a:pt x="445" y="771"/>
                    </a:lnTo>
                    <a:lnTo>
                      <a:pt x="388" y="775"/>
                    </a:lnTo>
                    <a:lnTo>
                      <a:pt x="331" y="771"/>
                    </a:lnTo>
                    <a:lnTo>
                      <a:pt x="275" y="758"/>
                    </a:lnTo>
                    <a:lnTo>
                      <a:pt x="225" y="739"/>
                    </a:lnTo>
                    <a:lnTo>
                      <a:pt x="176" y="712"/>
                    </a:lnTo>
                    <a:lnTo>
                      <a:pt x="134" y="680"/>
                    </a:lnTo>
                    <a:lnTo>
                      <a:pt x="95" y="642"/>
                    </a:lnTo>
                    <a:lnTo>
                      <a:pt x="62" y="598"/>
                    </a:lnTo>
                    <a:lnTo>
                      <a:pt x="37" y="551"/>
                    </a:lnTo>
                    <a:lnTo>
                      <a:pt x="16" y="499"/>
                    </a:lnTo>
                    <a:lnTo>
                      <a:pt x="4" y="445"/>
                    </a:lnTo>
                    <a:lnTo>
                      <a:pt x="0" y="388"/>
                    </a:lnTo>
                    <a:lnTo>
                      <a:pt x="4" y="330"/>
                    </a:lnTo>
                    <a:lnTo>
                      <a:pt x="16" y="275"/>
                    </a:lnTo>
                    <a:lnTo>
                      <a:pt x="37" y="224"/>
                    </a:lnTo>
                    <a:lnTo>
                      <a:pt x="62" y="176"/>
                    </a:lnTo>
                    <a:lnTo>
                      <a:pt x="95" y="133"/>
                    </a:lnTo>
                    <a:lnTo>
                      <a:pt x="134" y="95"/>
                    </a:lnTo>
                    <a:lnTo>
                      <a:pt x="176" y="62"/>
                    </a:lnTo>
                    <a:lnTo>
                      <a:pt x="225" y="35"/>
                    </a:lnTo>
                    <a:lnTo>
                      <a:pt x="275" y="16"/>
                    </a:lnTo>
                    <a:lnTo>
                      <a:pt x="331" y="4"/>
                    </a:lnTo>
                    <a:lnTo>
                      <a:pt x="3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FABB81C0-B260-41E5-85DB-65CB39BD3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924425"/>
                <a:ext cx="912813" cy="819150"/>
              </a:xfrm>
              <a:custGeom>
                <a:avLst/>
                <a:gdLst>
                  <a:gd name="T0" fmla="*/ 352 w 1150"/>
                  <a:gd name="T1" fmla="*/ 0 h 1033"/>
                  <a:gd name="T2" fmla="*/ 378 w 1150"/>
                  <a:gd name="T3" fmla="*/ 4 h 1033"/>
                  <a:gd name="T4" fmla="*/ 404 w 1150"/>
                  <a:gd name="T5" fmla="*/ 14 h 1033"/>
                  <a:gd name="T6" fmla="*/ 1089 w 1150"/>
                  <a:gd name="T7" fmla="*/ 383 h 1033"/>
                  <a:gd name="T8" fmla="*/ 1110 w 1150"/>
                  <a:gd name="T9" fmla="*/ 399 h 1033"/>
                  <a:gd name="T10" fmla="*/ 1128 w 1150"/>
                  <a:gd name="T11" fmla="*/ 418 h 1033"/>
                  <a:gd name="T12" fmla="*/ 1142 w 1150"/>
                  <a:gd name="T13" fmla="*/ 441 h 1033"/>
                  <a:gd name="T14" fmla="*/ 1148 w 1150"/>
                  <a:gd name="T15" fmla="*/ 466 h 1033"/>
                  <a:gd name="T16" fmla="*/ 1150 w 1150"/>
                  <a:gd name="T17" fmla="*/ 491 h 1033"/>
                  <a:gd name="T18" fmla="*/ 1146 w 1150"/>
                  <a:gd name="T19" fmla="*/ 517 h 1033"/>
                  <a:gd name="T20" fmla="*/ 1136 w 1150"/>
                  <a:gd name="T21" fmla="*/ 542 h 1033"/>
                  <a:gd name="T22" fmla="*/ 904 w 1150"/>
                  <a:gd name="T23" fmla="*/ 970 h 1033"/>
                  <a:gd name="T24" fmla="*/ 889 w 1150"/>
                  <a:gd name="T25" fmla="*/ 993 h 1033"/>
                  <a:gd name="T26" fmla="*/ 870 w 1150"/>
                  <a:gd name="T27" fmla="*/ 1011 h 1033"/>
                  <a:gd name="T28" fmla="*/ 847 w 1150"/>
                  <a:gd name="T29" fmla="*/ 1023 h 1033"/>
                  <a:gd name="T30" fmla="*/ 823 w 1150"/>
                  <a:gd name="T31" fmla="*/ 1031 h 1033"/>
                  <a:gd name="T32" fmla="*/ 797 w 1150"/>
                  <a:gd name="T33" fmla="*/ 1033 h 1033"/>
                  <a:gd name="T34" fmla="*/ 771 w 1150"/>
                  <a:gd name="T35" fmla="*/ 1029 h 1033"/>
                  <a:gd name="T36" fmla="*/ 746 w 1150"/>
                  <a:gd name="T37" fmla="*/ 1018 h 1033"/>
                  <a:gd name="T38" fmla="*/ 62 w 1150"/>
                  <a:gd name="T39" fmla="*/ 650 h 1033"/>
                  <a:gd name="T40" fmla="*/ 39 w 1150"/>
                  <a:gd name="T41" fmla="*/ 634 h 1033"/>
                  <a:gd name="T42" fmla="*/ 22 w 1150"/>
                  <a:gd name="T43" fmla="*/ 615 h 1033"/>
                  <a:gd name="T44" fmla="*/ 9 w 1150"/>
                  <a:gd name="T45" fmla="*/ 592 h 1033"/>
                  <a:gd name="T46" fmla="*/ 1 w 1150"/>
                  <a:gd name="T47" fmla="*/ 567 h 1033"/>
                  <a:gd name="T48" fmla="*/ 0 w 1150"/>
                  <a:gd name="T49" fmla="*/ 542 h 1033"/>
                  <a:gd name="T50" fmla="*/ 4 w 1150"/>
                  <a:gd name="T51" fmla="*/ 516 h 1033"/>
                  <a:gd name="T52" fmla="*/ 14 w 1150"/>
                  <a:gd name="T53" fmla="*/ 490 h 1033"/>
                  <a:gd name="T54" fmla="*/ 245 w 1150"/>
                  <a:gd name="T55" fmla="*/ 61 h 1033"/>
                  <a:gd name="T56" fmla="*/ 260 w 1150"/>
                  <a:gd name="T57" fmla="*/ 40 h 1033"/>
                  <a:gd name="T58" fmla="*/ 279 w 1150"/>
                  <a:gd name="T59" fmla="*/ 22 h 1033"/>
                  <a:gd name="T60" fmla="*/ 302 w 1150"/>
                  <a:gd name="T61" fmla="*/ 10 h 1033"/>
                  <a:gd name="T62" fmla="*/ 327 w 1150"/>
                  <a:gd name="T63" fmla="*/ 2 h 1033"/>
                  <a:gd name="T64" fmla="*/ 352 w 1150"/>
                  <a:gd name="T65" fmla="*/ 0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0" h="1033">
                    <a:moveTo>
                      <a:pt x="352" y="0"/>
                    </a:moveTo>
                    <a:lnTo>
                      <a:pt x="378" y="4"/>
                    </a:lnTo>
                    <a:lnTo>
                      <a:pt x="404" y="14"/>
                    </a:lnTo>
                    <a:lnTo>
                      <a:pt x="1089" y="383"/>
                    </a:lnTo>
                    <a:lnTo>
                      <a:pt x="1110" y="399"/>
                    </a:lnTo>
                    <a:lnTo>
                      <a:pt x="1128" y="418"/>
                    </a:lnTo>
                    <a:lnTo>
                      <a:pt x="1142" y="441"/>
                    </a:lnTo>
                    <a:lnTo>
                      <a:pt x="1148" y="466"/>
                    </a:lnTo>
                    <a:lnTo>
                      <a:pt x="1150" y="491"/>
                    </a:lnTo>
                    <a:lnTo>
                      <a:pt x="1146" y="517"/>
                    </a:lnTo>
                    <a:lnTo>
                      <a:pt x="1136" y="542"/>
                    </a:lnTo>
                    <a:lnTo>
                      <a:pt x="904" y="970"/>
                    </a:lnTo>
                    <a:lnTo>
                      <a:pt x="889" y="993"/>
                    </a:lnTo>
                    <a:lnTo>
                      <a:pt x="870" y="1011"/>
                    </a:lnTo>
                    <a:lnTo>
                      <a:pt x="847" y="1023"/>
                    </a:lnTo>
                    <a:lnTo>
                      <a:pt x="823" y="1031"/>
                    </a:lnTo>
                    <a:lnTo>
                      <a:pt x="797" y="1033"/>
                    </a:lnTo>
                    <a:lnTo>
                      <a:pt x="771" y="1029"/>
                    </a:lnTo>
                    <a:lnTo>
                      <a:pt x="746" y="1018"/>
                    </a:lnTo>
                    <a:lnTo>
                      <a:pt x="62" y="650"/>
                    </a:lnTo>
                    <a:lnTo>
                      <a:pt x="39" y="634"/>
                    </a:lnTo>
                    <a:lnTo>
                      <a:pt x="22" y="615"/>
                    </a:lnTo>
                    <a:lnTo>
                      <a:pt x="9" y="592"/>
                    </a:lnTo>
                    <a:lnTo>
                      <a:pt x="1" y="567"/>
                    </a:lnTo>
                    <a:lnTo>
                      <a:pt x="0" y="542"/>
                    </a:lnTo>
                    <a:lnTo>
                      <a:pt x="4" y="516"/>
                    </a:lnTo>
                    <a:lnTo>
                      <a:pt x="14" y="490"/>
                    </a:lnTo>
                    <a:lnTo>
                      <a:pt x="245" y="61"/>
                    </a:lnTo>
                    <a:lnTo>
                      <a:pt x="260" y="40"/>
                    </a:lnTo>
                    <a:lnTo>
                      <a:pt x="279" y="22"/>
                    </a:lnTo>
                    <a:lnTo>
                      <a:pt x="302" y="10"/>
                    </a:lnTo>
                    <a:lnTo>
                      <a:pt x="327" y="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Freeform 9">
                <a:extLst>
                  <a:ext uri="{FF2B5EF4-FFF2-40B4-BE49-F238E27FC236}">
                    <a16:creationId xmlns:a16="http://schemas.microsoft.com/office/drawing/2014/main" id="{C8B067E8-FAEE-48FF-B7E9-BBF39627D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5370512"/>
                <a:ext cx="663575" cy="1166813"/>
              </a:xfrm>
              <a:custGeom>
                <a:avLst/>
                <a:gdLst>
                  <a:gd name="T0" fmla="*/ 836 w 836"/>
                  <a:gd name="T1" fmla="*/ 154 h 1470"/>
                  <a:gd name="T2" fmla="*/ 836 w 836"/>
                  <a:gd name="T3" fmla="*/ 818 h 1470"/>
                  <a:gd name="T4" fmla="*/ 836 w 836"/>
                  <a:gd name="T5" fmla="*/ 824 h 1470"/>
                  <a:gd name="T6" fmla="*/ 835 w 836"/>
                  <a:gd name="T7" fmla="*/ 831 h 1470"/>
                  <a:gd name="T8" fmla="*/ 835 w 836"/>
                  <a:gd name="T9" fmla="*/ 833 h 1470"/>
                  <a:gd name="T10" fmla="*/ 833 w 836"/>
                  <a:gd name="T11" fmla="*/ 839 h 1470"/>
                  <a:gd name="T12" fmla="*/ 832 w 836"/>
                  <a:gd name="T13" fmla="*/ 843 h 1470"/>
                  <a:gd name="T14" fmla="*/ 832 w 836"/>
                  <a:gd name="T15" fmla="*/ 848 h 1470"/>
                  <a:gd name="T16" fmla="*/ 831 w 836"/>
                  <a:gd name="T17" fmla="*/ 851 h 1470"/>
                  <a:gd name="T18" fmla="*/ 829 w 836"/>
                  <a:gd name="T19" fmla="*/ 858 h 1470"/>
                  <a:gd name="T20" fmla="*/ 827 w 836"/>
                  <a:gd name="T21" fmla="*/ 865 h 1470"/>
                  <a:gd name="T22" fmla="*/ 825 w 836"/>
                  <a:gd name="T23" fmla="*/ 867 h 1470"/>
                  <a:gd name="T24" fmla="*/ 824 w 836"/>
                  <a:gd name="T25" fmla="*/ 873 h 1470"/>
                  <a:gd name="T26" fmla="*/ 823 w 836"/>
                  <a:gd name="T27" fmla="*/ 875 h 1470"/>
                  <a:gd name="T28" fmla="*/ 821 w 836"/>
                  <a:gd name="T29" fmla="*/ 880 h 1470"/>
                  <a:gd name="T30" fmla="*/ 819 w 836"/>
                  <a:gd name="T31" fmla="*/ 884 h 1470"/>
                  <a:gd name="T32" fmla="*/ 816 w 836"/>
                  <a:gd name="T33" fmla="*/ 890 h 1470"/>
                  <a:gd name="T34" fmla="*/ 814 w 836"/>
                  <a:gd name="T35" fmla="*/ 894 h 1470"/>
                  <a:gd name="T36" fmla="*/ 812 w 836"/>
                  <a:gd name="T37" fmla="*/ 897 h 1470"/>
                  <a:gd name="T38" fmla="*/ 809 w 836"/>
                  <a:gd name="T39" fmla="*/ 901 h 1470"/>
                  <a:gd name="T40" fmla="*/ 806 w 836"/>
                  <a:gd name="T41" fmla="*/ 907 h 1470"/>
                  <a:gd name="T42" fmla="*/ 804 w 836"/>
                  <a:gd name="T43" fmla="*/ 909 h 1470"/>
                  <a:gd name="T44" fmla="*/ 801 w 836"/>
                  <a:gd name="T45" fmla="*/ 913 h 1470"/>
                  <a:gd name="T46" fmla="*/ 798 w 836"/>
                  <a:gd name="T47" fmla="*/ 916 h 1470"/>
                  <a:gd name="T48" fmla="*/ 795 w 836"/>
                  <a:gd name="T49" fmla="*/ 920 h 1470"/>
                  <a:gd name="T50" fmla="*/ 791 w 836"/>
                  <a:gd name="T51" fmla="*/ 926 h 1470"/>
                  <a:gd name="T52" fmla="*/ 787 w 836"/>
                  <a:gd name="T53" fmla="*/ 930 h 1470"/>
                  <a:gd name="T54" fmla="*/ 299 w 836"/>
                  <a:gd name="T55" fmla="*/ 1418 h 1470"/>
                  <a:gd name="T56" fmla="*/ 242 w 836"/>
                  <a:gd name="T57" fmla="*/ 1456 h 1470"/>
                  <a:gd name="T58" fmla="*/ 176 w 836"/>
                  <a:gd name="T59" fmla="*/ 1470 h 1470"/>
                  <a:gd name="T60" fmla="*/ 109 w 836"/>
                  <a:gd name="T61" fmla="*/ 1456 h 1470"/>
                  <a:gd name="T62" fmla="*/ 51 w 836"/>
                  <a:gd name="T63" fmla="*/ 1418 h 1470"/>
                  <a:gd name="T64" fmla="*/ 13 w 836"/>
                  <a:gd name="T65" fmla="*/ 1360 h 1470"/>
                  <a:gd name="T66" fmla="*/ 0 w 836"/>
                  <a:gd name="T67" fmla="*/ 1293 h 1470"/>
                  <a:gd name="T68" fmla="*/ 13 w 836"/>
                  <a:gd name="T69" fmla="*/ 1227 h 1470"/>
                  <a:gd name="T70" fmla="*/ 51 w 836"/>
                  <a:gd name="T71" fmla="*/ 1168 h 1470"/>
                  <a:gd name="T72" fmla="*/ 484 w 836"/>
                  <a:gd name="T73" fmla="*/ 41 h 1470"/>
                  <a:gd name="T74" fmla="*/ 489 w 836"/>
                  <a:gd name="T75" fmla="*/ 0 h 1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6" h="1470">
                    <a:moveTo>
                      <a:pt x="489" y="0"/>
                    </a:moveTo>
                    <a:lnTo>
                      <a:pt x="836" y="154"/>
                    </a:lnTo>
                    <a:lnTo>
                      <a:pt x="836" y="817"/>
                    </a:lnTo>
                    <a:lnTo>
                      <a:pt x="836" y="818"/>
                    </a:lnTo>
                    <a:lnTo>
                      <a:pt x="836" y="821"/>
                    </a:lnTo>
                    <a:lnTo>
                      <a:pt x="836" y="824"/>
                    </a:lnTo>
                    <a:lnTo>
                      <a:pt x="836" y="825"/>
                    </a:lnTo>
                    <a:lnTo>
                      <a:pt x="835" y="831"/>
                    </a:lnTo>
                    <a:lnTo>
                      <a:pt x="835" y="832"/>
                    </a:lnTo>
                    <a:lnTo>
                      <a:pt x="835" y="833"/>
                    </a:lnTo>
                    <a:lnTo>
                      <a:pt x="833" y="836"/>
                    </a:lnTo>
                    <a:lnTo>
                      <a:pt x="833" y="839"/>
                    </a:lnTo>
                    <a:lnTo>
                      <a:pt x="833" y="842"/>
                    </a:lnTo>
                    <a:lnTo>
                      <a:pt x="832" y="843"/>
                    </a:lnTo>
                    <a:lnTo>
                      <a:pt x="832" y="846"/>
                    </a:lnTo>
                    <a:lnTo>
                      <a:pt x="832" y="848"/>
                    </a:lnTo>
                    <a:lnTo>
                      <a:pt x="831" y="850"/>
                    </a:lnTo>
                    <a:lnTo>
                      <a:pt x="831" y="851"/>
                    </a:lnTo>
                    <a:lnTo>
                      <a:pt x="829" y="856"/>
                    </a:lnTo>
                    <a:lnTo>
                      <a:pt x="829" y="858"/>
                    </a:lnTo>
                    <a:lnTo>
                      <a:pt x="828" y="859"/>
                    </a:lnTo>
                    <a:lnTo>
                      <a:pt x="827" y="865"/>
                    </a:lnTo>
                    <a:lnTo>
                      <a:pt x="827" y="866"/>
                    </a:lnTo>
                    <a:lnTo>
                      <a:pt x="825" y="867"/>
                    </a:lnTo>
                    <a:lnTo>
                      <a:pt x="825" y="870"/>
                    </a:lnTo>
                    <a:lnTo>
                      <a:pt x="824" y="873"/>
                    </a:lnTo>
                    <a:lnTo>
                      <a:pt x="824" y="874"/>
                    </a:lnTo>
                    <a:lnTo>
                      <a:pt x="823" y="875"/>
                    </a:lnTo>
                    <a:lnTo>
                      <a:pt x="821" y="878"/>
                    </a:lnTo>
                    <a:lnTo>
                      <a:pt x="821" y="880"/>
                    </a:lnTo>
                    <a:lnTo>
                      <a:pt x="820" y="882"/>
                    </a:lnTo>
                    <a:lnTo>
                      <a:pt x="819" y="884"/>
                    </a:lnTo>
                    <a:lnTo>
                      <a:pt x="817" y="888"/>
                    </a:lnTo>
                    <a:lnTo>
                      <a:pt x="816" y="890"/>
                    </a:lnTo>
                    <a:lnTo>
                      <a:pt x="814" y="892"/>
                    </a:lnTo>
                    <a:lnTo>
                      <a:pt x="814" y="894"/>
                    </a:lnTo>
                    <a:lnTo>
                      <a:pt x="813" y="896"/>
                    </a:lnTo>
                    <a:lnTo>
                      <a:pt x="812" y="897"/>
                    </a:lnTo>
                    <a:lnTo>
                      <a:pt x="810" y="900"/>
                    </a:lnTo>
                    <a:lnTo>
                      <a:pt x="809" y="901"/>
                    </a:lnTo>
                    <a:lnTo>
                      <a:pt x="809" y="903"/>
                    </a:lnTo>
                    <a:lnTo>
                      <a:pt x="806" y="907"/>
                    </a:lnTo>
                    <a:lnTo>
                      <a:pt x="805" y="908"/>
                    </a:lnTo>
                    <a:lnTo>
                      <a:pt x="804" y="909"/>
                    </a:lnTo>
                    <a:lnTo>
                      <a:pt x="802" y="912"/>
                    </a:lnTo>
                    <a:lnTo>
                      <a:pt x="801" y="913"/>
                    </a:lnTo>
                    <a:lnTo>
                      <a:pt x="800" y="915"/>
                    </a:lnTo>
                    <a:lnTo>
                      <a:pt x="798" y="916"/>
                    </a:lnTo>
                    <a:lnTo>
                      <a:pt x="797" y="919"/>
                    </a:lnTo>
                    <a:lnTo>
                      <a:pt x="795" y="920"/>
                    </a:lnTo>
                    <a:lnTo>
                      <a:pt x="793" y="924"/>
                    </a:lnTo>
                    <a:lnTo>
                      <a:pt x="791" y="926"/>
                    </a:lnTo>
                    <a:lnTo>
                      <a:pt x="790" y="927"/>
                    </a:lnTo>
                    <a:lnTo>
                      <a:pt x="787" y="930"/>
                    </a:lnTo>
                    <a:lnTo>
                      <a:pt x="785" y="934"/>
                    </a:lnTo>
                    <a:lnTo>
                      <a:pt x="299" y="1418"/>
                    </a:lnTo>
                    <a:lnTo>
                      <a:pt x="272" y="1441"/>
                    </a:lnTo>
                    <a:lnTo>
                      <a:pt x="242" y="1456"/>
                    </a:lnTo>
                    <a:lnTo>
                      <a:pt x="210" y="1467"/>
                    </a:lnTo>
                    <a:lnTo>
                      <a:pt x="176" y="1470"/>
                    </a:lnTo>
                    <a:lnTo>
                      <a:pt x="142" y="1467"/>
                    </a:lnTo>
                    <a:lnTo>
                      <a:pt x="109" y="1456"/>
                    </a:lnTo>
                    <a:lnTo>
                      <a:pt x="78" y="1441"/>
                    </a:lnTo>
                    <a:lnTo>
                      <a:pt x="51" y="1418"/>
                    </a:lnTo>
                    <a:lnTo>
                      <a:pt x="28" y="1390"/>
                    </a:lnTo>
                    <a:lnTo>
                      <a:pt x="13" y="1360"/>
                    </a:lnTo>
                    <a:lnTo>
                      <a:pt x="2" y="1327"/>
                    </a:lnTo>
                    <a:lnTo>
                      <a:pt x="0" y="1293"/>
                    </a:lnTo>
                    <a:lnTo>
                      <a:pt x="2" y="1259"/>
                    </a:lnTo>
                    <a:lnTo>
                      <a:pt x="13" y="1227"/>
                    </a:lnTo>
                    <a:lnTo>
                      <a:pt x="28" y="1197"/>
                    </a:lnTo>
                    <a:lnTo>
                      <a:pt x="51" y="1168"/>
                    </a:lnTo>
                    <a:lnTo>
                      <a:pt x="484" y="736"/>
                    </a:lnTo>
                    <a:lnTo>
                      <a:pt x="484" y="41"/>
                    </a:lnTo>
                    <a:lnTo>
                      <a:pt x="485" y="21"/>
                    </a:lnTo>
                    <a:lnTo>
                      <a:pt x="4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CAABBC61-C016-4D01-A8F6-132B1ACE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688" y="4217987"/>
                <a:ext cx="2622550" cy="2092325"/>
              </a:xfrm>
              <a:custGeom>
                <a:avLst/>
                <a:gdLst>
                  <a:gd name="T0" fmla="*/ 1348 w 3304"/>
                  <a:gd name="T1" fmla="*/ 4 h 2636"/>
                  <a:gd name="T2" fmla="*/ 1924 w 3304"/>
                  <a:gd name="T3" fmla="*/ 257 h 2636"/>
                  <a:gd name="T4" fmla="*/ 2468 w 3304"/>
                  <a:gd name="T5" fmla="*/ 779 h 2636"/>
                  <a:gd name="T6" fmla="*/ 3177 w 3304"/>
                  <a:gd name="T7" fmla="*/ 574 h 2636"/>
                  <a:gd name="T8" fmla="*/ 3281 w 3304"/>
                  <a:gd name="T9" fmla="*/ 656 h 2636"/>
                  <a:gd name="T10" fmla="*/ 3299 w 3304"/>
                  <a:gd name="T11" fmla="*/ 791 h 2636"/>
                  <a:gd name="T12" fmla="*/ 3219 w 3304"/>
                  <a:gd name="T13" fmla="*/ 897 h 2636"/>
                  <a:gd name="T14" fmla="*/ 2478 w 3304"/>
                  <a:gd name="T15" fmla="*/ 1148 h 2636"/>
                  <a:gd name="T16" fmla="*/ 2449 w 3304"/>
                  <a:gd name="T17" fmla="*/ 1156 h 2636"/>
                  <a:gd name="T18" fmla="*/ 2434 w 3304"/>
                  <a:gd name="T19" fmla="*/ 1158 h 2636"/>
                  <a:gd name="T20" fmla="*/ 2415 w 3304"/>
                  <a:gd name="T21" fmla="*/ 1158 h 2636"/>
                  <a:gd name="T22" fmla="*/ 2401 w 3304"/>
                  <a:gd name="T23" fmla="*/ 1156 h 2636"/>
                  <a:gd name="T24" fmla="*/ 2382 w 3304"/>
                  <a:gd name="T25" fmla="*/ 1153 h 2636"/>
                  <a:gd name="T26" fmla="*/ 2367 w 3304"/>
                  <a:gd name="T27" fmla="*/ 1148 h 2636"/>
                  <a:gd name="T28" fmla="*/ 2320 w 3304"/>
                  <a:gd name="T29" fmla="*/ 1125 h 2636"/>
                  <a:gd name="T30" fmla="*/ 2308 w 3304"/>
                  <a:gd name="T31" fmla="*/ 1115 h 2636"/>
                  <a:gd name="T32" fmla="*/ 2297 w 3304"/>
                  <a:gd name="T33" fmla="*/ 1106 h 2636"/>
                  <a:gd name="T34" fmla="*/ 2046 w 3304"/>
                  <a:gd name="T35" fmla="*/ 1630 h 2636"/>
                  <a:gd name="T36" fmla="*/ 2054 w 3304"/>
                  <a:gd name="T37" fmla="*/ 1635 h 2636"/>
                  <a:gd name="T38" fmla="*/ 2061 w 3304"/>
                  <a:gd name="T39" fmla="*/ 1641 h 2636"/>
                  <a:gd name="T40" fmla="*/ 2068 w 3304"/>
                  <a:gd name="T41" fmla="*/ 1646 h 2636"/>
                  <a:gd name="T42" fmla="*/ 2108 w 3304"/>
                  <a:gd name="T43" fmla="*/ 1692 h 2636"/>
                  <a:gd name="T44" fmla="*/ 2112 w 3304"/>
                  <a:gd name="T45" fmla="*/ 1699 h 2636"/>
                  <a:gd name="T46" fmla="*/ 2131 w 3304"/>
                  <a:gd name="T47" fmla="*/ 1752 h 2636"/>
                  <a:gd name="T48" fmla="*/ 2133 w 3304"/>
                  <a:gd name="T49" fmla="*/ 1760 h 2636"/>
                  <a:gd name="T50" fmla="*/ 2134 w 3304"/>
                  <a:gd name="T51" fmla="*/ 1768 h 2636"/>
                  <a:gd name="T52" fmla="*/ 2130 w 3304"/>
                  <a:gd name="T53" fmla="*/ 2495 h 2636"/>
                  <a:gd name="T54" fmla="*/ 2057 w 3304"/>
                  <a:gd name="T55" fmla="*/ 2607 h 2636"/>
                  <a:gd name="T56" fmla="*/ 1923 w 3304"/>
                  <a:gd name="T57" fmla="*/ 2632 h 2636"/>
                  <a:gd name="T58" fmla="*/ 1813 w 3304"/>
                  <a:gd name="T59" fmla="*/ 2559 h 2636"/>
                  <a:gd name="T60" fmla="*/ 1782 w 3304"/>
                  <a:gd name="T61" fmla="*/ 1883 h 2636"/>
                  <a:gd name="T62" fmla="*/ 679 w 3304"/>
                  <a:gd name="T63" fmla="*/ 1284 h 2636"/>
                  <a:gd name="T64" fmla="*/ 639 w 3304"/>
                  <a:gd name="T65" fmla="*/ 1179 h 2636"/>
                  <a:gd name="T66" fmla="*/ 620 w 3304"/>
                  <a:gd name="T67" fmla="*/ 353 h 2636"/>
                  <a:gd name="T68" fmla="*/ 267 w 3304"/>
                  <a:gd name="T69" fmla="*/ 996 h 2636"/>
                  <a:gd name="T70" fmla="*/ 149 w 3304"/>
                  <a:gd name="T71" fmla="*/ 1019 h 2636"/>
                  <a:gd name="T72" fmla="*/ 42 w 3304"/>
                  <a:gd name="T73" fmla="*/ 959 h 2636"/>
                  <a:gd name="T74" fmla="*/ 0 w 3304"/>
                  <a:gd name="T75" fmla="*/ 835 h 2636"/>
                  <a:gd name="T76" fmla="*/ 353 w 3304"/>
                  <a:gd name="T77" fmla="*/ 99 h 2636"/>
                  <a:gd name="T78" fmla="*/ 357 w 3304"/>
                  <a:gd name="T79" fmla="*/ 90 h 2636"/>
                  <a:gd name="T80" fmla="*/ 361 w 3304"/>
                  <a:gd name="T81" fmla="*/ 83 h 2636"/>
                  <a:gd name="T82" fmla="*/ 365 w 3304"/>
                  <a:gd name="T83" fmla="*/ 76 h 2636"/>
                  <a:gd name="T84" fmla="*/ 370 w 3304"/>
                  <a:gd name="T85" fmla="*/ 69 h 2636"/>
                  <a:gd name="T86" fmla="*/ 377 w 3304"/>
                  <a:gd name="T87" fmla="*/ 60 h 2636"/>
                  <a:gd name="T88" fmla="*/ 385 w 3304"/>
                  <a:gd name="T89" fmla="*/ 52 h 2636"/>
                  <a:gd name="T90" fmla="*/ 397 w 3304"/>
                  <a:gd name="T91" fmla="*/ 40 h 2636"/>
                  <a:gd name="T92" fmla="*/ 404 w 3304"/>
                  <a:gd name="T93" fmla="*/ 34 h 2636"/>
                  <a:gd name="T94" fmla="*/ 412 w 3304"/>
                  <a:gd name="T95" fmla="*/ 29 h 2636"/>
                  <a:gd name="T96" fmla="*/ 420 w 3304"/>
                  <a:gd name="T97" fmla="*/ 23 h 2636"/>
                  <a:gd name="T98" fmla="*/ 430 w 3304"/>
                  <a:gd name="T99" fmla="*/ 19 h 2636"/>
                  <a:gd name="T100" fmla="*/ 438 w 3304"/>
                  <a:gd name="T101" fmla="*/ 15 h 2636"/>
                  <a:gd name="T102" fmla="*/ 446 w 3304"/>
                  <a:gd name="T103" fmla="*/ 12 h 2636"/>
                  <a:gd name="T104" fmla="*/ 461 w 3304"/>
                  <a:gd name="T105" fmla="*/ 7 h 2636"/>
                  <a:gd name="T106" fmla="*/ 471 w 3304"/>
                  <a:gd name="T107" fmla="*/ 4 h 2636"/>
                  <a:gd name="T108" fmla="*/ 480 w 3304"/>
                  <a:gd name="T109" fmla="*/ 3 h 2636"/>
                  <a:gd name="T110" fmla="*/ 492 w 3304"/>
                  <a:gd name="T111" fmla="*/ 0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04" h="2636">
                    <a:moveTo>
                      <a:pt x="500" y="0"/>
                    </a:moveTo>
                    <a:lnTo>
                      <a:pt x="1299" y="0"/>
                    </a:lnTo>
                    <a:lnTo>
                      <a:pt x="1325" y="2"/>
                    </a:lnTo>
                    <a:lnTo>
                      <a:pt x="1348" y="4"/>
                    </a:lnTo>
                    <a:lnTo>
                      <a:pt x="1371" y="12"/>
                    </a:lnTo>
                    <a:lnTo>
                      <a:pt x="1627" y="126"/>
                    </a:lnTo>
                    <a:lnTo>
                      <a:pt x="1588" y="571"/>
                    </a:lnTo>
                    <a:lnTo>
                      <a:pt x="1924" y="257"/>
                    </a:lnTo>
                    <a:lnTo>
                      <a:pt x="1939" y="263"/>
                    </a:lnTo>
                    <a:lnTo>
                      <a:pt x="1966" y="280"/>
                    </a:lnTo>
                    <a:lnTo>
                      <a:pt x="1990" y="300"/>
                    </a:lnTo>
                    <a:lnTo>
                      <a:pt x="2468" y="779"/>
                    </a:lnTo>
                    <a:lnTo>
                      <a:pt x="3074" y="577"/>
                    </a:lnTo>
                    <a:lnTo>
                      <a:pt x="3109" y="569"/>
                    </a:lnTo>
                    <a:lnTo>
                      <a:pt x="3143" y="569"/>
                    </a:lnTo>
                    <a:lnTo>
                      <a:pt x="3177" y="574"/>
                    </a:lnTo>
                    <a:lnTo>
                      <a:pt x="3208" y="586"/>
                    </a:lnTo>
                    <a:lnTo>
                      <a:pt x="3236" y="604"/>
                    </a:lnTo>
                    <a:lnTo>
                      <a:pt x="3261" y="627"/>
                    </a:lnTo>
                    <a:lnTo>
                      <a:pt x="3281" y="656"/>
                    </a:lnTo>
                    <a:lnTo>
                      <a:pt x="3296" y="688"/>
                    </a:lnTo>
                    <a:lnTo>
                      <a:pt x="3304" y="723"/>
                    </a:lnTo>
                    <a:lnTo>
                      <a:pt x="3304" y="757"/>
                    </a:lnTo>
                    <a:lnTo>
                      <a:pt x="3299" y="791"/>
                    </a:lnTo>
                    <a:lnTo>
                      <a:pt x="3286" y="822"/>
                    </a:lnTo>
                    <a:lnTo>
                      <a:pt x="3269" y="851"/>
                    </a:lnTo>
                    <a:lnTo>
                      <a:pt x="3246" y="877"/>
                    </a:lnTo>
                    <a:lnTo>
                      <a:pt x="3219" y="897"/>
                    </a:lnTo>
                    <a:lnTo>
                      <a:pt x="3187" y="912"/>
                    </a:lnTo>
                    <a:lnTo>
                      <a:pt x="2480" y="1148"/>
                    </a:lnTo>
                    <a:lnTo>
                      <a:pt x="2480" y="1148"/>
                    </a:lnTo>
                    <a:lnTo>
                      <a:pt x="2478" y="1148"/>
                    </a:lnTo>
                    <a:lnTo>
                      <a:pt x="2477" y="1148"/>
                    </a:lnTo>
                    <a:lnTo>
                      <a:pt x="2451" y="1155"/>
                    </a:lnTo>
                    <a:lnTo>
                      <a:pt x="2450" y="1155"/>
                    </a:lnTo>
                    <a:lnTo>
                      <a:pt x="2449" y="1156"/>
                    </a:lnTo>
                    <a:lnTo>
                      <a:pt x="2443" y="1156"/>
                    </a:lnTo>
                    <a:lnTo>
                      <a:pt x="2438" y="1156"/>
                    </a:lnTo>
                    <a:lnTo>
                      <a:pt x="2435" y="1158"/>
                    </a:lnTo>
                    <a:lnTo>
                      <a:pt x="2434" y="1158"/>
                    </a:lnTo>
                    <a:lnTo>
                      <a:pt x="2430" y="1158"/>
                    </a:lnTo>
                    <a:lnTo>
                      <a:pt x="2426" y="1158"/>
                    </a:lnTo>
                    <a:lnTo>
                      <a:pt x="2419" y="1158"/>
                    </a:lnTo>
                    <a:lnTo>
                      <a:pt x="2415" y="1158"/>
                    </a:lnTo>
                    <a:lnTo>
                      <a:pt x="2411" y="1158"/>
                    </a:lnTo>
                    <a:lnTo>
                      <a:pt x="2409" y="1158"/>
                    </a:lnTo>
                    <a:lnTo>
                      <a:pt x="2407" y="1156"/>
                    </a:lnTo>
                    <a:lnTo>
                      <a:pt x="2401" y="1156"/>
                    </a:lnTo>
                    <a:lnTo>
                      <a:pt x="2396" y="1156"/>
                    </a:lnTo>
                    <a:lnTo>
                      <a:pt x="2393" y="1155"/>
                    </a:lnTo>
                    <a:lnTo>
                      <a:pt x="2388" y="1155"/>
                    </a:lnTo>
                    <a:lnTo>
                      <a:pt x="2382" y="1153"/>
                    </a:lnTo>
                    <a:lnTo>
                      <a:pt x="2382" y="1153"/>
                    </a:lnTo>
                    <a:lnTo>
                      <a:pt x="2381" y="1152"/>
                    </a:lnTo>
                    <a:lnTo>
                      <a:pt x="2369" y="1149"/>
                    </a:lnTo>
                    <a:lnTo>
                      <a:pt x="2367" y="1148"/>
                    </a:lnTo>
                    <a:lnTo>
                      <a:pt x="2367" y="1148"/>
                    </a:lnTo>
                    <a:lnTo>
                      <a:pt x="2343" y="1139"/>
                    </a:lnTo>
                    <a:lnTo>
                      <a:pt x="2321" y="1125"/>
                    </a:lnTo>
                    <a:lnTo>
                      <a:pt x="2320" y="1125"/>
                    </a:lnTo>
                    <a:lnTo>
                      <a:pt x="2318" y="1124"/>
                    </a:lnTo>
                    <a:lnTo>
                      <a:pt x="2314" y="1121"/>
                    </a:lnTo>
                    <a:lnTo>
                      <a:pt x="2310" y="1117"/>
                    </a:lnTo>
                    <a:lnTo>
                      <a:pt x="2308" y="1115"/>
                    </a:lnTo>
                    <a:lnTo>
                      <a:pt x="2306" y="1114"/>
                    </a:lnTo>
                    <a:lnTo>
                      <a:pt x="2304" y="1111"/>
                    </a:lnTo>
                    <a:lnTo>
                      <a:pt x="2301" y="1109"/>
                    </a:lnTo>
                    <a:lnTo>
                      <a:pt x="2297" y="1106"/>
                    </a:lnTo>
                    <a:lnTo>
                      <a:pt x="2297" y="1105"/>
                    </a:lnTo>
                    <a:lnTo>
                      <a:pt x="1836" y="643"/>
                    </a:lnTo>
                    <a:lnTo>
                      <a:pt x="1506" y="1293"/>
                    </a:lnTo>
                    <a:lnTo>
                      <a:pt x="2046" y="1630"/>
                    </a:lnTo>
                    <a:lnTo>
                      <a:pt x="2047" y="1631"/>
                    </a:lnTo>
                    <a:lnTo>
                      <a:pt x="2050" y="1632"/>
                    </a:lnTo>
                    <a:lnTo>
                      <a:pt x="2053" y="1634"/>
                    </a:lnTo>
                    <a:lnTo>
                      <a:pt x="2054" y="1635"/>
                    </a:lnTo>
                    <a:lnTo>
                      <a:pt x="2055" y="1636"/>
                    </a:lnTo>
                    <a:lnTo>
                      <a:pt x="2057" y="1638"/>
                    </a:lnTo>
                    <a:lnTo>
                      <a:pt x="2059" y="1639"/>
                    </a:lnTo>
                    <a:lnTo>
                      <a:pt x="2061" y="1641"/>
                    </a:lnTo>
                    <a:lnTo>
                      <a:pt x="2062" y="1642"/>
                    </a:lnTo>
                    <a:lnTo>
                      <a:pt x="2064" y="1642"/>
                    </a:lnTo>
                    <a:lnTo>
                      <a:pt x="2065" y="1643"/>
                    </a:lnTo>
                    <a:lnTo>
                      <a:pt x="2068" y="1646"/>
                    </a:lnTo>
                    <a:lnTo>
                      <a:pt x="2069" y="1647"/>
                    </a:lnTo>
                    <a:lnTo>
                      <a:pt x="2070" y="1649"/>
                    </a:lnTo>
                    <a:lnTo>
                      <a:pt x="2092" y="1669"/>
                    </a:lnTo>
                    <a:lnTo>
                      <a:pt x="2108" y="1692"/>
                    </a:lnTo>
                    <a:lnTo>
                      <a:pt x="2110" y="1693"/>
                    </a:lnTo>
                    <a:lnTo>
                      <a:pt x="2110" y="1695"/>
                    </a:lnTo>
                    <a:lnTo>
                      <a:pt x="2111" y="1696"/>
                    </a:lnTo>
                    <a:lnTo>
                      <a:pt x="2112" y="1699"/>
                    </a:lnTo>
                    <a:lnTo>
                      <a:pt x="2123" y="1722"/>
                    </a:lnTo>
                    <a:lnTo>
                      <a:pt x="2130" y="1746"/>
                    </a:lnTo>
                    <a:lnTo>
                      <a:pt x="2131" y="1749"/>
                    </a:lnTo>
                    <a:lnTo>
                      <a:pt x="2131" y="1752"/>
                    </a:lnTo>
                    <a:lnTo>
                      <a:pt x="2131" y="1753"/>
                    </a:lnTo>
                    <a:lnTo>
                      <a:pt x="2131" y="1755"/>
                    </a:lnTo>
                    <a:lnTo>
                      <a:pt x="2133" y="1757"/>
                    </a:lnTo>
                    <a:lnTo>
                      <a:pt x="2133" y="1760"/>
                    </a:lnTo>
                    <a:lnTo>
                      <a:pt x="2133" y="1763"/>
                    </a:lnTo>
                    <a:lnTo>
                      <a:pt x="2133" y="1764"/>
                    </a:lnTo>
                    <a:lnTo>
                      <a:pt x="2134" y="1765"/>
                    </a:lnTo>
                    <a:lnTo>
                      <a:pt x="2134" y="1768"/>
                    </a:lnTo>
                    <a:lnTo>
                      <a:pt x="2134" y="1771"/>
                    </a:lnTo>
                    <a:lnTo>
                      <a:pt x="2134" y="1774"/>
                    </a:lnTo>
                    <a:lnTo>
                      <a:pt x="2134" y="2460"/>
                    </a:lnTo>
                    <a:lnTo>
                      <a:pt x="2130" y="2495"/>
                    </a:lnTo>
                    <a:lnTo>
                      <a:pt x="2120" y="2529"/>
                    </a:lnTo>
                    <a:lnTo>
                      <a:pt x="2104" y="2559"/>
                    </a:lnTo>
                    <a:lnTo>
                      <a:pt x="2083" y="2585"/>
                    </a:lnTo>
                    <a:lnTo>
                      <a:pt x="2057" y="2607"/>
                    </a:lnTo>
                    <a:lnTo>
                      <a:pt x="2027" y="2623"/>
                    </a:lnTo>
                    <a:lnTo>
                      <a:pt x="1993" y="2632"/>
                    </a:lnTo>
                    <a:lnTo>
                      <a:pt x="1958" y="2636"/>
                    </a:lnTo>
                    <a:lnTo>
                      <a:pt x="1923" y="2632"/>
                    </a:lnTo>
                    <a:lnTo>
                      <a:pt x="1890" y="2623"/>
                    </a:lnTo>
                    <a:lnTo>
                      <a:pt x="1860" y="2607"/>
                    </a:lnTo>
                    <a:lnTo>
                      <a:pt x="1833" y="2585"/>
                    </a:lnTo>
                    <a:lnTo>
                      <a:pt x="1813" y="2559"/>
                    </a:lnTo>
                    <a:lnTo>
                      <a:pt x="1796" y="2529"/>
                    </a:lnTo>
                    <a:lnTo>
                      <a:pt x="1786" y="2495"/>
                    </a:lnTo>
                    <a:lnTo>
                      <a:pt x="1782" y="2460"/>
                    </a:lnTo>
                    <a:lnTo>
                      <a:pt x="1782" y="1883"/>
                    </a:lnTo>
                    <a:lnTo>
                      <a:pt x="731" y="1319"/>
                    </a:lnTo>
                    <a:lnTo>
                      <a:pt x="728" y="1319"/>
                    </a:lnTo>
                    <a:lnTo>
                      <a:pt x="702" y="1303"/>
                    </a:lnTo>
                    <a:lnTo>
                      <a:pt x="679" y="1284"/>
                    </a:lnTo>
                    <a:lnTo>
                      <a:pt x="662" y="1261"/>
                    </a:lnTo>
                    <a:lnTo>
                      <a:pt x="649" y="1235"/>
                    </a:lnTo>
                    <a:lnTo>
                      <a:pt x="641" y="1208"/>
                    </a:lnTo>
                    <a:lnTo>
                      <a:pt x="639" y="1179"/>
                    </a:lnTo>
                    <a:lnTo>
                      <a:pt x="643" y="1149"/>
                    </a:lnTo>
                    <a:lnTo>
                      <a:pt x="651" y="1121"/>
                    </a:lnTo>
                    <a:lnTo>
                      <a:pt x="1040" y="353"/>
                    </a:lnTo>
                    <a:lnTo>
                      <a:pt x="620" y="353"/>
                    </a:lnTo>
                    <a:lnTo>
                      <a:pt x="334" y="924"/>
                    </a:lnTo>
                    <a:lnTo>
                      <a:pt x="316" y="953"/>
                    </a:lnTo>
                    <a:lnTo>
                      <a:pt x="293" y="977"/>
                    </a:lnTo>
                    <a:lnTo>
                      <a:pt x="267" y="996"/>
                    </a:lnTo>
                    <a:lnTo>
                      <a:pt x="239" y="1010"/>
                    </a:lnTo>
                    <a:lnTo>
                      <a:pt x="208" y="1019"/>
                    </a:lnTo>
                    <a:lnTo>
                      <a:pt x="175" y="1022"/>
                    </a:lnTo>
                    <a:lnTo>
                      <a:pt x="149" y="1019"/>
                    </a:lnTo>
                    <a:lnTo>
                      <a:pt x="122" y="1014"/>
                    </a:lnTo>
                    <a:lnTo>
                      <a:pt x="96" y="1003"/>
                    </a:lnTo>
                    <a:lnTo>
                      <a:pt x="67" y="984"/>
                    </a:lnTo>
                    <a:lnTo>
                      <a:pt x="42" y="959"/>
                    </a:lnTo>
                    <a:lnTo>
                      <a:pt x="23" y="932"/>
                    </a:lnTo>
                    <a:lnTo>
                      <a:pt x="8" y="901"/>
                    </a:lnTo>
                    <a:lnTo>
                      <a:pt x="1" y="869"/>
                    </a:lnTo>
                    <a:lnTo>
                      <a:pt x="0" y="835"/>
                    </a:lnTo>
                    <a:lnTo>
                      <a:pt x="6" y="801"/>
                    </a:lnTo>
                    <a:lnTo>
                      <a:pt x="18" y="767"/>
                    </a:lnTo>
                    <a:lnTo>
                      <a:pt x="351" y="101"/>
                    </a:lnTo>
                    <a:lnTo>
                      <a:pt x="353" y="99"/>
                    </a:lnTo>
                    <a:lnTo>
                      <a:pt x="353" y="98"/>
                    </a:lnTo>
                    <a:lnTo>
                      <a:pt x="354" y="98"/>
                    </a:lnTo>
                    <a:lnTo>
                      <a:pt x="354" y="97"/>
                    </a:lnTo>
                    <a:lnTo>
                      <a:pt x="357" y="90"/>
                    </a:lnTo>
                    <a:lnTo>
                      <a:pt x="358" y="88"/>
                    </a:lnTo>
                    <a:lnTo>
                      <a:pt x="358" y="88"/>
                    </a:lnTo>
                    <a:lnTo>
                      <a:pt x="359" y="86"/>
                    </a:lnTo>
                    <a:lnTo>
                      <a:pt x="361" y="83"/>
                    </a:lnTo>
                    <a:lnTo>
                      <a:pt x="362" y="82"/>
                    </a:lnTo>
                    <a:lnTo>
                      <a:pt x="363" y="80"/>
                    </a:lnTo>
                    <a:lnTo>
                      <a:pt x="363" y="78"/>
                    </a:lnTo>
                    <a:lnTo>
                      <a:pt x="365" y="76"/>
                    </a:lnTo>
                    <a:lnTo>
                      <a:pt x="366" y="75"/>
                    </a:lnTo>
                    <a:lnTo>
                      <a:pt x="367" y="72"/>
                    </a:lnTo>
                    <a:lnTo>
                      <a:pt x="369" y="71"/>
                    </a:lnTo>
                    <a:lnTo>
                      <a:pt x="370" y="69"/>
                    </a:lnTo>
                    <a:lnTo>
                      <a:pt x="372" y="67"/>
                    </a:lnTo>
                    <a:lnTo>
                      <a:pt x="374" y="65"/>
                    </a:lnTo>
                    <a:lnTo>
                      <a:pt x="376" y="64"/>
                    </a:lnTo>
                    <a:lnTo>
                      <a:pt x="377" y="60"/>
                    </a:lnTo>
                    <a:lnTo>
                      <a:pt x="380" y="57"/>
                    </a:lnTo>
                    <a:lnTo>
                      <a:pt x="380" y="57"/>
                    </a:lnTo>
                    <a:lnTo>
                      <a:pt x="381" y="57"/>
                    </a:lnTo>
                    <a:lnTo>
                      <a:pt x="385" y="52"/>
                    </a:lnTo>
                    <a:lnTo>
                      <a:pt x="389" y="48"/>
                    </a:lnTo>
                    <a:lnTo>
                      <a:pt x="392" y="45"/>
                    </a:lnTo>
                    <a:lnTo>
                      <a:pt x="395" y="42"/>
                    </a:lnTo>
                    <a:lnTo>
                      <a:pt x="397" y="40"/>
                    </a:lnTo>
                    <a:lnTo>
                      <a:pt x="397" y="40"/>
                    </a:lnTo>
                    <a:lnTo>
                      <a:pt x="401" y="37"/>
                    </a:lnTo>
                    <a:lnTo>
                      <a:pt x="404" y="34"/>
                    </a:lnTo>
                    <a:lnTo>
                      <a:pt x="404" y="34"/>
                    </a:lnTo>
                    <a:lnTo>
                      <a:pt x="405" y="34"/>
                    </a:lnTo>
                    <a:lnTo>
                      <a:pt x="411" y="30"/>
                    </a:lnTo>
                    <a:lnTo>
                      <a:pt x="411" y="29"/>
                    </a:lnTo>
                    <a:lnTo>
                      <a:pt x="412" y="29"/>
                    </a:lnTo>
                    <a:lnTo>
                      <a:pt x="415" y="27"/>
                    </a:lnTo>
                    <a:lnTo>
                      <a:pt x="416" y="26"/>
                    </a:lnTo>
                    <a:lnTo>
                      <a:pt x="419" y="25"/>
                    </a:lnTo>
                    <a:lnTo>
                      <a:pt x="420" y="23"/>
                    </a:lnTo>
                    <a:lnTo>
                      <a:pt x="424" y="22"/>
                    </a:lnTo>
                    <a:lnTo>
                      <a:pt x="426" y="21"/>
                    </a:lnTo>
                    <a:lnTo>
                      <a:pt x="429" y="19"/>
                    </a:lnTo>
                    <a:lnTo>
                      <a:pt x="430" y="19"/>
                    </a:lnTo>
                    <a:lnTo>
                      <a:pt x="431" y="18"/>
                    </a:lnTo>
                    <a:lnTo>
                      <a:pt x="434" y="17"/>
                    </a:lnTo>
                    <a:lnTo>
                      <a:pt x="437" y="15"/>
                    </a:lnTo>
                    <a:lnTo>
                      <a:pt x="438" y="15"/>
                    </a:lnTo>
                    <a:lnTo>
                      <a:pt x="438" y="15"/>
                    </a:lnTo>
                    <a:lnTo>
                      <a:pt x="442" y="14"/>
                    </a:lnTo>
                    <a:lnTo>
                      <a:pt x="446" y="12"/>
                    </a:lnTo>
                    <a:lnTo>
                      <a:pt x="446" y="12"/>
                    </a:lnTo>
                    <a:lnTo>
                      <a:pt x="450" y="10"/>
                    </a:lnTo>
                    <a:lnTo>
                      <a:pt x="454" y="8"/>
                    </a:lnTo>
                    <a:lnTo>
                      <a:pt x="457" y="8"/>
                    </a:lnTo>
                    <a:lnTo>
                      <a:pt x="461" y="7"/>
                    </a:lnTo>
                    <a:lnTo>
                      <a:pt x="462" y="7"/>
                    </a:lnTo>
                    <a:lnTo>
                      <a:pt x="469" y="4"/>
                    </a:lnTo>
                    <a:lnTo>
                      <a:pt x="471" y="4"/>
                    </a:lnTo>
                    <a:lnTo>
                      <a:pt x="471" y="4"/>
                    </a:lnTo>
                    <a:lnTo>
                      <a:pt x="475" y="3"/>
                    </a:lnTo>
                    <a:lnTo>
                      <a:pt x="477" y="3"/>
                    </a:lnTo>
                    <a:lnTo>
                      <a:pt x="479" y="3"/>
                    </a:lnTo>
                    <a:lnTo>
                      <a:pt x="480" y="3"/>
                    </a:lnTo>
                    <a:lnTo>
                      <a:pt x="485" y="2"/>
                    </a:lnTo>
                    <a:lnTo>
                      <a:pt x="488" y="2"/>
                    </a:lnTo>
                    <a:lnTo>
                      <a:pt x="490" y="2"/>
                    </a:lnTo>
                    <a:lnTo>
                      <a:pt x="492" y="0"/>
                    </a:lnTo>
                    <a:lnTo>
                      <a:pt x="494" y="0"/>
                    </a:lnTo>
                    <a:lnTo>
                      <a:pt x="496" y="0"/>
                    </a:lnTo>
                    <a:lnTo>
                      <a:pt x="5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FD9A1C4-7FD1-4D5F-B2CA-40A82F549A7B}"/>
                </a:ext>
              </a:extLst>
            </p:cNvPr>
            <p:cNvGrpSpPr/>
            <p:nvPr/>
          </p:nvGrpSpPr>
          <p:grpSpPr>
            <a:xfrm>
              <a:off x="1829314" y="3707745"/>
              <a:ext cx="5059976" cy="3155090"/>
              <a:chOff x="1650606" y="3734973"/>
              <a:chExt cx="5059976" cy="3155090"/>
            </a:xfrm>
          </p:grpSpPr>
          <p:sp>
            <p:nvSpPr>
              <p:cNvPr id="3" name="Freeform 7">
                <a:extLst>
                  <a:ext uri="{FF2B5EF4-FFF2-40B4-BE49-F238E27FC236}">
                    <a16:creationId xmlns:a16="http://schemas.microsoft.com/office/drawing/2014/main" id="{2E9A31C0-F1A3-416B-BBD1-2CAABD87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606" y="5489739"/>
                <a:ext cx="2241348" cy="1400324"/>
              </a:xfrm>
              <a:custGeom>
                <a:avLst/>
                <a:gdLst>
                  <a:gd name="T0" fmla="*/ 1551 w 2164"/>
                  <a:gd name="T1" fmla="*/ 0 h 1351"/>
                  <a:gd name="T2" fmla="*/ 2046 w 2164"/>
                  <a:gd name="T3" fmla="*/ 0 h 1351"/>
                  <a:gd name="T4" fmla="*/ 2077 w 2164"/>
                  <a:gd name="T5" fmla="*/ 4 h 1351"/>
                  <a:gd name="T6" fmla="*/ 2105 w 2164"/>
                  <a:gd name="T7" fmla="*/ 16 h 1351"/>
                  <a:gd name="T8" fmla="*/ 2128 w 2164"/>
                  <a:gd name="T9" fmla="*/ 34 h 1351"/>
                  <a:gd name="T10" fmla="*/ 2147 w 2164"/>
                  <a:gd name="T11" fmla="*/ 58 h 1351"/>
                  <a:gd name="T12" fmla="*/ 2160 w 2164"/>
                  <a:gd name="T13" fmla="*/ 85 h 1351"/>
                  <a:gd name="T14" fmla="*/ 2164 w 2164"/>
                  <a:gd name="T15" fmla="*/ 116 h 1351"/>
                  <a:gd name="T16" fmla="*/ 2164 w 2164"/>
                  <a:gd name="T17" fmla="*/ 1234 h 1351"/>
                  <a:gd name="T18" fmla="*/ 2160 w 2164"/>
                  <a:gd name="T19" fmla="*/ 1264 h 1351"/>
                  <a:gd name="T20" fmla="*/ 2147 w 2164"/>
                  <a:gd name="T21" fmla="*/ 1293 h 1351"/>
                  <a:gd name="T22" fmla="*/ 2128 w 2164"/>
                  <a:gd name="T23" fmla="*/ 1317 h 1351"/>
                  <a:gd name="T24" fmla="*/ 2105 w 2164"/>
                  <a:gd name="T25" fmla="*/ 1335 h 1351"/>
                  <a:gd name="T26" fmla="*/ 2077 w 2164"/>
                  <a:gd name="T27" fmla="*/ 1347 h 1351"/>
                  <a:gd name="T28" fmla="*/ 2046 w 2164"/>
                  <a:gd name="T29" fmla="*/ 1351 h 1351"/>
                  <a:gd name="T30" fmla="*/ 118 w 2164"/>
                  <a:gd name="T31" fmla="*/ 1351 h 1351"/>
                  <a:gd name="T32" fmla="*/ 87 w 2164"/>
                  <a:gd name="T33" fmla="*/ 1347 h 1351"/>
                  <a:gd name="T34" fmla="*/ 58 w 2164"/>
                  <a:gd name="T35" fmla="*/ 1335 h 1351"/>
                  <a:gd name="T36" fmla="*/ 35 w 2164"/>
                  <a:gd name="T37" fmla="*/ 1317 h 1351"/>
                  <a:gd name="T38" fmla="*/ 16 w 2164"/>
                  <a:gd name="T39" fmla="*/ 1293 h 1351"/>
                  <a:gd name="T40" fmla="*/ 4 w 2164"/>
                  <a:gd name="T41" fmla="*/ 1264 h 1351"/>
                  <a:gd name="T42" fmla="*/ 0 w 2164"/>
                  <a:gd name="T43" fmla="*/ 1234 h 1351"/>
                  <a:gd name="T44" fmla="*/ 0 w 2164"/>
                  <a:gd name="T45" fmla="*/ 963 h 1351"/>
                  <a:gd name="T46" fmla="*/ 4 w 2164"/>
                  <a:gd name="T47" fmla="*/ 932 h 1351"/>
                  <a:gd name="T48" fmla="*/ 16 w 2164"/>
                  <a:gd name="T49" fmla="*/ 905 h 1351"/>
                  <a:gd name="T50" fmla="*/ 35 w 2164"/>
                  <a:gd name="T51" fmla="*/ 880 h 1351"/>
                  <a:gd name="T52" fmla="*/ 58 w 2164"/>
                  <a:gd name="T53" fmla="*/ 863 h 1351"/>
                  <a:gd name="T54" fmla="*/ 87 w 2164"/>
                  <a:gd name="T55" fmla="*/ 850 h 1351"/>
                  <a:gd name="T56" fmla="*/ 118 w 2164"/>
                  <a:gd name="T57" fmla="*/ 846 h 1351"/>
                  <a:gd name="T58" fmla="*/ 699 w 2164"/>
                  <a:gd name="T59" fmla="*/ 846 h 1351"/>
                  <a:gd name="T60" fmla="*/ 699 w 2164"/>
                  <a:gd name="T61" fmla="*/ 541 h 1351"/>
                  <a:gd name="T62" fmla="*/ 705 w 2164"/>
                  <a:gd name="T63" fmla="*/ 510 h 1351"/>
                  <a:gd name="T64" fmla="*/ 716 w 2164"/>
                  <a:gd name="T65" fmla="*/ 481 h 1351"/>
                  <a:gd name="T66" fmla="*/ 735 w 2164"/>
                  <a:gd name="T67" fmla="*/ 458 h 1351"/>
                  <a:gd name="T68" fmla="*/ 758 w 2164"/>
                  <a:gd name="T69" fmla="*/ 439 h 1351"/>
                  <a:gd name="T70" fmla="*/ 786 w 2164"/>
                  <a:gd name="T71" fmla="*/ 427 h 1351"/>
                  <a:gd name="T72" fmla="*/ 817 w 2164"/>
                  <a:gd name="T73" fmla="*/ 423 h 1351"/>
                  <a:gd name="T74" fmla="*/ 1433 w 2164"/>
                  <a:gd name="T75" fmla="*/ 423 h 1351"/>
                  <a:gd name="T76" fmla="*/ 1433 w 2164"/>
                  <a:gd name="T77" fmla="*/ 116 h 1351"/>
                  <a:gd name="T78" fmla="*/ 1437 w 2164"/>
                  <a:gd name="T79" fmla="*/ 85 h 1351"/>
                  <a:gd name="T80" fmla="*/ 1449 w 2164"/>
                  <a:gd name="T81" fmla="*/ 58 h 1351"/>
                  <a:gd name="T82" fmla="*/ 1467 w 2164"/>
                  <a:gd name="T83" fmla="*/ 34 h 1351"/>
                  <a:gd name="T84" fmla="*/ 1491 w 2164"/>
                  <a:gd name="T85" fmla="*/ 16 h 1351"/>
                  <a:gd name="T86" fmla="*/ 1520 w 2164"/>
                  <a:gd name="T87" fmla="*/ 4 h 1351"/>
                  <a:gd name="T88" fmla="*/ 1551 w 2164"/>
                  <a:gd name="T89" fmla="*/ 0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164" h="1351">
                    <a:moveTo>
                      <a:pt x="1551" y="0"/>
                    </a:moveTo>
                    <a:lnTo>
                      <a:pt x="2046" y="0"/>
                    </a:lnTo>
                    <a:lnTo>
                      <a:pt x="2077" y="4"/>
                    </a:lnTo>
                    <a:lnTo>
                      <a:pt x="2105" y="16"/>
                    </a:lnTo>
                    <a:lnTo>
                      <a:pt x="2128" y="34"/>
                    </a:lnTo>
                    <a:lnTo>
                      <a:pt x="2147" y="58"/>
                    </a:lnTo>
                    <a:lnTo>
                      <a:pt x="2160" y="85"/>
                    </a:lnTo>
                    <a:lnTo>
                      <a:pt x="2164" y="116"/>
                    </a:lnTo>
                    <a:lnTo>
                      <a:pt x="2164" y="1234"/>
                    </a:lnTo>
                    <a:lnTo>
                      <a:pt x="2160" y="1264"/>
                    </a:lnTo>
                    <a:lnTo>
                      <a:pt x="2147" y="1293"/>
                    </a:lnTo>
                    <a:lnTo>
                      <a:pt x="2128" y="1317"/>
                    </a:lnTo>
                    <a:lnTo>
                      <a:pt x="2105" y="1335"/>
                    </a:lnTo>
                    <a:lnTo>
                      <a:pt x="2077" y="1347"/>
                    </a:lnTo>
                    <a:lnTo>
                      <a:pt x="2046" y="1351"/>
                    </a:lnTo>
                    <a:lnTo>
                      <a:pt x="118" y="1351"/>
                    </a:lnTo>
                    <a:lnTo>
                      <a:pt x="87" y="1347"/>
                    </a:lnTo>
                    <a:lnTo>
                      <a:pt x="58" y="1335"/>
                    </a:lnTo>
                    <a:lnTo>
                      <a:pt x="35" y="1317"/>
                    </a:lnTo>
                    <a:lnTo>
                      <a:pt x="16" y="1293"/>
                    </a:lnTo>
                    <a:lnTo>
                      <a:pt x="4" y="1264"/>
                    </a:lnTo>
                    <a:lnTo>
                      <a:pt x="0" y="1234"/>
                    </a:lnTo>
                    <a:lnTo>
                      <a:pt x="0" y="963"/>
                    </a:lnTo>
                    <a:lnTo>
                      <a:pt x="4" y="932"/>
                    </a:lnTo>
                    <a:lnTo>
                      <a:pt x="16" y="905"/>
                    </a:lnTo>
                    <a:lnTo>
                      <a:pt x="35" y="880"/>
                    </a:lnTo>
                    <a:lnTo>
                      <a:pt x="58" y="863"/>
                    </a:lnTo>
                    <a:lnTo>
                      <a:pt x="87" y="850"/>
                    </a:lnTo>
                    <a:lnTo>
                      <a:pt x="118" y="846"/>
                    </a:lnTo>
                    <a:lnTo>
                      <a:pt x="699" y="846"/>
                    </a:lnTo>
                    <a:lnTo>
                      <a:pt x="699" y="541"/>
                    </a:lnTo>
                    <a:lnTo>
                      <a:pt x="705" y="510"/>
                    </a:lnTo>
                    <a:lnTo>
                      <a:pt x="716" y="481"/>
                    </a:lnTo>
                    <a:lnTo>
                      <a:pt x="735" y="458"/>
                    </a:lnTo>
                    <a:lnTo>
                      <a:pt x="758" y="439"/>
                    </a:lnTo>
                    <a:lnTo>
                      <a:pt x="786" y="427"/>
                    </a:lnTo>
                    <a:lnTo>
                      <a:pt x="817" y="423"/>
                    </a:lnTo>
                    <a:lnTo>
                      <a:pt x="1433" y="423"/>
                    </a:lnTo>
                    <a:lnTo>
                      <a:pt x="1433" y="116"/>
                    </a:lnTo>
                    <a:lnTo>
                      <a:pt x="1437" y="85"/>
                    </a:lnTo>
                    <a:lnTo>
                      <a:pt x="1449" y="58"/>
                    </a:lnTo>
                    <a:lnTo>
                      <a:pt x="1467" y="34"/>
                    </a:lnTo>
                    <a:lnTo>
                      <a:pt x="1491" y="16"/>
                    </a:lnTo>
                    <a:lnTo>
                      <a:pt x="1520" y="4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770D84C-4F20-4A68-8AA3-6E4C0F1B11F7}"/>
                  </a:ext>
                </a:extLst>
              </p:cNvPr>
              <p:cNvGrpSpPr/>
              <p:nvPr/>
            </p:nvGrpSpPr>
            <p:grpSpPr>
              <a:xfrm>
                <a:off x="3059920" y="4614429"/>
                <a:ext cx="2241348" cy="2275634"/>
                <a:chOff x="4557712" y="4375860"/>
                <a:chExt cx="1717675" cy="1743953"/>
              </a:xfrm>
            </p:grpSpPr>
            <p:sp>
              <p:nvSpPr>
                <p:cNvPr id="10" name="Freeform 7">
                  <a:extLst>
                    <a:ext uri="{FF2B5EF4-FFF2-40B4-BE49-F238E27FC236}">
                      <a16:creationId xmlns:a16="http://schemas.microsoft.com/office/drawing/2014/main" id="{441FB374-F9C5-4D3B-94C2-73690335E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7712" y="4375860"/>
                  <a:ext cx="1717675" cy="1073150"/>
                </a:xfrm>
                <a:custGeom>
                  <a:avLst/>
                  <a:gdLst>
                    <a:gd name="T0" fmla="*/ 1551 w 2164"/>
                    <a:gd name="T1" fmla="*/ 0 h 1351"/>
                    <a:gd name="T2" fmla="*/ 2046 w 2164"/>
                    <a:gd name="T3" fmla="*/ 0 h 1351"/>
                    <a:gd name="T4" fmla="*/ 2077 w 2164"/>
                    <a:gd name="T5" fmla="*/ 4 h 1351"/>
                    <a:gd name="T6" fmla="*/ 2105 w 2164"/>
                    <a:gd name="T7" fmla="*/ 16 h 1351"/>
                    <a:gd name="T8" fmla="*/ 2128 w 2164"/>
                    <a:gd name="T9" fmla="*/ 34 h 1351"/>
                    <a:gd name="T10" fmla="*/ 2147 w 2164"/>
                    <a:gd name="T11" fmla="*/ 58 h 1351"/>
                    <a:gd name="T12" fmla="*/ 2160 w 2164"/>
                    <a:gd name="T13" fmla="*/ 85 h 1351"/>
                    <a:gd name="T14" fmla="*/ 2164 w 2164"/>
                    <a:gd name="T15" fmla="*/ 116 h 1351"/>
                    <a:gd name="T16" fmla="*/ 2164 w 2164"/>
                    <a:gd name="T17" fmla="*/ 1234 h 1351"/>
                    <a:gd name="T18" fmla="*/ 2160 w 2164"/>
                    <a:gd name="T19" fmla="*/ 1264 h 1351"/>
                    <a:gd name="T20" fmla="*/ 2147 w 2164"/>
                    <a:gd name="T21" fmla="*/ 1293 h 1351"/>
                    <a:gd name="T22" fmla="*/ 2128 w 2164"/>
                    <a:gd name="T23" fmla="*/ 1317 h 1351"/>
                    <a:gd name="T24" fmla="*/ 2105 w 2164"/>
                    <a:gd name="T25" fmla="*/ 1335 h 1351"/>
                    <a:gd name="T26" fmla="*/ 2077 w 2164"/>
                    <a:gd name="T27" fmla="*/ 1347 h 1351"/>
                    <a:gd name="T28" fmla="*/ 2046 w 2164"/>
                    <a:gd name="T29" fmla="*/ 1351 h 1351"/>
                    <a:gd name="T30" fmla="*/ 118 w 2164"/>
                    <a:gd name="T31" fmla="*/ 1351 h 1351"/>
                    <a:gd name="T32" fmla="*/ 87 w 2164"/>
                    <a:gd name="T33" fmla="*/ 1347 h 1351"/>
                    <a:gd name="T34" fmla="*/ 58 w 2164"/>
                    <a:gd name="T35" fmla="*/ 1335 h 1351"/>
                    <a:gd name="T36" fmla="*/ 35 w 2164"/>
                    <a:gd name="T37" fmla="*/ 1317 h 1351"/>
                    <a:gd name="T38" fmla="*/ 16 w 2164"/>
                    <a:gd name="T39" fmla="*/ 1293 h 1351"/>
                    <a:gd name="T40" fmla="*/ 4 w 2164"/>
                    <a:gd name="T41" fmla="*/ 1264 h 1351"/>
                    <a:gd name="T42" fmla="*/ 0 w 2164"/>
                    <a:gd name="T43" fmla="*/ 1234 h 1351"/>
                    <a:gd name="T44" fmla="*/ 0 w 2164"/>
                    <a:gd name="T45" fmla="*/ 963 h 1351"/>
                    <a:gd name="T46" fmla="*/ 4 w 2164"/>
                    <a:gd name="T47" fmla="*/ 932 h 1351"/>
                    <a:gd name="T48" fmla="*/ 16 w 2164"/>
                    <a:gd name="T49" fmla="*/ 905 h 1351"/>
                    <a:gd name="T50" fmla="*/ 35 w 2164"/>
                    <a:gd name="T51" fmla="*/ 880 h 1351"/>
                    <a:gd name="T52" fmla="*/ 58 w 2164"/>
                    <a:gd name="T53" fmla="*/ 863 h 1351"/>
                    <a:gd name="T54" fmla="*/ 87 w 2164"/>
                    <a:gd name="T55" fmla="*/ 850 h 1351"/>
                    <a:gd name="T56" fmla="*/ 118 w 2164"/>
                    <a:gd name="T57" fmla="*/ 846 h 1351"/>
                    <a:gd name="T58" fmla="*/ 699 w 2164"/>
                    <a:gd name="T59" fmla="*/ 846 h 1351"/>
                    <a:gd name="T60" fmla="*/ 699 w 2164"/>
                    <a:gd name="T61" fmla="*/ 541 h 1351"/>
                    <a:gd name="T62" fmla="*/ 705 w 2164"/>
                    <a:gd name="T63" fmla="*/ 510 h 1351"/>
                    <a:gd name="T64" fmla="*/ 716 w 2164"/>
                    <a:gd name="T65" fmla="*/ 481 h 1351"/>
                    <a:gd name="T66" fmla="*/ 735 w 2164"/>
                    <a:gd name="T67" fmla="*/ 458 h 1351"/>
                    <a:gd name="T68" fmla="*/ 758 w 2164"/>
                    <a:gd name="T69" fmla="*/ 439 h 1351"/>
                    <a:gd name="T70" fmla="*/ 786 w 2164"/>
                    <a:gd name="T71" fmla="*/ 427 h 1351"/>
                    <a:gd name="T72" fmla="*/ 817 w 2164"/>
                    <a:gd name="T73" fmla="*/ 423 h 1351"/>
                    <a:gd name="T74" fmla="*/ 1433 w 2164"/>
                    <a:gd name="T75" fmla="*/ 423 h 1351"/>
                    <a:gd name="T76" fmla="*/ 1433 w 2164"/>
                    <a:gd name="T77" fmla="*/ 116 h 1351"/>
                    <a:gd name="T78" fmla="*/ 1437 w 2164"/>
                    <a:gd name="T79" fmla="*/ 85 h 1351"/>
                    <a:gd name="T80" fmla="*/ 1449 w 2164"/>
                    <a:gd name="T81" fmla="*/ 58 h 1351"/>
                    <a:gd name="T82" fmla="*/ 1467 w 2164"/>
                    <a:gd name="T83" fmla="*/ 34 h 1351"/>
                    <a:gd name="T84" fmla="*/ 1491 w 2164"/>
                    <a:gd name="T85" fmla="*/ 16 h 1351"/>
                    <a:gd name="T86" fmla="*/ 1520 w 2164"/>
                    <a:gd name="T87" fmla="*/ 4 h 1351"/>
                    <a:gd name="T88" fmla="*/ 1551 w 2164"/>
                    <a:gd name="T89" fmla="*/ 0 h 1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164" h="1351">
                      <a:moveTo>
                        <a:pt x="1551" y="0"/>
                      </a:moveTo>
                      <a:lnTo>
                        <a:pt x="2046" y="0"/>
                      </a:lnTo>
                      <a:lnTo>
                        <a:pt x="2077" y="4"/>
                      </a:lnTo>
                      <a:lnTo>
                        <a:pt x="2105" y="16"/>
                      </a:lnTo>
                      <a:lnTo>
                        <a:pt x="2128" y="34"/>
                      </a:lnTo>
                      <a:lnTo>
                        <a:pt x="2147" y="58"/>
                      </a:lnTo>
                      <a:lnTo>
                        <a:pt x="2160" y="85"/>
                      </a:lnTo>
                      <a:lnTo>
                        <a:pt x="2164" y="116"/>
                      </a:lnTo>
                      <a:lnTo>
                        <a:pt x="2164" y="1234"/>
                      </a:lnTo>
                      <a:lnTo>
                        <a:pt x="2160" y="1264"/>
                      </a:lnTo>
                      <a:lnTo>
                        <a:pt x="2147" y="1293"/>
                      </a:lnTo>
                      <a:lnTo>
                        <a:pt x="2128" y="1317"/>
                      </a:lnTo>
                      <a:lnTo>
                        <a:pt x="2105" y="1335"/>
                      </a:lnTo>
                      <a:lnTo>
                        <a:pt x="2077" y="1347"/>
                      </a:lnTo>
                      <a:lnTo>
                        <a:pt x="2046" y="1351"/>
                      </a:lnTo>
                      <a:lnTo>
                        <a:pt x="118" y="1351"/>
                      </a:lnTo>
                      <a:lnTo>
                        <a:pt x="87" y="1347"/>
                      </a:lnTo>
                      <a:lnTo>
                        <a:pt x="58" y="1335"/>
                      </a:lnTo>
                      <a:lnTo>
                        <a:pt x="35" y="1317"/>
                      </a:lnTo>
                      <a:lnTo>
                        <a:pt x="16" y="1293"/>
                      </a:lnTo>
                      <a:lnTo>
                        <a:pt x="4" y="1264"/>
                      </a:lnTo>
                      <a:lnTo>
                        <a:pt x="0" y="1234"/>
                      </a:lnTo>
                      <a:lnTo>
                        <a:pt x="0" y="963"/>
                      </a:lnTo>
                      <a:lnTo>
                        <a:pt x="4" y="932"/>
                      </a:lnTo>
                      <a:lnTo>
                        <a:pt x="16" y="905"/>
                      </a:lnTo>
                      <a:lnTo>
                        <a:pt x="35" y="880"/>
                      </a:lnTo>
                      <a:lnTo>
                        <a:pt x="58" y="863"/>
                      </a:lnTo>
                      <a:lnTo>
                        <a:pt x="87" y="850"/>
                      </a:lnTo>
                      <a:lnTo>
                        <a:pt x="118" y="846"/>
                      </a:lnTo>
                      <a:lnTo>
                        <a:pt x="699" y="846"/>
                      </a:lnTo>
                      <a:lnTo>
                        <a:pt x="699" y="541"/>
                      </a:lnTo>
                      <a:lnTo>
                        <a:pt x="705" y="510"/>
                      </a:lnTo>
                      <a:lnTo>
                        <a:pt x="716" y="481"/>
                      </a:lnTo>
                      <a:lnTo>
                        <a:pt x="735" y="458"/>
                      </a:lnTo>
                      <a:lnTo>
                        <a:pt x="758" y="439"/>
                      </a:lnTo>
                      <a:lnTo>
                        <a:pt x="786" y="427"/>
                      </a:lnTo>
                      <a:lnTo>
                        <a:pt x="817" y="423"/>
                      </a:lnTo>
                      <a:lnTo>
                        <a:pt x="1433" y="423"/>
                      </a:lnTo>
                      <a:lnTo>
                        <a:pt x="1433" y="116"/>
                      </a:lnTo>
                      <a:lnTo>
                        <a:pt x="1437" y="85"/>
                      </a:lnTo>
                      <a:lnTo>
                        <a:pt x="1449" y="58"/>
                      </a:lnTo>
                      <a:lnTo>
                        <a:pt x="1467" y="34"/>
                      </a:lnTo>
                      <a:lnTo>
                        <a:pt x="1491" y="16"/>
                      </a:lnTo>
                      <a:lnTo>
                        <a:pt x="1520" y="4"/>
                      </a:lnTo>
                      <a:lnTo>
                        <a:pt x="1551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DEA7A57-1B57-4ED7-8316-087D5102FFA2}"/>
                    </a:ext>
                  </a:extLst>
                </p:cNvPr>
                <p:cNvSpPr/>
                <p:nvPr/>
              </p:nvSpPr>
              <p:spPr>
                <a:xfrm>
                  <a:off x="4557712" y="5288280"/>
                  <a:ext cx="1717675" cy="83153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768CDD5-B3DA-4E0B-A040-5EFFB6C41DAA}"/>
                  </a:ext>
                </a:extLst>
              </p:cNvPr>
              <p:cNvGrpSpPr/>
              <p:nvPr/>
            </p:nvGrpSpPr>
            <p:grpSpPr>
              <a:xfrm>
                <a:off x="4469234" y="3734973"/>
                <a:ext cx="2241348" cy="3155090"/>
                <a:chOff x="4557712" y="4375860"/>
                <a:chExt cx="1717675" cy="2417931"/>
              </a:xfrm>
            </p:grpSpPr>
            <p:sp>
              <p:nvSpPr>
                <p:cNvPr id="13" name="Freeform 7">
                  <a:extLst>
                    <a:ext uri="{FF2B5EF4-FFF2-40B4-BE49-F238E27FC236}">
                      <a16:creationId xmlns:a16="http://schemas.microsoft.com/office/drawing/2014/main" id="{3042C7A7-4787-4875-A0BA-A90F27A0F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7712" y="4375860"/>
                  <a:ext cx="1717675" cy="1073150"/>
                </a:xfrm>
                <a:custGeom>
                  <a:avLst/>
                  <a:gdLst>
                    <a:gd name="T0" fmla="*/ 1551 w 2164"/>
                    <a:gd name="T1" fmla="*/ 0 h 1351"/>
                    <a:gd name="T2" fmla="*/ 2046 w 2164"/>
                    <a:gd name="T3" fmla="*/ 0 h 1351"/>
                    <a:gd name="T4" fmla="*/ 2077 w 2164"/>
                    <a:gd name="T5" fmla="*/ 4 h 1351"/>
                    <a:gd name="T6" fmla="*/ 2105 w 2164"/>
                    <a:gd name="T7" fmla="*/ 16 h 1351"/>
                    <a:gd name="T8" fmla="*/ 2128 w 2164"/>
                    <a:gd name="T9" fmla="*/ 34 h 1351"/>
                    <a:gd name="T10" fmla="*/ 2147 w 2164"/>
                    <a:gd name="T11" fmla="*/ 58 h 1351"/>
                    <a:gd name="T12" fmla="*/ 2160 w 2164"/>
                    <a:gd name="T13" fmla="*/ 85 h 1351"/>
                    <a:gd name="T14" fmla="*/ 2164 w 2164"/>
                    <a:gd name="T15" fmla="*/ 116 h 1351"/>
                    <a:gd name="T16" fmla="*/ 2164 w 2164"/>
                    <a:gd name="T17" fmla="*/ 1234 h 1351"/>
                    <a:gd name="T18" fmla="*/ 2160 w 2164"/>
                    <a:gd name="T19" fmla="*/ 1264 h 1351"/>
                    <a:gd name="T20" fmla="*/ 2147 w 2164"/>
                    <a:gd name="T21" fmla="*/ 1293 h 1351"/>
                    <a:gd name="T22" fmla="*/ 2128 w 2164"/>
                    <a:gd name="T23" fmla="*/ 1317 h 1351"/>
                    <a:gd name="T24" fmla="*/ 2105 w 2164"/>
                    <a:gd name="T25" fmla="*/ 1335 h 1351"/>
                    <a:gd name="T26" fmla="*/ 2077 w 2164"/>
                    <a:gd name="T27" fmla="*/ 1347 h 1351"/>
                    <a:gd name="T28" fmla="*/ 2046 w 2164"/>
                    <a:gd name="T29" fmla="*/ 1351 h 1351"/>
                    <a:gd name="T30" fmla="*/ 118 w 2164"/>
                    <a:gd name="T31" fmla="*/ 1351 h 1351"/>
                    <a:gd name="T32" fmla="*/ 87 w 2164"/>
                    <a:gd name="T33" fmla="*/ 1347 h 1351"/>
                    <a:gd name="T34" fmla="*/ 58 w 2164"/>
                    <a:gd name="T35" fmla="*/ 1335 h 1351"/>
                    <a:gd name="T36" fmla="*/ 35 w 2164"/>
                    <a:gd name="T37" fmla="*/ 1317 h 1351"/>
                    <a:gd name="T38" fmla="*/ 16 w 2164"/>
                    <a:gd name="T39" fmla="*/ 1293 h 1351"/>
                    <a:gd name="T40" fmla="*/ 4 w 2164"/>
                    <a:gd name="T41" fmla="*/ 1264 h 1351"/>
                    <a:gd name="T42" fmla="*/ 0 w 2164"/>
                    <a:gd name="T43" fmla="*/ 1234 h 1351"/>
                    <a:gd name="T44" fmla="*/ 0 w 2164"/>
                    <a:gd name="T45" fmla="*/ 963 h 1351"/>
                    <a:gd name="T46" fmla="*/ 4 w 2164"/>
                    <a:gd name="T47" fmla="*/ 932 h 1351"/>
                    <a:gd name="T48" fmla="*/ 16 w 2164"/>
                    <a:gd name="T49" fmla="*/ 905 h 1351"/>
                    <a:gd name="T50" fmla="*/ 35 w 2164"/>
                    <a:gd name="T51" fmla="*/ 880 h 1351"/>
                    <a:gd name="T52" fmla="*/ 58 w 2164"/>
                    <a:gd name="T53" fmla="*/ 863 h 1351"/>
                    <a:gd name="T54" fmla="*/ 87 w 2164"/>
                    <a:gd name="T55" fmla="*/ 850 h 1351"/>
                    <a:gd name="T56" fmla="*/ 118 w 2164"/>
                    <a:gd name="T57" fmla="*/ 846 h 1351"/>
                    <a:gd name="T58" fmla="*/ 699 w 2164"/>
                    <a:gd name="T59" fmla="*/ 846 h 1351"/>
                    <a:gd name="T60" fmla="*/ 699 w 2164"/>
                    <a:gd name="T61" fmla="*/ 541 h 1351"/>
                    <a:gd name="T62" fmla="*/ 705 w 2164"/>
                    <a:gd name="T63" fmla="*/ 510 h 1351"/>
                    <a:gd name="T64" fmla="*/ 716 w 2164"/>
                    <a:gd name="T65" fmla="*/ 481 h 1351"/>
                    <a:gd name="T66" fmla="*/ 735 w 2164"/>
                    <a:gd name="T67" fmla="*/ 458 h 1351"/>
                    <a:gd name="T68" fmla="*/ 758 w 2164"/>
                    <a:gd name="T69" fmla="*/ 439 h 1351"/>
                    <a:gd name="T70" fmla="*/ 786 w 2164"/>
                    <a:gd name="T71" fmla="*/ 427 h 1351"/>
                    <a:gd name="T72" fmla="*/ 817 w 2164"/>
                    <a:gd name="T73" fmla="*/ 423 h 1351"/>
                    <a:gd name="T74" fmla="*/ 1433 w 2164"/>
                    <a:gd name="T75" fmla="*/ 423 h 1351"/>
                    <a:gd name="T76" fmla="*/ 1433 w 2164"/>
                    <a:gd name="T77" fmla="*/ 116 h 1351"/>
                    <a:gd name="T78" fmla="*/ 1437 w 2164"/>
                    <a:gd name="T79" fmla="*/ 85 h 1351"/>
                    <a:gd name="T80" fmla="*/ 1449 w 2164"/>
                    <a:gd name="T81" fmla="*/ 58 h 1351"/>
                    <a:gd name="T82" fmla="*/ 1467 w 2164"/>
                    <a:gd name="T83" fmla="*/ 34 h 1351"/>
                    <a:gd name="T84" fmla="*/ 1491 w 2164"/>
                    <a:gd name="T85" fmla="*/ 16 h 1351"/>
                    <a:gd name="T86" fmla="*/ 1520 w 2164"/>
                    <a:gd name="T87" fmla="*/ 4 h 1351"/>
                    <a:gd name="T88" fmla="*/ 1551 w 2164"/>
                    <a:gd name="T89" fmla="*/ 0 h 1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164" h="1351">
                      <a:moveTo>
                        <a:pt x="1551" y="0"/>
                      </a:moveTo>
                      <a:lnTo>
                        <a:pt x="2046" y="0"/>
                      </a:lnTo>
                      <a:lnTo>
                        <a:pt x="2077" y="4"/>
                      </a:lnTo>
                      <a:lnTo>
                        <a:pt x="2105" y="16"/>
                      </a:lnTo>
                      <a:lnTo>
                        <a:pt x="2128" y="34"/>
                      </a:lnTo>
                      <a:lnTo>
                        <a:pt x="2147" y="58"/>
                      </a:lnTo>
                      <a:lnTo>
                        <a:pt x="2160" y="85"/>
                      </a:lnTo>
                      <a:lnTo>
                        <a:pt x="2164" y="116"/>
                      </a:lnTo>
                      <a:lnTo>
                        <a:pt x="2164" y="1234"/>
                      </a:lnTo>
                      <a:lnTo>
                        <a:pt x="2160" y="1264"/>
                      </a:lnTo>
                      <a:lnTo>
                        <a:pt x="2147" y="1293"/>
                      </a:lnTo>
                      <a:lnTo>
                        <a:pt x="2128" y="1317"/>
                      </a:lnTo>
                      <a:lnTo>
                        <a:pt x="2105" y="1335"/>
                      </a:lnTo>
                      <a:lnTo>
                        <a:pt x="2077" y="1347"/>
                      </a:lnTo>
                      <a:lnTo>
                        <a:pt x="2046" y="1351"/>
                      </a:lnTo>
                      <a:lnTo>
                        <a:pt x="118" y="1351"/>
                      </a:lnTo>
                      <a:lnTo>
                        <a:pt x="87" y="1347"/>
                      </a:lnTo>
                      <a:lnTo>
                        <a:pt x="58" y="1335"/>
                      </a:lnTo>
                      <a:lnTo>
                        <a:pt x="35" y="1317"/>
                      </a:lnTo>
                      <a:lnTo>
                        <a:pt x="16" y="1293"/>
                      </a:lnTo>
                      <a:lnTo>
                        <a:pt x="4" y="1264"/>
                      </a:lnTo>
                      <a:lnTo>
                        <a:pt x="0" y="1234"/>
                      </a:lnTo>
                      <a:lnTo>
                        <a:pt x="0" y="963"/>
                      </a:lnTo>
                      <a:lnTo>
                        <a:pt x="4" y="932"/>
                      </a:lnTo>
                      <a:lnTo>
                        <a:pt x="16" y="905"/>
                      </a:lnTo>
                      <a:lnTo>
                        <a:pt x="35" y="880"/>
                      </a:lnTo>
                      <a:lnTo>
                        <a:pt x="58" y="863"/>
                      </a:lnTo>
                      <a:lnTo>
                        <a:pt x="87" y="850"/>
                      </a:lnTo>
                      <a:lnTo>
                        <a:pt x="118" y="846"/>
                      </a:lnTo>
                      <a:lnTo>
                        <a:pt x="699" y="846"/>
                      </a:lnTo>
                      <a:lnTo>
                        <a:pt x="699" y="541"/>
                      </a:lnTo>
                      <a:lnTo>
                        <a:pt x="705" y="510"/>
                      </a:lnTo>
                      <a:lnTo>
                        <a:pt x="716" y="481"/>
                      </a:lnTo>
                      <a:lnTo>
                        <a:pt x="735" y="458"/>
                      </a:lnTo>
                      <a:lnTo>
                        <a:pt x="758" y="439"/>
                      </a:lnTo>
                      <a:lnTo>
                        <a:pt x="786" y="427"/>
                      </a:lnTo>
                      <a:lnTo>
                        <a:pt x="817" y="423"/>
                      </a:lnTo>
                      <a:lnTo>
                        <a:pt x="1433" y="423"/>
                      </a:lnTo>
                      <a:lnTo>
                        <a:pt x="1433" y="116"/>
                      </a:lnTo>
                      <a:lnTo>
                        <a:pt x="1437" y="85"/>
                      </a:lnTo>
                      <a:lnTo>
                        <a:pt x="1449" y="58"/>
                      </a:lnTo>
                      <a:lnTo>
                        <a:pt x="1467" y="34"/>
                      </a:lnTo>
                      <a:lnTo>
                        <a:pt x="1491" y="16"/>
                      </a:lnTo>
                      <a:lnTo>
                        <a:pt x="1520" y="4"/>
                      </a:lnTo>
                      <a:lnTo>
                        <a:pt x="1551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9696115C-5F7A-4609-B6EB-C40F50DBC27C}"/>
                    </a:ext>
                  </a:extLst>
                </p:cNvPr>
                <p:cNvSpPr/>
                <p:nvPr/>
              </p:nvSpPr>
              <p:spPr>
                <a:xfrm>
                  <a:off x="4557712" y="5049838"/>
                  <a:ext cx="1717675" cy="174395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84DD2F-5695-494D-9D63-47265C3CCC2A}"/>
                </a:ext>
              </a:extLst>
            </p:cNvPr>
            <p:cNvGrpSpPr/>
            <p:nvPr/>
          </p:nvGrpSpPr>
          <p:grpSpPr>
            <a:xfrm>
              <a:off x="5351709" y="1452846"/>
              <a:ext cx="2271835" cy="2271833"/>
              <a:chOff x="5065106" y="1452846"/>
              <a:chExt cx="2271835" cy="2271833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A4CC476-1E75-4496-B0C1-5D1F6E3CDF94}"/>
                  </a:ext>
                </a:extLst>
              </p:cNvPr>
              <p:cNvSpPr/>
              <p:nvPr/>
            </p:nvSpPr>
            <p:spPr>
              <a:xfrm>
                <a:off x="5065106" y="1452846"/>
                <a:ext cx="2271835" cy="227183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EF23A7-9858-4528-B1AB-F4D4E7EC12AC}"/>
                  </a:ext>
                </a:extLst>
              </p:cNvPr>
              <p:cNvSpPr txBox="1"/>
              <p:nvPr/>
            </p:nvSpPr>
            <p:spPr>
              <a:xfrm>
                <a:off x="5191561" y="2127097"/>
                <a:ext cx="20189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Big data opportunities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D0DA95-1F90-49C9-9EBB-7DA966A0FA53}"/>
              </a:ext>
            </a:extLst>
          </p:cNvPr>
          <p:cNvGrpSpPr/>
          <p:nvPr/>
        </p:nvGrpSpPr>
        <p:grpSpPr>
          <a:xfrm>
            <a:off x="7367546" y="1439199"/>
            <a:ext cx="4233052" cy="4518169"/>
            <a:chOff x="7547212" y="1341940"/>
            <a:chExt cx="4053385" cy="42267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8969FE-5C40-42CF-8382-DD93C146E1A1}"/>
                </a:ext>
              </a:extLst>
            </p:cNvPr>
            <p:cNvSpPr txBox="1"/>
            <p:nvPr/>
          </p:nvSpPr>
          <p:spPr>
            <a:xfrm>
              <a:off x="7547212" y="1341940"/>
              <a:ext cx="4053385" cy="3973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Enhanced information management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Increased operations efficiency and 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Increased supply chain visibility and transparency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Greater responsiveness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Enhanced product and market strategy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Improved demand management and production planning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1D9282-2039-4F0B-8A90-5C8D891884D9}"/>
                </a:ext>
              </a:extLst>
            </p:cNvPr>
            <p:cNvSpPr txBox="1"/>
            <p:nvPr/>
          </p:nvSpPr>
          <p:spPr>
            <a:xfrm>
              <a:off x="7547212" y="5199393"/>
              <a:ext cx="4053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83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D7DDB-DC33-4431-BE32-FB9590495E79}"/>
              </a:ext>
            </a:extLst>
          </p:cNvPr>
          <p:cNvSpPr txBox="1"/>
          <p:nvPr/>
        </p:nvSpPr>
        <p:spPr>
          <a:xfrm>
            <a:off x="0" y="16525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Big Data Cons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D2BF62B-596F-4465-BB1A-2F52DC1F537E}"/>
              </a:ext>
            </a:extLst>
          </p:cNvPr>
          <p:cNvGrpSpPr/>
          <p:nvPr/>
        </p:nvGrpSpPr>
        <p:grpSpPr>
          <a:xfrm>
            <a:off x="1068128" y="1917362"/>
            <a:ext cx="9942379" cy="3945575"/>
            <a:chOff x="-724525" y="1670820"/>
            <a:chExt cx="13256502" cy="52607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27C77C7-FD7C-42E4-853E-BEC81AA6248C}"/>
                </a:ext>
              </a:extLst>
            </p:cNvPr>
            <p:cNvGrpSpPr/>
            <p:nvPr/>
          </p:nvGrpSpPr>
          <p:grpSpPr>
            <a:xfrm>
              <a:off x="3994159" y="1670820"/>
              <a:ext cx="3970289" cy="3939693"/>
              <a:chOff x="4320554" y="1670820"/>
              <a:chExt cx="3970289" cy="3939693"/>
            </a:xfrm>
          </p:grpSpPr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95ADAADE-7037-4352-8282-9E383B609F34}"/>
                  </a:ext>
                </a:extLst>
              </p:cNvPr>
              <p:cNvSpPr/>
              <p:nvPr/>
            </p:nvSpPr>
            <p:spPr>
              <a:xfrm rot="3184910">
                <a:off x="7607654" y="1911697"/>
                <a:ext cx="733795" cy="63258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2F05FCD4-0E28-40BA-B908-ACCA492EE5A8}"/>
                  </a:ext>
                </a:extLst>
              </p:cNvPr>
              <p:cNvSpPr/>
              <p:nvPr/>
            </p:nvSpPr>
            <p:spPr>
              <a:xfrm rot="18635272">
                <a:off x="4283368" y="1884397"/>
                <a:ext cx="733795" cy="632582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53846395-F15A-450D-9E4D-5CDEA903B232}"/>
                  </a:ext>
                </a:extLst>
              </p:cNvPr>
              <p:cNvSpPr/>
              <p:nvPr/>
            </p:nvSpPr>
            <p:spPr>
              <a:xfrm rot="8004138">
                <a:off x="7529897" y="4857638"/>
                <a:ext cx="733795" cy="63258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5F5BBEEA-8509-423B-BB23-D81A13B128BA}"/>
                  </a:ext>
                </a:extLst>
              </p:cNvPr>
              <p:cNvSpPr/>
              <p:nvPr/>
            </p:nvSpPr>
            <p:spPr>
              <a:xfrm rot="13494956">
                <a:off x="4320554" y="4793382"/>
                <a:ext cx="733795" cy="632582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26FE309-EAA2-47CC-83B5-EC72A4E953DE}"/>
                  </a:ext>
                </a:extLst>
              </p:cNvPr>
              <p:cNvSpPr/>
              <p:nvPr/>
            </p:nvSpPr>
            <p:spPr>
              <a:xfrm rot="5400000">
                <a:off x="4334999" y="1670821"/>
                <a:ext cx="1968537" cy="1968537"/>
              </a:xfrm>
              <a:custGeom>
                <a:avLst/>
                <a:gdLst>
                  <a:gd name="connsiteX0" fmla="*/ 0 w 1968537"/>
                  <a:gd name="connsiteY0" fmla="*/ 0 h 1968537"/>
                  <a:gd name="connsiteX1" fmla="*/ 521948 w 1968537"/>
                  <a:gd name="connsiteY1" fmla="*/ 0 h 1968537"/>
                  <a:gd name="connsiteX2" fmla="*/ 529358 w 1968537"/>
                  <a:gd name="connsiteY2" fmla="*/ 146737 h 1968537"/>
                  <a:gd name="connsiteX3" fmla="*/ 1821800 w 1968537"/>
                  <a:gd name="connsiteY3" fmla="*/ 1439179 h 1968537"/>
                  <a:gd name="connsiteX4" fmla="*/ 1968537 w 1968537"/>
                  <a:gd name="connsiteY4" fmla="*/ 1446589 h 1968537"/>
                  <a:gd name="connsiteX5" fmla="*/ 1968537 w 1968537"/>
                  <a:gd name="connsiteY5" fmla="*/ 1968537 h 1968537"/>
                  <a:gd name="connsiteX6" fmla="*/ 1768434 w 1968537"/>
                  <a:gd name="connsiteY6" fmla="*/ 1958433 h 1968537"/>
                  <a:gd name="connsiteX7" fmla="*/ 10104 w 1968537"/>
                  <a:gd name="connsiteY7" fmla="*/ 200103 h 1968537"/>
                  <a:gd name="connsiteX8" fmla="*/ 0 w 1968537"/>
                  <a:gd name="connsiteY8" fmla="*/ 0 h 1968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68537" h="1968537">
                    <a:moveTo>
                      <a:pt x="0" y="0"/>
                    </a:moveTo>
                    <a:lnTo>
                      <a:pt x="521948" y="0"/>
                    </a:lnTo>
                    <a:lnTo>
                      <a:pt x="529358" y="146737"/>
                    </a:lnTo>
                    <a:cubicBezTo>
                      <a:pt x="598564" y="828205"/>
                      <a:pt x="1140332" y="1369973"/>
                      <a:pt x="1821800" y="1439179"/>
                    </a:cubicBezTo>
                    <a:lnTo>
                      <a:pt x="1968537" y="1446589"/>
                    </a:lnTo>
                    <a:lnTo>
                      <a:pt x="1968537" y="1968537"/>
                    </a:lnTo>
                    <a:lnTo>
                      <a:pt x="1768434" y="1958433"/>
                    </a:lnTo>
                    <a:cubicBezTo>
                      <a:pt x="841317" y="1864279"/>
                      <a:pt x="104258" y="1127220"/>
                      <a:pt x="10104" y="2001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D7E8F3C-DF17-42DB-8A2E-B89C4B818DC2}"/>
                  </a:ext>
                </a:extLst>
              </p:cNvPr>
              <p:cNvSpPr/>
              <p:nvPr/>
            </p:nvSpPr>
            <p:spPr>
              <a:xfrm rot="5400000">
                <a:off x="6306154" y="1670821"/>
                <a:ext cx="1968537" cy="1968536"/>
              </a:xfrm>
              <a:custGeom>
                <a:avLst/>
                <a:gdLst>
                  <a:gd name="connsiteX0" fmla="*/ 0 w 1968537"/>
                  <a:gd name="connsiteY0" fmla="*/ 1968536 h 1968536"/>
                  <a:gd name="connsiteX1" fmla="*/ 10104 w 1968537"/>
                  <a:gd name="connsiteY1" fmla="*/ 1768434 h 1968536"/>
                  <a:gd name="connsiteX2" fmla="*/ 1768434 w 1968537"/>
                  <a:gd name="connsiteY2" fmla="*/ 10104 h 1968536"/>
                  <a:gd name="connsiteX3" fmla="*/ 1968537 w 1968537"/>
                  <a:gd name="connsiteY3" fmla="*/ 0 h 1968536"/>
                  <a:gd name="connsiteX4" fmla="*/ 1968537 w 1968537"/>
                  <a:gd name="connsiteY4" fmla="*/ 521948 h 1968536"/>
                  <a:gd name="connsiteX5" fmla="*/ 1821800 w 1968537"/>
                  <a:gd name="connsiteY5" fmla="*/ 529358 h 1968536"/>
                  <a:gd name="connsiteX6" fmla="*/ 529358 w 1968537"/>
                  <a:gd name="connsiteY6" fmla="*/ 1821800 h 1968536"/>
                  <a:gd name="connsiteX7" fmla="*/ 521948 w 1968537"/>
                  <a:gd name="connsiteY7" fmla="*/ 1968536 h 1968536"/>
                  <a:gd name="connsiteX8" fmla="*/ 0 w 1968537"/>
                  <a:gd name="connsiteY8" fmla="*/ 1968536 h 1968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68537" h="1968536">
                    <a:moveTo>
                      <a:pt x="0" y="1968536"/>
                    </a:moveTo>
                    <a:lnTo>
                      <a:pt x="10104" y="1768434"/>
                    </a:lnTo>
                    <a:cubicBezTo>
                      <a:pt x="104258" y="841317"/>
                      <a:pt x="841317" y="104259"/>
                      <a:pt x="1768434" y="10104"/>
                    </a:cubicBezTo>
                    <a:lnTo>
                      <a:pt x="1968537" y="0"/>
                    </a:lnTo>
                    <a:lnTo>
                      <a:pt x="1968537" y="521948"/>
                    </a:lnTo>
                    <a:lnTo>
                      <a:pt x="1821800" y="529358"/>
                    </a:lnTo>
                    <a:cubicBezTo>
                      <a:pt x="1140332" y="598565"/>
                      <a:pt x="598564" y="1140332"/>
                      <a:pt x="529358" y="1821800"/>
                    </a:cubicBezTo>
                    <a:lnTo>
                      <a:pt x="521948" y="1968536"/>
                    </a:lnTo>
                    <a:lnTo>
                      <a:pt x="0" y="196853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2A1929C-519D-4BFA-8244-82A67D8C6019}"/>
                  </a:ext>
                </a:extLst>
              </p:cNvPr>
              <p:cNvSpPr/>
              <p:nvPr/>
            </p:nvSpPr>
            <p:spPr>
              <a:xfrm rot="5400000">
                <a:off x="4334999" y="3641976"/>
                <a:ext cx="1968536" cy="1968537"/>
              </a:xfrm>
              <a:custGeom>
                <a:avLst/>
                <a:gdLst>
                  <a:gd name="connsiteX0" fmla="*/ 0 w 1968536"/>
                  <a:gd name="connsiteY0" fmla="*/ 1968537 h 1968537"/>
                  <a:gd name="connsiteX1" fmla="*/ 0 w 1968536"/>
                  <a:gd name="connsiteY1" fmla="*/ 1446589 h 1968537"/>
                  <a:gd name="connsiteX2" fmla="*/ 146736 w 1968536"/>
                  <a:gd name="connsiteY2" fmla="*/ 1439179 h 1968537"/>
                  <a:gd name="connsiteX3" fmla="*/ 1439178 w 1968536"/>
                  <a:gd name="connsiteY3" fmla="*/ 146737 h 1968537"/>
                  <a:gd name="connsiteX4" fmla="*/ 1446588 w 1968536"/>
                  <a:gd name="connsiteY4" fmla="*/ 0 h 1968537"/>
                  <a:gd name="connsiteX5" fmla="*/ 1968536 w 1968536"/>
                  <a:gd name="connsiteY5" fmla="*/ 0 h 1968537"/>
                  <a:gd name="connsiteX6" fmla="*/ 1958432 w 1968536"/>
                  <a:gd name="connsiteY6" fmla="*/ 200103 h 1968537"/>
                  <a:gd name="connsiteX7" fmla="*/ 200102 w 1968536"/>
                  <a:gd name="connsiteY7" fmla="*/ 1958433 h 1968537"/>
                  <a:gd name="connsiteX8" fmla="*/ 0 w 1968536"/>
                  <a:gd name="connsiteY8" fmla="*/ 1968537 h 1968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68536" h="1968537">
                    <a:moveTo>
                      <a:pt x="0" y="1968537"/>
                    </a:moveTo>
                    <a:lnTo>
                      <a:pt x="0" y="1446589"/>
                    </a:lnTo>
                    <a:lnTo>
                      <a:pt x="146736" y="1439179"/>
                    </a:lnTo>
                    <a:cubicBezTo>
                      <a:pt x="828204" y="1369973"/>
                      <a:pt x="1369971" y="828205"/>
                      <a:pt x="1439178" y="146737"/>
                    </a:cubicBezTo>
                    <a:lnTo>
                      <a:pt x="1446588" y="0"/>
                    </a:lnTo>
                    <a:lnTo>
                      <a:pt x="1968536" y="0"/>
                    </a:lnTo>
                    <a:lnTo>
                      <a:pt x="1958432" y="200103"/>
                    </a:lnTo>
                    <a:cubicBezTo>
                      <a:pt x="1864277" y="1127220"/>
                      <a:pt x="1127219" y="1864279"/>
                      <a:pt x="200102" y="1958433"/>
                    </a:cubicBezTo>
                    <a:lnTo>
                      <a:pt x="0" y="196853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94BE3D1-C498-4A7C-8EED-909AA599201F}"/>
                  </a:ext>
                </a:extLst>
              </p:cNvPr>
              <p:cNvSpPr/>
              <p:nvPr/>
            </p:nvSpPr>
            <p:spPr>
              <a:xfrm rot="5400000">
                <a:off x="6306154" y="3641976"/>
                <a:ext cx="1968536" cy="1968536"/>
              </a:xfrm>
              <a:custGeom>
                <a:avLst/>
                <a:gdLst>
                  <a:gd name="connsiteX0" fmla="*/ 0 w 1968536"/>
                  <a:gd name="connsiteY0" fmla="*/ 521948 h 1968536"/>
                  <a:gd name="connsiteX1" fmla="*/ 0 w 1968536"/>
                  <a:gd name="connsiteY1" fmla="*/ 0 h 1968536"/>
                  <a:gd name="connsiteX2" fmla="*/ 200102 w 1968536"/>
                  <a:gd name="connsiteY2" fmla="*/ 10104 h 1968536"/>
                  <a:gd name="connsiteX3" fmla="*/ 1958432 w 1968536"/>
                  <a:gd name="connsiteY3" fmla="*/ 1768434 h 1968536"/>
                  <a:gd name="connsiteX4" fmla="*/ 1968536 w 1968536"/>
                  <a:gd name="connsiteY4" fmla="*/ 1968536 h 1968536"/>
                  <a:gd name="connsiteX5" fmla="*/ 1446588 w 1968536"/>
                  <a:gd name="connsiteY5" fmla="*/ 1968536 h 1968536"/>
                  <a:gd name="connsiteX6" fmla="*/ 1439178 w 1968536"/>
                  <a:gd name="connsiteY6" fmla="*/ 1821800 h 1968536"/>
                  <a:gd name="connsiteX7" fmla="*/ 146736 w 1968536"/>
                  <a:gd name="connsiteY7" fmla="*/ 529358 h 1968536"/>
                  <a:gd name="connsiteX8" fmla="*/ 0 w 1968536"/>
                  <a:gd name="connsiteY8" fmla="*/ 521948 h 1968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68536" h="1968536">
                    <a:moveTo>
                      <a:pt x="0" y="521948"/>
                    </a:moveTo>
                    <a:lnTo>
                      <a:pt x="0" y="0"/>
                    </a:lnTo>
                    <a:lnTo>
                      <a:pt x="200102" y="10104"/>
                    </a:lnTo>
                    <a:cubicBezTo>
                      <a:pt x="1127219" y="104259"/>
                      <a:pt x="1864277" y="841317"/>
                      <a:pt x="1958432" y="1768434"/>
                    </a:cubicBezTo>
                    <a:lnTo>
                      <a:pt x="1968536" y="1968536"/>
                    </a:lnTo>
                    <a:lnTo>
                      <a:pt x="1446588" y="1968536"/>
                    </a:lnTo>
                    <a:lnTo>
                      <a:pt x="1439178" y="1821800"/>
                    </a:lnTo>
                    <a:cubicBezTo>
                      <a:pt x="1369971" y="1140332"/>
                      <a:pt x="828204" y="598565"/>
                      <a:pt x="146736" y="529358"/>
                    </a:cubicBezTo>
                    <a:lnTo>
                      <a:pt x="0" y="5219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TextBox 14">
              <a:extLst>
                <a:ext uri="{FF2B5EF4-FFF2-40B4-BE49-F238E27FC236}">
                  <a16:creationId xmlns:a16="http://schemas.microsoft.com/office/drawing/2014/main" id="{5417CF22-0EA6-49EF-B310-2D864262CD29}"/>
                </a:ext>
              </a:extLst>
            </p:cNvPr>
            <p:cNvSpPr txBox="1"/>
            <p:nvPr/>
          </p:nvSpPr>
          <p:spPr>
            <a:xfrm>
              <a:off x="8447810" y="2006077"/>
              <a:ext cx="370709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Georgia" panose="02040502050405020303" pitchFamily="18" charset="0"/>
                </a:rPr>
                <a:t>Questionable Data Quality</a:t>
              </a:r>
            </a:p>
          </p:txBody>
        </p:sp>
        <p:sp>
          <p:nvSpPr>
            <p:cNvPr id="76" name="TextBox 12">
              <a:extLst>
                <a:ext uri="{FF2B5EF4-FFF2-40B4-BE49-F238E27FC236}">
                  <a16:creationId xmlns:a16="http://schemas.microsoft.com/office/drawing/2014/main" id="{2CB66C00-AB08-4BF4-807E-84B381E9E08B}"/>
                </a:ext>
              </a:extLst>
            </p:cNvPr>
            <p:cNvSpPr txBox="1"/>
            <p:nvPr/>
          </p:nvSpPr>
          <p:spPr>
            <a:xfrm>
              <a:off x="8447810" y="5147858"/>
              <a:ext cx="408416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Georgia" panose="02040502050405020303" pitchFamily="18" charset="0"/>
                </a:rPr>
                <a:t>Heightened Security Risks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74FBDFA-2863-4BF2-8684-04694081ECB7}"/>
                </a:ext>
              </a:extLst>
            </p:cNvPr>
            <p:cNvGrpSpPr/>
            <p:nvPr/>
          </p:nvGrpSpPr>
          <p:grpSpPr>
            <a:xfrm>
              <a:off x="-711444" y="2006077"/>
              <a:ext cx="8780092" cy="4925508"/>
              <a:chOff x="7118543" y="2102572"/>
              <a:chExt cx="8780092" cy="4925508"/>
            </a:xfrm>
          </p:grpSpPr>
          <p:sp>
            <p:nvSpPr>
              <p:cNvPr id="74" name="TextBox 10">
                <a:extLst>
                  <a:ext uri="{FF2B5EF4-FFF2-40B4-BE49-F238E27FC236}">
                    <a16:creationId xmlns:a16="http://schemas.microsoft.com/office/drawing/2014/main" id="{8EB72607-D6D9-4A65-8169-BFA2EBF15E1A}"/>
                  </a:ext>
                </a:extLst>
              </p:cNvPr>
              <p:cNvSpPr txBox="1"/>
              <p:nvPr/>
            </p:nvSpPr>
            <p:spPr>
              <a:xfrm>
                <a:off x="7118543" y="2102572"/>
                <a:ext cx="4474590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Cost and Infrastructure Issues</a:t>
                </a:r>
              </a:p>
            </p:txBody>
          </p:sp>
          <p:sp>
            <p:nvSpPr>
              <p:cNvPr id="75" name="TextBox 11">
                <a:extLst>
                  <a:ext uri="{FF2B5EF4-FFF2-40B4-BE49-F238E27FC236}">
                    <a16:creationId xmlns:a16="http://schemas.microsoft.com/office/drawing/2014/main" id="{AEBAD876-B2AB-4D2F-931A-5F2A378EB9F8}"/>
                  </a:ext>
                </a:extLst>
              </p:cNvPr>
              <p:cNvSpPr txBox="1"/>
              <p:nvPr/>
            </p:nvSpPr>
            <p:spPr>
              <a:xfrm>
                <a:off x="12030284" y="6576675"/>
                <a:ext cx="3868351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Big Data Skills Shortage</a:t>
                </a:r>
              </a:p>
            </p:txBody>
          </p:sp>
        </p:grpSp>
        <p:sp>
          <p:nvSpPr>
            <p:cNvPr id="72" name="TextBox 8">
              <a:extLst>
                <a:ext uri="{FF2B5EF4-FFF2-40B4-BE49-F238E27FC236}">
                  <a16:creationId xmlns:a16="http://schemas.microsoft.com/office/drawing/2014/main" id="{C0F8E10F-56E6-4E43-A2CA-35D5AA92D2DD}"/>
                </a:ext>
              </a:extLst>
            </p:cNvPr>
            <p:cNvSpPr txBox="1"/>
            <p:nvPr/>
          </p:nvSpPr>
          <p:spPr>
            <a:xfrm>
              <a:off x="-724525" y="5147858"/>
              <a:ext cx="4629122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Georgia" panose="02040502050405020303" pitchFamily="18" charset="0"/>
                </a:rPr>
                <a:t>Compliance Headaches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5120038C-252D-460A-961A-B2D50897DD95}"/>
              </a:ext>
            </a:extLst>
          </p:cNvPr>
          <p:cNvSpPr txBox="1"/>
          <p:nvPr/>
        </p:nvSpPr>
        <p:spPr>
          <a:xfrm>
            <a:off x="5418598" y="3006299"/>
            <a:ext cx="1587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70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BAE4B-18D3-4866-B27C-BC61FCCF59F1}"/>
              </a:ext>
            </a:extLst>
          </p:cNvPr>
          <p:cNvSpPr txBox="1"/>
          <p:nvPr/>
        </p:nvSpPr>
        <p:spPr>
          <a:xfrm>
            <a:off x="0" y="16525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32332-3C17-4E80-BE3D-2AD748BECA80}"/>
              </a:ext>
            </a:extLst>
          </p:cNvPr>
          <p:cNvSpPr/>
          <p:nvPr/>
        </p:nvSpPr>
        <p:spPr>
          <a:xfrm>
            <a:off x="1524000" y="1659119"/>
            <a:ext cx="9144000" cy="2903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Big Data is a game-changer. Many organizations are using more analytics to drive strategic actions and offer a better customer experience. A slight change in the efficiency or smallest savings can lead to a huge profit, which is why most organizations are moving towards big data.</a:t>
            </a:r>
          </a:p>
        </p:txBody>
      </p:sp>
    </p:spTree>
    <p:extLst>
      <p:ext uri="{BB962C8B-B14F-4D97-AF65-F5344CB8AC3E}">
        <p14:creationId xmlns:p14="http://schemas.microsoft.com/office/powerpoint/2010/main" val="31491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3F93060-520B-492E-9E2B-077AAE63A09F}"/>
              </a:ext>
            </a:extLst>
          </p:cNvPr>
          <p:cNvGrpSpPr/>
          <p:nvPr/>
        </p:nvGrpSpPr>
        <p:grpSpPr>
          <a:xfrm>
            <a:off x="0" y="1484194"/>
            <a:ext cx="12192000" cy="3889612"/>
            <a:chOff x="0" y="1201003"/>
            <a:chExt cx="12192000" cy="38896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532332-3C17-4E80-BE3D-2AD748BECA80}"/>
                </a:ext>
              </a:extLst>
            </p:cNvPr>
            <p:cNvSpPr/>
            <p:nvPr/>
          </p:nvSpPr>
          <p:spPr>
            <a:xfrm>
              <a:off x="0" y="2702257"/>
              <a:ext cx="12192000" cy="88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4B81C04-5DB5-4431-AA2F-E85ED3AE1574}"/>
                </a:ext>
              </a:extLst>
            </p:cNvPr>
            <p:cNvSpPr/>
            <p:nvPr/>
          </p:nvSpPr>
          <p:spPr>
            <a:xfrm>
              <a:off x="2306472" y="1201003"/>
              <a:ext cx="7902053" cy="3889612"/>
            </a:xfrm>
            <a:prstGeom prst="roundRect">
              <a:avLst>
                <a:gd name="adj" fmla="val 50000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B7C4D1E-E717-413E-A133-C51841491799}"/>
                </a:ext>
              </a:extLst>
            </p:cNvPr>
            <p:cNvSpPr/>
            <p:nvPr/>
          </p:nvSpPr>
          <p:spPr>
            <a:xfrm>
              <a:off x="2306472" y="1201003"/>
              <a:ext cx="7902053" cy="388961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7EFA76-C57D-4A2B-A99B-60935EB2594F}"/>
              </a:ext>
            </a:extLst>
          </p:cNvPr>
          <p:cNvSpPr txBox="1"/>
          <p:nvPr/>
        </p:nvSpPr>
        <p:spPr>
          <a:xfrm>
            <a:off x="2986584" y="2705725"/>
            <a:ext cx="65418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730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6E09BC-4404-4134-8A01-8045D99421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 l="-38000" r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71E6F-CE21-433B-A40A-C06A24C70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062FE7-AE96-4A85-8B93-E17C31D2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Table of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9EF47-6BCF-489D-9E16-089CBF45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Data Structure</a:t>
            </a:r>
          </a:p>
          <a:p>
            <a:r>
              <a:rPr lang="en-US" dirty="0">
                <a:solidFill>
                  <a:schemeClr val="bg1"/>
                </a:solidFill>
              </a:rPr>
              <a:t>Big Data Sources </a:t>
            </a:r>
          </a:p>
          <a:p>
            <a:r>
              <a:rPr lang="en-US" dirty="0">
                <a:solidFill>
                  <a:schemeClr val="bg1"/>
                </a:solidFill>
              </a:rPr>
              <a:t>Characteristic of Big Data</a:t>
            </a:r>
          </a:p>
          <a:p>
            <a:r>
              <a:rPr lang="en-US" dirty="0">
                <a:solidFill>
                  <a:schemeClr val="bg1"/>
                </a:solidFill>
              </a:rPr>
              <a:t>Big Data Application Areas</a:t>
            </a:r>
          </a:p>
          <a:p>
            <a:r>
              <a:rPr lang="en-US" dirty="0">
                <a:solidFill>
                  <a:schemeClr val="bg1"/>
                </a:solidFill>
              </a:rPr>
              <a:t>Big Data Technology Areas</a:t>
            </a:r>
          </a:p>
          <a:p>
            <a:r>
              <a:rPr lang="en-US" dirty="0">
                <a:solidFill>
                  <a:schemeClr val="bg1"/>
                </a:solidFill>
              </a:rPr>
              <a:t>Types of Big Data</a:t>
            </a:r>
          </a:p>
          <a:p>
            <a:r>
              <a:rPr lang="en-US" dirty="0">
                <a:solidFill>
                  <a:schemeClr val="bg1"/>
                </a:solidFill>
              </a:rPr>
              <a:t>Benefits of Big Data</a:t>
            </a:r>
          </a:p>
          <a:p>
            <a:r>
              <a:rPr lang="en-US" dirty="0">
                <a:solidFill>
                  <a:schemeClr val="bg1"/>
                </a:solidFill>
              </a:rPr>
              <a:t>Impact of Big Data</a:t>
            </a:r>
          </a:p>
          <a:p>
            <a:r>
              <a:rPr lang="en-US" dirty="0">
                <a:solidFill>
                  <a:schemeClr val="bg1"/>
                </a:solidFill>
              </a:rPr>
              <a:t>Big Data Opportunities</a:t>
            </a:r>
          </a:p>
          <a:p>
            <a:r>
              <a:rPr lang="en-US" dirty="0">
                <a:solidFill>
                  <a:schemeClr val="bg1"/>
                </a:solidFill>
              </a:rPr>
              <a:t>Big Data Cons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6E09BC-4404-4134-8A01-8045D99421AD}"/>
              </a:ext>
            </a:extLst>
          </p:cNvPr>
          <p:cNvSpPr/>
          <p:nvPr/>
        </p:nvSpPr>
        <p:spPr>
          <a:xfrm>
            <a:off x="5950424" y="0"/>
            <a:ext cx="6241576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10000" r="-1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AB0C2-19A8-4053-9646-35B81CDCDD5F}"/>
              </a:ext>
            </a:extLst>
          </p:cNvPr>
          <p:cNvSpPr/>
          <p:nvPr/>
        </p:nvSpPr>
        <p:spPr>
          <a:xfrm>
            <a:off x="5950424" y="0"/>
            <a:ext cx="6241576" cy="6858000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B94C8AE-02A1-49EE-81ED-7C0A7F05B4ED}"/>
              </a:ext>
            </a:extLst>
          </p:cNvPr>
          <p:cNvSpPr/>
          <p:nvPr/>
        </p:nvSpPr>
        <p:spPr>
          <a:xfrm>
            <a:off x="7302213" y="2088108"/>
            <a:ext cx="4903435" cy="4783540"/>
          </a:xfrm>
          <a:custGeom>
            <a:avLst/>
            <a:gdLst>
              <a:gd name="connsiteX0" fmla="*/ 2659476 w 4903435"/>
              <a:gd name="connsiteY0" fmla="*/ 0 h 4783540"/>
              <a:gd name="connsiteX1" fmla="*/ 4864755 w 4903435"/>
              <a:gd name="connsiteY1" fmla="*/ 1172538 h 4783540"/>
              <a:gd name="connsiteX2" fmla="*/ 4903435 w 4903435"/>
              <a:gd name="connsiteY2" fmla="*/ 1236207 h 4783540"/>
              <a:gd name="connsiteX3" fmla="*/ 4903435 w 4903435"/>
              <a:gd name="connsiteY3" fmla="*/ 4082745 h 4783540"/>
              <a:gd name="connsiteX4" fmla="*/ 4864755 w 4903435"/>
              <a:gd name="connsiteY4" fmla="*/ 4146414 h 4783540"/>
              <a:gd name="connsiteX5" fmla="*/ 4326398 w 4903435"/>
              <a:gd name="connsiteY5" fmla="*/ 4731836 h 4783540"/>
              <a:gd name="connsiteX6" fmla="*/ 4258116 w 4903435"/>
              <a:gd name="connsiteY6" fmla="*/ 4783540 h 4783540"/>
              <a:gd name="connsiteX7" fmla="*/ 1063930 w 4903435"/>
              <a:gd name="connsiteY7" fmla="*/ 4783540 h 4783540"/>
              <a:gd name="connsiteX8" fmla="*/ 967802 w 4903435"/>
              <a:gd name="connsiteY8" fmla="*/ 4711657 h 4783540"/>
              <a:gd name="connsiteX9" fmla="*/ 0 w 4903435"/>
              <a:gd name="connsiteY9" fmla="*/ 2659476 h 4783540"/>
              <a:gd name="connsiteX10" fmla="*/ 2659476 w 4903435"/>
              <a:gd name="connsiteY10" fmla="*/ 0 h 478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03435" h="4783540">
                <a:moveTo>
                  <a:pt x="2659476" y="0"/>
                </a:moveTo>
                <a:cubicBezTo>
                  <a:pt x="3577469" y="0"/>
                  <a:pt x="4386828" y="465113"/>
                  <a:pt x="4864755" y="1172538"/>
                </a:cubicBezTo>
                <a:lnTo>
                  <a:pt x="4903435" y="1236207"/>
                </a:lnTo>
                <a:lnTo>
                  <a:pt x="4903435" y="4082745"/>
                </a:lnTo>
                <a:lnTo>
                  <a:pt x="4864755" y="4146414"/>
                </a:lnTo>
                <a:cubicBezTo>
                  <a:pt x="4715403" y="4367484"/>
                  <a:pt x="4533684" y="4564892"/>
                  <a:pt x="4326398" y="4731836"/>
                </a:cubicBezTo>
                <a:lnTo>
                  <a:pt x="4258116" y="4783540"/>
                </a:lnTo>
                <a:lnTo>
                  <a:pt x="1063930" y="4783540"/>
                </a:lnTo>
                <a:lnTo>
                  <a:pt x="967802" y="4711657"/>
                </a:lnTo>
                <a:cubicBezTo>
                  <a:pt x="376741" y="4223870"/>
                  <a:pt x="0" y="3485669"/>
                  <a:pt x="0" y="2659476"/>
                </a:cubicBezTo>
                <a:cubicBezTo>
                  <a:pt x="0" y="1190688"/>
                  <a:pt x="1190688" y="0"/>
                  <a:pt x="2659476" y="0"/>
                </a:cubicBezTo>
                <a:close/>
              </a:path>
            </a:pathLst>
          </a:custGeom>
          <a:solidFill>
            <a:schemeClr val="bg1">
              <a:lumMod val="9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B2388-E33F-433C-9062-294133C7B849}"/>
              </a:ext>
            </a:extLst>
          </p:cNvPr>
          <p:cNvSpPr txBox="1"/>
          <p:nvPr/>
        </p:nvSpPr>
        <p:spPr>
          <a:xfrm>
            <a:off x="7713590" y="3602715"/>
            <a:ext cx="4080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eorgia" panose="02040502050405020303" pitchFamily="18" charset="0"/>
              </a:rPr>
              <a:t>What is big data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584BA-0297-4D78-848C-92A558E0A218}"/>
              </a:ext>
            </a:extLst>
          </p:cNvPr>
          <p:cNvSpPr txBox="1"/>
          <p:nvPr/>
        </p:nvSpPr>
        <p:spPr>
          <a:xfrm>
            <a:off x="423081" y="1413064"/>
            <a:ext cx="49541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OracleSansVF"/>
              </a:rPr>
              <a:t>Big data is the term for a collection of data sets so large and complex that it becomes difficult to process using on-hand database management tools or traditional data processing applications</a:t>
            </a:r>
            <a:r>
              <a:rPr lang="en-US" sz="2000" dirty="0">
                <a:solidFill>
                  <a:schemeClr val="bg1"/>
                </a:solidFill>
                <a:latin typeface="Georgia Pro Light" panose="02040302050405020303" pitchFamily="18" charset="0"/>
              </a:rPr>
              <a:t>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Georgia Pro Light" panose="020403020504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OracleSansVF"/>
              </a:rPr>
              <a:t>Data that contains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OracleSansVF"/>
              </a:rPr>
              <a:t>greater variety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OracleSansVF"/>
              </a:rPr>
              <a:t>arriving in increasing volumes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OracleSansVF"/>
              </a:rPr>
              <a:t>more velocity.</a:t>
            </a:r>
          </a:p>
          <a:p>
            <a:pPr lvl="1" algn="just"/>
            <a:endParaRPr lang="en-US" sz="2000" b="0" i="0" dirty="0">
              <a:solidFill>
                <a:schemeClr val="bg1"/>
              </a:solidFill>
              <a:effectLst/>
              <a:latin typeface="OracleSansVF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OracleSansVF"/>
              </a:rPr>
              <a:t>B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racleSansVF"/>
              </a:rPr>
              <a:t>ig data is larger, more complex data sets, especially from new data sources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4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7DDCA-EFF8-457D-BD7D-5E64B1A36D69}"/>
              </a:ext>
            </a:extLst>
          </p:cNvPr>
          <p:cNvSpPr txBox="1"/>
          <p:nvPr/>
        </p:nvSpPr>
        <p:spPr>
          <a:xfrm>
            <a:off x="0" y="19593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Big Data Sources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FA55395-6E05-419F-9FD8-2600B20AE093}"/>
              </a:ext>
            </a:extLst>
          </p:cNvPr>
          <p:cNvGrpSpPr/>
          <p:nvPr/>
        </p:nvGrpSpPr>
        <p:grpSpPr>
          <a:xfrm>
            <a:off x="1883921" y="1479801"/>
            <a:ext cx="8424158" cy="4552061"/>
            <a:chOff x="1611786" y="1479801"/>
            <a:chExt cx="8424158" cy="4552061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694A9C40-D980-4E60-91A0-798A5264C799}"/>
                </a:ext>
              </a:extLst>
            </p:cNvPr>
            <p:cNvSpPr/>
            <p:nvPr/>
          </p:nvSpPr>
          <p:spPr>
            <a:xfrm>
              <a:off x="4030625" y="1708594"/>
              <a:ext cx="4247986" cy="4247986"/>
            </a:xfrm>
            <a:prstGeom prst="arc">
              <a:avLst>
                <a:gd name="adj1" fmla="val 20006357"/>
                <a:gd name="adj2" fmla="val 2067921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1C1D2462-E486-432F-9F85-9E18E9A71174}"/>
                </a:ext>
              </a:extLst>
            </p:cNvPr>
            <p:cNvSpPr/>
            <p:nvPr/>
          </p:nvSpPr>
          <p:spPr>
            <a:xfrm>
              <a:off x="4030986" y="1705493"/>
              <a:ext cx="4247986" cy="4247986"/>
            </a:xfrm>
            <a:prstGeom prst="arc">
              <a:avLst>
                <a:gd name="adj1" fmla="val 684045"/>
                <a:gd name="adj2" fmla="val 1342006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A18090BD-A286-41B7-8217-5AE8ED5E3A99}"/>
                </a:ext>
              </a:extLst>
            </p:cNvPr>
            <p:cNvSpPr/>
            <p:nvPr/>
          </p:nvSpPr>
          <p:spPr>
            <a:xfrm>
              <a:off x="4014706" y="1699635"/>
              <a:ext cx="4247986" cy="4247986"/>
            </a:xfrm>
            <a:prstGeom prst="arc">
              <a:avLst>
                <a:gd name="adj1" fmla="val 1827252"/>
                <a:gd name="adj2" fmla="val 2447902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3B61D105-F444-473A-BEBC-C0C09978CCE1}"/>
                </a:ext>
              </a:extLst>
            </p:cNvPr>
            <p:cNvSpPr/>
            <p:nvPr/>
          </p:nvSpPr>
          <p:spPr>
            <a:xfrm>
              <a:off x="4015067" y="1692328"/>
              <a:ext cx="4247986" cy="4247986"/>
            </a:xfrm>
            <a:prstGeom prst="arc">
              <a:avLst>
                <a:gd name="adj1" fmla="val 18701029"/>
                <a:gd name="adj2" fmla="val 19545946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0B59571-7820-4D6C-8C7B-959E5ED14E6C}"/>
                </a:ext>
              </a:extLst>
            </p:cNvPr>
            <p:cNvSpPr/>
            <p:nvPr/>
          </p:nvSpPr>
          <p:spPr>
            <a:xfrm>
              <a:off x="6110125" y="2376365"/>
              <a:ext cx="1238513" cy="839476"/>
            </a:xfrm>
            <a:custGeom>
              <a:avLst/>
              <a:gdLst>
                <a:gd name="connsiteX0" fmla="*/ 0 w 1238513"/>
                <a:gd name="connsiteY0" fmla="*/ 0 h 839476"/>
                <a:gd name="connsiteX1" fmla="*/ 136540 w 1238513"/>
                <a:gd name="connsiteY1" fmla="*/ 6894 h 839476"/>
                <a:gd name="connsiteX2" fmla="*/ 1171093 w 1238513"/>
                <a:gd name="connsiteY2" fmla="*/ 626978 h 839476"/>
                <a:gd name="connsiteX3" fmla="*/ 1238513 w 1238513"/>
                <a:gd name="connsiteY3" fmla="*/ 737956 h 839476"/>
                <a:gd name="connsiteX4" fmla="*/ 1062671 w 1238513"/>
                <a:gd name="connsiteY4" fmla="*/ 839476 h 839476"/>
                <a:gd name="connsiteX5" fmla="*/ 1002596 w 1238513"/>
                <a:gd name="connsiteY5" fmla="*/ 740590 h 839476"/>
                <a:gd name="connsiteX6" fmla="*/ 115764 w 1238513"/>
                <a:gd name="connsiteY6" fmla="*/ 209046 h 839476"/>
                <a:gd name="connsiteX7" fmla="*/ 0 w 1238513"/>
                <a:gd name="connsiteY7" fmla="*/ 203201 h 839476"/>
                <a:gd name="connsiteX8" fmla="*/ 0 w 1238513"/>
                <a:gd name="connsiteY8" fmla="*/ 0 h 83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513" h="839476">
                  <a:moveTo>
                    <a:pt x="0" y="0"/>
                  </a:moveTo>
                  <a:lnTo>
                    <a:pt x="136540" y="6894"/>
                  </a:lnTo>
                  <a:cubicBezTo>
                    <a:pt x="567104" y="50621"/>
                    <a:pt x="940926" y="286286"/>
                    <a:pt x="1171093" y="626978"/>
                  </a:cubicBezTo>
                  <a:lnTo>
                    <a:pt x="1238513" y="737956"/>
                  </a:lnTo>
                  <a:lnTo>
                    <a:pt x="1062671" y="839476"/>
                  </a:lnTo>
                  <a:lnTo>
                    <a:pt x="1002596" y="740590"/>
                  </a:lnTo>
                  <a:cubicBezTo>
                    <a:pt x="805294" y="448544"/>
                    <a:pt x="484849" y="246529"/>
                    <a:pt x="115764" y="209046"/>
                  </a:cubicBezTo>
                  <a:lnTo>
                    <a:pt x="0" y="2032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FA2904B-7338-479B-99AF-25425380A1FF}"/>
                </a:ext>
              </a:extLst>
            </p:cNvPr>
            <p:cNvGrpSpPr/>
            <p:nvPr/>
          </p:nvGrpSpPr>
          <p:grpSpPr>
            <a:xfrm rot="3606412">
              <a:off x="6572563" y="3367610"/>
              <a:ext cx="1365203" cy="841691"/>
              <a:chOff x="6470650" y="657225"/>
              <a:chExt cx="1365203" cy="841691"/>
            </a:xfr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447C2F39-70F0-405F-8CFD-ECD56F0961D0}"/>
                  </a:ext>
                </a:extLst>
              </p:cNvPr>
              <p:cNvSpPr/>
              <p:nvPr/>
            </p:nvSpPr>
            <p:spPr>
              <a:xfrm>
                <a:off x="6597340" y="659440"/>
                <a:ext cx="1238513" cy="839476"/>
              </a:xfrm>
              <a:custGeom>
                <a:avLst/>
                <a:gdLst>
                  <a:gd name="connsiteX0" fmla="*/ 0 w 1238513"/>
                  <a:gd name="connsiteY0" fmla="*/ 0 h 839476"/>
                  <a:gd name="connsiteX1" fmla="*/ 136540 w 1238513"/>
                  <a:gd name="connsiteY1" fmla="*/ 6894 h 839476"/>
                  <a:gd name="connsiteX2" fmla="*/ 1171093 w 1238513"/>
                  <a:gd name="connsiteY2" fmla="*/ 626978 h 839476"/>
                  <a:gd name="connsiteX3" fmla="*/ 1238513 w 1238513"/>
                  <a:gd name="connsiteY3" fmla="*/ 737956 h 839476"/>
                  <a:gd name="connsiteX4" fmla="*/ 1062671 w 1238513"/>
                  <a:gd name="connsiteY4" fmla="*/ 839476 h 839476"/>
                  <a:gd name="connsiteX5" fmla="*/ 1002596 w 1238513"/>
                  <a:gd name="connsiteY5" fmla="*/ 740590 h 839476"/>
                  <a:gd name="connsiteX6" fmla="*/ 115764 w 1238513"/>
                  <a:gd name="connsiteY6" fmla="*/ 209046 h 839476"/>
                  <a:gd name="connsiteX7" fmla="*/ 0 w 1238513"/>
                  <a:gd name="connsiteY7" fmla="*/ 203201 h 839476"/>
                  <a:gd name="connsiteX8" fmla="*/ 0 w 1238513"/>
                  <a:gd name="connsiteY8" fmla="*/ 0 h 839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513" h="839476">
                    <a:moveTo>
                      <a:pt x="0" y="0"/>
                    </a:moveTo>
                    <a:lnTo>
                      <a:pt x="136540" y="6894"/>
                    </a:lnTo>
                    <a:cubicBezTo>
                      <a:pt x="567104" y="50621"/>
                      <a:pt x="940926" y="286286"/>
                      <a:pt x="1171093" y="626978"/>
                    </a:cubicBezTo>
                    <a:lnTo>
                      <a:pt x="1238513" y="737956"/>
                    </a:lnTo>
                    <a:lnTo>
                      <a:pt x="1062671" y="839476"/>
                    </a:lnTo>
                    <a:lnTo>
                      <a:pt x="1002596" y="740590"/>
                    </a:lnTo>
                    <a:cubicBezTo>
                      <a:pt x="805294" y="448544"/>
                      <a:pt x="484849" y="246529"/>
                      <a:pt x="115764" y="209046"/>
                    </a:cubicBezTo>
                    <a:lnTo>
                      <a:pt x="0" y="203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B1373C5-971F-4452-8D90-827B6565165A}"/>
                  </a:ext>
                </a:extLst>
              </p:cNvPr>
              <p:cNvSpPr/>
              <p:nvPr/>
            </p:nvSpPr>
            <p:spPr>
              <a:xfrm>
                <a:off x="6470650" y="657225"/>
                <a:ext cx="206376" cy="2063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194FFB7-23D4-4D84-B702-D8072E84842A}"/>
                </a:ext>
              </a:extLst>
            </p:cNvPr>
            <p:cNvGrpSpPr/>
            <p:nvPr/>
          </p:nvGrpSpPr>
          <p:grpSpPr>
            <a:xfrm rot="7180106">
              <a:off x="6010173" y="4375330"/>
              <a:ext cx="1365203" cy="841691"/>
              <a:chOff x="6470650" y="657225"/>
              <a:chExt cx="1365203" cy="841691"/>
            </a:xfr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27C62B0E-2A97-4BD1-8ED2-7DB0E6B53C65}"/>
                  </a:ext>
                </a:extLst>
              </p:cNvPr>
              <p:cNvSpPr/>
              <p:nvPr/>
            </p:nvSpPr>
            <p:spPr>
              <a:xfrm>
                <a:off x="6597340" y="659440"/>
                <a:ext cx="1238513" cy="839476"/>
              </a:xfrm>
              <a:custGeom>
                <a:avLst/>
                <a:gdLst>
                  <a:gd name="connsiteX0" fmla="*/ 0 w 1238513"/>
                  <a:gd name="connsiteY0" fmla="*/ 0 h 839476"/>
                  <a:gd name="connsiteX1" fmla="*/ 136540 w 1238513"/>
                  <a:gd name="connsiteY1" fmla="*/ 6894 h 839476"/>
                  <a:gd name="connsiteX2" fmla="*/ 1171093 w 1238513"/>
                  <a:gd name="connsiteY2" fmla="*/ 626978 h 839476"/>
                  <a:gd name="connsiteX3" fmla="*/ 1238513 w 1238513"/>
                  <a:gd name="connsiteY3" fmla="*/ 737956 h 839476"/>
                  <a:gd name="connsiteX4" fmla="*/ 1062671 w 1238513"/>
                  <a:gd name="connsiteY4" fmla="*/ 839476 h 839476"/>
                  <a:gd name="connsiteX5" fmla="*/ 1002596 w 1238513"/>
                  <a:gd name="connsiteY5" fmla="*/ 740590 h 839476"/>
                  <a:gd name="connsiteX6" fmla="*/ 115764 w 1238513"/>
                  <a:gd name="connsiteY6" fmla="*/ 209046 h 839476"/>
                  <a:gd name="connsiteX7" fmla="*/ 0 w 1238513"/>
                  <a:gd name="connsiteY7" fmla="*/ 203201 h 839476"/>
                  <a:gd name="connsiteX8" fmla="*/ 0 w 1238513"/>
                  <a:gd name="connsiteY8" fmla="*/ 0 h 839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513" h="839476">
                    <a:moveTo>
                      <a:pt x="0" y="0"/>
                    </a:moveTo>
                    <a:lnTo>
                      <a:pt x="136540" y="6894"/>
                    </a:lnTo>
                    <a:cubicBezTo>
                      <a:pt x="567104" y="50621"/>
                      <a:pt x="940926" y="286286"/>
                      <a:pt x="1171093" y="626978"/>
                    </a:cubicBezTo>
                    <a:lnTo>
                      <a:pt x="1238513" y="737956"/>
                    </a:lnTo>
                    <a:lnTo>
                      <a:pt x="1062671" y="839476"/>
                    </a:lnTo>
                    <a:lnTo>
                      <a:pt x="1002596" y="740590"/>
                    </a:lnTo>
                    <a:cubicBezTo>
                      <a:pt x="805294" y="448544"/>
                      <a:pt x="484849" y="246529"/>
                      <a:pt x="115764" y="209046"/>
                    </a:cubicBezTo>
                    <a:lnTo>
                      <a:pt x="0" y="203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C4CE724-4ED5-4AAB-A062-5D4B0723B745}"/>
                  </a:ext>
                </a:extLst>
              </p:cNvPr>
              <p:cNvSpPr/>
              <p:nvPr/>
            </p:nvSpPr>
            <p:spPr>
              <a:xfrm>
                <a:off x="6470650" y="657225"/>
                <a:ext cx="206376" cy="2063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831AE1-D3ED-4430-BD2A-E7FC816F38B3}"/>
                </a:ext>
              </a:extLst>
            </p:cNvPr>
            <p:cNvGrpSpPr/>
            <p:nvPr/>
          </p:nvGrpSpPr>
          <p:grpSpPr>
            <a:xfrm rot="10800000">
              <a:off x="4815510" y="4393430"/>
              <a:ext cx="1365203" cy="841691"/>
              <a:chOff x="6470650" y="657225"/>
              <a:chExt cx="1365203" cy="841691"/>
            </a:xfr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id="{8253229C-010C-48C7-9DDC-ECD682B3D8F4}"/>
                  </a:ext>
                </a:extLst>
              </p:cNvPr>
              <p:cNvSpPr/>
              <p:nvPr/>
            </p:nvSpPr>
            <p:spPr>
              <a:xfrm>
                <a:off x="6597340" y="659440"/>
                <a:ext cx="1238513" cy="839476"/>
              </a:xfrm>
              <a:custGeom>
                <a:avLst/>
                <a:gdLst>
                  <a:gd name="connsiteX0" fmla="*/ 0 w 1238513"/>
                  <a:gd name="connsiteY0" fmla="*/ 0 h 839476"/>
                  <a:gd name="connsiteX1" fmla="*/ 136540 w 1238513"/>
                  <a:gd name="connsiteY1" fmla="*/ 6894 h 839476"/>
                  <a:gd name="connsiteX2" fmla="*/ 1171093 w 1238513"/>
                  <a:gd name="connsiteY2" fmla="*/ 626978 h 839476"/>
                  <a:gd name="connsiteX3" fmla="*/ 1238513 w 1238513"/>
                  <a:gd name="connsiteY3" fmla="*/ 737956 h 839476"/>
                  <a:gd name="connsiteX4" fmla="*/ 1062671 w 1238513"/>
                  <a:gd name="connsiteY4" fmla="*/ 839476 h 839476"/>
                  <a:gd name="connsiteX5" fmla="*/ 1002596 w 1238513"/>
                  <a:gd name="connsiteY5" fmla="*/ 740590 h 839476"/>
                  <a:gd name="connsiteX6" fmla="*/ 115764 w 1238513"/>
                  <a:gd name="connsiteY6" fmla="*/ 209046 h 839476"/>
                  <a:gd name="connsiteX7" fmla="*/ 0 w 1238513"/>
                  <a:gd name="connsiteY7" fmla="*/ 203201 h 839476"/>
                  <a:gd name="connsiteX8" fmla="*/ 0 w 1238513"/>
                  <a:gd name="connsiteY8" fmla="*/ 0 h 839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513" h="839476">
                    <a:moveTo>
                      <a:pt x="0" y="0"/>
                    </a:moveTo>
                    <a:lnTo>
                      <a:pt x="136540" y="6894"/>
                    </a:lnTo>
                    <a:cubicBezTo>
                      <a:pt x="567104" y="50621"/>
                      <a:pt x="940926" y="286286"/>
                      <a:pt x="1171093" y="626978"/>
                    </a:cubicBezTo>
                    <a:lnTo>
                      <a:pt x="1238513" y="737956"/>
                    </a:lnTo>
                    <a:lnTo>
                      <a:pt x="1062671" y="839476"/>
                    </a:lnTo>
                    <a:lnTo>
                      <a:pt x="1002596" y="740590"/>
                    </a:lnTo>
                    <a:cubicBezTo>
                      <a:pt x="805294" y="448544"/>
                      <a:pt x="484849" y="246529"/>
                      <a:pt x="115764" y="209046"/>
                    </a:cubicBezTo>
                    <a:lnTo>
                      <a:pt x="0" y="203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D21E6A5-941A-459E-BC0C-149C53E35E50}"/>
                  </a:ext>
                </a:extLst>
              </p:cNvPr>
              <p:cNvSpPr/>
              <p:nvPr/>
            </p:nvSpPr>
            <p:spPr>
              <a:xfrm>
                <a:off x="6470650" y="657225"/>
                <a:ext cx="206376" cy="2063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B15F035-F463-4E68-8F0F-AEFFA1D6FF97}"/>
                </a:ext>
              </a:extLst>
            </p:cNvPr>
            <p:cNvGrpSpPr/>
            <p:nvPr/>
          </p:nvGrpSpPr>
          <p:grpSpPr>
            <a:xfrm rot="14500402">
              <a:off x="4232964" y="3376708"/>
              <a:ext cx="1365203" cy="841691"/>
              <a:chOff x="6470650" y="657225"/>
              <a:chExt cx="1365203" cy="841691"/>
            </a:xfr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Freeform 16">
                <a:extLst>
                  <a:ext uri="{FF2B5EF4-FFF2-40B4-BE49-F238E27FC236}">
                    <a16:creationId xmlns:a16="http://schemas.microsoft.com/office/drawing/2014/main" id="{026B2E5A-169C-4BED-9B43-EE865EAAD228}"/>
                  </a:ext>
                </a:extLst>
              </p:cNvPr>
              <p:cNvSpPr/>
              <p:nvPr/>
            </p:nvSpPr>
            <p:spPr>
              <a:xfrm>
                <a:off x="6597340" y="659440"/>
                <a:ext cx="1238513" cy="839476"/>
              </a:xfrm>
              <a:custGeom>
                <a:avLst/>
                <a:gdLst>
                  <a:gd name="connsiteX0" fmla="*/ 0 w 1238513"/>
                  <a:gd name="connsiteY0" fmla="*/ 0 h 839476"/>
                  <a:gd name="connsiteX1" fmla="*/ 136540 w 1238513"/>
                  <a:gd name="connsiteY1" fmla="*/ 6894 h 839476"/>
                  <a:gd name="connsiteX2" fmla="*/ 1171093 w 1238513"/>
                  <a:gd name="connsiteY2" fmla="*/ 626978 h 839476"/>
                  <a:gd name="connsiteX3" fmla="*/ 1238513 w 1238513"/>
                  <a:gd name="connsiteY3" fmla="*/ 737956 h 839476"/>
                  <a:gd name="connsiteX4" fmla="*/ 1062671 w 1238513"/>
                  <a:gd name="connsiteY4" fmla="*/ 839476 h 839476"/>
                  <a:gd name="connsiteX5" fmla="*/ 1002596 w 1238513"/>
                  <a:gd name="connsiteY5" fmla="*/ 740590 h 839476"/>
                  <a:gd name="connsiteX6" fmla="*/ 115764 w 1238513"/>
                  <a:gd name="connsiteY6" fmla="*/ 209046 h 839476"/>
                  <a:gd name="connsiteX7" fmla="*/ 0 w 1238513"/>
                  <a:gd name="connsiteY7" fmla="*/ 203201 h 839476"/>
                  <a:gd name="connsiteX8" fmla="*/ 0 w 1238513"/>
                  <a:gd name="connsiteY8" fmla="*/ 0 h 839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513" h="839476">
                    <a:moveTo>
                      <a:pt x="0" y="0"/>
                    </a:moveTo>
                    <a:lnTo>
                      <a:pt x="136540" y="6894"/>
                    </a:lnTo>
                    <a:cubicBezTo>
                      <a:pt x="567104" y="50621"/>
                      <a:pt x="940926" y="286286"/>
                      <a:pt x="1171093" y="626978"/>
                    </a:cubicBezTo>
                    <a:lnTo>
                      <a:pt x="1238513" y="737956"/>
                    </a:lnTo>
                    <a:lnTo>
                      <a:pt x="1062671" y="839476"/>
                    </a:lnTo>
                    <a:lnTo>
                      <a:pt x="1002596" y="740590"/>
                    </a:lnTo>
                    <a:cubicBezTo>
                      <a:pt x="805294" y="448544"/>
                      <a:pt x="484849" y="246529"/>
                      <a:pt x="115764" y="209046"/>
                    </a:cubicBezTo>
                    <a:lnTo>
                      <a:pt x="0" y="203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D9771EF-36A7-4E3F-B88E-06D1ED3F2000}"/>
                  </a:ext>
                </a:extLst>
              </p:cNvPr>
              <p:cNvSpPr/>
              <p:nvPr/>
            </p:nvSpPr>
            <p:spPr>
              <a:xfrm>
                <a:off x="6470650" y="657225"/>
                <a:ext cx="206376" cy="2063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BAAB405-FF6F-4276-BC68-FFD64BE71689}"/>
                </a:ext>
              </a:extLst>
            </p:cNvPr>
            <p:cNvGrpSpPr/>
            <p:nvPr/>
          </p:nvGrpSpPr>
          <p:grpSpPr>
            <a:xfrm rot="18044246">
              <a:off x="4821437" y="2379806"/>
              <a:ext cx="1365203" cy="841691"/>
              <a:chOff x="6470650" y="657225"/>
              <a:chExt cx="1365203" cy="841691"/>
            </a:xfr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13249544-F78A-47AA-B429-696E40249004}"/>
                  </a:ext>
                </a:extLst>
              </p:cNvPr>
              <p:cNvSpPr/>
              <p:nvPr/>
            </p:nvSpPr>
            <p:spPr>
              <a:xfrm>
                <a:off x="6597340" y="659440"/>
                <a:ext cx="1238513" cy="839476"/>
              </a:xfrm>
              <a:custGeom>
                <a:avLst/>
                <a:gdLst>
                  <a:gd name="connsiteX0" fmla="*/ 0 w 1238513"/>
                  <a:gd name="connsiteY0" fmla="*/ 0 h 839476"/>
                  <a:gd name="connsiteX1" fmla="*/ 136540 w 1238513"/>
                  <a:gd name="connsiteY1" fmla="*/ 6894 h 839476"/>
                  <a:gd name="connsiteX2" fmla="*/ 1171093 w 1238513"/>
                  <a:gd name="connsiteY2" fmla="*/ 626978 h 839476"/>
                  <a:gd name="connsiteX3" fmla="*/ 1238513 w 1238513"/>
                  <a:gd name="connsiteY3" fmla="*/ 737956 h 839476"/>
                  <a:gd name="connsiteX4" fmla="*/ 1062671 w 1238513"/>
                  <a:gd name="connsiteY4" fmla="*/ 839476 h 839476"/>
                  <a:gd name="connsiteX5" fmla="*/ 1002596 w 1238513"/>
                  <a:gd name="connsiteY5" fmla="*/ 740590 h 839476"/>
                  <a:gd name="connsiteX6" fmla="*/ 115764 w 1238513"/>
                  <a:gd name="connsiteY6" fmla="*/ 209046 h 839476"/>
                  <a:gd name="connsiteX7" fmla="*/ 0 w 1238513"/>
                  <a:gd name="connsiteY7" fmla="*/ 203201 h 839476"/>
                  <a:gd name="connsiteX8" fmla="*/ 0 w 1238513"/>
                  <a:gd name="connsiteY8" fmla="*/ 0 h 839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513" h="839476">
                    <a:moveTo>
                      <a:pt x="0" y="0"/>
                    </a:moveTo>
                    <a:lnTo>
                      <a:pt x="136540" y="6894"/>
                    </a:lnTo>
                    <a:cubicBezTo>
                      <a:pt x="567104" y="50621"/>
                      <a:pt x="940926" y="286286"/>
                      <a:pt x="1171093" y="626978"/>
                    </a:cubicBezTo>
                    <a:lnTo>
                      <a:pt x="1238513" y="737956"/>
                    </a:lnTo>
                    <a:lnTo>
                      <a:pt x="1062671" y="839476"/>
                    </a:lnTo>
                    <a:lnTo>
                      <a:pt x="1002596" y="740590"/>
                    </a:lnTo>
                    <a:cubicBezTo>
                      <a:pt x="805294" y="448544"/>
                      <a:pt x="484849" y="246529"/>
                      <a:pt x="115764" y="209046"/>
                    </a:cubicBezTo>
                    <a:lnTo>
                      <a:pt x="0" y="203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CF0FBB5-0F4C-4B62-8C19-F36FE0ED7829}"/>
                  </a:ext>
                </a:extLst>
              </p:cNvPr>
              <p:cNvSpPr/>
              <p:nvPr/>
            </p:nvSpPr>
            <p:spPr>
              <a:xfrm>
                <a:off x="6470650" y="657225"/>
                <a:ext cx="206376" cy="2063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13DAB5-019C-46B1-98FB-265EDEF1924F}"/>
                </a:ext>
              </a:extLst>
            </p:cNvPr>
            <p:cNvSpPr/>
            <p:nvPr/>
          </p:nvSpPr>
          <p:spPr>
            <a:xfrm>
              <a:off x="5983435" y="2374150"/>
              <a:ext cx="206376" cy="2063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A71E53A-5C8E-42F1-9A51-949D152EF33F}"/>
                </a:ext>
              </a:extLst>
            </p:cNvPr>
            <p:cNvSpPr/>
            <p:nvPr/>
          </p:nvSpPr>
          <p:spPr>
            <a:xfrm>
              <a:off x="6664947" y="1479801"/>
              <a:ext cx="1011180" cy="101118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4CAB11D-FE69-4BC6-AC41-E3B8F6A33008}"/>
                </a:ext>
              </a:extLst>
            </p:cNvPr>
            <p:cNvGrpSpPr/>
            <p:nvPr/>
          </p:nvGrpSpPr>
          <p:grpSpPr>
            <a:xfrm>
              <a:off x="6761503" y="1570607"/>
              <a:ext cx="828000" cy="828000"/>
              <a:chOff x="7060559" y="1182064"/>
              <a:chExt cx="828000" cy="82800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CF5F41C-BB60-468C-8039-696C4E33FF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0559" y="1182064"/>
                <a:ext cx="828000" cy="82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54ADBA3-6AFF-4AC4-BEDB-F93B390989DD}"/>
                  </a:ext>
                </a:extLst>
              </p:cNvPr>
              <p:cNvSpPr/>
              <p:nvPr/>
            </p:nvSpPr>
            <p:spPr>
              <a:xfrm>
                <a:off x="7070415" y="1188558"/>
                <a:ext cx="808288" cy="8082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CE6FEF2-A548-4709-B1F4-1E97186D7776}"/>
                </a:ext>
              </a:extLst>
            </p:cNvPr>
            <p:cNvSpPr/>
            <p:nvPr/>
          </p:nvSpPr>
          <p:spPr>
            <a:xfrm>
              <a:off x="7874765" y="2653864"/>
              <a:ext cx="179598" cy="179598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C4F7E71-66D2-4020-A99F-87ADB73648BB}"/>
                </a:ext>
              </a:extLst>
            </p:cNvPr>
            <p:cNvSpPr/>
            <p:nvPr/>
          </p:nvSpPr>
          <p:spPr>
            <a:xfrm>
              <a:off x="7751387" y="3249678"/>
              <a:ext cx="1011180" cy="101118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14D2DD9-7394-4ACC-AB62-3B9441559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7943" y="3339691"/>
              <a:ext cx="828000" cy="82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D5ED161-1C23-40B7-B0FD-A29CB2343669}"/>
                </a:ext>
              </a:extLst>
            </p:cNvPr>
            <p:cNvSpPr/>
            <p:nvPr/>
          </p:nvSpPr>
          <p:spPr>
            <a:xfrm>
              <a:off x="7857799" y="3346185"/>
              <a:ext cx="808288" cy="808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2B7CEB8-5573-4BEE-AF37-CCDABF3785BE}"/>
                </a:ext>
              </a:extLst>
            </p:cNvPr>
            <p:cNvSpPr/>
            <p:nvPr/>
          </p:nvSpPr>
          <p:spPr>
            <a:xfrm>
              <a:off x="7964564" y="4677074"/>
              <a:ext cx="179598" cy="17959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592715-D77F-44BB-ACE6-3115B76D92D6}"/>
                </a:ext>
              </a:extLst>
            </p:cNvPr>
            <p:cNvSpPr/>
            <p:nvPr/>
          </p:nvSpPr>
          <p:spPr>
            <a:xfrm>
              <a:off x="6862885" y="5020682"/>
              <a:ext cx="1011180" cy="101118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A87C361-3784-4C3E-A800-D3058F6BF14E}"/>
                </a:ext>
              </a:extLst>
            </p:cNvPr>
            <p:cNvGrpSpPr/>
            <p:nvPr/>
          </p:nvGrpSpPr>
          <p:grpSpPr>
            <a:xfrm>
              <a:off x="6959441" y="5111488"/>
              <a:ext cx="828000" cy="828000"/>
              <a:chOff x="7060559" y="1182064"/>
              <a:chExt cx="828000" cy="8280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25E9CC1-EE53-4733-88A3-E220B89F03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0559" y="1182064"/>
                <a:ext cx="828000" cy="82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3004426-4476-4887-90EB-25DFBA3650E2}"/>
                  </a:ext>
                </a:extLst>
              </p:cNvPr>
              <p:cNvSpPr/>
              <p:nvPr/>
            </p:nvSpPr>
            <p:spPr>
              <a:xfrm>
                <a:off x="7070415" y="1188558"/>
                <a:ext cx="808288" cy="8082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A623241C-061C-4242-94F3-5E9D986B031D}"/>
                </a:ext>
              </a:extLst>
            </p:cNvPr>
            <p:cNvSpPr/>
            <p:nvPr/>
          </p:nvSpPr>
          <p:spPr>
            <a:xfrm flipH="1">
              <a:off x="3806377" y="1719932"/>
              <a:ext cx="4247986" cy="4247986"/>
            </a:xfrm>
            <a:prstGeom prst="arc">
              <a:avLst>
                <a:gd name="adj1" fmla="val 20006357"/>
                <a:gd name="adj2" fmla="val 2067921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7982260B-DF64-46E2-8170-F075DF4AB59B}"/>
                </a:ext>
              </a:extLst>
            </p:cNvPr>
            <p:cNvSpPr/>
            <p:nvPr/>
          </p:nvSpPr>
          <p:spPr>
            <a:xfrm flipH="1">
              <a:off x="3888307" y="1679752"/>
              <a:ext cx="4247986" cy="4247986"/>
            </a:xfrm>
            <a:prstGeom prst="arc">
              <a:avLst>
                <a:gd name="adj1" fmla="val 684045"/>
                <a:gd name="adj2" fmla="val 1342006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AEAA56CF-9DC8-41F4-B81C-4CBAC70FC3BF}"/>
                </a:ext>
              </a:extLst>
            </p:cNvPr>
            <p:cNvSpPr/>
            <p:nvPr/>
          </p:nvSpPr>
          <p:spPr>
            <a:xfrm flipH="1">
              <a:off x="3880438" y="1639316"/>
              <a:ext cx="4247986" cy="4247986"/>
            </a:xfrm>
            <a:prstGeom prst="arc">
              <a:avLst>
                <a:gd name="adj1" fmla="val 1827252"/>
                <a:gd name="adj2" fmla="val 2447902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3CB7FEC9-C198-4588-B181-EDEDD566758D}"/>
                </a:ext>
              </a:extLst>
            </p:cNvPr>
            <p:cNvSpPr/>
            <p:nvPr/>
          </p:nvSpPr>
          <p:spPr>
            <a:xfrm flipH="1">
              <a:off x="3806377" y="1698186"/>
              <a:ext cx="4247986" cy="4247986"/>
            </a:xfrm>
            <a:prstGeom prst="arc">
              <a:avLst>
                <a:gd name="adj1" fmla="val 18701029"/>
                <a:gd name="adj2" fmla="val 19545946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C40A51-0C39-4BC4-978D-6093AD9FD55E}"/>
                </a:ext>
              </a:extLst>
            </p:cNvPr>
            <p:cNvSpPr/>
            <p:nvPr/>
          </p:nvSpPr>
          <p:spPr>
            <a:xfrm flipH="1">
              <a:off x="4383254" y="1481223"/>
              <a:ext cx="1011180" cy="101118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E32E8A8-1600-4D7D-9FAB-7CA469AAF4CB}"/>
                </a:ext>
              </a:extLst>
            </p:cNvPr>
            <p:cNvGrpSpPr/>
            <p:nvPr/>
          </p:nvGrpSpPr>
          <p:grpSpPr>
            <a:xfrm flipH="1">
              <a:off x="4479810" y="1572029"/>
              <a:ext cx="828000" cy="828000"/>
              <a:chOff x="7060559" y="1182064"/>
              <a:chExt cx="828000" cy="8280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55933D9-DC1C-4317-87E6-BF116D57C2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0559" y="1182064"/>
                <a:ext cx="828000" cy="82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4BAB976-EFBB-4341-B2DE-6024EE90AFC7}"/>
                  </a:ext>
                </a:extLst>
              </p:cNvPr>
              <p:cNvSpPr/>
              <p:nvPr/>
            </p:nvSpPr>
            <p:spPr>
              <a:xfrm>
                <a:off x="7070415" y="1188558"/>
                <a:ext cx="808288" cy="8082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A0B32D8-EE60-43ED-A896-C5618358172A}"/>
                </a:ext>
              </a:extLst>
            </p:cNvPr>
            <p:cNvSpPr/>
            <p:nvPr/>
          </p:nvSpPr>
          <p:spPr>
            <a:xfrm flipH="1">
              <a:off x="4004619" y="2669953"/>
              <a:ext cx="179598" cy="179598"/>
            </a:xfrm>
            <a:prstGeom prst="ellips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18E87F8-ACF8-4B9E-8968-5984B5F77E45}"/>
                </a:ext>
              </a:extLst>
            </p:cNvPr>
            <p:cNvSpPr/>
            <p:nvPr/>
          </p:nvSpPr>
          <p:spPr>
            <a:xfrm flipH="1">
              <a:off x="3434881" y="3268701"/>
              <a:ext cx="1011180" cy="101118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96A1D27-8FA3-4555-B426-CFA2392D012E}"/>
                </a:ext>
              </a:extLst>
            </p:cNvPr>
            <p:cNvGrpSpPr/>
            <p:nvPr/>
          </p:nvGrpSpPr>
          <p:grpSpPr>
            <a:xfrm flipH="1">
              <a:off x="3531437" y="3359507"/>
              <a:ext cx="828000" cy="828000"/>
              <a:chOff x="7060559" y="1182064"/>
              <a:chExt cx="828000" cy="82800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031C687-CB06-4651-B8BF-BB58375718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0559" y="1182064"/>
                <a:ext cx="828000" cy="82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2C1530E-6DE8-4809-A2E8-D56105D8E413}"/>
                  </a:ext>
                </a:extLst>
              </p:cNvPr>
              <p:cNvSpPr/>
              <p:nvPr/>
            </p:nvSpPr>
            <p:spPr>
              <a:xfrm>
                <a:off x="7070415" y="1188558"/>
                <a:ext cx="808288" cy="8082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66C76CB-FA02-4C60-B174-A3FA225768BA}"/>
                </a:ext>
              </a:extLst>
            </p:cNvPr>
            <p:cNvSpPr/>
            <p:nvPr/>
          </p:nvSpPr>
          <p:spPr>
            <a:xfrm flipH="1">
              <a:off x="4010406" y="4639357"/>
              <a:ext cx="179598" cy="179598"/>
            </a:xfrm>
            <a:prstGeom prst="ellips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8063E1C-954A-47D6-A5B4-518A17C5146B}"/>
                </a:ext>
              </a:extLst>
            </p:cNvPr>
            <p:cNvSpPr/>
            <p:nvPr/>
          </p:nvSpPr>
          <p:spPr>
            <a:xfrm flipH="1">
              <a:off x="4211478" y="4942299"/>
              <a:ext cx="1011180" cy="101118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F4BC51F-DA90-4882-A202-DF6AFE5A132C}"/>
                </a:ext>
              </a:extLst>
            </p:cNvPr>
            <p:cNvGrpSpPr/>
            <p:nvPr/>
          </p:nvGrpSpPr>
          <p:grpSpPr>
            <a:xfrm flipH="1">
              <a:off x="4308034" y="5033105"/>
              <a:ext cx="828000" cy="828000"/>
              <a:chOff x="7060559" y="1182064"/>
              <a:chExt cx="828000" cy="828000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7586889-0B51-4FCC-A06E-8C340B3C7E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0559" y="1182064"/>
                <a:ext cx="828000" cy="82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4B4C90F-07B3-4A3E-A95C-AB3976668C76}"/>
                  </a:ext>
                </a:extLst>
              </p:cNvPr>
              <p:cNvSpPr/>
              <p:nvPr/>
            </p:nvSpPr>
            <p:spPr>
              <a:xfrm>
                <a:off x="7070415" y="1188558"/>
                <a:ext cx="808288" cy="8082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8B2C37-5205-4EE6-9B53-7070EDC2B0D7}"/>
                </a:ext>
              </a:extLst>
            </p:cNvPr>
            <p:cNvSpPr txBox="1"/>
            <p:nvPr/>
          </p:nvSpPr>
          <p:spPr>
            <a:xfrm>
              <a:off x="7921894" y="1642691"/>
              <a:ext cx="117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</a:rPr>
                <a:t>Web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E7244D2-8B41-4698-A913-22D3A4B88BF4}"/>
                </a:ext>
              </a:extLst>
            </p:cNvPr>
            <p:cNvSpPr txBox="1"/>
            <p:nvPr/>
          </p:nvSpPr>
          <p:spPr>
            <a:xfrm>
              <a:off x="8859123" y="3502526"/>
              <a:ext cx="117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</a:rPr>
                <a:t>Cloud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4C423E-A055-492B-98CD-37CC1336B7D2}"/>
                </a:ext>
              </a:extLst>
            </p:cNvPr>
            <p:cNvSpPr txBox="1"/>
            <p:nvPr/>
          </p:nvSpPr>
          <p:spPr>
            <a:xfrm>
              <a:off x="7921894" y="5356995"/>
              <a:ext cx="11768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</a:rPr>
                <a:t>Internet of things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AD88DD-E496-47EB-A100-49416ED62AF1}"/>
                </a:ext>
              </a:extLst>
            </p:cNvPr>
            <p:cNvSpPr txBox="1"/>
            <p:nvPr/>
          </p:nvSpPr>
          <p:spPr>
            <a:xfrm>
              <a:off x="2429302" y="5356995"/>
              <a:ext cx="1721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</a:rPr>
                <a:t>Social network profiles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F4732D7-6655-4D8E-B4F4-C4A33903465C}"/>
                </a:ext>
              </a:extLst>
            </p:cNvPr>
            <p:cNvSpPr txBox="1"/>
            <p:nvPr/>
          </p:nvSpPr>
          <p:spPr>
            <a:xfrm>
              <a:off x="1611786" y="3502526"/>
              <a:ext cx="1721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</a:rPr>
                <a:t>Social influencers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5237DFB-0918-4D8D-B4FB-94B569E5B73F}"/>
                </a:ext>
              </a:extLst>
            </p:cNvPr>
            <p:cNvSpPr txBox="1"/>
            <p:nvPr/>
          </p:nvSpPr>
          <p:spPr>
            <a:xfrm>
              <a:off x="2973572" y="1642691"/>
              <a:ext cx="117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</a:rPr>
                <a:t>Media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43761B5-9405-44BF-B3CE-94B3E29B0771}"/>
                </a:ext>
              </a:extLst>
            </p:cNvPr>
            <p:cNvSpPr/>
            <p:nvPr/>
          </p:nvSpPr>
          <p:spPr>
            <a:xfrm>
              <a:off x="5025453" y="3433379"/>
              <a:ext cx="214800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</a:rPr>
                <a:t>Big data sources</a:t>
              </a:r>
              <a:endParaRPr lang="en-IN" sz="24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pic>
          <p:nvPicPr>
            <p:cNvPr id="6" name="Graphic 5" descr="Cloud">
              <a:extLst>
                <a:ext uri="{FF2B5EF4-FFF2-40B4-BE49-F238E27FC236}">
                  <a16:creationId xmlns:a16="http://schemas.microsoft.com/office/drawing/2014/main" id="{4BD5150C-DF0F-4A1D-9F65-27935E534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2469" y="3463623"/>
              <a:ext cx="569083" cy="569081"/>
            </a:xfrm>
            <a:prstGeom prst="rect">
              <a:avLst/>
            </a:prstGeom>
          </p:spPr>
        </p:pic>
        <p:pic>
          <p:nvPicPr>
            <p:cNvPr id="8" name="Graphic 7" descr="World">
              <a:extLst>
                <a:ext uri="{FF2B5EF4-FFF2-40B4-BE49-F238E27FC236}">
                  <a16:creationId xmlns:a16="http://schemas.microsoft.com/office/drawing/2014/main" id="{46CBC455-7C27-4153-8E7C-4B49AE365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93152" y="1698805"/>
              <a:ext cx="549432" cy="549432"/>
            </a:xfrm>
            <a:prstGeom prst="rect">
              <a:avLst/>
            </a:prstGeom>
          </p:spPr>
        </p:pic>
        <p:pic>
          <p:nvPicPr>
            <p:cNvPr id="10" name="Graphic 9" descr="Users">
              <a:extLst>
                <a:ext uri="{FF2B5EF4-FFF2-40B4-BE49-F238E27FC236}">
                  <a16:creationId xmlns:a16="http://schemas.microsoft.com/office/drawing/2014/main" id="{69731531-72F2-4435-8091-F018FA1E9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8131" y="3523742"/>
              <a:ext cx="539902" cy="539902"/>
            </a:xfrm>
            <a:prstGeom prst="rect">
              <a:avLst/>
            </a:prstGeom>
          </p:spPr>
        </p:pic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D91BDA2-83DA-4BBA-8170-04B451A129A4}"/>
                </a:ext>
              </a:extLst>
            </p:cNvPr>
            <p:cNvGrpSpPr/>
            <p:nvPr/>
          </p:nvGrpSpPr>
          <p:grpSpPr>
            <a:xfrm>
              <a:off x="4687504" y="1790438"/>
              <a:ext cx="383622" cy="420467"/>
              <a:chOff x="5884546" y="3111344"/>
              <a:chExt cx="547309" cy="599875"/>
            </a:xfrm>
          </p:grpSpPr>
          <p:grpSp>
            <p:nvGrpSpPr>
              <p:cNvPr id="11" name="Graphic 3" descr="Share with person">
                <a:extLst>
                  <a:ext uri="{FF2B5EF4-FFF2-40B4-BE49-F238E27FC236}">
                    <a16:creationId xmlns:a16="http://schemas.microsoft.com/office/drawing/2014/main" id="{4C5C0C66-DD88-4CA3-8253-77E0F20FE021}"/>
                  </a:ext>
                </a:extLst>
              </p:cNvPr>
              <p:cNvGrpSpPr/>
              <p:nvPr/>
            </p:nvGrpSpPr>
            <p:grpSpPr>
              <a:xfrm>
                <a:off x="6092875" y="3111344"/>
                <a:ext cx="338980" cy="599875"/>
                <a:chOff x="6092875" y="3111344"/>
                <a:chExt cx="338980" cy="599875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B4929B2-945F-4AF8-B554-4AFA80F91743}"/>
                    </a:ext>
                  </a:extLst>
                </p:cNvPr>
                <p:cNvSpPr/>
                <p:nvPr/>
              </p:nvSpPr>
              <p:spPr>
                <a:xfrm>
                  <a:off x="6092875" y="3250942"/>
                  <a:ext cx="142343" cy="111841"/>
                </a:xfrm>
                <a:custGeom>
                  <a:avLst/>
                  <a:gdLst>
                    <a:gd name="connsiteX0" fmla="*/ 124449 w 142343"/>
                    <a:gd name="connsiteY0" fmla="*/ 0 h 111841"/>
                    <a:gd name="connsiteX1" fmla="*/ 0 w 142343"/>
                    <a:gd name="connsiteY1" fmla="*/ 74628 h 111841"/>
                    <a:gd name="connsiteX2" fmla="*/ 16674 w 142343"/>
                    <a:gd name="connsiteY2" fmla="*/ 112044 h 111841"/>
                    <a:gd name="connsiteX3" fmla="*/ 144885 w 142343"/>
                    <a:gd name="connsiteY3" fmla="*/ 35382 h 111841"/>
                    <a:gd name="connsiteX4" fmla="*/ 124449 w 142343"/>
                    <a:gd name="connsiteY4" fmla="*/ 0 h 11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343" h="111841">
                      <a:moveTo>
                        <a:pt x="124449" y="0"/>
                      </a:moveTo>
                      <a:lnTo>
                        <a:pt x="0" y="74628"/>
                      </a:lnTo>
                      <a:cubicBezTo>
                        <a:pt x="7009" y="86401"/>
                        <a:pt x="12607" y="98960"/>
                        <a:pt x="16674" y="112044"/>
                      </a:cubicBezTo>
                      <a:lnTo>
                        <a:pt x="144885" y="35382"/>
                      </a:lnTo>
                      <a:cubicBezTo>
                        <a:pt x="136308" y="24700"/>
                        <a:pt x="129416" y="12767"/>
                        <a:pt x="1244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0584A0EB-1BE4-4347-9B07-1489FEDC3E04}"/>
                    </a:ext>
                  </a:extLst>
                </p:cNvPr>
                <p:cNvSpPr/>
                <p:nvPr/>
              </p:nvSpPr>
              <p:spPr>
                <a:xfrm>
                  <a:off x="6248842" y="3111344"/>
                  <a:ext cx="183013" cy="183013"/>
                </a:xfrm>
                <a:custGeom>
                  <a:avLst/>
                  <a:gdLst>
                    <a:gd name="connsiteX0" fmla="*/ 183013 w 183012"/>
                    <a:gd name="connsiteY0" fmla="*/ 91506 h 183012"/>
                    <a:gd name="connsiteX1" fmla="*/ 91506 w 183012"/>
                    <a:gd name="connsiteY1" fmla="*/ 183013 h 183012"/>
                    <a:gd name="connsiteX2" fmla="*/ 0 w 183012"/>
                    <a:gd name="connsiteY2" fmla="*/ 91506 h 183012"/>
                    <a:gd name="connsiteX3" fmla="*/ 91506 w 183012"/>
                    <a:gd name="connsiteY3" fmla="*/ 0 h 183012"/>
                    <a:gd name="connsiteX4" fmla="*/ 183013 w 183012"/>
                    <a:gd name="connsiteY4" fmla="*/ 91506 h 18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012" h="183012">
                      <a:moveTo>
                        <a:pt x="183013" y="91506"/>
                      </a:moveTo>
                      <a:cubicBezTo>
                        <a:pt x="183013" y="142044"/>
                        <a:pt x="142044" y="183013"/>
                        <a:pt x="91506" y="183013"/>
                      </a:cubicBezTo>
                      <a:cubicBezTo>
                        <a:pt x="40969" y="183013"/>
                        <a:pt x="0" y="142044"/>
                        <a:pt x="0" y="91506"/>
                      </a:cubicBezTo>
                      <a:cubicBezTo>
                        <a:pt x="0" y="40969"/>
                        <a:pt x="40969" y="0"/>
                        <a:pt x="91506" y="0"/>
                      </a:cubicBezTo>
                      <a:cubicBezTo>
                        <a:pt x="142044" y="0"/>
                        <a:pt x="183013" y="40969"/>
                        <a:pt x="183013" y="91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A6B40CA-C16D-4113-89B7-D0A6DCC6D38C}"/>
                    </a:ext>
                  </a:extLst>
                </p:cNvPr>
                <p:cNvSpPr/>
                <p:nvPr/>
              </p:nvSpPr>
              <p:spPr>
                <a:xfrm>
                  <a:off x="6092875" y="3459170"/>
                  <a:ext cx="142343" cy="111841"/>
                </a:xfrm>
                <a:custGeom>
                  <a:avLst/>
                  <a:gdLst>
                    <a:gd name="connsiteX0" fmla="*/ 144885 w 142343"/>
                    <a:gd name="connsiteY0" fmla="*/ 77272 h 111841"/>
                    <a:gd name="connsiteX1" fmla="*/ 16674 w 142343"/>
                    <a:gd name="connsiteY1" fmla="*/ 0 h 111841"/>
                    <a:gd name="connsiteX2" fmla="*/ 0 w 142343"/>
                    <a:gd name="connsiteY2" fmla="*/ 37416 h 111841"/>
                    <a:gd name="connsiteX3" fmla="*/ 124449 w 142343"/>
                    <a:gd name="connsiteY3" fmla="*/ 112451 h 111841"/>
                    <a:gd name="connsiteX4" fmla="*/ 144885 w 142343"/>
                    <a:gd name="connsiteY4" fmla="*/ 77272 h 11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343" h="111841">
                      <a:moveTo>
                        <a:pt x="144885" y="77272"/>
                      </a:moveTo>
                      <a:lnTo>
                        <a:pt x="16674" y="0"/>
                      </a:lnTo>
                      <a:cubicBezTo>
                        <a:pt x="12607" y="13084"/>
                        <a:pt x="7009" y="25643"/>
                        <a:pt x="0" y="37416"/>
                      </a:cubicBezTo>
                      <a:lnTo>
                        <a:pt x="124449" y="112451"/>
                      </a:lnTo>
                      <a:cubicBezTo>
                        <a:pt x="129444" y="99759"/>
                        <a:pt x="136334" y="87898"/>
                        <a:pt x="144885" y="772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ACFBDFB7-BF80-4A3A-9054-7F1A526161F4}"/>
                    </a:ext>
                  </a:extLst>
                </p:cNvPr>
                <p:cNvSpPr/>
                <p:nvPr/>
              </p:nvSpPr>
              <p:spPr>
                <a:xfrm>
                  <a:off x="6248842" y="3528206"/>
                  <a:ext cx="183013" cy="183013"/>
                </a:xfrm>
                <a:custGeom>
                  <a:avLst/>
                  <a:gdLst>
                    <a:gd name="connsiteX0" fmla="*/ 183013 w 183012"/>
                    <a:gd name="connsiteY0" fmla="*/ 91506 h 183012"/>
                    <a:gd name="connsiteX1" fmla="*/ 91506 w 183012"/>
                    <a:gd name="connsiteY1" fmla="*/ 183013 h 183012"/>
                    <a:gd name="connsiteX2" fmla="*/ 0 w 183012"/>
                    <a:gd name="connsiteY2" fmla="*/ 91506 h 183012"/>
                    <a:gd name="connsiteX3" fmla="*/ 91506 w 183012"/>
                    <a:gd name="connsiteY3" fmla="*/ 0 h 183012"/>
                    <a:gd name="connsiteX4" fmla="*/ 183013 w 183012"/>
                    <a:gd name="connsiteY4" fmla="*/ 91506 h 18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012" h="183012">
                      <a:moveTo>
                        <a:pt x="183013" y="91506"/>
                      </a:moveTo>
                      <a:cubicBezTo>
                        <a:pt x="183013" y="142044"/>
                        <a:pt x="142044" y="183013"/>
                        <a:pt x="91506" y="183013"/>
                      </a:cubicBezTo>
                      <a:cubicBezTo>
                        <a:pt x="40969" y="183013"/>
                        <a:pt x="0" y="142044"/>
                        <a:pt x="0" y="91506"/>
                      </a:cubicBezTo>
                      <a:cubicBezTo>
                        <a:pt x="0" y="40969"/>
                        <a:pt x="40969" y="0"/>
                        <a:pt x="91506" y="0"/>
                      </a:cubicBezTo>
                      <a:cubicBezTo>
                        <a:pt x="142044" y="0"/>
                        <a:pt x="183013" y="40969"/>
                        <a:pt x="183013" y="91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CA931DD-5A8C-43D0-805D-58153523547F}"/>
                  </a:ext>
                </a:extLst>
              </p:cNvPr>
              <p:cNvSpPr/>
              <p:nvPr/>
            </p:nvSpPr>
            <p:spPr>
              <a:xfrm>
                <a:off x="5884546" y="3317640"/>
                <a:ext cx="183013" cy="183013"/>
              </a:xfrm>
              <a:custGeom>
                <a:avLst/>
                <a:gdLst>
                  <a:gd name="connsiteX0" fmla="*/ 183013 w 183012"/>
                  <a:gd name="connsiteY0" fmla="*/ 91506 h 183012"/>
                  <a:gd name="connsiteX1" fmla="*/ 91506 w 183012"/>
                  <a:gd name="connsiteY1" fmla="*/ 183013 h 183012"/>
                  <a:gd name="connsiteX2" fmla="*/ 0 w 183012"/>
                  <a:gd name="connsiteY2" fmla="*/ 91506 h 183012"/>
                  <a:gd name="connsiteX3" fmla="*/ 91506 w 183012"/>
                  <a:gd name="connsiteY3" fmla="*/ 0 h 183012"/>
                  <a:gd name="connsiteX4" fmla="*/ 183013 w 183012"/>
                  <a:gd name="connsiteY4" fmla="*/ 91506 h 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012" h="183012">
                    <a:moveTo>
                      <a:pt x="183013" y="91506"/>
                    </a:moveTo>
                    <a:cubicBezTo>
                      <a:pt x="183013" y="142044"/>
                      <a:pt x="142044" y="183013"/>
                      <a:pt x="91506" y="183013"/>
                    </a:cubicBezTo>
                    <a:cubicBezTo>
                      <a:pt x="40969" y="183013"/>
                      <a:pt x="0" y="142044"/>
                      <a:pt x="0" y="91506"/>
                    </a:cubicBezTo>
                    <a:cubicBezTo>
                      <a:pt x="0" y="40969"/>
                      <a:pt x="40969" y="0"/>
                      <a:pt x="91506" y="0"/>
                    </a:cubicBezTo>
                    <a:cubicBezTo>
                      <a:pt x="142044" y="0"/>
                      <a:pt x="183013" y="40969"/>
                      <a:pt x="183013" y="915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9458" name="Picture 2" descr="Related image">
              <a:extLst>
                <a:ext uri="{FF2B5EF4-FFF2-40B4-BE49-F238E27FC236}">
                  <a16:creationId xmlns:a16="http://schemas.microsoft.com/office/drawing/2014/main" id="{3BFBB187-2716-4B69-8A67-408027F81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656" y="5215189"/>
              <a:ext cx="771611" cy="55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60" name="Picture 4" descr="Image result for internet of things icon png">
              <a:extLst>
                <a:ext uri="{FF2B5EF4-FFF2-40B4-BE49-F238E27FC236}">
                  <a16:creationId xmlns:a16="http://schemas.microsoft.com/office/drawing/2014/main" id="{E5A9B51D-A892-4CE1-92BC-71060323C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952" y="5178248"/>
              <a:ext cx="689152" cy="68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809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72EEA47-EC00-4571-972E-7558F224A54A}"/>
              </a:ext>
            </a:extLst>
          </p:cNvPr>
          <p:cNvGrpSpPr/>
          <p:nvPr/>
        </p:nvGrpSpPr>
        <p:grpSpPr>
          <a:xfrm>
            <a:off x="626628" y="1569494"/>
            <a:ext cx="10938744" cy="4213858"/>
            <a:chOff x="626628" y="1569494"/>
            <a:chExt cx="10938744" cy="42138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3A6388-FCE3-42E6-B6AB-33240E56BDC4}"/>
                </a:ext>
              </a:extLst>
            </p:cNvPr>
            <p:cNvGrpSpPr/>
            <p:nvPr/>
          </p:nvGrpSpPr>
          <p:grpSpPr>
            <a:xfrm>
              <a:off x="626628" y="1569494"/>
              <a:ext cx="10938744" cy="4213858"/>
              <a:chOff x="947038" y="1531773"/>
              <a:chExt cx="9827332" cy="378571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074A875-F083-4751-93F8-603502A6534C}"/>
                  </a:ext>
                </a:extLst>
              </p:cNvPr>
              <p:cNvGrpSpPr/>
              <p:nvPr/>
            </p:nvGrpSpPr>
            <p:grpSpPr>
              <a:xfrm>
                <a:off x="947038" y="1531773"/>
                <a:ext cx="9827332" cy="3785717"/>
                <a:chOff x="1085925" y="1118357"/>
                <a:chExt cx="9414089" cy="3626527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B79F3B0-6EB9-43C9-BA04-6676598E3400}"/>
                    </a:ext>
                  </a:extLst>
                </p:cNvPr>
                <p:cNvSpPr/>
                <p:nvPr/>
              </p:nvSpPr>
              <p:spPr>
                <a:xfrm>
                  <a:off x="4692302" y="1828799"/>
                  <a:ext cx="2201334" cy="220133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07D4600-85F1-4DFE-ACD6-6C78F661AF84}"/>
                    </a:ext>
                  </a:extLst>
                </p:cNvPr>
                <p:cNvGrpSpPr/>
                <p:nvPr/>
              </p:nvGrpSpPr>
              <p:grpSpPr>
                <a:xfrm>
                  <a:off x="6323243" y="1118357"/>
                  <a:ext cx="4176771" cy="3626527"/>
                  <a:chOff x="6300665" y="1118357"/>
                  <a:chExt cx="4176771" cy="3626527"/>
                </a:xfrm>
              </p:grpSpPr>
              <p:sp>
                <p:nvSpPr>
                  <p:cNvPr id="49" name="Rectangle: Diagonal Corners Rounded 48">
                    <a:extLst>
                      <a:ext uri="{FF2B5EF4-FFF2-40B4-BE49-F238E27FC236}">
                        <a16:creationId xmlns:a16="http://schemas.microsoft.com/office/drawing/2014/main" id="{820FC256-DAEA-4548-8B9C-956FD08CB161}"/>
                      </a:ext>
                    </a:extLst>
                  </p:cNvPr>
                  <p:cNvSpPr/>
                  <p:nvPr/>
                </p:nvSpPr>
                <p:spPr>
                  <a:xfrm>
                    <a:off x="6886223" y="3802817"/>
                    <a:ext cx="3070578" cy="925047"/>
                  </a:xfrm>
                  <a:prstGeom prst="round2Diag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: Diagonal Corners Rounded 49">
                    <a:extLst>
                      <a:ext uri="{FF2B5EF4-FFF2-40B4-BE49-F238E27FC236}">
                        <a16:creationId xmlns:a16="http://schemas.microsoft.com/office/drawing/2014/main" id="{16F3571D-0F82-4688-B247-5959FEE13B56}"/>
                      </a:ext>
                    </a:extLst>
                  </p:cNvPr>
                  <p:cNvSpPr/>
                  <p:nvPr/>
                </p:nvSpPr>
                <p:spPr>
                  <a:xfrm>
                    <a:off x="7406858" y="2450959"/>
                    <a:ext cx="3070578" cy="925047"/>
                  </a:xfrm>
                  <a:prstGeom prst="round2Diag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: Diagonal Corners Rounded 50">
                    <a:extLst>
                      <a:ext uri="{FF2B5EF4-FFF2-40B4-BE49-F238E27FC236}">
                        <a16:creationId xmlns:a16="http://schemas.microsoft.com/office/drawing/2014/main" id="{2401A929-41EF-4CD7-AD17-326584E9C8C8}"/>
                      </a:ext>
                    </a:extLst>
                  </p:cNvPr>
                  <p:cNvSpPr/>
                  <p:nvPr/>
                </p:nvSpPr>
                <p:spPr>
                  <a:xfrm>
                    <a:off x="6886223" y="1118357"/>
                    <a:ext cx="3070578" cy="925047"/>
                  </a:xfrm>
                  <a:prstGeom prst="round2Diag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8ABAE13-758F-4051-9BC2-227AB6FE1EF8}"/>
                      </a:ext>
                    </a:extLst>
                  </p:cNvPr>
                  <p:cNvGrpSpPr/>
                  <p:nvPr/>
                </p:nvGrpSpPr>
                <p:grpSpPr>
                  <a:xfrm rot="3823020">
                    <a:off x="6442690" y="991271"/>
                    <a:ext cx="993852" cy="1277902"/>
                    <a:chOff x="9223023" y="2720622"/>
                    <a:chExt cx="708378" cy="910838"/>
                  </a:xfrm>
                </p:grpSpPr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F8E34765-41F1-4EA4-A82B-CED06BEB9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3023" y="2720622"/>
                      <a:ext cx="708378" cy="708378"/>
                    </a:xfrm>
                    <a:prstGeom prst="ellips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F2CD676B-6D9E-4DE5-BF1E-55ADABA8D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4811" y="3358217"/>
                      <a:ext cx="304800" cy="1145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Arrow: Pentagon 62">
                      <a:extLst>
                        <a:ext uri="{FF2B5EF4-FFF2-40B4-BE49-F238E27FC236}">
                          <a16:creationId xmlns:a16="http://schemas.microsoft.com/office/drawing/2014/main" id="{7389B917-2053-49C9-B01D-3D1A5607A7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492897" y="3396686"/>
                      <a:ext cx="168628" cy="300919"/>
                    </a:xfrm>
                    <a:prstGeom prst="homePlat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C902958C-C482-460B-842D-06CC163582E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028248" y="2296855"/>
                    <a:ext cx="993852" cy="1277902"/>
                    <a:chOff x="9223023" y="2720622"/>
                    <a:chExt cx="708378" cy="910838"/>
                  </a:xfrm>
                </p:grpSpPr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4F140F4E-2074-4850-8799-2EBF0B1BF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3023" y="2720622"/>
                      <a:ext cx="708378" cy="708378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117CE457-37B9-4894-9014-ADC456880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4811" y="3358217"/>
                      <a:ext cx="304800" cy="114527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Arrow: Pentagon 59">
                      <a:extLst>
                        <a:ext uri="{FF2B5EF4-FFF2-40B4-BE49-F238E27FC236}">
                          <a16:creationId xmlns:a16="http://schemas.microsoft.com/office/drawing/2014/main" id="{A614D1EB-0C4A-4628-A974-86E8FFEF7C9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492897" y="3396686"/>
                      <a:ext cx="168628" cy="300919"/>
                    </a:xfrm>
                    <a:prstGeom prst="homePlat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32B53F88-A99F-4AA0-B4CE-8A2A87CCEFCB}"/>
                      </a:ext>
                    </a:extLst>
                  </p:cNvPr>
                  <p:cNvGrpSpPr/>
                  <p:nvPr/>
                </p:nvGrpSpPr>
                <p:grpSpPr>
                  <a:xfrm rot="7301263">
                    <a:off x="6570031" y="3609007"/>
                    <a:ext cx="993852" cy="1277902"/>
                    <a:chOff x="9223023" y="2720622"/>
                    <a:chExt cx="708378" cy="910838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30E114A5-E641-45F4-A063-95B829B1D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3023" y="2720622"/>
                      <a:ext cx="708378" cy="708378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C84B5789-B893-4183-AF4F-8E260C6DB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4811" y="3358217"/>
                      <a:ext cx="304800" cy="114527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Arrow: Pentagon 56">
                      <a:extLst>
                        <a:ext uri="{FF2B5EF4-FFF2-40B4-BE49-F238E27FC236}">
                          <a16:creationId xmlns:a16="http://schemas.microsoft.com/office/drawing/2014/main" id="{EC0D65BA-79F6-4C2F-9ECD-D3308549AEA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492897" y="3396686"/>
                      <a:ext cx="168628" cy="300919"/>
                    </a:xfrm>
                    <a:prstGeom prst="homePlat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A047E61-1A3D-4FFD-B6D8-1DFA40A80375}"/>
                    </a:ext>
                  </a:extLst>
                </p:cNvPr>
                <p:cNvGrpSpPr/>
                <p:nvPr/>
              </p:nvGrpSpPr>
              <p:grpSpPr>
                <a:xfrm flipH="1">
                  <a:off x="1085925" y="1118357"/>
                  <a:ext cx="4176771" cy="3626527"/>
                  <a:chOff x="6300665" y="1118357"/>
                  <a:chExt cx="4176771" cy="3626527"/>
                </a:xfrm>
              </p:grpSpPr>
              <p:sp>
                <p:nvSpPr>
                  <p:cNvPr id="34" name="Rectangle: Diagonal Corners Rounded 33">
                    <a:extLst>
                      <a:ext uri="{FF2B5EF4-FFF2-40B4-BE49-F238E27FC236}">
                        <a16:creationId xmlns:a16="http://schemas.microsoft.com/office/drawing/2014/main" id="{89D52D62-EF25-4E55-8107-32AAC9B766E6}"/>
                      </a:ext>
                    </a:extLst>
                  </p:cNvPr>
                  <p:cNvSpPr/>
                  <p:nvPr/>
                </p:nvSpPr>
                <p:spPr>
                  <a:xfrm>
                    <a:off x="6886223" y="3802817"/>
                    <a:ext cx="3070578" cy="925047"/>
                  </a:xfrm>
                  <a:prstGeom prst="round2Diag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Rectangle: Diagonal Corners Rounded 34">
                    <a:extLst>
                      <a:ext uri="{FF2B5EF4-FFF2-40B4-BE49-F238E27FC236}">
                        <a16:creationId xmlns:a16="http://schemas.microsoft.com/office/drawing/2014/main" id="{896AED18-0625-40D4-BB05-C79462427AF1}"/>
                      </a:ext>
                    </a:extLst>
                  </p:cNvPr>
                  <p:cNvSpPr/>
                  <p:nvPr/>
                </p:nvSpPr>
                <p:spPr>
                  <a:xfrm>
                    <a:off x="7406858" y="2450959"/>
                    <a:ext cx="3070578" cy="925047"/>
                  </a:xfrm>
                  <a:prstGeom prst="round2Diag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: Diagonal Corners Rounded 35">
                    <a:extLst>
                      <a:ext uri="{FF2B5EF4-FFF2-40B4-BE49-F238E27FC236}">
                        <a16:creationId xmlns:a16="http://schemas.microsoft.com/office/drawing/2014/main" id="{862D8AEC-1ADF-4B48-B3A9-39753B39F0C2}"/>
                      </a:ext>
                    </a:extLst>
                  </p:cNvPr>
                  <p:cNvSpPr/>
                  <p:nvPr/>
                </p:nvSpPr>
                <p:spPr>
                  <a:xfrm>
                    <a:off x="6886223" y="1118357"/>
                    <a:ext cx="3070578" cy="925047"/>
                  </a:xfrm>
                  <a:prstGeom prst="round2Diag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025511B4-78C5-4905-9ECD-683EC4365522}"/>
                      </a:ext>
                    </a:extLst>
                  </p:cNvPr>
                  <p:cNvGrpSpPr/>
                  <p:nvPr/>
                </p:nvGrpSpPr>
                <p:grpSpPr>
                  <a:xfrm rot="3823020">
                    <a:off x="6442690" y="991271"/>
                    <a:ext cx="993852" cy="1277902"/>
                    <a:chOff x="9223023" y="2720622"/>
                    <a:chExt cx="708378" cy="910838"/>
                  </a:xfrm>
                </p:grpSpPr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DA2D3165-7031-4912-81D8-6B6C6B5A4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3023" y="2720622"/>
                      <a:ext cx="708378" cy="708378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A25A578E-198D-45B4-9B81-96F112C51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4811" y="3358217"/>
                      <a:ext cx="304800" cy="11452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Arrow: Pentagon 47">
                      <a:extLst>
                        <a:ext uri="{FF2B5EF4-FFF2-40B4-BE49-F238E27FC236}">
                          <a16:creationId xmlns:a16="http://schemas.microsoft.com/office/drawing/2014/main" id="{EDBB3132-8DFE-452B-B912-C00F406D7C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492897" y="3396686"/>
                      <a:ext cx="168628" cy="300919"/>
                    </a:xfrm>
                    <a:prstGeom prst="homePlat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3D37713-6C08-4608-A59A-C7AD0613937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028248" y="2296855"/>
                    <a:ext cx="993852" cy="1277902"/>
                    <a:chOff x="9223023" y="2720622"/>
                    <a:chExt cx="708378" cy="910838"/>
                  </a:xfrm>
                </p:grpSpPr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FC00F123-F47D-45CB-976B-0AA6E3890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3023" y="2720622"/>
                      <a:ext cx="708378" cy="708378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6C736386-BF99-4176-A624-744297917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4811" y="3358217"/>
                      <a:ext cx="304800" cy="114527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Arrow: Pentagon 44">
                      <a:extLst>
                        <a:ext uri="{FF2B5EF4-FFF2-40B4-BE49-F238E27FC236}">
                          <a16:creationId xmlns:a16="http://schemas.microsoft.com/office/drawing/2014/main" id="{36DEE4E9-5826-47EF-BFCA-A82A9B6A30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492897" y="3396686"/>
                      <a:ext cx="168628" cy="300919"/>
                    </a:xfrm>
                    <a:prstGeom prst="homePlat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965A3EEF-AF45-449B-B616-0BB058FAAB3D}"/>
                      </a:ext>
                    </a:extLst>
                  </p:cNvPr>
                  <p:cNvGrpSpPr/>
                  <p:nvPr/>
                </p:nvGrpSpPr>
                <p:grpSpPr>
                  <a:xfrm rot="7301263">
                    <a:off x="6570031" y="3609007"/>
                    <a:ext cx="993852" cy="1277902"/>
                    <a:chOff x="9223023" y="2720622"/>
                    <a:chExt cx="708378" cy="910838"/>
                  </a:xfrm>
                </p:grpSpPr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982039BF-2FA4-41F4-A99A-8C20DEC14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3023" y="2720622"/>
                      <a:ext cx="708378" cy="708378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954ED869-B990-402C-B13E-72F26328C7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4811" y="3358217"/>
                      <a:ext cx="304800" cy="11452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Arrow: Pentagon 41">
                      <a:extLst>
                        <a:ext uri="{FF2B5EF4-FFF2-40B4-BE49-F238E27FC236}">
                          <a16:creationId xmlns:a16="http://schemas.microsoft.com/office/drawing/2014/main" id="{D126D993-451E-4453-B3F4-982C97E3CA1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492897" y="3396686"/>
                      <a:ext cx="168628" cy="300919"/>
                    </a:xfrm>
                    <a:prstGeom prst="homePlate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5C409F-8020-4A39-942B-342646BB0252}"/>
                  </a:ext>
                </a:extLst>
              </p:cNvPr>
              <p:cNvSpPr txBox="1"/>
              <p:nvPr/>
            </p:nvSpPr>
            <p:spPr>
              <a:xfrm>
                <a:off x="7893517" y="1668968"/>
                <a:ext cx="2088683" cy="69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200" dirty="0">
                    <a:latin typeface="Georgia Pro Light" panose="02040302050405020303" pitchFamily="18" charset="0"/>
                  </a:rPr>
                  <a:t>Google processes more than </a:t>
                </a:r>
                <a:br>
                  <a:rPr lang="en-US" sz="1200" dirty="0">
                    <a:latin typeface="Georgia Pro Light" panose="02040302050405020303" pitchFamily="18" charset="0"/>
                  </a:rPr>
                </a:br>
                <a:r>
                  <a:rPr lang="en-US" sz="2000" dirty="0">
                    <a:latin typeface="Georgia Pro Light" panose="02040302050405020303" pitchFamily="18" charset="0"/>
                  </a:rPr>
                  <a:t>2 MILLION</a:t>
                </a:r>
                <a:r>
                  <a:rPr lang="en-US" sz="1200" dirty="0">
                    <a:latin typeface="Georgia Pro Light" panose="02040302050405020303" pitchFamily="18" charset="0"/>
                  </a:rPr>
                  <a:t> </a:t>
                </a:r>
                <a:br>
                  <a:rPr lang="en-US" sz="1200" dirty="0">
                    <a:latin typeface="Georgia Pro Light" panose="02040302050405020303" pitchFamily="18" charset="0"/>
                  </a:rPr>
                </a:br>
                <a:r>
                  <a:rPr lang="en-US" sz="1200" dirty="0">
                    <a:latin typeface="Georgia Pro Light" panose="02040302050405020303" pitchFamily="18" charset="0"/>
                  </a:rPr>
                  <a:t>Search queries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5849D1-C47F-476E-AD28-25190328A04E}"/>
                  </a:ext>
                </a:extLst>
              </p:cNvPr>
              <p:cNvSpPr txBox="1"/>
              <p:nvPr/>
            </p:nvSpPr>
            <p:spPr>
              <a:xfrm>
                <a:off x="8492184" y="3060066"/>
                <a:ext cx="2088683" cy="69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200" dirty="0">
                    <a:latin typeface="Georgia Pro Light" panose="02040302050405020303" pitchFamily="18" charset="0"/>
                  </a:rPr>
                  <a:t>More than </a:t>
                </a:r>
                <a:br>
                  <a:rPr lang="en-US" sz="1200" dirty="0">
                    <a:latin typeface="Georgia Pro Light" panose="02040302050405020303" pitchFamily="18" charset="0"/>
                  </a:rPr>
                </a:br>
                <a:r>
                  <a:rPr lang="en-US" sz="2000" dirty="0">
                    <a:latin typeface="Georgia Pro Light" panose="02040302050405020303" pitchFamily="18" charset="0"/>
                  </a:rPr>
                  <a:t>100 MILLION </a:t>
                </a:r>
                <a:br>
                  <a:rPr lang="en-US" sz="2000" dirty="0">
                    <a:latin typeface="Georgia Pro Light" panose="02040302050405020303" pitchFamily="18" charset="0"/>
                  </a:rPr>
                </a:br>
                <a:r>
                  <a:rPr lang="en-US" sz="1200" dirty="0">
                    <a:latin typeface="Georgia Pro Light" panose="02040302050405020303" pitchFamily="18" charset="0"/>
                  </a:rPr>
                  <a:t>New emails are generated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5E671B-B647-4E72-B74C-0056F859C3A6}"/>
                  </a:ext>
                </a:extLst>
              </p:cNvPr>
              <p:cNvSpPr txBox="1"/>
              <p:nvPr/>
            </p:nvSpPr>
            <p:spPr>
              <a:xfrm>
                <a:off x="7957693" y="4471265"/>
                <a:ext cx="2088683" cy="69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000" dirty="0">
                    <a:latin typeface="Georgia Pro Light" panose="02040302050405020303" pitchFamily="18" charset="0"/>
                  </a:rPr>
                  <a:t>72 HOURS </a:t>
                </a:r>
                <a:br>
                  <a:rPr lang="en-US" sz="2000" dirty="0">
                    <a:latin typeface="Georgia Pro Light" panose="02040302050405020303" pitchFamily="18" charset="0"/>
                  </a:rPr>
                </a:br>
                <a:r>
                  <a:rPr lang="en-US" sz="1200" dirty="0">
                    <a:latin typeface="Georgia Pro Light" panose="02040302050405020303" pitchFamily="18" charset="0"/>
                  </a:rPr>
                  <a:t>of new video are uploaded to you tube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F7B4D6-693F-40FF-970F-6279D7787A16}"/>
                  </a:ext>
                </a:extLst>
              </p:cNvPr>
              <p:cNvSpPr txBox="1"/>
              <p:nvPr/>
            </p:nvSpPr>
            <p:spPr>
              <a:xfrm>
                <a:off x="1159330" y="3060066"/>
                <a:ext cx="2088683" cy="69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200" dirty="0">
                    <a:latin typeface="Georgia Pro Light" panose="02040302050405020303" pitchFamily="18" charset="0"/>
                  </a:rPr>
                  <a:t>Facebook processes almost </a:t>
                </a:r>
                <a:r>
                  <a:rPr lang="en-US" sz="2000" dirty="0">
                    <a:latin typeface="Georgia Pro Light" panose="02040302050405020303" pitchFamily="18" charset="0"/>
                  </a:rPr>
                  <a:t>350GB</a:t>
                </a:r>
                <a:r>
                  <a:rPr lang="en-US" sz="1200" dirty="0">
                    <a:latin typeface="Georgia Pro Light" panose="02040302050405020303" pitchFamily="18" charset="0"/>
                  </a:rPr>
                  <a:t> </a:t>
                </a:r>
              </a:p>
              <a:p>
                <a:pPr lvl="0" algn="r"/>
                <a:r>
                  <a:rPr lang="en-US" sz="1200" dirty="0">
                    <a:latin typeface="Georgia Pro Light" panose="02040302050405020303" pitchFamily="18" charset="0"/>
                  </a:rPr>
                  <a:t>of data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B1827A-3632-436A-A6DA-B74F0BC312E5}"/>
                  </a:ext>
                </a:extLst>
              </p:cNvPr>
              <p:cNvSpPr txBox="1"/>
              <p:nvPr/>
            </p:nvSpPr>
            <p:spPr>
              <a:xfrm>
                <a:off x="1795744" y="1668968"/>
                <a:ext cx="2088683" cy="69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200" dirty="0">
                    <a:latin typeface="Georgia Pro Light" panose="02040302050405020303" pitchFamily="18" charset="0"/>
                  </a:rPr>
                  <a:t>Twitter users send out </a:t>
                </a:r>
                <a:r>
                  <a:rPr lang="en-US" sz="2000" dirty="0">
                    <a:latin typeface="Georgia Pro Light" panose="02040302050405020303" pitchFamily="18" charset="0"/>
                  </a:rPr>
                  <a:t>285,000</a:t>
                </a:r>
                <a:r>
                  <a:rPr lang="en-US" sz="1200" dirty="0">
                    <a:latin typeface="Georgia Pro Light" panose="02040302050405020303" pitchFamily="18" charset="0"/>
                  </a:rPr>
                  <a:t> </a:t>
                </a:r>
              </a:p>
              <a:p>
                <a:pPr lvl="0" algn="r"/>
                <a:r>
                  <a:rPr lang="en-US" sz="1200" dirty="0">
                    <a:latin typeface="Georgia Pro Light" panose="02040302050405020303" pitchFamily="18" charset="0"/>
                  </a:rPr>
                  <a:t>Tweets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7F23BA-D973-474C-9AF0-4AD373CCAEE7}"/>
                  </a:ext>
                </a:extLst>
              </p:cNvPr>
              <p:cNvSpPr txBox="1"/>
              <p:nvPr/>
            </p:nvSpPr>
            <p:spPr>
              <a:xfrm>
                <a:off x="1490526" y="4554216"/>
                <a:ext cx="2242360" cy="525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/>
                <a:r>
                  <a:rPr lang="en-US" sz="1200" dirty="0">
                    <a:latin typeface="Georgia Pro Light" panose="02040302050405020303" pitchFamily="18" charset="0"/>
                  </a:rPr>
                  <a:t>data Individuals and organizations launch </a:t>
                </a:r>
                <a:r>
                  <a:rPr lang="en-US" sz="2000" dirty="0">
                    <a:latin typeface="Georgia Pro Light" panose="02040302050405020303" pitchFamily="18" charset="0"/>
                  </a:rPr>
                  <a:t>576</a:t>
                </a:r>
                <a:r>
                  <a:rPr lang="en-US" sz="1200" dirty="0">
                    <a:latin typeface="Georgia Pro Light" panose="02040302050405020303" pitchFamily="18" charset="0"/>
                  </a:rPr>
                  <a:t> New websites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91C488-2145-4371-81BA-8C59F69C8922}"/>
                </a:ext>
              </a:extLst>
            </p:cNvPr>
            <p:cNvSpPr txBox="1"/>
            <p:nvPr/>
          </p:nvSpPr>
          <p:spPr>
            <a:xfrm>
              <a:off x="4194500" y="1840351"/>
              <a:ext cx="7717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06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99E9BB6-D4C8-4EC0-A45E-ED4B3C3B4CFA}"/>
                </a:ext>
              </a:extLst>
            </p:cNvPr>
            <p:cNvSpPr txBox="1"/>
            <p:nvPr/>
          </p:nvSpPr>
          <p:spPr>
            <a:xfrm>
              <a:off x="3518854" y="3436003"/>
              <a:ext cx="7717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05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F57BE32-EA59-4556-A7CB-92D3A8BD1251}"/>
                </a:ext>
              </a:extLst>
            </p:cNvPr>
            <p:cNvSpPr txBox="1"/>
            <p:nvPr/>
          </p:nvSpPr>
          <p:spPr>
            <a:xfrm>
              <a:off x="4106679" y="5003226"/>
              <a:ext cx="7717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04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294C06B-485C-4DCF-8FB5-E74AAC421A03}"/>
                </a:ext>
              </a:extLst>
            </p:cNvPr>
            <p:cNvSpPr txBox="1"/>
            <p:nvPr/>
          </p:nvSpPr>
          <p:spPr>
            <a:xfrm>
              <a:off x="7387307" y="5051487"/>
              <a:ext cx="7717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E6680-BBEF-4DF9-AA8C-7761C15A3859}"/>
                </a:ext>
              </a:extLst>
            </p:cNvPr>
            <p:cNvSpPr txBox="1"/>
            <p:nvPr/>
          </p:nvSpPr>
          <p:spPr>
            <a:xfrm>
              <a:off x="7937545" y="3412309"/>
              <a:ext cx="7717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02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5D5F28C-9F5D-451F-9AC9-2B0BA8BF2ABE}"/>
                </a:ext>
              </a:extLst>
            </p:cNvPr>
            <p:cNvSpPr txBox="1"/>
            <p:nvPr/>
          </p:nvSpPr>
          <p:spPr>
            <a:xfrm>
              <a:off x="7238232" y="1840351"/>
              <a:ext cx="7717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01</a:t>
              </a:r>
            </a:p>
          </p:txBody>
        </p:sp>
        <p:pic>
          <p:nvPicPr>
            <p:cNvPr id="17410" name="Picture 2" descr="Image result for clock icon png">
              <a:extLst>
                <a:ext uri="{FF2B5EF4-FFF2-40B4-BE49-F238E27FC236}">
                  <a16:creationId xmlns:a16="http://schemas.microsoft.com/office/drawing/2014/main" id="{9B0C0B8D-EF30-4B67-ABE1-D88CCBE4F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656" y="3011332"/>
              <a:ext cx="1372561" cy="137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DB6B6A1-8F6D-4DA8-8967-87E6B1142C08}"/>
              </a:ext>
            </a:extLst>
          </p:cNvPr>
          <p:cNvSpPr txBox="1"/>
          <p:nvPr/>
        </p:nvSpPr>
        <p:spPr>
          <a:xfrm>
            <a:off x="0" y="9553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Big Data Sources</a:t>
            </a:r>
          </a:p>
        </p:txBody>
      </p:sp>
    </p:spTree>
    <p:extLst>
      <p:ext uri="{BB962C8B-B14F-4D97-AF65-F5344CB8AC3E}">
        <p14:creationId xmlns:p14="http://schemas.microsoft.com/office/powerpoint/2010/main" val="248432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7ED9D604-9EBB-452B-9EA9-6D79F228CD7D}"/>
              </a:ext>
            </a:extLst>
          </p:cNvPr>
          <p:cNvSpPr txBox="1"/>
          <p:nvPr/>
        </p:nvSpPr>
        <p:spPr>
          <a:xfrm>
            <a:off x="1205494" y="275089"/>
            <a:ext cx="948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Characteristics of Big Data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D92A62-465B-46D3-AFD1-C2DD0B727E39}"/>
              </a:ext>
            </a:extLst>
          </p:cNvPr>
          <p:cNvGrpSpPr/>
          <p:nvPr/>
        </p:nvGrpSpPr>
        <p:grpSpPr>
          <a:xfrm>
            <a:off x="2334099" y="2090363"/>
            <a:ext cx="7441497" cy="4385769"/>
            <a:chOff x="1773664" y="1781753"/>
            <a:chExt cx="8877867" cy="556130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DED4673-1F92-4F87-AD65-0A45A85F1092}"/>
                </a:ext>
              </a:extLst>
            </p:cNvPr>
            <p:cNvGrpSpPr/>
            <p:nvPr/>
          </p:nvGrpSpPr>
          <p:grpSpPr>
            <a:xfrm>
              <a:off x="1773664" y="1781753"/>
              <a:ext cx="8877867" cy="4309788"/>
              <a:chOff x="1773664" y="1781753"/>
              <a:chExt cx="8877867" cy="4309788"/>
            </a:xfrm>
          </p:grpSpPr>
          <p:sp>
            <p:nvSpPr>
              <p:cNvPr id="61" name="TextBox 5">
                <a:extLst>
                  <a:ext uri="{FF2B5EF4-FFF2-40B4-BE49-F238E27FC236}">
                    <a16:creationId xmlns:a16="http://schemas.microsoft.com/office/drawing/2014/main" id="{8D409FAD-E422-4AC4-80D1-90EE7FB518B7}"/>
                  </a:ext>
                </a:extLst>
              </p:cNvPr>
              <p:cNvSpPr txBox="1"/>
              <p:nvPr/>
            </p:nvSpPr>
            <p:spPr>
              <a:xfrm>
                <a:off x="8529522" y="4484172"/>
                <a:ext cx="2122009" cy="1053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High speed of accumulation of data</a:t>
                </a:r>
              </a:p>
            </p:txBody>
          </p:sp>
          <p:sp>
            <p:nvSpPr>
              <p:cNvPr id="68" name="TextBox 6">
                <a:extLst>
                  <a:ext uri="{FF2B5EF4-FFF2-40B4-BE49-F238E27FC236}">
                    <a16:creationId xmlns:a16="http://schemas.microsoft.com/office/drawing/2014/main" id="{501A422C-8E96-487E-B712-92F930B097E4}"/>
                  </a:ext>
                </a:extLst>
              </p:cNvPr>
              <p:cNvSpPr txBox="1"/>
              <p:nvPr/>
            </p:nvSpPr>
            <p:spPr>
              <a:xfrm>
                <a:off x="1773664" y="4484172"/>
                <a:ext cx="2122009" cy="1053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Inconsistencies and uncertainty in data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5DB9800-B74D-4C17-9B92-04370502FDEF}"/>
                  </a:ext>
                </a:extLst>
              </p:cNvPr>
              <p:cNvGrpSpPr/>
              <p:nvPr/>
            </p:nvGrpSpPr>
            <p:grpSpPr>
              <a:xfrm>
                <a:off x="2724724" y="1781753"/>
                <a:ext cx="6975748" cy="4309788"/>
                <a:chOff x="2711591" y="1781753"/>
                <a:chExt cx="6975748" cy="4309788"/>
              </a:xfrm>
            </p:grpSpPr>
            <p:sp>
              <p:nvSpPr>
                <p:cNvPr id="75" name="TextBox 8">
                  <a:extLst>
                    <a:ext uri="{FF2B5EF4-FFF2-40B4-BE49-F238E27FC236}">
                      <a16:creationId xmlns:a16="http://schemas.microsoft.com/office/drawing/2014/main" id="{4F893CD8-66CE-4371-8648-719730D0A0A1}"/>
                    </a:ext>
                  </a:extLst>
                </p:cNvPr>
                <p:cNvSpPr txBox="1"/>
                <p:nvPr/>
              </p:nvSpPr>
              <p:spPr>
                <a:xfrm>
                  <a:off x="7565330" y="1850612"/>
                  <a:ext cx="2122009" cy="74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Huge amount of Data</a:t>
                  </a:r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018CA813-A11C-496A-BCB1-3AACB473F500}"/>
                    </a:ext>
                  </a:extLst>
                </p:cNvPr>
                <p:cNvGrpSpPr/>
                <p:nvPr/>
              </p:nvGrpSpPr>
              <p:grpSpPr>
                <a:xfrm>
                  <a:off x="3959419" y="1781753"/>
                  <a:ext cx="4480096" cy="4309788"/>
                  <a:chOff x="3855954" y="1781753"/>
                  <a:chExt cx="4480096" cy="4309788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9923C2F9-6E9E-4BE5-B66C-05D9BC39001B}"/>
                      </a:ext>
                    </a:extLst>
                  </p:cNvPr>
                  <p:cNvGrpSpPr/>
                  <p:nvPr/>
                </p:nvGrpSpPr>
                <p:grpSpPr>
                  <a:xfrm>
                    <a:off x="3855954" y="1781753"/>
                    <a:ext cx="4480096" cy="4309788"/>
                    <a:chOff x="3547366" y="1707967"/>
                    <a:chExt cx="3993613" cy="3841798"/>
                  </a:xfrm>
                </p:grpSpPr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1255A9EE-867E-4F03-BF73-1E1E87E388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7366" y="1707967"/>
                      <a:ext cx="3993613" cy="3841798"/>
                      <a:chOff x="2755639" y="2415539"/>
                      <a:chExt cx="2100086" cy="2020254"/>
                    </a:xfrm>
                  </p:grpSpPr>
                  <p:sp>
                    <p:nvSpPr>
                      <p:cNvPr id="93" name="Freeform: Shape 92">
                        <a:extLst>
                          <a:ext uri="{FF2B5EF4-FFF2-40B4-BE49-F238E27FC236}">
                            <a16:creationId xmlns:a16="http://schemas.microsoft.com/office/drawing/2014/main" id="{7AD8C7F8-655C-4F09-B7FF-7AA82BB666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61834" y="2415572"/>
                        <a:ext cx="1040997" cy="966641"/>
                      </a:xfrm>
                      <a:custGeom>
                        <a:avLst/>
                        <a:gdLst>
                          <a:gd name="connsiteX0" fmla="*/ 580099 w 1040997"/>
                          <a:gd name="connsiteY0" fmla="*/ 962236 h 966640"/>
                          <a:gd name="connsiteX1" fmla="*/ 1042199 w 1040997"/>
                          <a:gd name="connsiteY1" fmla="*/ 626486 h 966640"/>
                          <a:gd name="connsiteX2" fmla="*/ 1042199 w 1040997"/>
                          <a:gd name="connsiteY2" fmla="*/ 4290 h 966640"/>
                          <a:gd name="connsiteX3" fmla="*/ 925229 w 1040997"/>
                          <a:gd name="connsiteY3" fmla="*/ 40439 h 966640"/>
                          <a:gd name="connsiteX4" fmla="*/ 81278 w 1040997"/>
                          <a:gd name="connsiteY4" fmla="*/ 653541 h 966640"/>
                          <a:gd name="connsiteX5" fmla="*/ 4290 w 1040997"/>
                          <a:gd name="connsiteY5" fmla="*/ 776001 h 966640"/>
                          <a:gd name="connsiteX6" fmla="*/ 580099 w 1040997"/>
                          <a:gd name="connsiteY6" fmla="*/ 963152 h 9666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40997" h="966640">
                            <a:moveTo>
                              <a:pt x="580099" y="962236"/>
                            </a:moveTo>
                            <a:lnTo>
                              <a:pt x="1042199" y="626486"/>
                            </a:lnTo>
                            <a:lnTo>
                              <a:pt x="1042199" y="4290"/>
                            </a:lnTo>
                            <a:cubicBezTo>
                              <a:pt x="999701" y="5033"/>
                              <a:pt x="957489" y="17045"/>
                              <a:pt x="925229" y="40439"/>
                            </a:cubicBezTo>
                            <a:lnTo>
                              <a:pt x="81278" y="653541"/>
                            </a:lnTo>
                            <a:cubicBezTo>
                              <a:pt x="43127" y="681281"/>
                              <a:pt x="15844" y="727154"/>
                              <a:pt x="4290" y="776001"/>
                            </a:cubicBezTo>
                            <a:lnTo>
                              <a:pt x="580099" y="963152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75000"/>
                        </a:scheme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16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4" name="Freeform: Shape 93">
                        <a:extLst>
                          <a:ext uri="{FF2B5EF4-FFF2-40B4-BE49-F238E27FC236}">
                            <a16:creationId xmlns:a16="http://schemas.microsoft.com/office/drawing/2014/main" id="{8A52DBC5-A705-4DFF-92DF-4647F4B17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9628" y="2415539"/>
                        <a:ext cx="1052437" cy="966641"/>
                      </a:xfrm>
                      <a:custGeom>
                        <a:avLst/>
                        <a:gdLst>
                          <a:gd name="connsiteX0" fmla="*/ 8179 w 1052437"/>
                          <a:gd name="connsiteY0" fmla="*/ 623716 h 966640"/>
                          <a:gd name="connsiteX1" fmla="*/ 474226 w 1052437"/>
                          <a:gd name="connsiteY1" fmla="*/ 962269 h 966640"/>
                          <a:gd name="connsiteX2" fmla="*/ 473482 w 1052437"/>
                          <a:gd name="connsiteY2" fmla="*/ 964557 h 966640"/>
                          <a:gd name="connsiteX3" fmla="*/ 1050149 w 1052437"/>
                          <a:gd name="connsiteY3" fmla="*/ 777177 h 966640"/>
                          <a:gd name="connsiteX4" fmla="*/ 972875 w 1052437"/>
                          <a:gd name="connsiteY4" fmla="*/ 653573 h 966640"/>
                          <a:gd name="connsiteX5" fmla="*/ 129038 w 1052437"/>
                          <a:gd name="connsiteY5" fmla="*/ 40471 h 966640"/>
                          <a:gd name="connsiteX6" fmla="*/ 4290 w 1052437"/>
                          <a:gd name="connsiteY6" fmla="*/ 4322 h 966640"/>
                          <a:gd name="connsiteX7" fmla="*/ 4290 w 1052437"/>
                          <a:gd name="connsiteY7" fmla="*/ 626518 h 9666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52437" h="966640">
                            <a:moveTo>
                              <a:pt x="8179" y="623716"/>
                            </a:moveTo>
                            <a:lnTo>
                              <a:pt x="474226" y="962269"/>
                            </a:lnTo>
                            <a:lnTo>
                              <a:pt x="473482" y="964557"/>
                            </a:lnTo>
                            <a:lnTo>
                              <a:pt x="1050149" y="777177"/>
                            </a:lnTo>
                            <a:cubicBezTo>
                              <a:pt x="1038710" y="727930"/>
                              <a:pt x="1011312" y="681542"/>
                              <a:pt x="972875" y="653573"/>
                            </a:cubicBezTo>
                            <a:lnTo>
                              <a:pt x="129038" y="40471"/>
                            </a:lnTo>
                            <a:cubicBezTo>
                              <a:pt x="94719" y="15647"/>
                              <a:pt x="49419" y="3579"/>
                              <a:pt x="4290" y="4322"/>
                            </a:cubicBezTo>
                            <a:lnTo>
                              <a:pt x="4290" y="626518"/>
                            </a:lnTo>
                            <a:close/>
                          </a:path>
                        </a:pathLst>
                      </a:custGeom>
                      <a:solidFill>
                        <a:schemeClr val="accent2">
                          <a:lumMod val="75000"/>
                        </a:scheme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16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5" name="Freeform: Shape 94">
                        <a:extLst>
                          <a:ext uri="{FF2B5EF4-FFF2-40B4-BE49-F238E27FC236}">
                            <a16:creationId xmlns:a16="http://schemas.microsoft.com/office/drawing/2014/main" id="{55EBB1FC-48AB-4EF4-BF73-EE380EFF2B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55639" y="3187340"/>
                        <a:ext cx="766449" cy="1212590"/>
                      </a:xfrm>
                      <a:custGeom>
                        <a:avLst/>
                        <a:gdLst>
                          <a:gd name="connsiteX0" fmla="*/ 764179 w 766448"/>
                          <a:gd name="connsiteY0" fmla="*/ 738308 h 1212590"/>
                          <a:gd name="connsiteX1" fmla="*/ 586294 w 766448"/>
                          <a:gd name="connsiteY1" fmla="*/ 191384 h 1212590"/>
                          <a:gd name="connsiteX2" fmla="*/ 10485 w 766448"/>
                          <a:gd name="connsiteY2" fmla="*/ 4290 h 1212590"/>
                          <a:gd name="connsiteX3" fmla="*/ 12773 w 766448"/>
                          <a:gd name="connsiteY3" fmla="*/ 111707 h 1212590"/>
                          <a:gd name="connsiteX4" fmla="*/ 335139 w 766448"/>
                          <a:gd name="connsiteY4" fmla="*/ 1103686 h 1212590"/>
                          <a:gd name="connsiteX5" fmla="*/ 422422 w 766448"/>
                          <a:gd name="connsiteY5" fmla="*/ 1211332 h 1212590"/>
                          <a:gd name="connsiteX6" fmla="*/ 766066 w 766448"/>
                          <a:gd name="connsiteY6" fmla="*/ 738308 h 1212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766448" h="1212590">
                            <a:moveTo>
                              <a:pt x="764179" y="738308"/>
                            </a:moveTo>
                            <a:lnTo>
                              <a:pt x="586294" y="191384"/>
                            </a:lnTo>
                            <a:lnTo>
                              <a:pt x="10485" y="4290"/>
                            </a:lnTo>
                            <a:cubicBezTo>
                              <a:pt x="1509" y="39644"/>
                              <a:pt x="2300" y="76771"/>
                              <a:pt x="12773" y="111707"/>
                            </a:cubicBezTo>
                            <a:lnTo>
                              <a:pt x="335139" y="1103686"/>
                            </a:lnTo>
                            <a:cubicBezTo>
                              <a:pt x="349095" y="1146641"/>
                              <a:pt x="381984" y="1185250"/>
                              <a:pt x="422422" y="1211332"/>
                            </a:cubicBezTo>
                            <a:lnTo>
                              <a:pt x="766066" y="738308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16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6" name="Freeform: Shape 95">
                        <a:extLst>
                          <a:ext uri="{FF2B5EF4-FFF2-40B4-BE49-F238E27FC236}">
                            <a16:creationId xmlns:a16="http://schemas.microsoft.com/office/drawing/2014/main" id="{27485677-9041-45B9-BDCB-8E3B9CCC84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89276" y="3182776"/>
                        <a:ext cx="766449" cy="1212590"/>
                      </a:xfrm>
                      <a:custGeom>
                        <a:avLst/>
                        <a:gdLst>
                          <a:gd name="connsiteX0" fmla="*/ 183833 w 766448"/>
                          <a:gd name="connsiteY0" fmla="*/ 191669 h 1212590"/>
                          <a:gd name="connsiteX1" fmla="*/ 6521 w 766448"/>
                          <a:gd name="connsiteY1" fmla="*/ 737221 h 1212590"/>
                          <a:gd name="connsiteX2" fmla="*/ 4290 w 766448"/>
                          <a:gd name="connsiteY2" fmla="*/ 737221 h 1212590"/>
                          <a:gd name="connsiteX3" fmla="*/ 348048 w 766448"/>
                          <a:gd name="connsiteY3" fmla="*/ 1210417 h 1212590"/>
                          <a:gd name="connsiteX4" fmla="*/ 435560 w 766448"/>
                          <a:gd name="connsiteY4" fmla="*/ 1102600 h 1212590"/>
                          <a:gd name="connsiteX5" fmla="*/ 757869 w 766448"/>
                          <a:gd name="connsiteY5" fmla="*/ 110563 h 1212590"/>
                          <a:gd name="connsiteX6" fmla="*/ 760443 w 766448"/>
                          <a:gd name="connsiteY6" fmla="*/ 4290 h 1212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766448" h="1212590">
                            <a:moveTo>
                              <a:pt x="183833" y="191669"/>
                            </a:moveTo>
                            <a:lnTo>
                              <a:pt x="6521" y="737221"/>
                            </a:lnTo>
                            <a:lnTo>
                              <a:pt x="4290" y="737221"/>
                            </a:lnTo>
                            <a:lnTo>
                              <a:pt x="348048" y="1210417"/>
                            </a:lnTo>
                            <a:cubicBezTo>
                              <a:pt x="388601" y="1184278"/>
                              <a:pt x="421547" y="1145612"/>
                              <a:pt x="435560" y="1102600"/>
                            </a:cubicBezTo>
                            <a:lnTo>
                              <a:pt x="757869" y="110563"/>
                            </a:lnTo>
                            <a:cubicBezTo>
                              <a:pt x="768239" y="76010"/>
                              <a:pt x="769131" y="39306"/>
                              <a:pt x="760443" y="429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16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7" name="Freeform: Shape 96">
                        <a:extLst>
                          <a:ext uri="{FF2B5EF4-FFF2-40B4-BE49-F238E27FC236}">
                            <a16:creationId xmlns:a16="http://schemas.microsoft.com/office/drawing/2014/main" id="{9730D55B-C75F-4921-9525-5CF6CD70C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3771" y="3921014"/>
                        <a:ext cx="1264068" cy="514779"/>
                      </a:xfrm>
                      <a:custGeom>
                        <a:avLst/>
                        <a:gdLst>
                          <a:gd name="connsiteX0" fmla="*/ 347933 w 1264068"/>
                          <a:gd name="connsiteY0" fmla="*/ 4633 h 514778"/>
                          <a:gd name="connsiteX1" fmla="*/ 4290 w 1264068"/>
                          <a:gd name="connsiteY1" fmla="*/ 477486 h 514778"/>
                          <a:gd name="connsiteX2" fmla="*/ 112508 w 1264068"/>
                          <a:gd name="connsiteY2" fmla="*/ 511805 h 514778"/>
                          <a:gd name="connsiteX3" fmla="*/ 1155565 w 1264068"/>
                          <a:gd name="connsiteY3" fmla="*/ 511805 h 514778"/>
                          <a:gd name="connsiteX4" fmla="*/ 1263611 w 1264068"/>
                          <a:gd name="connsiteY4" fmla="*/ 477486 h 514778"/>
                          <a:gd name="connsiteX5" fmla="*/ 919853 w 1264068"/>
                          <a:gd name="connsiteY5" fmla="*/ 4290 h 5147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264068" h="514778">
                            <a:moveTo>
                              <a:pt x="347933" y="4633"/>
                            </a:moveTo>
                            <a:lnTo>
                              <a:pt x="4290" y="477486"/>
                            </a:lnTo>
                            <a:cubicBezTo>
                              <a:pt x="36371" y="498969"/>
                              <a:pt x="73905" y="510872"/>
                              <a:pt x="112508" y="511805"/>
                            </a:cubicBezTo>
                            <a:lnTo>
                              <a:pt x="1155565" y="511805"/>
                            </a:lnTo>
                            <a:cubicBezTo>
                              <a:pt x="1194104" y="510832"/>
                              <a:pt x="1231575" y="498930"/>
                              <a:pt x="1263611" y="477486"/>
                            </a:cubicBezTo>
                            <a:lnTo>
                              <a:pt x="919853" y="429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4572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16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88" name="Isosceles Triangle 87">
                      <a:extLst>
                        <a:ext uri="{FF2B5EF4-FFF2-40B4-BE49-F238E27FC236}">
                          <a16:creationId xmlns:a16="http://schemas.microsoft.com/office/drawing/2014/main" id="{A4D7EB3A-5E27-4DCB-856A-5360A48E8669}"/>
                        </a:ext>
                      </a:extLst>
                    </p:cNvPr>
                    <p:cNvSpPr/>
                    <p:nvPr/>
                  </p:nvSpPr>
                  <p:spPr>
                    <a:xfrm rot="11222549">
                      <a:off x="5493675" y="1804191"/>
                      <a:ext cx="225737" cy="1091959"/>
                    </a:xfrm>
                    <a:prstGeom prst="triangle">
                      <a:avLst/>
                    </a:prstGeom>
                    <a:gradFill flip="none" rotWithShape="1">
                      <a:gsLst>
                        <a:gs pos="0">
                          <a:schemeClr val="tx1"/>
                        </a:gs>
                        <a:gs pos="97000">
                          <a:schemeClr val="accent2">
                            <a:lumMod val="7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9" name="Isosceles Triangle 88">
                      <a:extLst>
                        <a:ext uri="{FF2B5EF4-FFF2-40B4-BE49-F238E27FC236}">
                          <a16:creationId xmlns:a16="http://schemas.microsoft.com/office/drawing/2014/main" id="{58CED852-3BB7-4E24-994F-184ABF1DC2FB}"/>
                        </a:ext>
                      </a:extLst>
                    </p:cNvPr>
                    <p:cNvSpPr/>
                    <p:nvPr/>
                  </p:nvSpPr>
                  <p:spPr>
                    <a:xfrm rot="15468432">
                      <a:off x="6835574" y="2863971"/>
                      <a:ext cx="225737" cy="1091959"/>
                    </a:xfrm>
                    <a:prstGeom prst="triangle">
                      <a:avLst/>
                    </a:prstGeom>
                    <a:gradFill flip="none" rotWithShape="1">
                      <a:gsLst>
                        <a:gs pos="0">
                          <a:schemeClr val="tx1"/>
                        </a:gs>
                        <a:gs pos="97000">
                          <a:schemeClr val="accent6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90" name="Isosceles Triangle 89">
                      <a:extLst>
                        <a:ext uri="{FF2B5EF4-FFF2-40B4-BE49-F238E27FC236}">
                          <a16:creationId xmlns:a16="http://schemas.microsoft.com/office/drawing/2014/main" id="{2A6B1729-F9CF-4FB0-ACBA-8A54D49EBB78}"/>
                        </a:ext>
                      </a:extLst>
                    </p:cNvPr>
                    <p:cNvSpPr/>
                    <p:nvPr/>
                  </p:nvSpPr>
                  <p:spPr>
                    <a:xfrm rot="19772544">
                      <a:off x="6255296" y="4510874"/>
                      <a:ext cx="204557" cy="1018128"/>
                    </a:xfrm>
                    <a:prstGeom prst="triangle">
                      <a:avLst/>
                    </a:prstGeom>
                    <a:gradFill flip="none" rotWithShape="1">
                      <a:gsLst>
                        <a:gs pos="0">
                          <a:schemeClr val="tx1"/>
                        </a:gs>
                        <a:gs pos="97000">
                          <a:schemeClr val="accent3">
                            <a:lumMod val="7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91" name="Isosceles Triangle 90">
                      <a:extLst>
                        <a:ext uri="{FF2B5EF4-FFF2-40B4-BE49-F238E27FC236}">
                          <a16:creationId xmlns:a16="http://schemas.microsoft.com/office/drawing/2014/main" id="{E433282C-229B-4C18-AE39-7464AB959343}"/>
                        </a:ext>
                      </a:extLst>
                    </p:cNvPr>
                    <p:cNvSpPr/>
                    <p:nvPr/>
                  </p:nvSpPr>
                  <p:spPr>
                    <a:xfrm rot="6835636" flipH="1">
                      <a:off x="4066228" y="2765000"/>
                      <a:ext cx="225737" cy="1091960"/>
                    </a:xfrm>
                    <a:prstGeom prst="triangle">
                      <a:avLst/>
                    </a:prstGeom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accent1">
                            <a:lumMod val="7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92" name="Isosceles Triangle 91">
                      <a:extLst>
                        <a:ext uri="{FF2B5EF4-FFF2-40B4-BE49-F238E27FC236}">
                          <a16:creationId xmlns:a16="http://schemas.microsoft.com/office/drawing/2014/main" id="{6F2B7282-5EBB-4BF3-B9A5-A33860A0DC28}"/>
                        </a:ext>
                      </a:extLst>
                    </p:cNvPr>
                    <p:cNvSpPr/>
                    <p:nvPr/>
                  </p:nvSpPr>
                  <p:spPr>
                    <a:xfrm rot="2492941">
                      <a:off x="4577471" y="4453561"/>
                      <a:ext cx="204557" cy="1018128"/>
                    </a:xfrm>
                    <a:prstGeom prst="triangle">
                      <a:avLst/>
                    </a:prstGeom>
                    <a:gradFill flip="none" rotWithShape="1">
                      <a:gsLst>
                        <a:gs pos="0">
                          <a:schemeClr val="tx1"/>
                        </a:gs>
                        <a:gs pos="97000">
                          <a:schemeClr val="accent4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60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9" name="TextBox 12">
                    <a:extLst>
                      <a:ext uri="{FF2B5EF4-FFF2-40B4-BE49-F238E27FC236}">
                        <a16:creationId xmlns:a16="http://schemas.microsoft.com/office/drawing/2014/main" id="{EE76DBBC-6F65-4050-8583-9B4A77791C20}"/>
                      </a:ext>
                    </a:extLst>
                  </p:cNvPr>
                  <p:cNvSpPr txBox="1"/>
                  <p:nvPr/>
                </p:nvSpPr>
                <p:spPr>
                  <a:xfrm rot="19390470">
                    <a:off x="4220774" y="2832525"/>
                    <a:ext cx="1941633" cy="4292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/>
                    <a:r>
                      <a: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</a:rPr>
                      <a:t>Value</a:t>
                    </a:r>
                  </a:p>
                </p:txBody>
              </p:sp>
              <p:sp>
                <p:nvSpPr>
                  <p:cNvPr id="80" name="TextBox 13">
                    <a:extLst>
                      <a:ext uri="{FF2B5EF4-FFF2-40B4-BE49-F238E27FC236}">
                        <a16:creationId xmlns:a16="http://schemas.microsoft.com/office/drawing/2014/main" id="{AC9C2603-2BC5-48EE-B9B5-0585AE2C51C7}"/>
                      </a:ext>
                    </a:extLst>
                  </p:cNvPr>
                  <p:cNvSpPr txBox="1"/>
                  <p:nvPr/>
                </p:nvSpPr>
                <p:spPr>
                  <a:xfrm rot="1941980">
                    <a:off x="6016166" y="2861521"/>
                    <a:ext cx="1941633" cy="4292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/>
                    <a:r>
                      <a: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</a:rPr>
                      <a:t>Volume</a:t>
                    </a:r>
                  </a:p>
                </p:txBody>
              </p:sp>
              <p:sp>
                <p:nvSpPr>
                  <p:cNvPr id="81" name="TextBox 14">
                    <a:extLst>
                      <a:ext uri="{FF2B5EF4-FFF2-40B4-BE49-F238E27FC236}">
                        <a16:creationId xmlns:a16="http://schemas.microsoft.com/office/drawing/2014/main" id="{C8D640E7-0474-46D7-8FE6-FFE52D5E1A27}"/>
                      </a:ext>
                    </a:extLst>
                  </p:cNvPr>
                  <p:cNvSpPr txBox="1"/>
                  <p:nvPr/>
                </p:nvSpPr>
                <p:spPr>
                  <a:xfrm>
                    <a:off x="5154921" y="5422800"/>
                    <a:ext cx="1941633" cy="4292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/>
                    <a:r>
                      <a: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</a:rPr>
                      <a:t>Variety</a:t>
                    </a:r>
                  </a:p>
                </p:txBody>
              </p:sp>
              <p:sp>
                <p:nvSpPr>
                  <p:cNvPr id="83" name="TextBox 15">
                    <a:extLst>
                      <a:ext uri="{FF2B5EF4-FFF2-40B4-BE49-F238E27FC236}">
                        <a16:creationId xmlns:a16="http://schemas.microsoft.com/office/drawing/2014/main" id="{F298D015-5DC2-497C-8021-DEFBAE88E9A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532712" y="4410371"/>
                    <a:ext cx="1941635" cy="403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/>
                    <a:r>
                      <a: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</a:rPr>
                      <a:t>Velocity</a:t>
                    </a:r>
                  </a:p>
                </p:txBody>
              </p:sp>
              <p:sp>
                <p:nvSpPr>
                  <p:cNvPr id="85" name="TextBox 16">
                    <a:extLst>
                      <a:ext uri="{FF2B5EF4-FFF2-40B4-BE49-F238E27FC236}">
                        <a16:creationId xmlns:a16="http://schemas.microsoft.com/office/drawing/2014/main" id="{56B81298-E090-4F15-BE28-6F9198691B38}"/>
                      </a:ext>
                    </a:extLst>
                  </p:cNvPr>
                  <p:cNvSpPr txBox="1"/>
                  <p:nvPr/>
                </p:nvSpPr>
                <p:spPr>
                  <a:xfrm rot="15194772">
                    <a:off x="3740596" y="4397647"/>
                    <a:ext cx="1941635" cy="403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/>
                    <a:r>
                      <a: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" panose="02040502050405020303" pitchFamily="18" charset="0"/>
                      </a:rPr>
                      <a:t>veracity</a:t>
                    </a:r>
                  </a:p>
                </p:txBody>
              </p:sp>
              <p:sp>
                <p:nvSpPr>
                  <p:cNvPr id="86" name="TextBox 17">
                    <a:extLst>
                      <a:ext uri="{FF2B5EF4-FFF2-40B4-BE49-F238E27FC236}">
                        <a16:creationId xmlns:a16="http://schemas.microsoft.com/office/drawing/2014/main" id="{39DC377B-54B2-433B-8D22-E61D12511901}"/>
                      </a:ext>
                    </a:extLst>
                  </p:cNvPr>
                  <p:cNvSpPr txBox="1"/>
                  <p:nvPr/>
                </p:nvSpPr>
                <p:spPr>
                  <a:xfrm>
                    <a:off x="5154921" y="3990764"/>
                    <a:ext cx="1941633" cy="4292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Big data</a:t>
                    </a:r>
                  </a:p>
                </p:txBody>
              </p:sp>
            </p:grpSp>
            <p:sp>
              <p:nvSpPr>
                <p:cNvPr id="77" name="TextBox 10">
                  <a:extLst>
                    <a:ext uri="{FF2B5EF4-FFF2-40B4-BE49-F238E27FC236}">
                      <a16:creationId xmlns:a16="http://schemas.microsoft.com/office/drawing/2014/main" id="{7AC11E50-21F4-4DAA-BF0D-66FF429C55A6}"/>
                    </a:ext>
                  </a:extLst>
                </p:cNvPr>
                <p:cNvSpPr txBox="1"/>
                <p:nvPr/>
              </p:nvSpPr>
              <p:spPr>
                <a:xfrm>
                  <a:off x="2711591" y="1850612"/>
                  <a:ext cx="2122009" cy="74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Extract useful data</a:t>
                  </a:r>
                </a:p>
              </p:txBody>
            </p:sp>
          </p:grpSp>
        </p:grpSp>
        <p:sp>
          <p:nvSpPr>
            <p:cNvPr id="39" name="TextBox 4">
              <a:extLst>
                <a:ext uri="{FF2B5EF4-FFF2-40B4-BE49-F238E27FC236}">
                  <a16:creationId xmlns:a16="http://schemas.microsoft.com/office/drawing/2014/main" id="{B2A5EAAA-5007-4DAA-B3B0-FBAE18A14848}"/>
                </a:ext>
              </a:extLst>
            </p:cNvPr>
            <p:cNvSpPr txBox="1"/>
            <p:nvPr/>
          </p:nvSpPr>
          <p:spPr>
            <a:xfrm>
              <a:off x="5179286" y="6289327"/>
              <a:ext cx="2122009" cy="1053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Different formats of data from different 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00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C00A5B8-0661-41F1-A11D-45369CAF32F8}"/>
              </a:ext>
            </a:extLst>
          </p:cNvPr>
          <p:cNvGrpSpPr/>
          <p:nvPr/>
        </p:nvGrpSpPr>
        <p:grpSpPr>
          <a:xfrm>
            <a:off x="486755" y="1398868"/>
            <a:ext cx="11218491" cy="5015608"/>
            <a:chOff x="472898" y="921196"/>
            <a:chExt cx="11218491" cy="501560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2DD7251-2CB8-41FB-B35B-1F90563A8C45}"/>
                </a:ext>
              </a:extLst>
            </p:cNvPr>
            <p:cNvGrpSpPr/>
            <p:nvPr/>
          </p:nvGrpSpPr>
          <p:grpSpPr>
            <a:xfrm>
              <a:off x="3573302" y="921196"/>
              <a:ext cx="5045396" cy="5015608"/>
              <a:chOff x="3638227" y="1439923"/>
              <a:chExt cx="4219237" cy="4194329"/>
            </a:xfrm>
          </p:grpSpPr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20482686-4C53-49F4-8F01-1BD330032F01}"/>
                  </a:ext>
                </a:extLst>
              </p:cNvPr>
              <p:cNvSpPr/>
              <p:nvPr/>
            </p:nvSpPr>
            <p:spPr>
              <a:xfrm rot="16200000">
                <a:off x="4945134" y="2856604"/>
                <a:ext cx="1578722" cy="1360968"/>
              </a:xfrm>
              <a:prstGeom prst="hexagon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FEE122A2-F678-45BA-BAFD-7BBD972F253D}"/>
                  </a:ext>
                </a:extLst>
              </p:cNvPr>
              <p:cNvSpPr/>
              <p:nvPr/>
            </p:nvSpPr>
            <p:spPr>
              <a:xfrm rot="16200000">
                <a:off x="5170969" y="3051289"/>
                <a:ext cx="1127052" cy="971598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216992"/>
                <a:endParaRPr lang="en-US" sz="844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F8A39F3-BB6B-4F4B-B029-217C82FDB7B7}"/>
                  </a:ext>
                </a:extLst>
              </p:cNvPr>
              <p:cNvGrpSpPr/>
              <p:nvPr/>
            </p:nvGrpSpPr>
            <p:grpSpPr>
              <a:xfrm>
                <a:off x="6496496" y="2747726"/>
                <a:ext cx="1360968" cy="1578722"/>
                <a:chOff x="6455738" y="3123420"/>
                <a:chExt cx="1360968" cy="1578722"/>
              </a:xfrm>
            </p:grpSpPr>
            <p:sp>
              <p:nvSpPr>
                <p:cNvPr id="24" name="Hexagon 23">
                  <a:extLst>
                    <a:ext uri="{FF2B5EF4-FFF2-40B4-BE49-F238E27FC236}">
                      <a16:creationId xmlns:a16="http://schemas.microsoft.com/office/drawing/2014/main" id="{BFB71718-8EAB-4B55-882C-C40F87309114}"/>
                    </a:ext>
                  </a:extLst>
                </p:cNvPr>
                <p:cNvSpPr/>
                <p:nvPr/>
              </p:nvSpPr>
              <p:spPr>
                <a:xfrm rot="16200000">
                  <a:off x="6346861" y="3232297"/>
                  <a:ext cx="1578722" cy="1360968"/>
                </a:xfrm>
                <a:prstGeom prst="hexag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7EEBF627-87B3-4E0F-B27A-27CC38C09663}"/>
                    </a:ext>
                  </a:extLst>
                </p:cNvPr>
                <p:cNvSpPr/>
                <p:nvPr/>
              </p:nvSpPr>
              <p:spPr>
                <a:xfrm rot="16200000">
                  <a:off x="6572696" y="3426982"/>
                  <a:ext cx="1127052" cy="971598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216992"/>
                  <a:endParaRPr lang="en-US" sz="844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3A9D002-047C-48E3-A2B1-E890404624A1}"/>
                  </a:ext>
                </a:extLst>
              </p:cNvPr>
              <p:cNvGrpSpPr/>
              <p:nvPr/>
            </p:nvGrpSpPr>
            <p:grpSpPr>
              <a:xfrm>
                <a:off x="4336311" y="1439923"/>
                <a:ext cx="1360968" cy="1578722"/>
                <a:chOff x="4295553" y="1815616"/>
                <a:chExt cx="1360968" cy="1578722"/>
              </a:xfrm>
            </p:grpSpPr>
            <p:sp>
              <p:nvSpPr>
                <p:cNvPr id="21" name="Hexagon 20">
                  <a:extLst>
                    <a:ext uri="{FF2B5EF4-FFF2-40B4-BE49-F238E27FC236}">
                      <a16:creationId xmlns:a16="http://schemas.microsoft.com/office/drawing/2014/main" id="{32F02488-82E2-4AE2-86DC-3F3570518E01}"/>
                    </a:ext>
                  </a:extLst>
                </p:cNvPr>
                <p:cNvSpPr/>
                <p:nvPr/>
              </p:nvSpPr>
              <p:spPr>
                <a:xfrm rot="16200000">
                  <a:off x="4186676" y="1924493"/>
                  <a:ext cx="1578722" cy="1360968"/>
                </a:xfrm>
                <a:prstGeom prst="hexagon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Hexagon 21">
                  <a:extLst>
                    <a:ext uri="{FF2B5EF4-FFF2-40B4-BE49-F238E27FC236}">
                      <a16:creationId xmlns:a16="http://schemas.microsoft.com/office/drawing/2014/main" id="{5011E704-71B8-48C6-A0A5-7D4C8AAD62D7}"/>
                    </a:ext>
                  </a:extLst>
                </p:cNvPr>
                <p:cNvSpPr/>
                <p:nvPr/>
              </p:nvSpPr>
              <p:spPr>
                <a:xfrm rot="16200000">
                  <a:off x="4412511" y="2123855"/>
                  <a:ext cx="1127052" cy="971598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216992"/>
                  <a:endParaRPr lang="en-US" sz="844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C67290A-8E88-4C7D-B154-3034E4E8C663}"/>
                  </a:ext>
                </a:extLst>
              </p:cNvPr>
              <p:cNvGrpSpPr/>
              <p:nvPr/>
            </p:nvGrpSpPr>
            <p:grpSpPr>
              <a:xfrm>
                <a:off x="5778796" y="1439923"/>
                <a:ext cx="1360968" cy="1578722"/>
                <a:chOff x="5738038" y="1815616"/>
                <a:chExt cx="1360968" cy="1578722"/>
              </a:xfrm>
            </p:grpSpPr>
            <p:sp>
              <p:nvSpPr>
                <p:cNvPr id="18" name="Hexagon 17">
                  <a:extLst>
                    <a:ext uri="{FF2B5EF4-FFF2-40B4-BE49-F238E27FC236}">
                      <a16:creationId xmlns:a16="http://schemas.microsoft.com/office/drawing/2014/main" id="{469C06CB-065A-49B6-B6E3-6392F036CE18}"/>
                    </a:ext>
                  </a:extLst>
                </p:cNvPr>
                <p:cNvSpPr/>
                <p:nvPr/>
              </p:nvSpPr>
              <p:spPr>
                <a:xfrm rot="16200000">
                  <a:off x="5629161" y="1924493"/>
                  <a:ext cx="1578722" cy="1360968"/>
                </a:xfrm>
                <a:prstGeom prst="hexagon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Hexagon 18">
                  <a:extLst>
                    <a:ext uri="{FF2B5EF4-FFF2-40B4-BE49-F238E27FC236}">
                      <a16:creationId xmlns:a16="http://schemas.microsoft.com/office/drawing/2014/main" id="{7E7E06DE-778D-46D2-BE9D-21E56B7B0D7F}"/>
                    </a:ext>
                  </a:extLst>
                </p:cNvPr>
                <p:cNvSpPr/>
                <p:nvPr/>
              </p:nvSpPr>
              <p:spPr>
                <a:xfrm rot="16200000">
                  <a:off x="5854996" y="2123855"/>
                  <a:ext cx="1127052" cy="971598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216992"/>
                  <a:endParaRPr lang="en-US" sz="844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6DF0C23-E888-4939-B814-9DF7E270BA28}"/>
                  </a:ext>
                </a:extLst>
              </p:cNvPr>
              <p:cNvGrpSpPr/>
              <p:nvPr/>
            </p:nvGrpSpPr>
            <p:grpSpPr>
              <a:xfrm>
                <a:off x="4334536" y="4055530"/>
                <a:ext cx="1360968" cy="1578722"/>
                <a:chOff x="4293778" y="4431223"/>
                <a:chExt cx="1360968" cy="1578722"/>
              </a:xfrm>
            </p:grpSpPr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C991E115-7E2E-41D3-815D-8C5CBBA67D69}"/>
                    </a:ext>
                  </a:extLst>
                </p:cNvPr>
                <p:cNvSpPr/>
                <p:nvPr/>
              </p:nvSpPr>
              <p:spPr>
                <a:xfrm rot="16200000">
                  <a:off x="4184901" y="4540100"/>
                  <a:ext cx="1578722" cy="1360968"/>
                </a:xfrm>
                <a:prstGeom prst="hexagon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EA29092B-2592-4AAD-8F69-81E0B881A1A7}"/>
                    </a:ext>
                  </a:extLst>
                </p:cNvPr>
                <p:cNvSpPr/>
                <p:nvPr/>
              </p:nvSpPr>
              <p:spPr>
                <a:xfrm rot="16200000">
                  <a:off x="4410736" y="4734785"/>
                  <a:ext cx="1127052" cy="971598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216992"/>
                  <a:endParaRPr lang="en-US" sz="844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88A4508-53A5-4D10-B722-B9EE6B53228E}"/>
                  </a:ext>
                </a:extLst>
              </p:cNvPr>
              <p:cNvGrpSpPr/>
              <p:nvPr/>
            </p:nvGrpSpPr>
            <p:grpSpPr>
              <a:xfrm>
                <a:off x="5777021" y="4055530"/>
                <a:ext cx="1360968" cy="1578722"/>
                <a:chOff x="5736263" y="4431223"/>
                <a:chExt cx="1360968" cy="1578722"/>
              </a:xfrm>
            </p:grpSpPr>
            <p:sp>
              <p:nvSpPr>
                <p:cNvPr id="12" name="Hexagon 11">
                  <a:extLst>
                    <a:ext uri="{FF2B5EF4-FFF2-40B4-BE49-F238E27FC236}">
                      <a16:creationId xmlns:a16="http://schemas.microsoft.com/office/drawing/2014/main" id="{ED94C690-CA88-48B2-BAA9-644B6A21C507}"/>
                    </a:ext>
                  </a:extLst>
                </p:cNvPr>
                <p:cNvSpPr/>
                <p:nvPr/>
              </p:nvSpPr>
              <p:spPr>
                <a:xfrm rot="16200000">
                  <a:off x="5627386" y="4540100"/>
                  <a:ext cx="1578722" cy="1360968"/>
                </a:xfrm>
                <a:prstGeom prst="hexagon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09D33033-E75B-4B20-B975-A6FEA67BC65B}"/>
                    </a:ext>
                  </a:extLst>
                </p:cNvPr>
                <p:cNvSpPr/>
                <p:nvPr/>
              </p:nvSpPr>
              <p:spPr>
                <a:xfrm rot="16200000">
                  <a:off x="5853221" y="4734785"/>
                  <a:ext cx="1127052" cy="971598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216992"/>
                  <a:endParaRPr lang="en-US" sz="844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A216823-1731-43B3-A19A-6556CB9B9BD5}"/>
                  </a:ext>
                </a:extLst>
              </p:cNvPr>
              <p:cNvGrpSpPr/>
              <p:nvPr/>
            </p:nvGrpSpPr>
            <p:grpSpPr>
              <a:xfrm>
                <a:off x="3638227" y="2747726"/>
                <a:ext cx="1360968" cy="1578722"/>
                <a:chOff x="4293778" y="4431223"/>
                <a:chExt cx="1360968" cy="1578722"/>
              </a:xfrm>
            </p:grpSpPr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5C8DAD50-32D4-4837-AA6F-22658006904F}"/>
                    </a:ext>
                  </a:extLst>
                </p:cNvPr>
                <p:cNvSpPr/>
                <p:nvPr/>
              </p:nvSpPr>
              <p:spPr>
                <a:xfrm rot="16200000">
                  <a:off x="4184901" y="4540100"/>
                  <a:ext cx="1578722" cy="1360968"/>
                </a:xfrm>
                <a:prstGeom prst="hexag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2879C5F8-0CEB-42FF-B7E9-78089A26AE33}"/>
                    </a:ext>
                  </a:extLst>
                </p:cNvPr>
                <p:cNvSpPr/>
                <p:nvPr/>
              </p:nvSpPr>
              <p:spPr>
                <a:xfrm rot="16200000">
                  <a:off x="4410736" y="4734785"/>
                  <a:ext cx="1127052" cy="971598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216992"/>
                  <a:endParaRPr lang="en-US" sz="844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994309-070E-4D8A-9B5B-4441CDEE6FBA}"/>
                </a:ext>
              </a:extLst>
            </p:cNvPr>
            <p:cNvSpPr txBox="1"/>
            <p:nvPr/>
          </p:nvSpPr>
          <p:spPr>
            <a:xfrm>
              <a:off x="7915701" y="1617681"/>
              <a:ext cx="29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Healthcare &amp; research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CB1951-81AB-4089-877C-03873A2430F8}"/>
                </a:ext>
              </a:extLst>
            </p:cNvPr>
            <p:cNvSpPr txBox="1"/>
            <p:nvPr/>
          </p:nvSpPr>
          <p:spPr>
            <a:xfrm>
              <a:off x="1335386" y="1656294"/>
              <a:ext cx="29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Government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069AA6-1F88-4715-80EC-482BF1FC8A0C}"/>
                </a:ext>
              </a:extLst>
            </p:cNvPr>
            <p:cNvSpPr txBox="1"/>
            <p:nvPr/>
          </p:nvSpPr>
          <p:spPr>
            <a:xfrm>
              <a:off x="7915701" y="4838594"/>
              <a:ext cx="29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Mobile telecom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354737-58A0-41A8-8159-A9ABE43660A3}"/>
                </a:ext>
              </a:extLst>
            </p:cNvPr>
            <p:cNvSpPr txBox="1"/>
            <p:nvPr/>
          </p:nvSpPr>
          <p:spPr>
            <a:xfrm>
              <a:off x="8716177" y="3235362"/>
              <a:ext cx="29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Education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03EF88-E74D-4132-9DA4-4A6E161EBEFD}"/>
                </a:ext>
              </a:extLst>
            </p:cNvPr>
            <p:cNvSpPr txBox="1"/>
            <p:nvPr/>
          </p:nvSpPr>
          <p:spPr>
            <a:xfrm>
              <a:off x="472898" y="3235362"/>
              <a:ext cx="29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Finance and banking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9FFD66-3438-4F66-908E-E07E0C187F42}"/>
                </a:ext>
              </a:extLst>
            </p:cNvPr>
            <p:cNvSpPr txBox="1"/>
            <p:nvPr/>
          </p:nvSpPr>
          <p:spPr>
            <a:xfrm>
              <a:off x="1197936" y="4838594"/>
              <a:ext cx="29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Retail</a:t>
              </a:r>
            </a:p>
          </p:txBody>
        </p:sp>
        <p:pic>
          <p:nvPicPr>
            <p:cNvPr id="39" name="Graphic 38" descr="Shopping cart">
              <a:extLst>
                <a:ext uri="{FF2B5EF4-FFF2-40B4-BE49-F238E27FC236}">
                  <a16:creationId xmlns:a16="http://schemas.microsoft.com/office/drawing/2014/main" id="{8E460A1F-BA93-4BD6-92DB-C96F7AC6D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05800" y="4771591"/>
              <a:ext cx="492088" cy="492088"/>
            </a:xfrm>
            <a:prstGeom prst="rect">
              <a:avLst/>
            </a:prstGeom>
          </p:spPr>
        </p:pic>
        <p:pic>
          <p:nvPicPr>
            <p:cNvPr id="41" name="Graphic 40" descr="Smart Phone">
              <a:extLst>
                <a:ext uri="{FF2B5EF4-FFF2-40B4-BE49-F238E27FC236}">
                  <a16:creationId xmlns:a16="http://schemas.microsoft.com/office/drawing/2014/main" id="{BFA6E220-F5AF-4BB8-BBF4-E84588B3C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49463" y="4745449"/>
              <a:ext cx="570036" cy="570036"/>
            </a:xfrm>
            <a:prstGeom prst="rect">
              <a:avLst/>
            </a:prstGeom>
          </p:spPr>
        </p:pic>
        <p:pic>
          <p:nvPicPr>
            <p:cNvPr id="45" name="Graphic 44" descr="Medical">
              <a:extLst>
                <a:ext uri="{FF2B5EF4-FFF2-40B4-BE49-F238E27FC236}">
                  <a16:creationId xmlns:a16="http://schemas.microsoft.com/office/drawing/2014/main" id="{B616D19D-6AE9-478D-9603-82E199DB8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06224" y="1569670"/>
              <a:ext cx="570036" cy="570036"/>
            </a:xfrm>
            <a:prstGeom prst="rect">
              <a:avLst/>
            </a:prstGeom>
          </p:spPr>
        </p:pic>
        <p:pic>
          <p:nvPicPr>
            <p:cNvPr id="48" name="Graphic 47" descr="Money">
              <a:extLst>
                <a:ext uri="{FF2B5EF4-FFF2-40B4-BE49-F238E27FC236}">
                  <a16:creationId xmlns:a16="http://schemas.microsoft.com/office/drawing/2014/main" id="{2DBF2298-4B06-4605-9E40-74A3868BA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96399" y="3116581"/>
              <a:ext cx="570926" cy="570926"/>
            </a:xfrm>
            <a:prstGeom prst="rect">
              <a:avLst/>
            </a:prstGeom>
          </p:spPr>
        </p:pic>
        <p:pic>
          <p:nvPicPr>
            <p:cNvPr id="49" name="Picture 4" descr="Image result for big data icons">
              <a:extLst>
                <a:ext uri="{FF2B5EF4-FFF2-40B4-BE49-F238E27FC236}">
                  <a16:creationId xmlns:a16="http://schemas.microsoft.com/office/drawing/2014/main" id="{BBE78129-05E2-402B-84E8-3174A8FDA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6487" y="3154414"/>
              <a:ext cx="751196" cy="751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31F6630-C0A6-4C4B-B07E-C5D3176F07FE}"/>
              </a:ext>
            </a:extLst>
          </p:cNvPr>
          <p:cNvSpPr txBox="1"/>
          <p:nvPr/>
        </p:nvSpPr>
        <p:spPr>
          <a:xfrm>
            <a:off x="0" y="12282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Big data Application Areas</a:t>
            </a:r>
          </a:p>
        </p:txBody>
      </p:sp>
      <p:pic>
        <p:nvPicPr>
          <p:cNvPr id="1026" name="Picture 2" descr="Reading or learning with book flat icon for education apps and websites">
            <a:extLst>
              <a:ext uri="{FF2B5EF4-FFF2-40B4-BE49-F238E27FC236}">
                <a16:creationId xmlns:a16="http://schemas.microsoft.com/office/drawing/2014/main" id="{A9F80645-004A-4D32-9C94-4D33FA25A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46" y="3601511"/>
            <a:ext cx="611549" cy="61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0844990">
            <a:extLst>
              <a:ext uri="{FF2B5EF4-FFF2-40B4-BE49-F238E27FC236}">
                <a16:creationId xmlns:a16="http://schemas.microsoft.com/office/drawing/2014/main" id="{12D9748A-AA12-44DF-A92F-6A3DD94A3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67" y="1957145"/>
            <a:ext cx="749543" cy="74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38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B553C0-E7C0-4553-8C54-DFAC5D05E124}"/>
              </a:ext>
            </a:extLst>
          </p:cNvPr>
          <p:cNvSpPr txBox="1"/>
          <p:nvPr/>
        </p:nvSpPr>
        <p:spPr>
          <a:xfrm>
            <a:off x="0" y="12282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Big data Technology Areas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3DA8F8E-3A8C-424D-8629-B7FB0FB35079}"/>
              </a:ext>
            </a:extLst>
          </p:cNvPr>
          <p:cNvGrpSpPr/>
          <p:nvPr/>
        </p:nvGrpSpPr>
        <p:grpSpPr>
          <a:xfrm>
            <a:off x="969487" y="1401860"/>
            <a:ext cx="10253027" cy="5049236"/>
            <a:chOff x="828036" y="1401860"/>
            <a:chExt cx="10253027" cy="50492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3FE3E41-F623-4EF9-97DA-4AB455B24C40}"/>
                </a:ext>
              </a:extLst>
            </p:cNvPr>
            <p:cNvGrpSpPr/>
            <p:nvPr/>
          </p:nvGrpSpPr>
          <p:grpSpPr>
            <a:xfrm>
              <a:off x="828036" y="1401860"/>
              <a:ext cx="10253027" cy="5049236"/>
              <a:chOff x="837898" y="1391651"/>
              <a:chExt cx="10253027" cy="5049236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897F62F-E64C-46BD-AA87-2FF5FD0AD862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4812108" y="2312597"/>
                <a:ext cx="760680" cy="1071513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7D044C0-B3BE-49A3-9197-D60E3C9E45A6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 flipV="1">
                <a:off x="4812108" y="3940042"/>
                <a:ext cx="496812" cy="555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1A75D5C-D81C-49A3-8BFD-A5B73FF0129A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 flipV="1">
                <a:off x="4812108" y="4482293"/>
                <a:ext cx="741252" cy="1096294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43CAC65-9D5E-4080-83A1-74AE908C4475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V="1">
                <a:off x="6096000" y="4484699"/>
                <a:ext cx="2" cy="601238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0E2DDD3-3F55-4DF6-838C-EDB647B67601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6092789" y="2805247"/>
                <a:ext cx="3211" cy="578864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9DBFA38-99EA-4D90-8843-F3C51AA43609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 flipV="1">
                <a:off x="6638570" y="4484699"/>
                <a:ext cx="741322" cy="1093888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8FAD301-2AF1-4514-825E-E73F565F17F4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 flipV="1">
                <a:off x="6875547" y="3945592"/>
                <a:ext cx="504345" cy="2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D89F8FD-9293-4C08-9A0C-88D4164BFE61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>
                <a:off x="6585822" y="2312597"/>
                <a:ext cx="794070" cy="1056054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813C47B-DA01-4D3E-9AB7-1ED1D111898C}"/>
                  </a:ext>
                </a:extLst>
              </p:cNvPr>
              <p:cNvSpPr/>
              <p:nvPr/>
            </p:nvSpPr>
            <p:spPr>
              <a:xfrm>
                <a:off x="3826808" y="1819947"/>
                <a:ext cx="985300" cy="9853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  <a:effectLst>
                <a:outerShdw blurRad="50800" dist="762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A26820-4454-4B1E-B875-82E8EC6E59ED}"/>
                  </a:ext>
                </a:extLst>
              </p:cNvPr>
              <p:cNvSpPr/>
              <p:nvPr/>
            </p:nvSpPr>
            <p:spPr>
              <a:xfrm>
                <a:off x="5603350" y="1819947"/>
                <a:ext cx="985300" cy="9853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31747F3-77A2-419D-B5CC-431A99ADCF10}"/>
                  </a:ext>
                </a:extLst>
              </p:cNvPr>
              <p:cNvSpPr/>
              <p:nvPr/>
            </p:nvSpPr>
            <p:spPr>
              <a:xfrm>
                <a:off x="7379892" y="1819947"/>
                <a:ext cx="985300" cy="9853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00D138-3E6D-4DEA-BAE1-FB284BEE0211}"/>
                  </a:ext>
                </a:extLst>
              </p:cNvPr>
              <p:cNvSpPr/>
              <p:nvPr/>
            </p:nvSpPr>
            <p:spPr>
              <a:xfrm>
                <a:off x="7379892" y="3452942"/>
                <a:ext cx="985300" cy="9853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59C1036-3518-4ABC-982E-0353BC53834D}"/>
                  </a:ext>
                </a:extLst>
              </p:cNvPr>
              <p:cNvSpPr/>
              <p:nvPr/>
            </p:nvSpPr>
            <p:spPr>
              <a:xfrm>
                <a:off x="7379892" y="5085937"/>
                <a:ext cx="985300" cy="9853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D6B471-B861-454B-9F83-BF556D662AF1}"/>
                  </a:ext>
                </a:extLst>
              </p:cNvPr>
              <p:cNvSpPr/>
              <p:nvPr/>
            </p:nvSpPr>
            <p:spPr>
              <a:xfrm>
                <a:off x="5603350" y="5085937"/>
                <a:ext cx="985300" cy="9853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0D32C74-26B3-4918-90C8-A7ECD6305150}"/>
                  </a:ext>
                </a:extLst>
              </p:cNvPr>
              <p:cNvSpPr/>
              <p:nvPr/>
            </p:nvSpPr>
            <p:spPr>
              <a:xfrm>
                <a:off x="3826808" y="5085937"/>
                <a:ext cx="985300" cy="9853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  <a:effectLst>
                <a:outerShdw blurRad="50800" dist="762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62BC269-2A86-4E81-A586-AEEED1FFD36B}"/>
                  </a:ext>
                </a:extLst>
              </p:cNvPr>
              <p:cNvSpPr/>
              <p:nvPr/>
            </p:nvSpPr>
            <p:spPr>
              <a:xfrm>
                <a:off x="3826808" y="3452942"/>
                <a:ext cx="985300" cy="9853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  <a:effectLst>
                <a:outerShdw blurRad="50800" dist="762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rapezoid 18">
                <a:extLst>
                  <a:ext uri="{FF2B5EF4-FFF2-40B4-BE49-F238E27FC236}">
                    <a16:creationId xmlns:a16="http://schemas.microsoft.com/office/drawing/2014/main" id="{63D768A9-4121-4B3B-8E75-7406B1CEAAF9}"/>
                  </a:ext>
                </a:extLst>
              </p:cNvPr>
              <p:cNvSpPr/>
              <p:nvPr/>
            </p:nvSpPr>
            <p:spPr>
              <a:xfrm rot="10800000">
                <a:off x="5096043" y="3371176"/>
                <a:ext cx="2012392" cy="111352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9CAE0-BB93-49D9-BEA6-13C73C9F91BF}"/>
                  </a:ext>
                </a:extLst>
              </p:cNvPr>
              <p:cNvSpPr txBox="1"/>
              <p:nvPr/>
            </p:nvSpPr>
            <p:spPr>
              <a:xfrm>
                <a:off x="5512748" y="3714207"/>
                <a:ext cx="11812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Georgia" panose="02040502050405020303" pitchFamily="18" charset="0"/>
                    <a:ea typeface="FZShuTi" pitchFamily="2" charset="-122"/>
                    <a:cs typeface="Arial" pitchFamily="34" charset="0"/>
                  </a:rPr>
                  <a:t>Big data</a:t>
                </a:r>
                <a:endParaRPr lang="ko-KR" altLang="en-US" sz="1600" b="1" dirty="0">
                  <a:solidFill>
                    <a:schemeClr val="bg1"/>
                  </a:solidFill>
                  <a:latin typeface="Georgia" panose="02040502050405020303" pitchFamily="18" charset="0"/>
                  <a:cs typeface="Arial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494E44-B17A-41C0-AE1F-78CC4EB41506}"/>
                  </a:ext>
                </a:extLst>
              </p:cNvPr>
              <p:cNvSpPr/>
              <p:nvPr/>
            </p:nvSpPr>
            <p:spPr>
              <a:xfrm>
                <a:off x="8824796" y="1964283"/>
                <a:ext cx="2266129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sz="16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Natural language processing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3FF3858-B4C2-4A7D-9C36-EC959CEA6D29}"/>
                  </a:ext>
                </a:extLst>
              </p:cNvPr>
              <p:cNvSpPr/>
              <p:nvPr/>
            </p:nvSpPr>
            <p:spPr>
              <a:xfrm>
                <a:off x="837898" y="3618398"/>
                <a:ext cx="2549031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r"/>
                <a:r>
                  <a:rPr lang="en-US" sz="16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Data integration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218952D-EBDB-47C8-96E6-2F16B3FF4197}"/>
                  </a:ext>
                </a:extLst>
              </p:cNvPr>
              <p:cNvSpPr/>
              <p:nvPr/>
            </p:nvSpPr>
            <p:spPr>
              <a:xfrm>
                <a:off x="837898" y="5220414"/>
                <a:ext cx="2549031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r"/>
                <a:r>
                  <a:rPr lang="en-US" sz="16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Crowd sourcing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6FA72AD-F36A-4EED-82D1-CC18AF7B0E3F}"/>
                  </a:ext>
                </a:extLst>
              </p:cNvPr>
              <p:cNvSpPr/>
              <p:nvPr/>
            </p:nvSpPr>
            <p:spPr>
              <a:xfrm>
                <a:off x="837898" y="1964281"/>
                <a:ext cx="2549031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r"/>
                <a:r>
                  <a:rPr lang="en-US" sz="16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Machine learning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3CD84D-8F65-477A-9A32-CF29AC024129}"/>
                  </a:ext>
                </a:extLst>
              </p:cNvPr>
              <p:cNvSpPr/>
              <p:nvPr/>
            </p:nvSpPr>
            <p:spPr>
              <a:xfrm>
                <a:off x="4664009" y="6194666"/>
                <a:ext cx="2857559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16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Data fusion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5D21EEE-87C0-43EB-A919-C2350E5BBE68}"/>
                  </a:ext>
                </a:extLst>
              </p:cNvPr>
              <p:cNvSpPr/>
              <p:nvPr/>
            </p:nvSpPr>
            <p:spPr>
              <a:xfrm>
                <a:off x="4568563" y="1391651"/>
                <a:ext cx="2857559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16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Time series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8B23511-8DAB-49EF-9329-2BFFF4C386C9}"/>
                  </a:ext>
                </a:extLst>
              </p:cNvPr>
              <p:cNvSpPr/>
              <p:nvPr/>
            </p:nvSpPr>
            <p:spPr>
              <a:xfrm>
                <a:off x="8802259" y="3618400"/>
                <a:ext cx="2266129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sz="16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Signal processing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399CC17-E569-4D9C-9CD3-F58F3858D14A}"/>
                  </a:ext>
                </a:extLst>
              </p:cNvPr>
              <p:cNvSpPr/>
              <p:nvPr/>
            </p:nvSpPr>
            <p:spPr>
              <a:xfrm>
                <a:off x="8802258" y="5220416"/>
                <a:ext cx="2266129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/>
                <a:r>
                  <a:rPr lang="en-US" sz="16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Simulation</a:t>
                </a:r>
              </a:p>
            </p:txBody>
          </p:sp>
        </p:grpSp>
        <p:pic>
          <p:nvPicPr>
            <p:cNvPr id="57" name="Graphic 56" descr="Single gear">
              <a:extLst>
                <a:ext uri="{FF2B5EF4-FFF2-40B4-BE49-F238E27FC236}">
                  <a16:creationId xmlns:a16="http://schemas.microsoft.com/office/drawing/2014/main" id="{D0C4FFEC-C302-4DAE-8A9F-173F535E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6161" y="2033642"/>
              <a:ext cx="545111" cy="545111"/>
            </a:xfrm>
            <a:prstGeom prst="rect">
              <a:avLst/>
            </a:prstGeom>
          </p:spPr>
        </p:pic>
        <p:pic>
          <p:nvPicPr>
            <p:cNvPr id="59" name="Graphic 58" descr="Newspaper">
              <a:extLst>
                <a:ext uri="{FF2B5EF4-FFF2-40B4-BE49-F238E27FC236}">
                  <a16:creationId xmlns:a16="http://schemas.microsoft.com/office/drawing/2014/main" id="{BBA4D428-3013-42EE-9A71-822275253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8886" y="1998275"/>
              <a:ext cx="580478" cy="580478"/>
            </a:xfrm>
            <a:prstGeom prst="rect">
              <a:avLst/>
            </a:prstGeom>
          </p:spPr>
        </p:pic>
        <p:pic>
          <p:nvPicPr>
            <p:cNvPr id="61" name="Graphic 60" descr="Flask">
              <a:extLst>
                <a:ext uri="{FF2B5EF4-FFF2-40B4-BE49-F238E27FC236}">
                  <a16:creationId xmlns:a16="http://schemas.microsoft.com/office/drawing/2014/main" id="{9A677A13-4FAF-43BA-B96E-1DFEAA68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16161" y="5316240"/>
              <a:ext cx="545111" cy="545111"/>
            </a:xfrm>
            <a:prstGeom prst="rect">
              <a:avLst/>
            </a:prstGeom>
          </p:spPr>
        </p:pic>
        <p:pic>
          <p:nvPicPr>
            <p:cNvPr id="65" name="Graphic 64" descr="Users">
              <a:extLst>
                <a:ext uri="{FF2B5EF4-FFF2-40B4-BE49-F238E27FC236}">
                  <a16:creationId xmlns:a16="http://schemas.microsoft.com/office/drawing/2014/main" id="{C7E7F822-245B-44E4-AC0D-903D6BE26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60527" y="5230623"/>
              <a:ext cx="698138" cy="698138"/>
            </a:xfrm>
            <a:prstGeom prst="rect">
              <a:avLst/>
            </a:prstGeom>
          </p:spPr>
        </p:pic>
        <p:pic>
          <p:nvPicPr>
            <p:cNvPr id="69" name="Graphic 68" descr="Heartbeat">
              <a:extLst>
                <a:ext uri="{FF2B5EF4-FFF2-40B4-BE49-F238E27FC236}">
                  <a16:creationId xmlns:a16="http://schemas.microsoft.com/office/drawing/2014/main" id="{67DF234B-FDC3-4797-99B2-730C9EAC7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84718" y="1994578"/>
              <a:ext cx="646680" cy="646680"/>
            </a:xfrm>
            <a:prstGeom prst="rect">
              <a:avLst/>
            </a:prstGeom>
          </p:spPr>
        </p:pic>
        <p:pic>
          <p:nvPicPr>
            <p:cNvPr id="71" name="Graphic 70" descr="Network">
              <a:extLst>
                <a:ext uri="{FF2B5EF4-FFF2-40B4-BE49-F238E27FC236}">
                  <a16:creationId xmlns:a16="http://schemas.microsoft.com/office/drawing/2014/main" id="{1156A9FF-C9D4-4F67-A84C-C93C639CC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46006" y="5303513"/>
              <a:ext cx="570565" cy="570565"/>
            </a:xfrm>
            <a:prstGeom prst="rect">
              <a:avLst/>
            </a:prstGeom>
          </p:spPr>
        </p:pic>
        <p:pic>
          <p:nvPicPr>
            <p:cNvPr id="73" name="Graphic 72" descr="Database">
              <a:extLst>
                <a:ext uri="{FF2B5EF4-FFF2-40B4-BE49-F238E27FC236}">
                  <a16:creationId xmlns:a16="http://schemas.microsoft.com/office/drawing/2014/main" id="{6185DE03-14C3-4E32-B5BF-5D1CDD145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12609" y="3630583"/>
              <a:ext cx="646680" cy="646680"/>
            </a:xfrm>
            <a:prstGeom prst="rect">
              <a:avLst/>
            </a:prstGeom>
          </p:spPr>
        </p:pic>
      </p:grpSp>
      <p:pic>
        <p:nvPicPr>
          <p:cNvPr id="75" name="Graphic 74" descr="Wireless">
            <a:extLst>
              <a:ext uri="{FF2B5EF4-FFF2-40B4-BE49-F238E27FC236}">
                <a16:creationId xmlns:a16="http://schemas.microsoft.com/office/drawing/2014/main" id="{699CE127-8A61-47F8-89F6-FFF6E34D11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39980" y="3673836"/>
            <a:ext cx="552829" cy="5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3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06498532-8AF1-4DF6-87F3-82B408468E9C}"/>
              </a:ext>
            </a:extLst>
          </p:cNvPr>
          <p:cNvGrpSpPr/>
          <p:nvPr/>
        </p:nvGrpSpPr>
        <p:grpSpPr>
          <a:xfrm>
            <a:off x="1633059" y="1545928"/>
            <a:ext cx="8925882" cy="4271973"/>
            <a:chOff x="1633059" y="1545928"/>
            <a:chExt cx="8925882" cy="427197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21A1FF1-BBAA-4119-B76A-B492F9442D44}"/>
                </a:ext>
              </a:extLst>
            </p:cNvPr>
            <p:cNvSpPr/>
            <p:nvPr/>
          </p:nvSpPr>
          <p:spPr>
            <a:xfrm>
              <a:off x="1973259" y="1545928"/>
              <a:ext cx="1800000" cy="3240000"/>
            </a:xfrm>
            <a:prstGeom prst="roundRect">
              <a:avLst>
                <a:gd name="adj" fmla="val 82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B8B1BA6-D768-4B0D-9282-76A1A82FE8E3}"/>
                </a:ext>
              </a:extLst>
            </p:cNvPr>
            <p:cNvSpPr/>
            <p:nvPr/>
          </p:nvSpPr>
          <p:spPr>
            <a:xfrm>
              <a:off x="1793259" y="2085928"/>
              <a:ext cx="2160000" cy="2160000"/>
            </a:xfrm>
            <a:prstGeom prst="roundRect">
              <a:avLst>
                <a:gd name="adj" fmla="val 82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C1FF56-5EF6-4DED-B46B-D0B2677DD7FE}"/>
                </a:ext>
              </a:extLst>
            </p:cNvPr>
            <p:cNvSpPr/>
            <p:nvPr/>
          </p:nvSpPr>
          <p:spPr>
            <a:xfrm>
              <a:off x="1883259" y="2175928"/>
              <a:ext cx="1980000" cy="1980000"/>
            </a:xfrm>
            <a:prstGeom prst="roundRect">
              <a:avLst>
                <a:gd name="adj" fmla="val 82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A5832F-59D1-4BCD-9542-0AF5BBAC19A9}"/>
                </a:ext>
              </a:extLst>
            </p:cNvPr>
            <p:cNvCxnSpPr/>
            <p:nvPr/>
          </p:nvCxnSpPr>
          <p:spPr>
            <a:xfrm>
              <a:off x="2598031" y="2175928"/>
              <a:ext cx="0" cy="198000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6F3C4B-1151-424B-AAB1-07360232C7D0}"/>
                </a:ext>
              </a:extLst>
            </p:cNvPr>
            <p:cNvCxnSpPr/>
            <p:nvPr/>
          </p:nvCxnSpPr>
          <p:spPr>
            <a:xfrm>
              <a:off x="1883259" y="2819218"/>
              <a:ext cx="1980000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63C72C-F8C4-48A1-8396-3C69ACF37144}"/>
                </a:ext>
              </a:extLst>
            </p:cNvPr>
            <p:cNvCxnSpPr/>
            <p:nvPr/>
          </p:nvCxnSpPr>
          <p:spPr>
            <a:xfrm>
              <a:off x="1883259" y="3512638"/>
              <a:ext cx="1980000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69935D-786E-42DB-83B4-19AA22F80389}"/>
                </a:ext>
              </a:extLst>
            </p:cNvPr>
            <p:cNvSpPr/>
            <p:nvPr/>
          </p:nvSpPr>
          <p:spPr>
            <a:xfrm>
              <a:off x="1633059" y="5079237"/>
              <a:ext cx="24804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  <a:cs typeface="Cardo" panose="02020600000000000000" pitchFamily="18" charset="-79"/>
                </a:rPr>
                <a:t>Data that does not have defined length and format for big data</a:t>
              </a:r>
              <a:endParaRPr lang="en-IN" sz="14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8721AC-8750-437C-A4D6-EB517EEC547C}"/>
                </a:ext>
              </a:extLst>
            </p:cNvPr>
            <p:cNvSpPr/>
            <p:nvPr/>
          </p:nvSpPr>
          <p:spPr>
            <a:xfrm>
              <a:off x="2093239" y="1626819"/>
              <a:ext cx="1560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</a:rPr>
                <a:t>Unstructured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DB98689-E6CA-4CD3-8F15-1EEB3ED8868F}"/>
                </a:ext>
              </a:extLst>
            </p:cNvPr>
            <p:cNvSpPr/>
            <p:nvPr/>
          </p:nvSpPr>
          <p:spPr>
            <a:xfrm>
              <a:off x="5196000" y="1545928"/>
              <a:ext cx="1800000" cy="3240000"/>
            </a:xfrm>
            <a:prstGeom prst="roundRect">
              <a:avLst>
                <a:gd name="adj" fmla="val 82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E8BF40E-9FF9-4452-AFBB-3F2D7A1175BD}"/>
                </a:ext>
              </a:extLst>
            </p:cNvPr>
            <p:cNvSpPr/>
            <p:nvPr/>
          </p:nvSpPr>
          <p:spPr>
            <a:xfrm>
              <a:off x="5016000" y="2085928"/>
              <a:ext cx="2160000" cy="2160000"/>
            </a:xfrm>
            <a:prstGeom prst="roundRect">
              <a:avLst>
                <a:gd name="adj" fmla="val 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0F5E406-82EA-4547-998D-362592396506}"/>
                </a:ext>
              </a:extLst>
            </p:cNvPr>
            <p:cNvSpPr/>
            <p:nvPr/>
          </p:nvSpPr>
          <p:spPr>
            <a:xfrm>
              <a:off x="5106000" y="2175928"/>
              <a:ext cx="1980000" cy="1980000"/>
            </a:xfrm>
            <a:prstGeom prst="roundRect">
              <a:avLst>
                <a:gd name="adj" fmla="val 82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7AFE33-1340-4952-A982-0E75CF75E3DA}"/>
                </a:ext>
              </a:extLst>
            </p:cNvPr>
            <p:cNvCxnSpPr/>
            <p:nvPr/>
          </p:nvCxnSpPr>
          <p:spPr>
            <a:xfrm>
              <a:off x="5820772" y="2175928"/>
              <a:ext cx="0" cy="198000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BA2D34-0170-45F8-8C08-73E8955B943E}"/>
                </a:ext>
              </a:extLst>
            </p:cNvPr>
            <p:cNvCxnSpPr/>
            <p:nvPr/>
          </p:nvCxnSpPr>
          <p:spPr>
            <a:xfrm>
              <a:off x="5106000" y="2819218"/>
              <a:ext cx="1980000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80DA826-31E2-40EF-BD67-421A65E4BAB6}"/>
                </a:ext>
              </a:extLst>
            </p:cNvPr>
            <p:cNvCxnSpPr/>
            <p:nvPr/>
          </p:nvCxnSpPr>
          <p:spPr>
            <a:xfrm>
              <a:off x="5106000" y="3512638"/>
              <a:ext cx="1980000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C23BE9-8389-4B0C-AF5D-8717526514ED}"/>
                </a:ext>
              </a:extLst>
            </p:cNvPr>
            <p:cNvSpPr/>
            <p:nvPr/>
          </p:nvSpPr>
          <p:spPr>
            <a:xfrm>
              <a:off x="5456245" y="1626819"/>
              <a:ext cx="12795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</a:rPr>
                <a:t>Structured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2E0CD8-2190-4F3E-8473-A37E1E9044B1}"/>
                </a:ext>
              </a:extLst>
            </p:cNvPr>
            <p:cNvSpPr/>
            <p:nvPr/>
          </p:nvSpPr>
          <p:spPr>
            <a:xfrm>
              <a:off x="4855800" y="5079237"/>
              <a:ext cx="24804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  <a:cs typeface="Cardo" panose="02020600000000000000" pitchFamily="18" charset="-79"/>
                </a:rPr>
                <a:t>Data that has a defined length and format for big data</a:t>
              </a:r>
              <a:endParaRPr lang="en-IN" sz="14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16AAE7F-02DB-4D4E-A46C-08272B65704D}"/>
                </a:ext>
              </a:extLst>
            </p:cNvPr>
            <p:cNvSpPr/>
            <p:nvPr/>
          </p:nvSpPr>
          <p:spPr>
            <a:xfrm>
              <a:off x="8418741" y="1545928"/>
              <a:ext cx="1800000" cy="3240000"/>
            </a:xfrm>
            <a:prstGeom prst="roundRect">
              <a:avLst>
                <a:gd name="adj" fmla="val 82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CCC48EA-26F8-4B64-8273-688FB9E58383}"/>
                </a:ext>
              </a:extLst>
            </p:cNvPr>
            <p:cNvSpPr/>
            <p:nvPr/>
          </p:nvSpPr>
          <p:spPr>
            <a:xfrm>
              <a:off x="8238741" y="2085928"/>
              <a:ext cx="2160000" cy="2160000"/>
            </a:xfrm>
            <a:prstGeom prst="roundRect">
              <a:avLst>
                <a:gd name="adj" fmla="val 82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6AD888F-F9E8-4428-A8B4-B8B60DC316E7}"/>
                </a:ext>
              </a:extLst>
            </p:cNvPr>
            <p:cNvSpPr/>
            <p:nvPr/>
          </p:nvSpPr>
          <p:spPr>
            <a:xfrm>
              <a:off x="8328741" y="2175928"/>
              <a:ext cx="1980000" cy="1980000"/>
            </a:xfrm>
            <a:prstGeom prst="roundRect">
              <a:avLst>
                <a:gd name="adj" fmla="val 82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E2D035-2B4B-4D8F-84F1-91E32132735E}"/>
                </a:ext>
              </a:extLst>
            </p:cNvPr>
            <p:cNvCxnSpPr/>
            <p:nvPr/>
          </p:nvCxnSpPr>
          <p:spPr>
            <a:xfrm>
              <a:off x="9043513" y="2175928"/>
              <a:ext cx="0" cy="198000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5A0722-595A-4177-9164-7D4B096C802D}"/>
                </a:ext>
              </a:extLst>
            </p:cNvPr>
            <p:cNvCxnSpPr/>
            <p:nvPr/>
          </p:nvCxnSpPr>
          <p:spPr>
            <a:xfrm>
              <a:off x="8328741" y="2819218"/>
              <a:ext cx="1980000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E4436F-F6D8-4B54-9CCF-AC1001B806F0}"/>
                </a:ext>
              </a:extLst>
            </p:cNvPr>
            <p:cNvCxnSpPr/>
            <p:nvPr/>
          </p:nvCxnSpPr>
          <p:spPr>
            <a:xfrm>
              <a:off x="8328741" y="3512638"/>
              <a:ext cx="1980000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7F721C-69C2-44F3-9E8D-6E377ABA6B4D}"/>
                </a:ext>
              </a:extLst>
            </p:cNvPr>
            <p:cNvSpPr/>
            <p:nvPr/>
          </p:nvSpPr>
          <p:spPr>
            <a:xfrm>
              <a:off x="8394453" y="1626819"/>
              <a:ext cx="18485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</a:rPr>
                <a:t>Semi-structured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040DAC-C90E-456B-8875-0029D0649158}"/>
                </a:ext>
              </a:extLst>
            </p:cNvPr>
            <p:cNvSpPr/>
            <p:nvPr/>
          </p:nvSpPr>
          <p:spPr>
            <a:xfrm>
              <a:off x="8078541" y="5079237"/>
              <a:ext cx="24804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  <a:cs typeface="Cardo" panose="02020600000000000000" pitchFamily="18" charset="-79"/>
                </a:rPr>
                <a:t>Combination of both structured and unstructured data</a:t>
              </a:r>
              <a:endParaRPr lang="en-IN" sz="140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27" name="Graphic 26" descr="Stopwatch">
              <a:extLst>
                <a:ext uri="{FF2B5EF4-FFF2-40B4-BE49-F238E27FC236}">
                  <a16:creationId xmlns:a16="http://schemas.microsoft.com/office/drawing/2014/main" id="{9F256201-C273-449C-BEC4-3E06D16CF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94707" y="2234218"/>
              <a:ext cx="540000" cy="540000"/>
            </a:xfrm>
            <a:prstGeom prst="rect">
              <a:avLst/>
            </a:prstGeom>
          </p:spPr>
        </p:pic>
        <p:pic>
          <p:nvPicPr>
            <p:cNvPr id="28" name="Graphic 27" descr="Music note">
              <a:extLst>
                <a:ext uri="{FF2B5EF4-FFF2-40B4-BE49-F238E27FC236}">
                  <a16:creationId xmlns:a16="http://schemas.microsoft.com/office/drawing/2014/main" id="{6671C4F4-1F4A-4625-96C3-478D8B3FA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4707" y="3544770"/>
              <a:ext cx="540000" cy="540000"/>
            </a:xfrm>
            <a:prstGeom prst="rect">
              <a:avLst/>
            </a:prstGeom>
          </p:spPr>
        </p:pic>
        <p:pic>
          <p:nvPicPr>
            <p:cNvPr id="29" name="Graphic 28" descr="Map with pin">
              <a:extLst>
                <a:ext uri="{FF2B5EF4-FFF2-40B4-BE49-F238E27FC236}">
                  <a16:creationId xmlns:a16="http://schemas.microsoft.com/office/drawing/2014/main" id="{2C2D27D0-DE60-434E-8F65-2CEFEB94D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4707" y="2835824"/>
              <a:ext cx="540000" cy="540000"/>
            </a:xfrm>
            <a:prstGeom prst="rect">
              <a:avLst/>
            </a:prstGeom>
          </p:spPr>
        </p:pic>
        <p:pic>
          <p:nvPicPr>
            <p:cNvPr id="30" name="Graphic 29" descr="Email">
              <a:extLst>
                <a:ext uri="{FF2B5EF4-FFF2-40B4-BE49-F238E27FC236}">
                  <a16:creationId xmlns:a16="http://schemas.microsoft.com/office/drawing/2014/main" id="{EDE10A94-D008-4CFF-9C07-C85B6289F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74260" y="2919941"/>
              <a:ext cx="456687" cy="456687"/>
            </a:xfrm>
            <a:prstGeom prst="rect">
              <a:avLst/>
            </a:prstGeom>
          </p:spPr>
        </p:pic>
        <p:pic>
          <p:nvPicPr>
            <p:cNvPr id="31" name="Graphic 30" descr="Download">
              <a:extLst>
                <a:ext uri="{FF2B5EF4-FFF2-40B4-BE49-F238E27FC236}">
                  <a16:creationId xmlns:a16="http://schemas.microsoft.com/office/drawing/2014/main" id="{9E990AF6-5EAD-4966-AABA-28BD9A5C6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61127" y="3557778"/>
              <a:ext cx="540000" cy="540000"/>
            </a:xfrm>
            <a:prstGeom prst="rect">
              <a:avLst/>
            </a:prstGeom>
          </p:spPr>
        </p:pic>
        <p:pic>
          <p:nvPicPr>
            <p:cNvPr id="32" name="Graphic 31" descr="Download from cloud">
              <a:extLst>
                <a:ext uri="{FF2B5EF4-FFF2-40B4-BE49-F238E27FC236}">
                  <a16:creationId xmlns:a16="http://schemas.microsoft.com/office/drawing/2014/main" id="{F974C064-4099-41B8-AAD3-4D1848C1A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62750" y="2234218"/>
              <a:ext cx="540000" cy="540000"/>
            </a:xfrm>
            <a:prstGeom prst="rect">
              <a:avLst/>
            </a:prstGeom>
          </p:spPr>
        </p:pic>
        <p:pic>
          <p:nvPicPr>
            <p:cNvPr id="34" name="Graphic 33" descr="Database">
              <a:extLst>
                <a:ext uri="{FF2B5EF4-FFF2-40B4-BE49-F238E27FC236}">
                  <a16:creationId xmlns:a16="http://schemas.microsoft.com/office/drawing/2014/main" id="{A43A9183-89C0-4560-A5F0-6F17F210D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41506" y="2964941"/>
              <a:ext cx="441015" cy="441015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AA8B94-3B84-4A4C-88B3-7AF583D6E1F5}"/>
                </a:ext>
              </a:extLst>
            </p:cNvPr>
            <p:cNvSpPr/>
            <p:nvPr/>
          </p:nvSpPr>
          <p:spPr>
            <a:xfrm>
              <a:off x="2645136" y="2334941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  <a:ea typeface="Cambria" panose="02040503050406030204" pitchFamily="18" charset="0"/>
                  <a:cs typeface="Cardo" panose="02020600000000000000" pitchFamily="18" charset="-79"/>
                </a:rPr>
                <a:t>Clouding</a:t>
              </a:r>
              <a:endParaRPr lang="en-IN" sz="1400" dirty="0">
                <a:latin typeface="Georgia" panose="02040502050405020303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08C914-B21D-4B5E-8DCD-0A6C2CD6FA40}"/>
                </a:ext>
              </a:extLst>
            </p:cNvPr>
            <p:cNvSpPr/>
            <p:nvPr/>
          </p:nvSpPr>
          <p:spPr>
            <a:xfrm>
              <a:off x="2645136" y="2941167"/>
              <a:ext cx="10358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  <a:ea typeface="Cambria" panose="02040503050406030204" pitchFamily="18" charset="0"/>
                  <a:cs typeface="Cardo" panose="02020600000000000000" pitchFamily="18" charset="-79"/>
                </a:rPr>
                <a:t>Data bases</a:t>
              </a:r>
              <a:endParaRPr lang="en-IN" sz="1400" dirty="0">
                <a:latin typeface="Georgia" panose="02040502050405020303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1B3914A-9461-44DC-9F64-AA78D95BD977}"/>
                </a:ext>
              </a:extLst>
            </p:cNvPr>
            <p:cNvSpPr/>
            <p:nvPr/>
          </p:nvSpPr>
          <p:spPr>
            <a:xfrm>
              <a:off x="2645136" y="3547394"/>
              <a:ext cx="135124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  <a:ea typeface="Cambria" panose="02040503050406030204" pitchFamily="18" charset="0"/>
                  <a:cs typeface="Cardo" panose="02020600000000000000" pitchFamily="18" charset="-79"/>
                </a:rPr>
                <a:t>Enterprise systems</a:t>
              </a:r>
              <a:endParaRPr lang="en-IN" sz="1400" dirty="0">
                <a:latin typeface="Georgia" panose="02040502050405020303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434FD7-EE04-4AAF-BEB9-3295F4E59495}"/>
                </a:ext>
              </a:extLst>
            </p:cNvPr>
            <p:cNvSpPr/>
            <p:nvPr/>
          </p:nvSpPr>
          <p:spPr>
            <a:xfrm>
              <a:off x="5853843" y="2334941"/>
              <a:ext cx="11272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  <a:ea typeface="Cambria" panose="02040503050406030204" pitchFamily="18" charset="0"/>
                  <a:cs typeface="Cardo" panose="02020600000000000000" pitchFamily="18" charset="-79"/>
                </a:rPr>
                <a:t>Analog data</a:t>
              </a:r>
              <a:endParaRPr lang="en-IN" sz="1400" dirty="0">
                <a:latin typeface="Georgia" panose="02040502050405020303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DEB7DA-04E3-42FA-B73A-28164E8AC643}"/>
                </a:ext>
              </a:extLst>
            </p:cNvPr>
            <p:cNvSpPr/>
            <p:nvPr/>
          </p:nvSpPr>
          <p:spPr>
            <a:xfrm>
              <a:off x="5853843" y="2977453"/>
              <a:ext cx="5245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  <a:ea typeface="Cambria" panose="02040503050406030204" pitchFamily="18" charset="0"/>
                  <a:cs typeface="Cardo" panose="02020600000000000000" pitchFamily="18" charset="-79"/>
                </a:rPr>
                <a:t>GPS</a:t>
              </a:r>
              <a:endParaRPr lang="en-IN" sz="1400" dirty="0">
                <a:latin typeface="Georgia" panose="02040502050405020303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97036D-C8AE-4949-ADA7-2572D1934E20}"/>
                </a:ext>
              </a:extLst>
            </p:cNvPr>
            <p:cNvSpPr/>
            <p:nvPr/>
          </p:nvSpPr>
          <p:spPr>
            <a:xfrm>
              <a:off x="5853843" y="3619964"/>
              <a:ext cx="12096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  <a:ea typeface="Cambria" panose="02040503050406030204" pitchFamily="18" charset="0"/>
                  <a:cs typeface="Cardo" panose="02020600000000000000" pitchFamily="18" charset="-79"/>
                </a:rPr>
                <a:t>Video/audio streams</a:t>
              </a:r>
              <a:endParaRPr lang="en-IN" sz="1400" dirty="0">
                <a:latin typeface="Georgia" panose="02040502050405020303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059CEB-0D35-4117-BFA2-5F7FCB2B41A6}"/>
                </a:ext>
              </a:extLst>
            </p:cNvPr>
            <p:cNvSpPr/>
            <p:nvPr/>
          </p:nvSpPr>
          <p:spPr>
            <a:xfrm>
              <a:off x="9086634" y="2392997"/>
              <a:ext cx="5886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  <a:ea typeface="Cambria" panose="02040503050406030204" pitchFamily="18" charset="0"/>
                  <a:cs typeface="Cardo" panose="02020600000000000000" pitchFamily="18" charset="-79"/>
                </a:rPr>
                <a:t>XML</a:t>
              </a:r>
              <a:endParaRPr lang="en-IN" sz="1400" dirty="0">
                <a:latin typeface="Georgia" panose="02040502050405020303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7274D8-6ADD-4E32-8C6D-DED67E6A348D}"/>
                </a:ext>
              </a:extLst>
            </p:cNvPr>
            <p:cNvSpPr/>
            <p:nvPr/>
          </p:nvSpPr>
          <p:spPr>
            <a:xfrm>
              <a:off x="9086634" y="3035508"/>
              <a:ext cx="6543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  <a:ea typeface="Cambria" panose="02040503050406030204" pitchFamily="18" charset="0"/>
                  <a:cs typeface="Cardo" panose="02020600000000000000" pitchFamily="18" charset="-79"/>
                </a:rPr>
                <a:t>Email</a:t>
              </a:r>
              <a:endParaRPr lang="en-IN" sz="1400" dirty="0">
                <a:latin typeface="Georgia" panose="02040502050405020303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53FFDF5-49FC-45D9-8F9E-328974C67009}"/>
                </a:ext>
              </a:extLst>
            </p:cNvPr>
            <p:cNvSpPr/>
            <p:nvPr/>
          </p:nvSpPr>
          <p:spPr>
            <a:xfrm>
              <a:off x="9086634" y="3678020"/>
              <a:ext cx="5068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  <a:ea typeface="Cambria" panose="02040503050406030204" pitchFamily="18" charset="0"/>
                  <a:cs typeface="Cardo" panose="02020600000000000000" pitchFamily="18" charset="-79"/>
                </a:rPr>
                <a:t>EDI</a:t>
              </a:r>
              <a:endParaRPr lang="en-IN" sz="1400" dirty="0">
                <a:latin typeface="Georgia" panose="02040502050405020303" pitchFamily="18" charset="0"/>
              </a:endParaRPr>
            </a:p>
          </p:txBody>
        </p:sp>
        <p:pic>
          <p:nvPicPr>
            <p:cNvPr id="12290" name="Picture 2" descr="Image result for XML icon">
              <a:extLst>
                <a:ext uri="{FF2B5EF4-FFF2-40B4-BE49-F238E27FC236}">
                  <a16:creationId xmlns:a16="http://schemas.microsoft.com/office/drawing/2014/main" id="{5BF28ACF-7880-46B7-ACB1-6FD444677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233" y="2301517"/>
              <a:ext cx="388053" cy="388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Graphic 45" descr="Single gear">
              <a:extLst>
                <a:ext uri="{FF2B5EF4-FFF2-40B4-BE49-F238E27FC236}">
                  <a16:creationId xmlns:a16="http://schemas.microsoft.com/office/drawing/2014/main" id="{FBB2F89F-3F56-4FA1-AE37-4F009035E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84881" y="3564283"/>
              <a:ext cx="540000" cy="540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C7DDCA-EFF8-457D-BD7D-5E64B1A36D69}"/>
              </a:ext>
            </a:extLst>
          </p:cNvPr>
          <p:cNvSpPr txBox="1"/>
          <p:nvPr/>
        </p:nvSpPr>
        <p:spPr>
          <a:xfrm>
            <a:off x="0" y="15977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Types of Big Data</a:t>
            </a:r>
          </a:p>
        </p:txBody>
      </p:sp>
    </p:spTree>
    <p:extLst>
      <p:ext uri="{BB962C8B-B14F-4D97-AF65-F5344CB8AC3E}">
        <p14:creationId xmlns:p14="http://schemas.microsoft.com/office/powerpoint/2010/main" val="103890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1">
      <a:dk1>
        <a:sysClr val="windowText" lastClr="000000"/>
      </a:dk1>
      <a:lt1>
        <a:sysClr val="window" lastClr="FFFFFF"/>
      </a:lt1>
      <a:dk2>
        <a:srgbClr val="44546A"/>
      </a:dk2>
      <a:lt2>
        <a:srgbClr val="01AEF2"/>
      </a:lt2>
      <a:accent1>
        <a:srgbClr val="20B8EF"/>
      </a:accent1>
      <a:accent2>
        <a:srgbClr val="33C1FF"/>
      </a:accent2>
      <a:accent3>
        <a:srgbClr val="65E9FE"/>
      </a:accent3>
      <a:accent4>
        <a:srgbClr val="29C6F9"/>
      </a:accent4>
      <a:accent5>
        <a:srgbClr val="54D2FB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502</Words>
  <Application>Microsoft Office PowerPoint</Application>
  <PresentationFormat>Widescreen</PresentationFormat>
  <Paragraphs>143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Georgia</vt:lpstr>
      <vt:lpstr>Georgia Pro Cond</vt:lpstr>
      <vt:lpstr>Georgia Pro Light</vt:lpstr>
      <vt:lpstr>OracleSansVF</vt:lpstr>
      <vt:lpstr>Wingdings</vt:lpstr>
      <vt:lpstr>Office Theme</vt:lpstr>
      <vt:lpstr>PowerPoint Presentation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Bhavin Patil</cp:lastModifiedBy>
  <cp:revision>52</cp:revision>
  <dcterms:created xsi:type="dcterms:W3CDTF">2019-12-27T03:57:17Z</dcterms:created>
  <dcterms:modified xsi:type="dcterms:W3CDTF">2022-01-30T09:18:07Z</dcterms:modified>
</cp:coreProperties>
</file>