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2108200" cx="2806700"/>
  <p:notesSz cx="2108200" cy="2806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1" roundtripDataSignature="AMtx7migX+ALCrL/UuNFb1IZhQPdQFWO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10C147-6415-44E6-8DC0-3F51A72119E4}">
  <a:tblStyle styleId="{1910C147-6415-44E6-8DC0-3F51A72119E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913394" cy="141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93614" y="1"/>
            <a:ext cx="914586" cy="141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2665098"/>
            <a:ext cx="913394" cy="1416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93614" y="2665098"/>
            <a:ext cx="914586" cy="1416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18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19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0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20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2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2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p2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2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25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p26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p27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8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p28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9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p29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0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8" name="Google Shape;448;p30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2" name="Google Shape;462;p3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p3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7" name="Google Shape;477;p3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5" name="Google Shape;485;p3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5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2" name="Google Shape;502;p35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6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3" name="Google Shape;523;p36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7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1" name="Google Shape;541;p37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8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4" name="Google Shape;564;p38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9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5" name="Google Shape;585;p39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0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7" name="Google Shape;597;p40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1" name="Google Shape;621;p4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5" name="Google Shape;635;p4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3" name="Google Shape;663;p4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7" name="Google Shape;677;p4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5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5" name="Google Shape;685;p45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6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7" name="Google Shape;697;p46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7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1" name="Google Shape;711;p47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8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4" name="Google Shape;724;p48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9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5" name="Google Shape;745;p49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0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0" name="Google Shape;760;p50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4" name="Google Shape;774;p5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5" name="Google Shape;785;p5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4" name="Google Shape;804;p5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0" name="Google Shape;820;p5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6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6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6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6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7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7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7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8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8"/>
          <p:cNvSpPr txBox="1"/>
          <p:nvPr>
            <p:ph idx="1" type="body"/>
          </p:nvPr>
        </p:nvSpPr>
        <p:spPr>
          <a:xfrm>
            <a:off x="278129" y="867156"/>
            <a:ext cx="2367280" cy="680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8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8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8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9"/>
          <p:cNvSpPr txBox="1"/>
          <p:nvPr>
            <p:ph type="ctrTitle"/>
          </p:nvPr>
        </p:nvSpPr>
        <p:spPr>
          <a:xfrm>
            <a:off x="763016" y="160781"/>
            <a:ext cx="1287017" cy="157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9"/>
          <p:cNvSpPr txBox="1"/>
          <p:nvPr>
            <p:ph idx="1" type="subTitle"/>
          </p:nvPr>
        </p:nvSpPr>
        <p:spPr>
          <a:xfrm>
            <a:off x="421957" y="1180592"/>
            <a:ext cx="196913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9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9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9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0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0"/>
          <p:cNvSpPr txBox="1"/>
          <p:nvPr>
            <p:ph idx="1" type="body"/>
          </p:nvPr>
        </p:nvSpPr>
        <p:spPr>
          <a:xfrm>
            <a:off x="140652" y="484886"/>
            <a:ext cx="1223676" cy="1391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0"/>
          <p:cNvSpPr txBox="1"/>
          <p:nvPr>
            <p:ph idx="2" type="body"/>
          </p:nvPr>
        </p:nvSpPr>
        <p:spPr>
          <a:xfrm>
            <a:off x="1448720" y="484886"/>
            <a:ext cx="1223676" cy="1391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0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0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0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/>
          <p:nvPr/>
        </p:nvSpPr>
        <p:spPr>
          <a:xfrm>
            <a:off x="0" y="0"/>
            <a:ext cx="2811780" cy="2108200"/>
          </a:xfrm>
          <a:custGeom>
            <a:rect b="b" l="l" r="r" t="t"/>
            <a:pathLst>
              <a:path extrusionOk="0" h="2108200" w="2811780">
                <a:moveTo>
                  <a:pt x="2811780" y="0"/>
                </a:moveTo>
                <a:lnTo>
                  <a:pt x="0" y="0"/>
                </a:lnTo>
                <a:lnTo>
                  <a:pt x="0" y="2107692"/>
                </a:lnTo>
                <a:lnTo>
                  <a:pt x="2811780" y="2107692"/>
                </a:lnTo>
                <a:lnTo>
                  <a:pt x="281178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55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5"/>
          <p:cNvSpPr txBox="1"/>
          <p:nvPr>
            <p:ph idx="1" type="body"/>
          </p:nvPr>
        </p:nvSpPr>
        <p:spPr>
          <a:xfrm>
            <a:off x="278129" y="867156"/>
            <a:ext cx="2367280" cy="680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5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5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55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23.png"/><Relationship Id="rId5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Relationship Id="rId5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Relationship Id="rId5" Type="http://schemas.openxmlformats.org/officeDocument/2006/relationships/image" Target="../media/image49.png"/><Relationship Id="rId6" Type="http://schemas.openxmlformats.org/officeDocument/2006/relationships/image" Target="../media/image6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4.png"/><Relationship Id="rId4" Type="http://schemas.openxmlformats.org/officeDocument/2006/relationships/image" Target="../media/image5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8.png"/><Relationship Id="rId4" Type="http://schemas.openxmlformats.org/officeDocument/2006/relationships/image" Target="../media/image4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1.png"/><Relationship Id="rId4" Type="http://schemas.openxmlformats.org/officeDocument/2006/relationships/image" Target="../media/image5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4.png"/><Relationship Id="rId4" Type="http://schemas.openxmlformats.org/officeDocument/2006/relationships/image" Target="../media/image64.png"/><Relationship Id="rId5" Type="http://schemas.openxmlformats.org/officeDocument/2006/relationships/image" Target="../media/image45.png"/><Relationship Id="rId6" Type="http://schemas.openxmlformats.org/officeDocument/2006/relationships/image" Target="../media/image5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9.png"/><Relationship Id="rId4" Type="http://schemas.openxmlformats.org/officeDocument/2006/relationships/image" Target="../media/image5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7.png"/><Relationship Id="rId4" Type="http://schemas.openxmlformats.org/officeDocument/2006/relationships/image" Target="../media/image61.png"/><Relationship Id="rId5" Type="http://schemas.openxmlformats.org/officeDocument/2006/relationships/image" Target="../media/image58.png"/><Relationship Id="rId6" Type="http://schemas.openxmlformats.org/officeDocument/2006/relationships/image" Target="../media/image60.png"/><Relationship Id="rId7" Type="http://schemas.openxmlformats.org/officeDocument/2006/relationships/image" Target="../media/image6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7.png"/><Relationship Id="rId4" Type="http://schemas.openxmlformats.org/officeDocument/2006/relationships/image" Target="../media/image63.png"/><Relationship Id="rId5" Type="http://schemas.openxmlformats.org/officeDocument/2006/relationships/image" Target="../media/image66.png"/><Relationship Id="rId6" Type="http://schemas.openxmlformats.org/officeDocument/2006/relationships/image" Target="../media/image72.png"/><Relationship Id="rId7" Type="http://schemas.openxmlformats.org/officeDocument/2006/relationships/image" Target="../media/image7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0.png"/><Relationship Id="rId4" Type="http://schemas.openxmlformats.org/officeDocument/2006/relationships/image" Target="../media/image79.png"/><Relationship Id="rId5" Type="http://schemas.openxmlformats.org/officeDocument/2006/relationships/image" Target="../media/image68.png"/><Relationship Id="rId6" Type="http://schemas.openxmlformats.org/officeDocument/2006/relationships/image" Target="../media/image75.png"/><Relationship Id="rId7" Type="http://schemas.openxmlformats.org/officeDocument/2006/relationships/image" Target="../media/image74.png"/><Relationship Id="rId8" Type="http://schemas.openxmlformats.org/officeDocument/2006/relationships/image" Target="../media/image7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0.png"/><Relationship Id="rId4" Type="http://schemas.openxmlformats.org/officeDocument/2006/relationships/image" Target="../media/image7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6.png"/><Relationship Id="rId4" Type="http://schemas.openxmlformats.org/officeDocument/2006/relationships/image" Target="../media/image8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4.png"/><Relationship Id="rId4" Type="http://schemas.openxmlformats.org/officeDocument/2006/relationships/image" Target="../media/image81.png"/><Relationship Id="rId5" Type="http://schemas.openxmlformats.org/officeDocument/2006/relationships/image" Target="../media/image91.png"/><Relationship Id="rId6" Type="http://schemas.openxmlformats.org/officeDocument/2006/relationships/image" Target="../media/image85.png"/><Relationship Id="rId7" Type="http://schemas.openxmlformats.org/officeDocument/2006/relationships/image" Target="../media/image93.png"/><Relationship Id="rId8" Type="http://schemas.openxmlformats.org/officeDocument/2006/relationships/image" Target="../media/image8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2.png"/><Relationship Id="rId4" Type="http://schemas.openxmlformats.org/officeDocument/2006/relationships/image" Target="../media/image89.png"/><Relationship Id="rId5" Type="http://schemas.openxmlformats.org/officeDocument/2006/relationships/image" Target="../media/image9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8.png"/><Relationship Id="rId4" Type="http://schemas.openxmlformats.org/officeDocument/2006/relationships/image" Target="../media/image90.png"/><Relationship Id="rId5" Type="http://schemas.openxmlformats.org/officeDocument/2006/relationships/image" Target="../media/image9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5.png"/><Relationship Id="rId4" Type="http://schemas.openxmlformats.org/officeDocument/2006/relationships/image" Target="../media/image10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6.png"/><Relationship Id="rId4" Type="http://schemas.openxmlformats.org/officeDocument/2006/relationships/image" Target="../media/image94.png"/><Relationship Id="rId5" Type="http://schemas.openxmlformats.org/officeDocument/2006/relationships/image" Target="../media/image100.png"/><Relationship Id="rId6" Type="http://schemas.openxmlformats.org/officeDocument/2006/relationships/image" Target="../media/image99.png"/><Relationship Id="rId7" Type="http://schemas.openxmlformats.org/officeDocument/2006/relationships/image" Target="../media/image105.png"/><Relationship Id="rId8" Type="http://schemas.openxmlformats.org/officeDocument/2006/relationships/image" Target="../media/image10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4.png"/><Relationship Id="rId4" Type="http://schemas.openxmlformats.org/officeDocument/2006/relationships/image" Target="../media/image10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07.png"/><Relationship Id="rId4" Type="http://schemas.openxmlformats.org/officeDocument/2006/relationships/image" Target="../media/image1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>
            <p:ph type="title"/>
          </p:nvPr>
        </p:nvSpPr>
        <p:spPr>
          <a:xfrm>
            <a:off x="1119632" y="255523"/>
            <a:ext cx="56642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500">
                <a:solidFill>
                  <a:srgbClr val="95959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8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603250" y="819150"/>
            <a:ext cx="160274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1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Creating and Managing Tables</a:t>
            </a:r>
            <a:endParaRPr b="0" i="0" sz="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1-269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/>
          <p:nvPr/>
        </p:nvSpPr>
        <p:spPr>
          <a:xfrm>
            <a:off x="285750" y="261366"/>
            <a:ext cx="2242185" cy="1492250"/>
          </a:xfrm>
          <a:custGeom>
            <a:rect b="b" l="l" r="r" t="t"/>
            <a:pathLst>
              <a:path extrusionOk="0" h="1492250" w="2242185">
                <a:moveTo>
                  <a:pt x="0" y="1491996"/>
                </a:moveTo>
                <a:lnTo>
                  <a:pt x="2241804" y="1491996"/>
                </a:lnTo>
                <a:lnTo>
                  <a:pt x="2241804" y="0"/>
                </a:lnTo>
                <a:lnTo>
                  <a:pt x="0" y="0"/>
                </a:lnTo>
                <a:lnTo>
                  <a:pt x="0" y="1491996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1104138" y="102489"/>
            <a:ext cx="59880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1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 b="0" i="0" sz="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2" name="Google Shape;162;p10"/>
          <p:cNvGraphicFramePr/>
          <p:nvPr/>
        </p:nvGraphicFramePr>
        <p:xfrm>
          <a:off x="284988" y="2613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{1910C147-6415-44E6-8DC0-3F51A72119E4}</a:tableStyleId>
              </a:tblPr>
              <a:tblGrid>
                <a:gridCol w="831850"/>
                <a:gridCol w="1410325"/>
              </a:tblGrid>
              <a:tr h="113025"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Data Type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85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841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8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VARCHAR2(</a:t>
                      </a:r>
                      <a:r>
                        <a:rPr b="1" i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</a:t>
                      </a: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841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Variable-length character data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09225"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CHAR(</a:t>
                      </a:r>
                      <a:r>
                        <a:rPr b="1" i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</a:t>
                      </a: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841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Fixed-length character data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11125"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NUMBER(</a:t>
                      </a:r>
                      <a:r>
                        <a:rPr b="1" i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b="1" i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s)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175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841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Variable-length numeric data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12400"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DATE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45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841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Date and time values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65725"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55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8419" marR="45339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Variable-length character data  up to 2 gigabytes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CLOB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8419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 data up to 4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58419" marR="0" rtl="0" algn="l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gigabytes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04775"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RAW and LONG RAW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841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Raw binary data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16850"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BLOB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725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841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Binary data up to 4 gigabytes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62550"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BFILE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275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8419" marR="375285" rtl="0" algn="l">
                        <a:lnSpc>
                          <a:spcPct val="105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Binary data stored in an external  file; up to 4 gigabytes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ROWID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8419" marR="0" rtl="0" algn="l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 64 base number system representing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58419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en-US" sz="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the unique address of a row in its table.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1-270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 txBox="1"/>
          <p:nvPr>
            <p:ph type="title"/>
          </p:nvPr>
        </p:nvSpPr>
        <p:spPr>
          <a:xfrm>
            <a:off x="842899" y="161670"/>
            <a:ext cx="112014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DateTime Data Types</a:t>
            </a: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285750" y="1184910"/>
            <a:ext cx="2242185" cy="533400"/>
          </a:xfrm>
          <a:custGeom>
            <a:rect b="b" l="l" r="r" t="t"/>
            <a:pathLst>
              <a:path extrusionOk="0" h="533400" w="2242185">
                <a:moveTo>
                  <a:pt x="0" y="533400"/>
                </a:moveTo>
                <a:lnTo>
                  <a:pt x="2241804" y="533400"/>
                </a:lnTo>
                <a:lnTo>
                  <a:pt x="2241804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1" name="Google Shape;171;p11"/>
          <p:cNvGraphicFramePr/>
          <p:nvPr/>
        </p:nvGraphicFramePr>
        <p:xfrm>
          <a:off x="285750" y="11849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{1910C147-6415-44E6-8DC0-3F51A72119E4}</a:tableStyleId>
              </a:tblPr>
              <a:tblGrid>
                <a:gridCol w="985525"/>
                <a:gridCol w="1256675"/>
              </a:tblGrid>
              <a:tr h="90175">
                <a:tc>
                  <a:txBody>
                    <a:bodyPr/>
                    <a:lstStyle/>
                    <a:p>
                      <a:pPr indent="0" lvl="0" marL="34925" marR="0" rtl="0" algn="l">
                        <a:lnSpc>
                          <a:spcPct val="9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Data Type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3020" marR="0" rtl="0" algn="l">
                        <a:lnSpc>
                          <a:spcPct val="9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1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84450">
                <a:tc>
                  <a:txBody>
                    <a:bodyPr/>
                    <a:lstStyle/>
                    <a:p>
                      <a:pPr indent="0" lvl="0" marL="34925" marR="0" rtl="0" algn="l">
                        <a:lnSpc>
                          <a:spcPct val="9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TIMESTAMP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5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3020" marR="0" rtl="0" algn="l">
                        <a:lnSpc>
                          <a:spcPct val="9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Date with fractional seconds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72075">
                <a:tc>
                  <a:txBody>
                    <a:bodyPr/>
                    <a:lstStyle/>
                    <a:p>
                      <a:pPr indent="0" lvl="0" marL="34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INTERVAL YEAR TO MONTH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975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3020" marR="238759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Stored as an interval of years  and months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85425">
                <a:tc>
                  <a:txBody>
                    <a:bodyPr/>
                    <a:lstStyle/>
                    <a:p>
                      <a:pPr indent="0" lvl="0" marL="34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INTERVAL DAY TO SECOND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55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3020" marR="176530" rtl="0" algn="l">
                        <a:lnSpc>
                          <a:spcPct val="1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Stored as an interval of days to  hours minutes and seconds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172" name="Google Shape;172;p11"/>
          <p:cNvSpPr txBox="1"/>
          <p:nvPr/>
        </p:nvSpPr>
        <p:spPr>
          <a:xfrm>
            <a:off x="285369" y="543525"/>
            <a:ext cx="2091689" cy="636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Datetime enhancements with Oracle9</a:t>
            </a:r>
            <a:r>
              <a:rPr b="1" i="1" lang="en-US" sz="6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6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6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 Datetime data types have been introduced.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 data type storage is available.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7493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Enhancements have been made to time zones  and local time zone.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1-271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2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12"/>
          <p:cNvGrpSpPr/>
          <p:nvPr/>
        </p:nvGrpSpPr>
        <p:grpSpPr>
          <a:xfrm>
            <a:off x="336042" y="1277873"/>
            <a:ext cx="2329434" cy="204978"/>
            <a:chOff x="336042" y="1277873"/>
            <a:chExt cx="2329434" cy="204978"/>
          </a:xfrm>
        </p:grpSpPr>
        <p:pic>
          <p:nvPicPr>
            <p:cNvPr id="180" name="Google Shape;180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0520" y="1292351"/>
              <a:ext cx="2314956" cy="19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12"/>
            <p:cNvSpPr/>
            <p:nvPr/>
          </p:nvSpPr>
          <p:spPr>
            <a:xfrm>
              <a:off x="336042" y="1277873"/>
              <a:ext cx="2304415" cy="180340"/>
            </a:xfrm>
            <a:custGeom>
              <a:rect b="b" l="l" r="r" t="t"/>
              <a:pathLst>
                <a:path extrusionOk="0" h="180340" w="2304415">
                  <a:moveTo>
                    <a:pt x="2304288" y="0"/>
                  </a:moveTo>
                  <a:lnTo>
                    <a:pt x="0" y="0"/>
                  </a:lnTo>
                  <a:lnTo>
                    <a:pt x="0" y="179831"/>
                  </a:lnTo>
                  <a:lnTo>
                    <a:pt x="2304288" y="179831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336042" y="1277873"/>
              <a:ext cx="2304415" cy="180340"/>
            </a:xfrm>
            <a:custGeom>
              <a:rect b="b" l="l" r="r" t="t"/>
              <a:pathLst>
                <a:path extrusionOk="0" h="180340" w="2304415">
                  <a:moveTo>
                    <a:pt x="0" y="179831"/>
                  </a:moveTo>
                  <a:lnTo>
                    <a:pt x="2304288" y="179831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17983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2"/>
          <p:cNvSpPr txBox="1"/>
          <p:nvPr>
            <p:ph type="title"/>
          </p:nvPr>
        </p:nvSpPr>
        <p:spPr>
          <a:xfrm>
            <a:off x="842263" y="162305"/>
            <a:ext cx="112014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DateTime Data Types</a:t>
            </a:r>
            <a:endParaRPr/>
          </a:p>
        </p:txBody>
      </p:sp>
      <p:sp>
        <p:nvSpPr>
          <p:cNvPr id="184" name="Google Shape;184;p12"/>
          <p:cNvSpPr txBox="1"/>
          <p:nvPr/>
        </p:nvSpPr>
        <p:spPr>
          <a:xfrm>
            <a:off x="284784" y="548131"/>
            <a:ext cx="2231390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just">
              <a:lnSpc>
                <a:spcPct val="11923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TIMESTAMP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type is an extension of the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" marR="0" rtl="0" algn="l">
              <a:lnSpc>
                <a:spcPct val="11923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type.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just">
              <a:lnSpc>
                <a:spcPct val="100800"/>
              </a:lnSpc>
              <a:spcBef>
                <a:spcPts val="27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stores the year, month, and day of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 type, plus hour, minute, and second values as well  as the fractional second value.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TIMESTAMP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type is specified as follows: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 txBox="1"/>
          <p:nvPr/>
        </p:nvSpPr>
        <p:spPr>
          <a:xfrm>
            <a:off x="336042" y="1277873"/>
            <a:ext cx="230441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000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TIMESTAMP[(fractional_seconds_precision)]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1-272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3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3"/>
          <p:cNvSpPr txBox="1"/>
          <p:nvPr>
            <p:ph type="title"/>
          </p:nvPr>
        </p:nvSpPr>
        <p:spPr>
          <a:xfrm>
            <a:off x="387223" y="154686"/>
            <a:ext cx="203009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TIMESTAMP WITH TIME ZONE </a:t>
            </a:r>
            <a:r>
              <a:rPr lang="en-US"/>
              <a:t>Data Type</a:t>
            </a:r>
            <a:endParaRPr/>
          </a:p>
        </p:txBody>
      </p:sp>
      <p:sp>
        <p:nvSpPr>
          <p:cNvPr id="193" name="Google Shape;193;p13"/>
          <p:cNvSpPr txBox="1"/>
          <p:nvPr/>
        </p:nvSpPr>
        <p:spPr>
          <a:xfrm>
            <a:off x="285369" y="548131"/>
            <a:ext cx="2127885" cy="559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-125095" lvl="0" marL="137160" marR="16764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TIMESTAMP WITH TIME ZONE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a variant of 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TIMESTAMP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that includes a time zone  displacement in its value.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18461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time zone displacement is the difference, in  hours and minutes, between local time and UTC.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13"/>
          <p:cNvGrpSpPr/>
          <p:nvPr/>
        </p:nvGrpSpPr>
        <p:grpSpPr>
          <a:xfrm>
            <a:off x="291846" y="1131569"/>
            <a:ext cx="2329434" cy="203453"/>
            <a:chOff x="291846" y="1131569"/>
            <a:chExt cx="2329434" cy="203453"/>
          </a:xfrm>
        </p:grpSpPr>
        <p:pic>
          <p:nvPicPr>
            <p:cNvPr id="195" name="Google Shape;195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6324" y="1146047"/>
              <a:ext cx="2314956" cy="188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13"/>
            <p:cNvSpPr/>
            <p:nvPr/>
          </p:nvSpPr>
          <p:spPr>
            <a:xfrm>
              <a:off x="291846" y="1131569"/>
              <a:ext cx="2304415" cy="178435"/>
            </a:xfrm>
            <a:custGeom>
              <a:rect b="b" l="l" r="r" t="t"/>
              <a:pathLst>
                <a:path extrusionOk="0" h="178434" w="2304415">
                  <a:moveTo>
                    <a:pt x="2304288" y="0"/>
                  </a:moveTo>
                  <a:lnTo>
                    <a:pt x="0" y="0"/>
                  </a:lnTo>
                  <a:lnTo>
                    <a:pt x="0" y="178307"/>
                  </a:lnTo>
                  <a:lnTo>
                    <a:pt x="2304288" y="178307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291846" y="1131569"/>
              <a:ext cx="2304415" cy="178435"/>
            </a:xfrm>
            <a:custGeom>
              <a:rect b="b" l="l" r="r" t="t"/>
              <a:pathLst>
                <a:path extrusionOk="0" h="178434" w="2304415">
                  <a:moveTo>
                    <a:pt x="0" y="178307"/>
                  </a:moveTo>
                  <a:lnTo>
                    <a:pt x="2304288" y="178307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17830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3"/>
          <p:cNvSpPr txBox="1"/>
          <p:nvPr/>
        </p:nvSpPr>
        <p:spPr>
          <a:xfrm>
            <a:off x="291846" y="1131569"/>
            <a:ext cx="23043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64135" marR="51625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TIMESTAMP[(fractional_seconds_precision)]  WITH TIME ZONE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1-273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4"/>
          <p:cNvSpPr txBox="1"/>
          <p:nvPr>
            <p:ph type="title"/>
          </p:nvPr>
        </p:nvSpPr>
        <p:spPr>
          <a:xfrm>
            <a:off x="354584" y="154051"/>
            <a:ext cx="209423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TIMESTAMP WITH LOCAL TIME </a:t>
            </a:r>
            <a:r>
              <a:rPr lang="en-US"/>
              <a:t>Data Type</a:t>
            </a:r>
            <a:endParaRPr/>
          </a:p>
        </p:txBody>
      </p:sp>
      <p:sp>
        <p:nvSpPr>
          <p:cNvPr id="206" name="Google Shape;206;p14"/>
          <p:cNvSpPr txBox="1"/>
          <p:nvPr/>
        </p:nvSpPr>
        <p:spPr>
          <a:xfrm>
            <a:off x="284784" y="547242"/>
            <a:ext cx="2195830" cy="1120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-125095" lvl="0" marL="137160" marR="131445" rtl="0" algn="just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TIMESTAMP WITH LOCAL TIME ZONE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another  variant of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TIMESTAMP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that includes a time zone  displacement in its value.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100965" rtl="0" algn="just">
              <a:lnSpc>
                <a:spcPct val="118461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stored in the database is normalized to the  database time zone.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43180" rtl="0" algn="just">
              <a:lnSpc>
                <a:spcPct val="118461"/>
              </a:lnSpc>
              <a:spcBef>
                <a:spcPts val="284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time zone displacement is not stored as part  of the column data; Oracle returns the data in the  users' local session time zone.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just">
              <a:lnSpc>
                <a:spcPct val="103099"/>
              </a:lnSpc>
              <a:spcBef>
                <a:spcPts val="18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TIMESTAMP WITH LOCAL TIME ZONE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type is  specified as follows: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" name="Google Shape;207;p14"/>
          <p:cNvGrpSpPr/>
          <p:nvPr/>
        </p:nvGrpSpPr>
        <p:grpSpPr>
          <a:xfrm>
            <a:off x="343662" y="1677162"/>
            <a:ext cx="2329434" cy="204978"/>
            <a:chOff x="343662" y="1677162"/>
            <a:chExt cx="2329434" cy="204978"/>
          </a:xfrm>
        </p:grpSpPr>
        <p:pic>
          <p:nvPicPr>
            <p:cNvPr id="208" name="Google Shape;208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8140" y="1691640"/>
              <a:ext cx="2314956" cy="19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14"/>
            <p:cNvSpPr/>
            <p:nvPr/>
          </p:nvSpPr>
          <p:spPr>
            <a:xfrm>
              <a:off x="343662" y="1677162"/>
              <a:ext cx="2304415" cy="180340"/>
            </a:xfrm>
            <a:custGeom>
              <a:rect b="b" l="l" r="r" t="t"/>
              <a:pathLst>
                <a:path extrusionOk="0" h="180339" w="2304415">
                  <a:moveTo>
                    <a:pt x="2304288" y="0"/>
                  </a:moveTo>
                  <a:lnTo>
                    <a:pt x="0" y="0"/>
                  </a:lnTo>
                  <a:lnTo>
                    <a:pt x="0" y="179832"/>
                  </a:lnTo>
                  <a:lnTo>
                    <a:pt x="2304288" y="179832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343662" y="1677162"/>
              <a:ext cx="2304415" cy="180340"/>
            </a:xfrm>
            <a:custGeom>
              <a:rect b="b" l="l" r="r" t="t"/>
              <a:pathLst>
                <a:path extrusionOk="0" h="180339" w="2304415">
                  <a:moveTo>
                    <a:pt x="0" y="179832"/>
                  </a:moveTo>
                  <a:lnTo>
                    <a:pt x="2304288" y="179832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17983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14"/>
          <p:cNvSpPr txBox="1"/>
          <p:nvPr/>
        </p:nvSpPr>
        <p:spPr>
          <a:xfrm>
            <a:off x="343662" y="1677162"/>
            <a:ext cx="230441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2864" marR="51689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TIMESTAMP[(fractional_seconds_precision)]  WITH LOCAL TIME ZONE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1-274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5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5"/>
          <p:cNvSpPr txBox="1"/>
          <p:nvPr>
            <p:ph type="title"/>
          </p:nvPr>
        </p:nvSpPr>
        <p:spPr>
          <a:xfrm>
            <a:off x="452755" y="154051"/>
            <a:ext cx="189928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INTERVAL YEAR TO MONTH </a:t>
            </a:r>
            <a:r>
              <a:rPr lang="en-US"/>
              <a:t>Data Type</a:t>
            </a:r>
            <a:endParaRPr/>
          </a:p>
        </p:txBody>
      </p:sp>
      <p:sp>
        <p:nvSpPr>
          <p:cNvPr id="219" name="Google Shape;219;p15"/>
          <p:cNvSpPr txBox="1"/>
          <p:nvPr/>
        </p:nvSpPr>
        <p:spPr>
          <a:xfrm>
            <a:off x="285369" y="547242"/>
            <a:ext cx="2146935" cy="22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INTERVAL YEAR TO MONTH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stores a period of time  using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YEAR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MONTH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datetime fields.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15"/>
          <p:cNvGrpSpPr/>
          <p:nvPr/>
        </p:nvGrpSpPr>
        <p:grpSpPr>
          <a:xfrm>
            <a:off x="313182" y="799338"/>
            <a:ext cx="2329433" cy="160781"/>
            <a:chOff x="313182" y="799338"/>
            <a:chExt cx="2329433" cy="160781"/>
          </a:xfrm>
        </p:grpSpPr>
        <p:pic>
          <p:nvPicPr>
            <p:cNvPr id="221" name="Google Shape;221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7660" y="813816"/>
              <a:ext cx="2314955" cy="1463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15"/>
            <p:cNvSpPr/>
            <p:nvPr/>
          </p:nvSpPr>
          <p:spPr>
            <a:xfrm>
              <a:off x="313182" y="799338"/>
              <a:ext cx="2304415" cy="135890"/>
            </a:xfrm>
            <a:custGeom>
              <a:rect b="b" l="l" r="r" t="t"/>
              <a:pathLst>
                <a:path extrusionOk="0" h="135890" w="2304415">
                  <a:moveTo>
                    <a:pt x="2304288" y="0"/>
                  </a:moveTo>
                  <a:lnTo>
                    <a:pt x="0" y="0"/>
                  </a:lnTo>
                  <a:lnTo>
                    <a:pt x="0" y="135635"/>
                  </a:lnTo>
                  <a:lnTo>
                    <a:pt x="2304288" y="135635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313182" y="799338"/>
              <a:ext cx="2304415" cy="135890"/>
            </a:xfrm>
            <a:custGeom>
              <a:rect b="b" l="l" r="r" t="t"/>
              <a:pathLst>
                <a:path extrusionOk="0" h="135890" w="2304415">
                  <a:moveTo>
                    <a:pt x="0" y="135635"/>
                  </a:moveTo>
                  <a:lnTo>
                    <a:pt x="2304288" y="135635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13563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Google Shape;224;p15"/>
          <p:cNvSpPr txBox="1"/>
          <p:nvPr/>
        </p:nvSpPr>
        <p:spPr>
          <a:xfrm>
            <a:off x="313182" y="799338"/>
            <a:ext cx="2304415" cy="135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647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INTERVAL YEAR [(year_precision)] TO MONTH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25" name="Google Shape;225;p15"/>
          <p:cNvGrpSpPr/>
          <p:nvPr/>
        </p:nvGrpSpPr>
        <p:grpSpPr>
          <a:xfrm>
            <a:off x="299466" y="989838"/>
            <a:ext cx="2329433" cy="942593"/>
            <a:chOff x="299466" y="989838"/>
            <a:chExt cx="2329433" cy="942593"/>
          </a:xfrm>
        </p:grpSpPr>
        <p:pic>
          <p:nvPicPr>
            <p:cNvPr id="226" name="Google Shape;226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3944" y="1004316"/>
              <a:ext cx="2314955" cy="9281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15"/>
            <p:cNvSpPr/>
            <p:nvPr/>
          </p:nvSpPr>
          <p:spPr>
            <a:xfrm>
              <a:off x="299466" y="989838"/>
              <a:ext cx="2304415" cy="917575"/>
            </a:xfrm>
            <a:custGeom>
              <a:rect b="b" l="l" r="r" t="t"/>
              <a:pathLst>
                <a:path extrusionOk="0" h="917575" w="2304415">
                  <a:moveTo>
                    <a:pt x="2304288" y="0"/>
                  </a:moveTo>
                  <a:lnTo>
                    <a:pt x="0" y="0"/>
                  </a:lnTo>
                  <a:lnTo>
                    <a:pt x="0" y="917448"/>
                  </a:lnTo>
                  <a:lnTo>
                    <a:pt x="2304288" y="917448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299466" y="989838"/>
              <a:ext cx="2304415" cy="917575"/>
            </a:xfrm>
            <a:custGeom>
              <a:rect b="b" l="l" r="r" t="t"/>
              <a:pathLst>
                <a:path extrusionOk="0" h="917575" w="2304415">
                  <a:moveTo>
                    <a:pt x="0" y="917448"/>
                  </a:moveTo>
                  <a:lnTo>
                    <a:pt x="2304288" y="917448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91744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15"/>
          <p:cNvSpPr txBox="1"/>
          <p:nvPr/>
        </p:nvSpPr>
        <p:spPr>
          <a:xfrm>
            <a:off x="351282" y="983742"/>
            <a:ext cx="201041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INTERVAL '123-2' YEAR(3) TO MONTH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Indicates an interval of 123 years, 2 months.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INTERVAL '123' YEAR(3)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Indicates an interval of 123 years 0 months.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INTERVAL '300' MONTH(3)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Indicates an interval of 300 months.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INTERVAL '123' YEAR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17999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 an error, because the default precision is 2,  and '123' has 3 digits.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1-275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6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6"/>
          <p:cNvSpPr txBox="1"/>
          <p:nvPr>
            <p:ph type="title"/>
          </p:nvPr>
        </p:nvSpPr>
        <p:spPr>
          <a:xfrm>
            <a:off x="452120" y="154686"/>
            <a:ext cx="189928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INTERVAL DAY TO SECOND </a:t>
            </a:r>
            <a:r>
              <a:rPr lang="en-US"/>
              <a:t>Data Type</a:t>
            </a:r>
            <a:endParaRPr/>
          </a:p>
        </p:txBody>
      </p:sp>
      <p:sp>
        <p:nvSpPr>
          <p:cNvPr id="237" name="Google Shape;237;p16"/>
          <p:cNvSpPr txBox="1"/>
          <p:nvPr/>
        </p:nvSpPr>
        <p:spPr>
          <a:xfrm>
            <a:off x="284784" y="548131"/>
            <a:ext cx="2230755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25095" lvl="0" marL="13716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INTERVAL DAY TO SECOND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stores a period of time  in terms of days, hours, minutes, and seconds.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16"/>
          <p:cNvGrpSpPr/>
          <p:nvPr/>
        </p:nvGrpSpPr>
        <p:grpSpPr>
          <a:xfrm>
            <a:off x="313182" y="799337"/>
            <a:ext cx="2329434" cy="192785"/>
            <a:chOff x="313182" y="799337"/>
            <a:chExt cx="2329434" cy="192785"/>
          </a:xfrm>
        </p:grpSpPr>
        <p:pic>
          <p:nvPicPr>
            <p:cNvPr id="239" name="Google Shape;239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7660" y="813815"/>
              <a:ext cx="2314956" cy="17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16"/>
            <p:cNvSpPr/>
            <p:nvPr/>
          </p:nvSpPr>
          <p:spPr>
            <a:xfrm>
              <a:off x="313182" y="799337"/>
              <a:ext cx="2304415" cy="167640"/>
            </a:xfrm>
            <a:custGeom>
              <a:rect b="b" l="l" r="r" t="t"/>
              <a:pathLst>
                <a:path extrusionOk="0" h="167640" w="2304415">
                  <a:moveTo>
                    <a:pt x="2304288" y="0"/>
                  </a:moveTo>
                  <a:lnTo>
                    <a:pt x="0" y="0"/>
                  </a:lnTo>
                  <a:lnTo>
                    <a:pt x="0" y="167639"/>
                  </a:lnTo>
                  <a:lnTo>
                    <a:pt x="2304288" y="167639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313182" y="799337"/>
              <a:ext cx="2304415" cy="167640"/>
            </a:xfrm>
            <a:custGeom>
              <a:rect b="b" l="l" r="r" t="t"/>
              <a:pathLst>
                <a:path extrusionOk="0" h="167640" w="2304415">
                  <a:moveTo>
                    <a:pt x="0" y="167639"/>
                  </a:moveTo>
                  <a:lnTo>
                    <a:pt x="2304288" y="167639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16763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16"/>
          <p:cNvSpPr txBox="1"/>
          <p:nvPr/>
        </p:nvSpPr>
        <p:spPr>
          <a:xfrm>
            <a:off x="313181" y="799337"/>
            <a:ext cx="2304415" cy="16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4135" marR="0" rt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INTERVAL DAY [(day_precision)]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7165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 SECOND [(fractional_seconds_precision)]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43" name="Google Shape;243;p16"/>
          <p:cNvGrpSpPr/>
          <p:nvPr/>
        </p:nvGrpSpPr>
        <p:grpSpPr>
          <a:xfrm>
            <a:off x="299466" y="1041653"/>
            <a:ext cx="2329434" cy="733806"/>
            <a:chOff x="299466" y="1041653"/>
            <a:chExt cx="2329434" cy="733806"/>
          </a:xfrm>
        </p:grpSpPr>
        <p:pic>
          <p:nvPicPr>
            <p:cNvPr id="244" name="Google Shape;244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3944" y="1056131"/>
              <a:ext cx="2314956" cy="719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16"/>
            <p:cNvSpPr/>
            <p:nvPr/>
          </p:nvSpPr>
          <p:spPr>
            <a:xfrm>
              <a:off x="299466" y="1041653"/>
              <a:ext cx="2304415" cy="708660"/>
            </a:xfrm>
            <a:custGeom>
              <a:rect b="b" l="l" r="r" t="t"/>
              <a:pathLst>
                <a:path extrusionOk="0" h="708660" w="2304415">
                  <a:moveTo>
                    <a:pt x="2304288" y="0"/>
                  </a:moveTo>
                  <a:lnTo>
                    <a:pt x="0" y="0"/>
                  </a:lnTo>
                  <a:lnTo>
                    <a:pt x="0" y="708659"/>
                  </a:lnTo>
                  <a:lnTo>
                    <a:pt x="2304288" y="708659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299466" y="1041653"/>
              <a:ext cx="2304415" cy="708660"/>
            </a:xfrm>
            <a:custGeom>
              <a:rect b="b" l="l" r="r" t="t"/>
              <a:pathLst>
                <a:path extrusionOk="0" h="708660" w="2304415">
                  <a:moveTo>
                    <a:pt x="0" y="708659"/>
                  </a:moveTo>
                  <a:lnTo>
                    <a:pt x="2304288" y="708659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70865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16"/>
          <p:cNvSpPr txBox="1"/>
          <p:nvPr/>
        </p:nvSpPr>
        <p:spPr>
          <a:xfrm>
            <a:off x="299465" y="1041653"/>
            <a:ext cx="2304415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75">
            <a:spAutoFit/>
          </a:bodyPr>
          <a:lstStyle/>
          <a:p>
            <a:pPr indent="0" lvl="0" marL="635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INTERVAL '4 5:12:10.222' DAY TO SECOND(3)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Indicates 4 days, 5 hours, 12 minutes, 10 seconds,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222 thousandths of a second.INTERVAL '123' YEAR(3).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INTERVAL '7' DAY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Indicates 7 days.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INTERVAL '180' DAY(3)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Indicates 180 days.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1-276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7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7"/>
          <p:cNvSpPr txBox="1"/>
          <p:nvPr>
            <p:ph type="title"/>
          </p:nvPr>
        </p:nvSpPr>
        <p:spPr>
          <a:xfrm>
            <a:off x="452755" y="154686"/>
            <a:ext cx="189928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INTERVAL DAY TO SECOND </a:t>
            </a:r>
            <a:r>
              <a:rPr lang="en-US"/>
              <a:t>Data Type</a:t>
            </a:r>
            <a:endParaRPr/>
          </a:p>
        </p:txBody>
      </p:sp>
      <p:sp>
        <p:nvSpPr>
          <p:cNvPr id="255" name="Google Shape;255;p17"/>
          <p:cNvSpPr txBox="1"/>
          <p:nvPr/>
        </p:nvSpPr>
        <p:spPr>
          <a:xfrm>
            <a:off x="285369" y="548131"/>
            <a:ext cx="2230755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25095" lvl="0" marL="13716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INTERVAL DAY TO SECOND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stores a period of time  in terms of days, hours, minutes, and seconds.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p17"/>
          <p:cNvGrpSpPr/>
          <p:nvPr/>
        </p:nvGrpSpPr>
        <p:grpSpPr>
          <a:xfrm>
            <a:off x="299466" y="851153"/>
            <a:ext cx="2329433" cy="960882"/>
            <a:chOff x="299466" y="851153"/>
            <a:chExt cx="2329433" cy="960882"/>
          </a:xfrm>
        </p:grpSpPr>
        <p:pic>
          <p:nvPicPr>
            <p:cNvPr id="257" name="Google Shape;257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3944" y="865631"/>
              <a:ext cx="2314955" cy="946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17"/>
            <p:cNvSpPr/>
            <p:nvPr/>
          </p:nvSpPr>
          <p:spPr>
            <a:xfrm>
              <a:off x="299466" y="851153"/>
              <a:ext cx="2304415" cy="935990"/>
            </a:xfrm>
            <a:custGeom>
              <a:rect b="b" l="l" r="r" t="t"/>
              <a:pathLst>
                <a:path extrusionOk="0" h="935989" w="2304415">
                  <a:moveTo>
                    <a:pt x="2304288" y="0"/>
                  </a:moveTo>
                  <a:lnTo>
                    <a:pt x="0" y="0"/>
                  </a:lnTo>
                  <a:lnTo>
                    <a:pt x="0" y="935736"/>
                  </a:lnTo>
                  <a:lnTo>
                    <a:pt x="2304288" y="935736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299466" y="851153"/>
              <a:ext cx="2304415" cy="935990"/>
            </a:xfrm>
            <a:custGeom>
              <a:rect b="b" l="l" r="r" t="t"/>
              <a:pathLst>
                <a:path extrusionOk="0" h="935989" w="2304415">
                  <a:moveTo>
                    <a:pt x="0" y="935736"/>
                  </a:moveTo>
                  <a:lnTo>
                    <a:pt x="2304288" y="935736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93573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0" name="Google Shape;260;p17"/>
          <p:cNvSpPr txBox="1"/>
          <p:nvPr/>
        </p:nvSpPr>
        <p:spPr>
          <a:xfrm>
            <a:off x="344551" y="847725"/>
            <a:ext cx="2085339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INTERVAL '4 5:12:10.222' DAY TO SECOND(3)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191770" rtl="0" algn="l">
              <a:lnSpc>
                <a:spcPct val="117999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Indicates 4 days, 5 hours, 12 minutes, 10 seconds,  and 222 thousandths of a second.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INTERVAL '4 5:12' DAY TO MINUTE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Indicates 4 days, 5 hours and 12 minutes.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INTERVAL '400 5' DAY(3) TO HOUR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Indicates 400 days 5 hours.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INTERVAL '11:12:10.2222222' HOUR TO SECOND(7)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indicates 11 hours, 12 minutes, and 10.2222222 seconds.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1-277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8"/>
          <p:cNvSpPr txBox="1"/>
          <p:nvPr>
            <p:ph type="title"/>
          </p:nvPr>
        </p:nvSpPr>
        <p:spPr>
          <a:xfrm>
            <a:off x="648716" y="73914"/>
            <a:ext cx="1497965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Creating a Table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400"/>
              <a:buNone/>
            </a:pPr>
            <a:r>
              <a:rPr lang="en-US"/>
              <a:t>by Using a Subquery Syntax</a:t>
            </a:r>
            <a:endParaRPr/>
          </a:p>
        </p:txBody>
      </p:sp>
      <p:sp>
        <p:nvSpPr>
          <p:cNvPr id="268" name="Google Shape;268;p18"/>
          <p:cNvSpPr txBox="1"/>
          <p:nvPr/>
        </p:nvSpPr>
        <p:spPr>
          <a:xfrm>
            <a:off x="279908" y="546608"/>
            <a:ext cx="212280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-125095" lvl="0" marL="137160" marR="5080" rtl="0" algn="just">
              <a:lnSpc>
                <a:spcPct val="985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table and insert rows by combining the 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 and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b="1" i="1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subquery 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option.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8"/>
          <p:cNvSpPr txBox="1"/>
          <p:nvPr/>
        </p:nvSpPr>
        <p:spPr>
          <a:xfrm>
            <a:off x="279908" y="1276604"/>
            <a:ext cx="202374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Match the number of specified columns to the  number of subquery columns.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244475" rtl="0" algn="l">
              <a:lnSpc>
                <a:spcPct val="118461"/>
              </a:lnSpc>
              <a:spcBef>
                <a:spcPts val="284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Define columns with column names and  default values.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18"/>
          <p:cNvGrpSpPr/>
          <p:nvPr/>
        </p:nvGrpSpPr>
        <p:grpSpPr>
          <a:xfrm>
            <a:off x="281178" y="928878"/>
            <a:ext cx="2335530" cy="307085"/>
            <a:chOff x="281178" y="928878"/>
            <a:chExt cx="2335530" cy="307085"/>
          </a:xfrm>
        </p:grpSpPr>
        <p:pic>
          <p:nvPicPr>
            <p:cNvPr id="271" name="Google Shape;271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5656" y="943356"/>
              <a:ext cx="2321052" cy="292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2" name="Google Shape;272;p18"/>
            <p:cNvSpPr/>
            <p:nvPr/>
          </p:nvSpPr>
          <p:spPr>
            <a:xfrm>
              <a:off x="281178" y="928878"/>
              <a:ext cx="2310765" cy="281940"/>
            </a:xfrm>
            <a:custGeom>
              <a:rect b="b" l="l" r="r" t="t"/>
              <a:pathLst>
                <a:path extrusionOk="0" h="281940" w="2310765">
                  <a:moveTo>
                    <a:pt x="2310384" y="0"/>
                  </a:moveTo>
                  <a:lnTo>
                    <a:pt x="0" y="0"/>
                  </a:lnTo>
                  <a:lnTo>
                    <a:pt x="0" y="281940"/>
                  </a:lnTo>
                  <a:lnTo>
                    <a:pt x="2310384" y="281940"/>
                  </a:lnTo>
                  <a:lnTo>
                    <a:pt x="231038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281178" y="928878"/>
              <a:ext cx="2310765" cy="281940"/>
            </a:xfrm>
            <a:custGeom>
              <a:rect b="b" l="l" r="r" t="t"/>
              <a:pathLst>
                <a:path extrusionOk="0" h="281940" w="2310765">
                  <a:moveTo>
                    <a:pt x="0" y="281940"/>
                  </a:moveTo>
                  <a:lnTo>
                    <a:pt x="2310384" y="281940"/>
                  </a:lnTo>
                  <a:lnTo>
                    <a:pt x="2310384" y="0"/>
                  </a:lnTo>
                  <a:lnTo>
                    <a:pt x="0" y="0"/>
                  </a:lnTo>
                  <a:lnTo>
                    <a:pt x="0" y="28194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4" name="Google Shape;274;p18"/>
          <p:cNvSpPr txBox="1"/>
          <p:nvPr/>
        </p:nvSpPr>
        <p:spPr>
          <a:xfrm>
            <a:off x="281178" y="928878"/>
            <a:ext cx="2310765" cy="281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5244" marR="0" rtl="0" algn="l">
              <a:lnSpc>
                <a:spcPct val="117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95275" lvl="0" marL="55244" marR="10712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[(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...)]  AS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subquery;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1-278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p19"/>
          <p:cNvGrpSpPr/>
          <p:nvPr/>
        </p:nvGrpSpPr>
        <p:grpSpPr>
          <a:xfrm>
            <a:off x="281178" y="518922"/>
            <a:ext cx="2227326" cy="816101"/>
            <a:chOff x="281178" y="518922"/>
            <a:chExt cx="2227326" cy="816101"/>
          </a:xfrm>
        </p:grpSpPr>
        <p:sp>
          <p:nvSpPr>
            <p:cNvPr id="282" name="Google Shape;282;p19"/>
            <p:cNvSpPr/>
            <p:nvPr/>
          </p:nvSpPr>
          <p:spPr>
            <a:xfrm>
              <a:off x="281178" y="518922"/>
              <a:ext cx="2204085" cy="660400"/>
            </a:xfrm>
            <a:custGeom>
              <a:rect b="b" l="l" r="r" t="t"/>
              <a:pathLst>
                <a:path extrusionOk="0" h="660400" w="2204085">
                  <a:moveTo>
                    <a:pt x="2203704" y="0"/>
                  </a:moveTo>
                  <a:lnTo>
                    <a:pt x="0" y="0"/>
                  </a:lnTo>
                  <a:lnTo>
                    <a:pt x="0" y="659892"/>
                  </a:lnTo>
                  <a:lnTo>
                    <a:pt x="2203704" y="659892"/>
                  </a:lnTo>
                  <a:lnTo>
                    <a:pt x="220370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281178" y="518922"/>
              <a:ext cx="2204085" cy="660400"/>
            </a:xfrm>
            <a:custGeom>
              <a:rect b="b" l="l" r="r" t="t"/>
              <a:pathLst>
                <a:path extrusionOk="0" h="660400" w="2204085">
                  <a:moveTo>
                    <a:pt x="0" y="659892"/>
                  </a:moveTo>
                  <a:lnTo>
                    <a:pt x="2203704" y="659892"/>
                  </a:lnTo>
                  <a:lnTo>
                    <a:pt x="2203704" y="0"/>
                  </a:lnTo>
                  <a:lnTo>
                    <a:pt x="0" y="0"/>
                  </a:lnTo>
                  <a:lnTo>
                    <a:pt x="0" y="65989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4" name="Google Shape;284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5656" y="1205484"/>
              <a:ext cx="2212848" cy="1295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p19"/>
            <p:cNvSpPr/>
            <p:nvPr/>
          </p:nvSpPr>
          <p:spPr>
            <a:xfrm>
              <a:off x="281178" y="1191006"/>
              <a:ext cx="2202180" cy="119380"/>
            </a:xfrm>
            <a:custGeom>
              <a:rect b="b" l="l" r="r" t="t"/>
              <a:pathLst>
                <a:path extrusionOk="0" h="119380" w="2202180">
                  <a:moveTo>
                    <a:pt x="2202180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2202180" y="118872"/>
                  </a:lnTo>
                  <a:lnTo>
                    <a:pt x="220218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281178" y="1191006"/>
              <a:ext cx="2202180" cy="119380"/>
            </a:xfrm>
            <a:custGeom>
              <a:rect b="b" l="l" r="r" t="t"/>
              <a:pathLst>
                <a:path extrusionOk="0" h="119380" w="2202180">
                  <a:moveTo>
                    <a:pt x="0" y="118872"/>
                  </a:moveTo>
                  <a:lnTo>
                    <a:pt x="2202180" y="118872"/>
                  </a:lnTo>
                  <a:lnTo>
                    <a:pt x="2202180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7" name="Google Shape;287;p19"/>
          <p:cNvSpPr txBox="1"/>
          <p:nvPr>
            <p:ph type="title"/>
          </p:nvPr>
        </p:nvSpPr>
        <p:spPr>
          <a:xfrm>
            <a:off x="412750" y="161670"/>
            <a:ext cx="198501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Creating a Table by Using a Subquery</a:t>
            </a:r>
            <a:endParaRPr/>
          </a:p>
        </p:txBody>
      </p:sp>
      <p:sp>
        <p:nvSpPr>
          <p:cNvPr id="288" name="Google Shape;288;p19"/>
          <p:cNvSpPr txBox="1"/>
          <p:nvPr/>
        </p:nvSpPr>
        <p:spPr>
          <a:xfrm>
            <a:off x="288163" y="493903"/>
            <a:ext cx="838835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83820" lvl="0" marL="958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dept80  AS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19"/>
          <p:cNvSpPr txBox="1"/>
          <p:nvPr/>
        </p:nvSpPr>
        <p:spPr>
          <a:xfrm>
            <a:off x="437388" y="691896"/>
            <a:ext cx="1369200" cy="408900"/>
          </a:xfrm>
          <a:prstGeom prst="rect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115" marR="0" rtl="0" algn="l">
              <a:lnSpc>
                <a:spcPct val="94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employee_id, last_name,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6395" marR="2819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salary*12 ANNSAL,  hire_date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115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	employees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department_id = 80;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0" name="Google Shape;29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032" y="1078992"/>
            <a:ext cx="682751" cy="16002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9"/>
          <p:cNvSpPr txBox="1"/>
          <p:nvPr/>
        </p:nvSpPr>
        <p:spPr>
          <a:xfrm>
            <a:off x="288163" y="1067104"/>
            <a:ext cx="701675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7623" lvl="0" marL="59689" marR="5080" rtl="0" algn="l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Table created.  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DESCRIBE dept80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2" name="Google Shape;29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0416" y="1357884"/>
            <a:ext cx="2193036" cy="348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1-261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63474" y="491490"/>
            <a:ext cx="2086610" cy="1109980"/>
          </a:xfrm>
          <a:custGeom>
            <a:rect b="b" l="l" r="r" t="t"/>
            <a:pathLst>
              <a:path extrusionOk="0" h="1109980" w="2086610">
                <a:moveTo>
                  <a:pt x="0" y="1109472"/>
                </a:moveTo>
                <a:lnTo>
                  <a:pt x="2086355" y="1109472"/>
                </a:lnTo>
                <a:lnTo>
                  <a:pt x="2086355" y="0"/>
                </a:lnTo>
                <a:lnTo>
                  <a:pt x="0" y="0"/>
                </a:lnTo>
                <a:lnTo>
                  <a:pt x="0" y="110947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835913" y="160146"/>
            <a:ext cx="1135380" cy="184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Objects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9" name="Google Shape;59;p2"/>
          <p:cNvGraphicFramePr/>
          <p:nvPr/>
        </p:nvGraphicFramePr>
        <p:xfrm>
          <a:off x="356615" y="4914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{1910C147-6415-44E6-8DC0-3F51A72119E4}</a:tableStyleId>
              </a:tblPr>
              <a:tblGrid>
                <a:gridCol w="495300"/>
                <a:gridCol w="1600825"/>
              </a:tblGrid>
              <a:tr h="169550">
                <a:tc>
                  <a:txBody>
                    <a:bodyPr/>
                    <a:lstStyle/>
                    <a:p>
                      <a:pPr indent="0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Object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425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4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264800">
                <a:tc>
                  <a:txBody>
                    <a:bodyPr/>
                    <a:lstStyle/>
                    <a:p>
                      <a:pPr indent="0" lvl="0" marL="84455" marR="0" rtl="0" algn="l">
                        <a:lnSpc>
                          <a:spcPct val="11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Table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7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l">
                        <a:lnSpc>
                          <a:spcPct val="11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Basic unit of storage; composed of rows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62864" marR="0" rtl="0" algn="l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and columns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7A7"/>
                    </a:solidFill>
                  </a:tcPr>
                </a:tc>
              </a:tr>
              <a:tr h="265425">
                <a:tc>
                  <a:txBody>
                    <a:bodyPr/>
                    <a:lstStyle/>
                    <a:p>
                      <a:pPr indent="0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View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2864" marR="14097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Logically represents subsets of data from  one or more tables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65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30800">
                <a:tc>
                  <a:txBody>
                    <a:bodyPr/>
                    <a:lstStyle/>
                    <a:p>
                      <a:pPr indent="0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Sequence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Numeric value generator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47325">
                <a:tc>
                  <a:txBody>
                    <a:bodyPr/>
                    <a:lstStyle/>
                    <a:p>
                      <a:pPr indent="0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Index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Improves the performance of some queries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128900">
                <a:tc>
                  <a:txBody>
                    <a:bodyPr/>
                    <a:lstStyle/>
                    <a:p>
                      <a:pPr indent="0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Synonym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75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Gives alternative names to objects</a:t>
                      </a:r>
                      <a:endParaRPr sz="5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1-279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0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0"/>
          <p:cNvSpPr txBox="1"/>
          <p:nvPr>
            <p:ph type="title"/>
          </p:nvPr>
        </p:nvSpPr>
        <p:spPr>
          <a:xfrm>
            <a:off x="654812" y="154686"/>
            <a:ext cx="149479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ALTER TABLE </a:t>
            </a:r>
            <a:r>
              <a:rPr lang="en-US"/>
              <a:t>Statement</a:t>
            </a:r>
            <a:endParaRPr/>
          </a:p>
        </p:txBody>
      </p:sp>
      <p:sp>
        <p:nvSpPr>
          <p:cNvPr id="300" name="Google Shape;300;p20"/>
          <p:cNvSpPr txBox="1"/>
          <p:nvPr/>
        </p:nvSpPr>
        <p:spPr>
          <a:xfrm>
            <a:off x="279908" y="535548"/>
            <a:ext cx="1840864" cy="683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 to: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 new column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an existing column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Define a default value for the new column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Drop a column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1-280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1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1"/>
          <p:cNvSpPr txBox="1"/>
          <p:nvPr>
            <p:ph type="title"/>
          </p:nvPr>
        </p:nvSpPr>
        <p:spPr>
          <a:xfrm>
            <a:off x="655447" y="154686"/>
            <a:ext cx="149479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ALTER TABLE </a:t>
            </a:r>
            <a:r>
              <a:rPr lang="en-US"/>
              <a:t>Statement</a:t>
            </a:r>
            <a:endParaRPr/>
          </a:p>
        </p:txBody>
      </p:sp>
      <p:grpSp>
        <p:nvGrpSpPr>
          <p:cNvPr id="308" name="Google Shape;308;p21"/>
          <p:cNvGrpSpPr/>
          <p:nvPr/>
        </p:nvGrpSpPr>
        <p:grpSpPr>
          <a:xfrm>
            <a:off x="262890" y="774953"/>
            <a:ext cx="2340102" cy="307085"/>
            <a:chOff x="262890" y="774953"/>
            <a:chExt cx="2340102" cy="307085"/>
          </a:xfrm>
        </p:grpSpPr>
        <p:pic>
          <p:nvPicPr>
            <p:cNvPr id="309" name="Google Shape;309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7368" y="789431"/>
              <a:ext cx="2325624" cy="292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21"/>
            <p:cNvSpPr/>
            <p:nvPr/>
          </p:nvSpPr>
          <p:spPr>
            <a:xfrm>
              <a:off x="262890" y="774953"/>
              <a:ext cx="2315210" cy="281940"/>
            </a:xfrm>
            <a:custGeom>
              <a:rect b="b" l="l" r="r" t="t"/>
              <a:pathLst>
                <a:path extrusionOk="0" h="281940" w="2315210">
                  <a:moveTo>
                    <a:pt x="2314955" y="0"/>
                  </a:moveTo>
                  <a:lnTo>
                    <a:pt x="0" y="0"/>
                  </a:lnTo>
                  <a:lnTo>
                    <a:pt x="0" y="281939"/>
                  </a:lnTo>
                  <a:lnTo>
                    <a:pt x="2314955" y="281939"/>
                  </a:lnTo>
                  <a:lnTo>
                    <a:pt x="2314955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262890" y="774953"/>
              <a:ext cx="2315210" cy="281940"/>
            </a:xfrm>
            <a:custGeom>
              <a:rect b="b" l="l" r="r" t="t"/>
              <a:pathLst>
                <a:path extrusionOk="0" h="281940" w="2315210">
                  <a:moveTo>
                    <a:pt x="0" y="281939"/>
                  </a:moveTo>
                  <a:lnTo>
                    <a:pt x="2314955" y="281939"/>
                  </a:lnTo>
                  <a:lnTo>
                    <a:pt x="2314955" y="0"/>
                  </a:lnTo>
                  <a:lnTo>
                    <a:pt x="0" y="0"/>
                  </a:lnTo>
                  <a:lnTo>
                    <a:pt x="0" y="28193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2" name="Google Shape;312;p21"/>
          <p:cNvGrpSpPr/>
          <p:nvPr/>
        </p:nvGrpSpPr>
        <p:grpSpPr>
          <a:xfrm>
            <a:off x="262890" y="1149857"/>
            <a:ext cx="2337054" cy="307085"/>
            <a:chOff x="262890" y="1149857"/>
            <a:chExt cx="2337054" cy="307085"/>
          </a:xfrm>
        </p:grpSpPr>
        <p:pic>
          <p:nvPicPr>
            <p:cNvPr id="313" name="Google Shape;313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7368" y="1164335"/>
              <a:ext cx="2322576" cy="292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Google Shape;314;p21"/>
            <p:cNvSpPr/>
            <p:nvPr/>
          </p:nvSpPr>
          <p:spPr>
            <a:xfrm>
              <a:off x="262890" y="1149857"/>
              <a:ext cx="2312035" cy="281940"/>
            </a:xfrm>
            <a:custGeom>
              <a:rect b="b" l="l" r="r" t="t"/>
              <a:pathLst>
                <a:path extrusionOk="0" h="281940" w="2312035">
                  <a:moveTo>
                    <a:pt x="2311907" y="0"/>
                  </a:moveTo>
                  <a:lnTo>
                    <a:pt x="0" y="0"/>
                  </a:lnTo>
                  <a:lnTo>
                    <a:pt x="0" y="281939"/>
                  </a:lnTo>
                  <a:lnTo>
                    <a:pt x="2311907" y="281939"/>
                  </a:lnTo>
                  <a:lnTo>
                    <a:pt x="2311907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262890" y="1149857"/>
              <a:ext cx="2312035" cy="281940"/>
            </a:xfrm>
            <a:custGeom>
              <a:rect b="b" l="l" r="r" t="t"/>
              <a:pathLst>
                <a:path extrusionOk="0" h="281940" w="2312035">
                  <a:moveTo>
                    <a:pt x="0" y="281939"/>
                  </a:moveTo>
                  <a:lnTo>
                    <a:pt x="2311907" y="281939"/>
                  </a:lnTo>
                  <a:lnTo>
                    <a:pt x="2311907" y="0"/>
                  </a:lnTo>
                  <a:lnTo>
                    <a:pt x="0" y="0"/>
                  </a:lnTo>
                  <a:lnTo>
                    <a:pt x="0" y="28193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21"/>
          <p:cNvSpPr txBox="1"/>
          <p:nvPr/>
        </p:nvSpPr>
        <p:spPr>
          <a:xfrm>
            <a:off x="274066" y="497839"/>
            <a:ext cx="2092960" cy="385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400">
            <a:spAutoFit/>
          </a:bodyPr>
          <a:lstStyle/>
          <a:p>
            <a:pPr indent="0" lvl="0" marL="12700" marR="5080" rtl="0" algn="l">
              <a:lnSpc>
                <a:spcPct val="10923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 to add, modify, or  drop columns.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t/>
            </a:r>
            <a:endParaRPr b="0" i="0" sz="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4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21"/>
          <p:cNvSpPr txBox="1"/>
          <p:nvPr/>
        </p:nvSpPr>
        <p:spPr>
          <a:xfrm>
            <a:off x="287782" y="857249"/>
            <a:ext cx="13906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21"/>
          <p:cNvSpPr txBox="1"/>
          <p:nvPr/>
        </p:nvSpPr>
        <p:spPr>
          <a:xfrm>
            <a:off x="783082" y="857249"/>
            <a:ext cx="1311275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 datatype 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[DEFAULT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 [,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 datatype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]...);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21"/>
          <p:cNvSpPr txBox="1"/>
          <p:nvPr/>
        </p:nvSpPr>
        <p:spPr>
          <a:xfrm>
            <a:off x="287782" y="1147699"/>
            <a:ext cx="72580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21"/>
          <p:cNvSpPr txBox="1"/>
          <p:nvPr/>
        </p:nvSpPr>
        <p:spPr>
          <a:xfrm>
            <a:off x="287782" y="1231518"/>
            <a:ext cx="26543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21"/>
          <p:cNvSpPr txBox="1"/>
          <p:nvPr/>
        </p:nvSpPr>
        <p:spPr>
          <a:xfrm>
            <a:off x="783082" y="1231518"/>
            <a:ext cx="1311275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 datatype 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[DEFAULT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 [,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 datatype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]...);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22" name="Google Shape;322;p21"/>
          <p:cNvGrpSpPr/>
          <p:nvPr/>
        </p:nvGrpSpPr>
        <p:grpSpPr>
          <a:xfrm>
            <a:off x="262890" y="1512569"/>
            <a:ext cx="2337054" cy="305562"/>
            <a:chOff x="262890" y="1512569"/>
            <a:chExt cx="2337054" cy="305562"/>
          </a:xfrm>
        </p:grpSpPr>
        <p:pic>
          <p:nvPicPr>
            <p:cNvPr id="323" name="Google Shape;323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7368" y="1527047"/>
              <a:ext cx="2322576" cy="2910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" name="Google Shape;324;p21"/>
            <p:cNvSpPr/>
            <p:nvPr/>
          </p:nvSpPr>
          <p:spPr>
            <a:xfrm>
              <a:off x="262890" y="1512569"/>
              <a:ext cx="2312035" cy="280670"/>
            </a:xfrm>
            <a:custGeom>
              <a:rect b="b" l="l" r="r" t="t"/>
              <a:pathLst>
                <a:path extrusionOk="0" h="280669" w="2312035">
                  <a:moveTo>
                    <a:pt x="2311907" y="0"/>
                  </a:moveTo>
                  <a:lnTo>
                    <a:pt x="0" y="0"/>
                  </a:lnTo>
                  <a:lnTo>
                    <a:pt x="0" y="280416"/>
                  </a:lnTo>
                  <a:lnTo>
                    <a:pt x="2311907" y="280416"/>
                  </a:lnTo>
                  <a:lnTo>
                    <a:pt x="2311907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262890" y="1512569"/>
              <a:ext cx="2312035" cy="280670"/>
            </a:xfrm>
            <a:custGeom>
              <a:rect b="b" l="l" r="r" t="t"/>
              <a:pathLst>
                <a:path extrusionOk="0" h="280669" w="2312035">
                  <a:moveTo>
                    <a:pt x="0" y="280416"/>
                  </a:moveTo>
                  <a:lnTo>
                    <a:pt x="2311907" y="280416"/>
                  </a:lnTo>
                  <a:lnTo>
                    <a:pt x="2311907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6" name="Google Shape;326;p21"/>
          <p:cNvSpPr txBox="1"/>
          <p:nvPr/>
        </p:nvSpPr>
        <p:spPr>
          <a:xfrm>
            <a:off x="262890" y="1512569"/>
            <a:ext cx="2312035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50">
            <a:spAutoFit/>
          </a:bodyPr>
          <a:lstStyle/>
          <a:p>
            <a:pPr indent="0" lvl="0" marL="247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7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	(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1-281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2"/>
          <p:cNvSpPr txBox="1"/>
          <p:nvPr>
            <p:ph type="title"/>
          </p:nvPr>
        </p:nvSpPr>
        <p:spPr>
          <a:xfrm>
            <a:off x="936752" y="161670"/>
            <a:ext cx="93091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Adding a Column</a:t>
            </a:r>
            <a:endParaRPr/>
          </a:p>
        </p:txBody>
      </p:sp>
      <p:sp>
        <p:nvSpPr>
          <p:cNvPr id="334" name="Google Shape;334;p22"/>
          <p:cNvSpPr txBox="1"/>
          <p:nvPr/>
        </p:nvSpPr>
        <p:spPr>
          <a:xfrm>
            <a:off x="207975" y="479298"/>
            <a:ext cx="30670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DEPT80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22"/>
          <p:cNvSpPr txBox="1"/>
          <p:nvPr/>
        </p:nvSpPr>
        <p:spPr>
          <a:xfrm>
            <a:off x="2335783" y="828294"/>
            <a:ext cx="368300" cy="292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0" lvl="0" marL="12700" marR="508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“Add a new  column to  the </a:t>
            </a:r>
            <a:r>
              <a:rPr b="1" i="0" lang="en-US" sz="500" u="none" cap="none" strike="noStrike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DEPT80  </a:t>
            </a:r>
            <a:r>
              <a:rPr b="1" i="0" lang="en-US" sz="5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table.”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2"/>
          <p:cNvSpPr txBox="1"/>
          <p:nvPr/>
        </p:nvSpPr>
        <p:spPr>
          <a:xfrm>
            <a:off x="199136" y="1150112"/>
            <a:ext cx="30670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DEPT80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22"/>
          <p:cNvSpPr txBox="1"/>
          <p:nvPr/>
        </p:nvSpPr>
        <p:spPr>
          <a:xfrm>
            <a:off x="1956942" y="384174"/>
            <a:ext cx="480059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 column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696" y="609600"/>
            <a:ext cx="1830324" cy="295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1032" y="509016"/>
            <a:ext cx="278892" cy="2865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0" name="Google Shape;340;p22"/>
          <p:cNvGrpSpPr/>
          <p:nvPr/>
        </p:nvGrpSpPr>
        <p:grpSpPr>
          <a:xfrm>
            <a:off x="234696" y="1312164"/>
            <a:ext cx="2110740" cy="295655"/>
            <a:chOff x="234696" y="1312164"/>
            <a:chExt cx="2110740" cy="295655"/>
          </a:xfrm>
        </p:grpSpPr>
        <p:pic>
          <p:nvPicPr>
            <p:cNvPr id="341" name="Google Shape;341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4696" y="1312164"/>
              <a:ext cx="1830324" cy="2956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68068" y="1313688"/>
              <a:ext cx="277368" cy="2910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1-282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3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3"/>
          <p:cNvSpPr txBox="1"/>
          <p:nvPr>
            <p:ph type="title"/>
          </p:nvPr>
        </p:nvSpPr>
        <p:spPr>
          <a:xfrm>
            <a:off x="937387" y="161670"/>
            <a:ext cx="93091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Adding a Column</a:t>
            </a:r>
            <a:endParaRPr/>
          </a:p>
        </p:txBody>
      </p:sp>
      <p:sp>
        <p:nvSpPr>
          <p:cNvPr id="350" name="Google Shape;350;p23"/>
          <p:cNvSpPr txBox="1"/>
          <p:nvPr/>
        </p:nvSpPr>
        <p:spPr>
          <a:xfrm>
            <a:off x="286258" y="1091311"/>
            <a:ext cx="1893570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new column becomes the last column.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" name="Google Shape;351;p23"/>
          <p:cNvGrpSpPr/>
          <p:nvPr/>
        </p:nvGrpSpPr>
        <p:grpSpPr>
          <a:xfrm>
            <a:off x="312420" y="724662"/>
            <a:ext cx="2275332" cy="322326"/>
            <a:chOff x="312420" y="724662"/>
            <a:chExt cx="2275332" cy="322326"/>
          </a:xfrm>
        </p:grpSpPr>
        <p:pic>
          <p:nvPicPr>
            <p:cNvPr id="352" name="Google Shape;352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9852" y="739140"/>
              <a:ext cx="2247900" cy="2910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23"/>
            <p:cNvSpPr/>
            <p:nvPr/>
          </p:nvSpPr>
          <p:spPr>
            <a:xfrm>
              <a:off x="325374" y="724662"/>
              <a:ext cx="2237740" cy="280670"/>
            </a:xfrm>
            <a:custGeom>
              <a:rect b="b" l="l" r="r" t="t"/>
              <a:pathLst>
                <a:path extrusionOk="0" h="280669" w="2237740">
                  <a:moveTo>
                    <a:pt x="2237232" y="0"/>
                  </a:moveTo>
                  <a:lnTo>
                    <a:pt x="0" y="0"/>
                  </a:lnTo>
                  <a:lnTo>
                    <a:pt x="0" y="280416"/>
                  </a:lnTo>
                  <a:lnTo>
                    <a:pt x="2237232" y="280416"/>
                  </a:lnTo>
                  <a:lnTo>
                    <a:pt x="223723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325374" y="724662"/>
              <a:ext cx="2237740" cy="280670"/>
            </a:xfrm>
            <a:custGeom>
              <a:rect b="b" l="l" r="r" t="t"/>
              <a:pathLst>
                <a:path extrusionOk="0" h="280669" w="2237740">
                  <a:moveTo>
                    <a:pt x="0" y="280416"/>
                  </a:moveTo>
                  <a:lnTo>
                    <a:pt x="2237232" y="280416"/>
                  </a:lnTo>
                  <a:lnTo>
                    <a:pt x="2237232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55" name="Google Shape;355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420" y="888492"/>
              <a:ext cx="682751" cy="158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6" name="Google Shape;356;p23"/>
          <p:cNvSpPr txBox="1"/>
          <p:nvPr/>
        </p:nvSpPr>
        <p:spPr>
          <a:xfrm>
            <a:off x="286258" y="551815"/>
            <a:ext cx="1780539" cy="448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use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 to add columns.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112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dept80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	(job_id VARCHAR2(9));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Table altered.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57" name="Google Shape;35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612" y="1248156"/>
            <a:ext cx="2243328" cy="28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1-283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4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4"/>
          <p:cNvSpPr txBox="1"/>
          <p:nvPr>
            <p:ph type="title"/>
          </p:nvPr>
        </p:nvSpPr>
        <p:spPr>
          <a:xfrm>
            <a:off x="866647" y="162305"/>
            <a:ext cx="107124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Modifying a Column</a:t>
            </a:r>
            <a:endParaRPr/>
          </a:p>
        </p:txBody>
      </p:sp>
      <p:grpSp>
        <p:nvGrpSpPr>
          <p:cNvPr id="365" name="Google Shape;365;p24"/>
          <p:cNvGrpSpPr/>
          <p:nvPr/>
        </p:nvGrpSpPr>
        <p:grpSpPr>
          <a:xfrm>
            <a:off x="281178" y="797813"/>
            <a:ext cx="2335530" cy="323849"/>
            <a:chOff x="281178" y="797813"/>
            <a:chExt cx="2335530" cy="323849"/>
          </a:xfrm>
        </p:grpSpPr>
        <p:pic>
          <p:nvPicPr>
            <p:cNvPr id="366" name="Google Shape;366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5656" y="812291"/>
              <a:ext cx="2321052" cy="3002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p24"/>
            <p:cNvSpPr/>
            <p:nvPr/>
          </p:nvSpPr>
          <p:spPr>
            <a:xfrm>
              <a:off x="281178" y="797813"/>
              <a:ext cx="2310765" cy="289560"/>
            </a:xfrm>
            <a:custGeom>
              <a:rect b="b" l="l" r="r" t="t"/>
              <a:pathLst>
                <a:path extrusionOk="0" h="289559" w="2310765">
                  <a:moveTo>
                    <a:pt x="2310384" y="0"/>
                  </a:moveTo>
                  <a:lnTo>
                    <a:pt x="0" y="0"/>
                  </a:lnTo>
                  <a:lnTo>
                    <a:pt x="0" y="289560"/>
                  </a:lnTo>
                  <a:lnTo>
                    <a:pt x="2310384" y="289560"/>
                  </a:lnTo>
                  <a:lnTo>
                    <a:pt x="231038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281178" y="797813"/>
              <a:ext cx="2310765" cy="289560"/>
            </a:xfrm>
            <a:custGeom>
              <a:rect b="b" l="l" r="r" t="t"/>
              <a:pathLst>
                <a:path extrusionOk="0" h="289559" w="2310765">
                  <a:moveTo>
                    <a:pt x="0" y="289560"/>
                  </a:moveTo>
                  <a:lnTo>
                    <a:pt x="2310384" y="289560"/>
                  </a:lnTo>
                  <a:lnTo>
                    <a:pt x="2310384" y="0"/>
                  </a:lnTo>
                  <a:lnTo>
                    <a:pt x="0" y="0"/>
                  </a:lnTo>
                  <a:lnTo>
                    <a:pt x="0" y="28956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69" name="Google Shape;369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9560" y="963167"/>
              <a:ext cx="682752" cy="1584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0" name="Google Shape;370;p24"/>
          <p:cNvSpPr txBox="1"/>
          <p:nvPr/>
        </p:nvSpPr>
        <p:spPr>
          <a:xfrm>
            <a:off x="279908" y="560958"/>
            <a:ext cx="20802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can change a column’s data type, size, and  default value.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61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dept80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610" marR="4089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MODIFY	(last_name VARCHAR2(30));  </a:t>
            </a: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Table altered.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5095" lvl="0" marL="137160" marR="245745" rtl="0" algn="l">
              <a:lnSpc>
                <a:spcPct val="118461"/>
              </a:lnSpc>
              <a:spcBef>
                <a:spcPts val="50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change to the default value affects only  subsequent insertions to the table.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1-284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5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5"/>
          <p:cNvSpPr txBox="1"/>
          <p:nvPr>
            <p:ph type="title"/>
          </p:nvPr>
        </p:nvSpPr>
        <p:spPr>
          <a:xfrm>
            <a:off x="882523" y="162305"/>
            <a:ext cx="104076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Dropping a Column</a:t>
            </a:r>
            <a:endParaRPr/>
          </a:p>
        </p:txBody>
      </p:sp>
      <p:sp>
        <p:nvSpPr>
          <p:cNvPr id="378" name="Google Shape;378;p25"/>
          <p:cNvSpPr txBox="1"/>
          <p:nvPr/>
        </p:nvSpPr>
        <p:spPr>
          <a:xfrm>
            <a:off x="280543" y="552957"/>
            <a:ext cx="2218055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DROP COLUMN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 to drop columns you no  longer need from the table.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" name="Google Shape;379;p25"/>
          <p:cNvGrpSpPr/>
          <p:nvPr/>
        </p:nvGrpSpPr>
        <p:grpSpPr>
          <a:xfrm>
            <a:off x="278130" y="866393"/>
            <a:ext cx="2334006" cy="325373"/>
            <a:chOff x="278130" y="866393"/>
            <a:chExt cx="2334006" cy="325373"/>
          </a:xfrm>
        </p:grpSpPr>
        <p:pic>
          <p:nvPicPr>
            <p:cNvPr id="380" name="Google Shape;380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2608" y="880871"/>
              <a:ext cx="2319528" cy="301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1" name="Google Shape;381;p25"/>
            <p:cNvSpPr/>
            <p:nvPr/>
          </p:nvSpPr>
          <p:spPr>
            <a:xfrm>
              <a:off x="278130" y="866393"/>
              <a:ext cx="2308860" cy="291465"/>
            </a:xfrm>
            <a:custGeom>
              <a:rect b="b" l="l" r="r" t="t"/>
              <a:pathLst>
                <a:path extrusionOk="0" h="291465" w="2308860">
                  <a:moveTo>
                    <a:pt x="2308860" y="0"/>
                  </a:moveTo>
                  <a:lnTo>
                    <a:pt x="0" y="0"/>
                  </a:lnTo>
                  <a:lnTo>
                    <a:pt x="0" y="291084"/>
                  </a:lnTo>
                  <a:lnTo>
                    <a:pt x="2308860" y="291084"/>
                  </a:lnTo>
                  <a:lnTo>
                    <a:pt x="230886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278130" y="866393"/>
              <a:ext cx="2308860" cy="291465"/>
            </a:xfrm>
            <a:custGeom>
              <a:rect b="b" l="l" r="r" t="t"/>
              <a:pathLst>
                <a:path extrusionOk="0" h="291465" w="2308860">
                  <a:moveTo>
                    <a:pt x="0" y="291084"/>
                  </a:moveTo>
                  <a:lnTo>
                    <a:pt x="2308860" y="291084"/>
                  </a:lnTo>
                  <a:lnTo>
                    <a:pt x="2308860" y="0"/>
                  </a:lnTo>
                  <a:lnTo>
                    <a:pt x="0" y="0"/>
                  </a:lnTo>
                  <a:lnTo>
                    <a:pt x="0" y="29108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83" name="Google Shape;383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6512" y="1033271"/>
              <a:ext cx="682751" cy="1584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4" name="Google Shape;384;p25"/>
          <p:cNvSpPr txBox="1"/>
          <p:nvPr/>
        </p:nvSpPr>
        <p:spPr>
          <a:xfrm>
            <a:off x="318897" y="868806"/>
            <a:ext cx="862965" cy="277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dept80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 COLUMN job_id;  </a:t>
            </a: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Table altered.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1-285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6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1" name="Google Shape;391;p26"/>
          <p:cNvGrpSpPr/>
          <p:nvPr/>
        </p:nvGrpSpPr>
        <p:grpSpPr>
          <a:xfrm>
            <a:off x="336041" y="1032510"/>
            <a:ext cx="1931670" cy="493014"/>
            <a:chOff x="336041" y="1032510"/>
            <a:chExt cx="1931670" cy="493014"/>
          </a:xfrm>
        </p:grpSpPr>
        <p:pic>
          <p:nvPicPr>
            <p:cNvPr id="392" name="Google Shape;392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0519" y="1046988"/>
              <a:ext cx="1917192" cy="454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9851" y="1037844"/>
              <a:ext cx="1217676" cy="487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4" name="Google Shape;394;p26"/>
            <p:cNvSpPr/>
            <p:nvPr/>
          </p:nvSpPr>
          <p:spPr>
            <a:xfrm>
              <a:off x="336041" y="1032510"/>
              <a:ext cx="1906905" cy="443865"/>
            </a:xfrm>
            <a:custGeom>
              <a:rect b="b" l="l" r="r" t="t"/>
              <a:pathLst>
                <a:path extrusionOk="0" h="443865" w="1906905">
                  <a:moveTo>
                    <a:pt x="0" y="443483"/>
                  </a:moveTo>
                  <a:lnTo>
                    <a:pt x="1906524" y="443483"/>
                  </a:lnTo>
                  <a:lnTo>
                    <a:pt x="1906524" y="0"/>
                  </a:lnTo>
                  <a:lnTo>
                    <a:pt x="0" y="0"/>
                  </a:lnTo>
                  <a:lnTo>
                    <a:pt x="0" y="443483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5" name="Google Shape;395;p26"/>
          <p:cNvSpPr txBox="1"/>
          <p:nvPr>
            <p:ph type="title"/>
          </p:nvPr>
        </p:nvSpPr>
        <p:spPr>
          <a:xfrm>
            <a:off x="776731" y="154051"/>
            <a:ext cx="125158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 UNUSED </a:t>
            </a:r>
            <a:r>
              <a:rPr lang="en-US"/>
              <a:t>Option</a:t>
            </a:r>
            <a:endParaRPr/>
          </a:p>
        </p:txBody>
      </p:sp>
      <p:sp>
        <p:nvSpPr>
          <p:cNvPr id="396" name="Google Shape;396;p26"/>
          <p:cNvSpPr txBox="1"/>
          <p:nvPr/>
        </p:nvSpPr>
        <p:spPr>
          <a:xfrm>
            <a:off x="273507" y="556005"/>
            <a:ext cx="2114550" cy="4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25095" lvl="0" marL="137160" marR="431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use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SET UNUSED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option to mark one or  more columns as unused.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03099"/>
              </a:lnSpc>
              <a:spcBef>
                <a:spcPts val="21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use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DROP UNUSED COLUMNS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option to  remove the columns that are marked as unused.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7" name="Google Shape;397;p26"/>
          <p:cNvGraphicFramePr/>
          <p:nvPr/>
        </p:nvGraphicFramePr>
        <p:xfrm>
          <a:off x="350519" y="10325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{1910C147-6415-44E6-8DC0-3F51A72119E4}</a:tableStyleId>
              </a:tblPr>
              <a:tblGrid>
                <a:gridCol w="240675"/>
                <a:gridCol w="286375"/>
                <a:gridCol w="1361450"/>
              </a:tblGrid>
              <a:tr h="84450">
                <a:tc>
                  <a:txBody>
                    <a:bodyPr/>
                    <a:lstStyle/>
                    <a:p>
                      <a:pPr indent="0" lvl="0" marL="10160" marR="0" rtl="0" algn="l">
                        <a:lnSpc>
                          <a:spcPct val="10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ALTER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0320" marR="0" rtl="0" algn="l">
                        <a:lnSpc>
                          <a:spcPct val="10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TABLE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6360" marR="0" rtl="0" algn="l">
                        <a:lnSpc>
                          <a:spcPct val="10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i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table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</a:tr>
              <a:tr h="83825">
                <a:tc>
                  <a:txBody>
                    <a:bodyPr/>
                    <a:lstStyle/>
                    <a:p>
                      <a:pPr indent="0" lvl="0" marL="10160" marR="0" rtl="0" algn="l">
                        <a:lnSpc>
                          <a:spcPct val="10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0320" marR="0" rtl="0" algn="l">
                        <a:lnSpc>
                          <a:spcPct val="10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UNUSED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3815" marR="0" rtl="0" algn="l">
                        <a:lnSpc>
                          <a:spcPct val="10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b="1" i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column</a:t>
                      </a: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  <a:tr h="185425">
                <a:tc>
                  <a:txBody>
                    <a:bodyPr/>
                    <a:lstStyle/>
                    <a:p>
                      <a:pPr indent="0" lvl="0" marL="15875" marR="0" rtl="0" algn="l">
                        <a:lnSpc>
                          <a:spcPct val="11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en-US" sz="600" u="none" cap="none" strike="noStrike">
                          <a:solidFill>
                            <a:srgbClr val="FF00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</a:t>
                      </a:r>
                      <a:endParaRPr sz="6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10160" marR="0" rtl="0" algn="l">
                        <a:lnSpc>
                          <a:spcPct val="11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ALTER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t/>
                      </a:r>
                      <a:endParaRPr sz="5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03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TABLE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450" marB="0" marR="0" marL="0"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t/>
                      </a:r>
                      <a:endParaRPr sz="5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table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450" marB="0" marR="0" marL="0">
                    <a:solidFill>
                      <a:srgbClr val="FFFFCC"/>
                    </a:solidFill>
                  </a:tcPr>
                </a:tc>
              </a:tr>
              <a:tr h="73025">
                <a:tc>
                  <a:txBody>
                    <a:bodyPr/>
                    <a:lstStyle/>
                    <a:p>
                      <a:pPr indent="0" lvl="0" marL="10160" marR="0" rtl="0" algn="l">
                        <a:lnSpc>
                          <a:spcPct val="8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0320" marR="0" rtl="0" algn="l">
                        <a:lnSpc>
                          <a:spcPct val="8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UNUSED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8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COLUMN </a:t>
                      </a:r>
                      <a:r>
                        <a:rPr b="1" i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column;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pSp>
        <p:nvGrpSpPr>
          <p:cNvPr id="398" name="Google Shape;398;p26"/>
          <p:cNvGrpSpPr/>
          <p:nvPr/>
        </p:nvGrpSpPr>
        <p:grpSpPr>
          <a:xfrm>
            <a:off x="336042" y="1532382"/>
            <a:ext cx="1954530" cy="258318"/>
            <a:chOff x="336042" y="1532382"/>
            <a:chExt cx="1954530" cy="258318"/>
          </a:xfrm>
        </p:grpSpPr>
        <p:pic>
          <p:nvPicPr>
            <p:cNvPr id="399" name="Google Shape;399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0520" y="1546860"/>
              <a:ext cx="1940052" cy="2362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9852" y="1557528"/>
              <a:ext cx="966215" cy="233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1" name="Google Shape;401;p26"/>
            <p:cNvSpPr/>
            <p:nvPr/>
          </p:nvSpPr>
          <p:spPr>
            <a:xfrm>
              <a:off x="336042" y="1532382"/>
              <a:ext cx="1929764" cy="226060"/>
            </a:xfrm>
            <a:custGeom>
              <a:rect b="b" l="l" r="r" t="t"/>
              <a:pathLst>
                <a:path extrusionOk="0" h="226060" w="1929764">
                  <a:moveTo>
                    <a:pt x="1929384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1929384" y="225551"/>
                  </a:lnTo>
                  <a:lnTo>
                    <a:pt x="192938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336042" y="1532382"/>
              <a:ext cx="1929764" cy="226060"/>
            </a:xfrm>
            <a:custGeom>
              <a:rect b="b" l="l" r="r" t="t"/>
              <a:pathLst>
                <a:path extrusionOk="0" h="226060" w="1929764">
                  <a:moveTo>
                    <a:pt x="0" y="225551"/>
                  </a:moveTo>
                  <a:lnTo>
                    <a:pt x="1929384" y="225551"/>
                  </a:lnTo>
                  <a:lnTo>
                    <a:pt x="1929384" y="0"/>
                  </a:lnTo>
                  <a:lnTo>
                    <a:pt x="0" y="0"/>
                  </a:lnTo>
                  <a:lnTo>
                    <a:pt x="0" y="22555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3" name="Google Shape;403;p26"/>
          <p:cNvSpPr txBox="1"/>
          <p:nvPr/>
        </p:nvSpPr>
        <p:spPr>
          <a:xfrm>
            <a:off x="336042" y="1532382"/>
            <a:ext cx="1929764" cy="226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0" lvl="0" marL="273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 UNUSED COLUMNS;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7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1-286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7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7"/>
          <p:cNvSpPr txBox="1"/>
          <p:nvPr>
            <p:ph type="title"/>
          </p:nvPr>
        </p:nvSpPr>
        <p:spPr>
          <a:xfrm>
            <a:off x="946531" y="161670"/>
            <a:ext cx="91122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Dropping a Table</a:t>
            </a:r>
            <a:endParaRPr/>
          </a:p>
        </p:txBody>
      </p:sp>
      <p:sp>
        <p:nvSpPr>
          <p:cNvPr id="411" name="Google Shape;411;p27"/>
          <p:cNvSpPr txBox="1"/>
          <p:nvPr/>
        </p:nvSpPr>
        <p:spPr>
          <a:xfrm>
            <a:off x="285369" y="543525"/>
            <a:ext cx="2132965" cy="537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data and structure in the table is deleted.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pending transactions are committed.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indexes are dropped.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</a:t>
            </a:r>
            <a:r>
              <a:rPr b="1" i="1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cannot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roll back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DROP TABLE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2" name="Google Shape;412;p27"/>
          <p:cNvGrpSpPr/>
          <p:nvPr/>
        </p:nvGrpSpPr>
        <p:grpSpPr>
          <a:xfrm>
            <a:off x="276606" y="1172718"/>
            <a:ext cx="2340102" cy="258317"/>
            <a:chOff x="276606" y="1172718"/>
            <a:chExt cx="2340102" cy="258317"/>
          </a:xfrm>
        </p:grpSpPr>
        <p:pic>
          <p:nvPicPr>
            <p:cNvPr id="413" name="Google Shape;413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1084" y="1187196"/>
              <a:ext cx="2325624" cy="2438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4" name="Google Shape;414;p27"/>
            <p:cNvSpPr/>
            <p:nvPr/>
          </p:nvSpPr>
          <p:spPr>
            <a:xfrm>
              <a:off x="276606" y="1172718"/>
              <a:ext cx="2315210" cy="233679"/>
            </a:xfrm>
            <a:custGeom>
              <a:rect b="b" l="l" r="r" t="t"/>
              <a:pathLst>
                <a:path extrusionOk="0" h="233680" w="2315210">
                  <a:moveTo>
                    <a:pt x="2314956" y="0"/>
                  </a:moveTo>
                  <a:lnTo>
                    <a:pt x="0" y="0"/>
                  </a:lnTo>
                  <a:lnTo>
                    <a:pt x="0" y="233172"/>
                  </a:lnTo>
                  <a:lnTo>
                    <a:pt x="2314956" y="233172"/>
                  </a:lnTo>
                  <a:lnTo>
                    <a:pt x="2314956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276606" y="1172718"/>
              <a:ext cx="2315210" cy="233679"/>
            </a:xfrm>
            <a:custGeom>
              <a:rect b="b" l="l" r="r" t="t"/>
              <a:pathLst>
                <a:path extrusionOk="0" h="233680" w="2315210">
                  <a:moveTo>
                    <a:pt x="0" y="233172"/>
                  </a:moveTo>
                  <a:lnTo>
                    <a:pt x="2314956" y="233172"/>
                  </a:lnTo>
                  <a:lnTo>
                    <a:pt x="2314956" y="0"/>
                  </a:lnTo>
                  <a:lnTo>
                    <a:pt x="0" y="0"/>
                  </a:lnTo>
                  <a:lnTo>
                    <a:pt x="0" y="23317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16" name="Google Shape;416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3276" y="1271016"/>
              <a:ext cx="682751" cy="158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7" name="Google Shape;417;p27"/>
          <p:cNvSpPr txBox="1"/>
          <p:nvPr/>
        </p:nvSpPr>
        <p:spPr>
          <a:xfrm>
            <a:off x="336042" y="1189101"/>
            <a:ext cx="780415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 TABLE dept80;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Table dropped.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1-287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8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8"/>
          <p:cNvSpPr txBox="1"/>
          <p:nvPr>
            <p:ph type="title"/>
          </p:nvPr>
        </p:nvSpPr>
        <p:spPr>
          <a:xfrm>
            <a:off x="545084" y="162305"/>
            <a:ext cx="1713864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Changing the Name of an Object</a:t>
            </a:r>
            <a:endParaRPr/>
          </a:p>
        </p:txBody>
      </p:sp>
      <p:grpSp>
        <p:nvGrpSpPr>
          <p:cNvPr id="425" name="Google Shape;425;p28"/>
          <p:cNvGrpSpPr/>
          <p:nvPr/>
        </p:nvGrpSpPr>
        <p:grpSpPr>
          <a:xfrm>
            <a:off x="299466" y="810005"/>
            <a:ext cx="2317242" cy="241553"/>
            <a:chOff x="299466" y="810005"/>
            <a:chExt cx="2317242" cy="241553"/>
          </a:xfrm>
        </p:grpSpPr>
        <p:pic>
          <p:nvPicPr>
            <p:cNvPr id="426" name="Google Shape;426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3944" y="824483"/>
              <a:ext cx="2302764" cy="227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" name="Google Shape;427;p28"/>
            <p:cNvSpPr/>
            <p:nvPr/>
          </p:nvSpPr>
          <p:spPr>
            <a:xfrm>
              <a:off x="299466" y="810005"/>
              <a:ext cx="2292350" cy="216535"/>
            </a:xfrm>
            <a:custGeom>
              <a:rect b="b" l="l" r="r" t="t"/>
              <a:pathLst>
                <a:path extrusionOk="0" h="216534" w="2292350">
                  <a:moveTo>
                    <a:pt x="2292096" y="0"/>
                  </a:moveTo>
                  <a:lnTo>
                    <a:pt x="0" y="0"/>
                  </a:lnTo>
                  <a:lnTo>
                    <a:pt x="0" y="216407"/>
                  </a:lnTo>
                  <a:lnTo>
                    <a:pt x="2292096" y="216407"/>
                  </a:lnTo>
                  <a:lnTo>
                    <a:pt x="2292096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299466" y="810005"/>
              <a:ext cx="2292350" cy="216535"/>
            </a:xfrm>
            <a:custGeom>
              <a:rect b="b" l="l" r="r" t="t"/>
              <a:pathLst>
                <a:path extrusionOk="0" h="216534" w="2292350">
                  <a:moveTo>
                    <a:pt x="0" y="216407"/>
                  </a:moveTo>
                  <a:lnTo>
                    <a:pt x="2292096" y="216407"/>
                  </a:lnTo>
                  <a:lnTo>
                    <a:pt x="2292096" y="0"/>
                  </a:lnTo>
                  <a:lnTo>
                    <a:pt x="0" y="0"/>
                  </a:lnTo>
                  <a:lnTo>
                    <a:pt x="0" y="21640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9" name="Google Shape;429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5280" y="891539"/>
              <a:ext cx="682752" cy="1584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0" name="Google Shape;430;p28"/>
          <p:cNvSpPr txBox="1"/>
          <p:nvPr/>
        </p:nvSpPr>
        <p:spPr>
          <a:xfrm>
            <a:off x="279908" y="557022"/>
            <a:ext cx="2181860" cy="632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125095" lvl="0" marL="137160" marR="5080" rtl="0" algn="l">
              <a:lnSpc>
                <a:spcPct val="112307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change the name of a table, view, sequence, or  synonym, you execute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RENAME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0965" marR="941069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RENAME dept TO detail_dept;  </a:t>
            </a: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Table renamed.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t/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must be the owner of the object.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9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1-288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9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9"/>
          <p:cNvSpPr txBox="1"/>
          <p:nvPr>
            <p:ph type="title"/>
          </p:nvPr>
        </p:nvSpPr>
        <p:spPr>
          <a:xfrm>
            <a:off x="909955" y="162305"/>
            <a:ext cx="98425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Truncating a Table</a:t>
            </a:r>
            <a:endParaRPr/>
          </a:p>
        </p:txBody>
      </p:sp>
      <p:sp>
        <p:nvSpPr>
          <p:cNvPr id="438" name="Google Shape;438;p29"/>
          <p:cNvSpPr txBox="1"/>
          <p:nvPr/>
        </p:nvSpPr>
        <p:spPr>
          <a:xfrm>
            <a:off x="280543" y="519017"/>
            <a:ext cx="2009775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50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TRUNCATE TABLE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Removes all rows from a table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Releases the storage space used by that table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9"/>
          <p:cNvSpPr txBox="1"/>
          <p:nvPr/>
        </p:nvSpPr>
        <p:spPr>
          <a:xfrm>
            <a:off x="280543" y="1180338"/>
            <a:ext cx="2112010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16153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cannot roll back row removal when using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" marR="0" rtl="0" algn="l">
              <a:lnSpc>
                <a:spcPct val="116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TRUNCATE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16153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Alternatively, you can remove rows by using the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" marR="0" rtl="0" algn="l">
              <a:lnSpc>
                <a:spcPct val="116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DELETE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0" name="Google Shape;440;p29"/>
          <p:cNvGrpSpPr/>
          <p:nvPr/>
        </p:nvGrpSpPr>
        <p:grpSpPr>
          <a:xfrm>
            <a:off x="281178" y="924305"/>
            <a:ext cx="2335530" cy="261365"/>
            <a:chOff x="281178" y="924305"/>
            <a:chExt cx="2335530" cy="261365"/>
          </a:xfrm>
        </p:grpSpPr>
        <p:pic>
          <p:nvPicPr>
            <p:cNvPr id="441" name="Google Shape;441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5656" y="938783"/>
              <a:ext cx="2321052" cy="2468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2" name="Google Shape;442;p29"/>
            <p:cNvSpPr/>
            <p:nvPr/>
          </p:nvSpPr>
          <p:spPr>
            <a:xfrm>
              <a:off x="281178" y="924305"/>
              <a:ext cx="2310765" cy="236220"/>
            </a:xfrm>
            <a:custGeom>
              <a:rect b="b" l="l" r="r" t="t"/>
              <a:pathLst>
                <a:path extrusionOk="0" h="236219" w="2310765">
                  <a:moveTo>
                    <a:pt x="2310384" y="0"/>
                  </a:moveTo>
                  <a:lnTo>
                    <a:pt x="0" y="0"/>
                  </a:lnTo>
                  <a:lnTo>
                    <a:pt x="0" y="236219"/>
                  </a:lnTo>
                  <a:lnTo>
                    <a:pt x="2310384" y="236219"/>
                  </a:lnTo>
                  <a:lnTo>
                    <a:pt x="231038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281178" y="924305"/>
              <a:ext cx="2310765" cy="236220"/>
            </a:xfrm>
            <a:custGeom>
              <a:rect b="b" l="l" r="r" t="t"/>
              <a:pathLst>
                <a:path extrusionOk="0" h="236219" w="2310765">
                  <a:moveTo>
                    <a:pt x="0" y="236219"/>
                  </a:moveTo>
                  <a:lnTo>
                    <a:pt x="2310384" y="236219"/>
                  </a:lnTo>
                  <a:lnTo>
                    <a:pt x="2310384" y="0"/>
                  </a:lnTo>
                  <a:lnTo>
                    <a:pt x="0" y="0"/>
                  </a:lnTo>
                  <a:lnTo>
                    <a:pt x="0" y="23621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44" name="Google Shape;444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3276" y="1014983"/>
              <a:ext cx="766572" cy="1600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5" name="Google Shape;445;p29"/>
          <p:cNvSpPr txBox="1"/>
          <p:nvPr/>
        </p:nvSpPr>
        <p:spPr>
          <a:xfrm>
            <a:off x="281178" y="924305"/>
            <a:ext cx="2310765" cy="236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0" lvl="0" marL="67310" marR="11036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TRUNCATE TABLE detail_dept;  </a:t>
            </a: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Table truncated.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1-262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 txBox="1"/>
          <p:nvPr>
            <p:ph type="title"/>
          </p:nvPr>
        </p:nvSpPr>
        <p:spPr>
          <a:xfrm>
            <a:off x="1025779" y="161670"/>
            <a:ext cx="75438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Naming Rules</a:t>
            </a:r>
            <a:endParaRPr/>
          </a:p>
        </p:txBody>
      </p:sp>
      <p:sp>
        <p:nvSpPr>
          <p:cNvPr id="67" name="Google Shape;67;p3"/>
          <p:cNvSpPr txBox="1"/>
          <p:nvPr/>
        </p:nvSpPr>
        <p:spPr>
          <a:xfrm>
            <a:off x="280543" y="548096"/>
            <a:ext cx="2026285" cy="907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 names and column names: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Must begin with a letter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Must be 1–30 characters long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Must contain only A–Z, a–z, 0–9, _, $, and #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18461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Must not duplicate the name of another object  owned by the same user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Must not be an Oracle server reserved word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0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1-289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0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0"/>
          <p:cNvSpPr txBox="1"/>
          <p:nvPr>
            <p:ph type="title"/>
          </p:nvPr>
        </p:nvSpPr>
        <p:spPr>
          <a:xfrm>
            <a:off x="636523" y="161670"/>
            <a:ext cx="152971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Adding Comments to a Table</a:t>
            </a:r>
            <a:endParaRPr/>
          </a:p>
        </p:txBody>
      </p:sp>
      <p:sp>
        <p:nvSpPr>
          <p:cNvPr id="453" name="Google Shape;453;p30"/>
          <p:cNvSpPr txBox="1"/>
          <p:nvPr/>
        </p:nvSpPr>
        <p:spPr>
          <a:xfrm>
            <a:off x="421944" y="1129028"/>
            <a:ext cx="976630" cy="633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views: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555" lvl="0" marL="169545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rgbClr val="FF3300"/>
              </a:buClr>
              <a:buSzPts val="600"/>
              <a:buFont typeface="Courier New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ALL_COL_COMMENTS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2555" lvl="0" marL="169545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rgbClr val="FF3300"/>
              </a:buClr>
              <a:buSzPts val="600"/>
              <a:buFont typeface="Courier New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USER_COL_COMMENTS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2555" lvl="0" marL="16954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Courier New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ALL_TAB_COMMENTS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2555" lvl="0" marL="16954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Courier New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USER_TAB_COMMENTS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54" name="Google Shape;454;p30"/>
          <p:cNvGrpSpPr/>
          <p:nvPr/>
        </p:nvGrpSpPr>
        <p:grpSpPr>
          <a:xfrm>
            <a:off x="357378" y="764286"/>
            <a:ext cx="2334006" cy="323850"/>
            <a:chOff x="357378" y="764286"/>
            <a:chExt cx="2334006" cy="323850"/>
          </a:xfrm>
        </p:grpSpPr>
        <p:pic>
          <p:nvPicPr>
            <p:cNvPr id="455" name="Google Shape;455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1856" y="778764"/>
              <a:ext cx="2319528" cy="3078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6" name="Google Shape;456;p30"/>
            <p:cNvSpPr/>
            <p:nvPr/>
          </p:nvSpPr>
          <p:spPr>
            <a:xfrm>
              <a:off x="357378" y="764286"/>
              <a:ext cx="2308860" cy="297180"/>
            </a:xfrm>
            <a:custGeom>
              <a:rect b="b" l="l" r="r" t="t"/>
              <a:pathLst>
                <a:path extrusionOk="0" h="297180" w="2308860">
                  <a:moveTo>
                    <a:pt x="2308860" y="0"/>
                  </a:moveTo>
                  <a:lnTo>
                    <a:pt x="0" y="0"/>
                  </a:lnTo>
                  <a:lnTo>
                    <a:pt x="0" y="297179"/>
                  </a:lnTo>
                  <a:lnTo>
                    <a:pt x="2308860" y="297179"/>
                  </a:lnTo>
                  <a:lnTo>
                    <a:pt x="230886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357378" y="764286"/>
              <a:ext cx="2308860" cy="297180"/>
            </a:xfrm>
            <a:custGeom>
              <a:rect b="b" l="l" r="r" t="t"/>
              <a:pathLst>
                <a:path extrusionOk="0" h="297180" w="2308860">
                  <a:moveTo>
                    <a:pt x="0" y="297179"/>
                  </a:moveTo>
                  <a:lnTo>
                    <a:pt x="2308860" y="297179"/>
                  </a:lnTo>
                  <a:lnTo>
                    <a:pt x="2308860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58" name="Google Shape;458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9664" y="929640"/>
              <a:ext cx="766572" cy="158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9" name="Google Shape;459;p30"/>
          <p:cNvSpPr txBox="1"/>
          <p:nvPr/>
        </p:nvSpPr>
        <p:spPr>
          <a:xfrm>
            <a:off x="296976" y="556387"/>
            <a:ext cx="2332990" cy="632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125095" lvl="0" marL="137160" marR="16510" rtl="0" algn="l">
              <a:lnSpc>
                <a:spcPct val="112307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can add comments to a table or column by using 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COMMENT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7950" marR="1127760" rtl="0" algn="just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COMMENT ON TABLE employees  IS 'Employee Information';  </a:t>
            </a: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Comment created.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Comments can be viewed through the data dictionary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1"/>
          <p:cNvSpPr txBox="1"/>
          <p:nvPr>
            <p:ph type="title"/>
          </p:nvPr>
        </p:nvSpPr>
        <p:spPr>
          <a:xfrm>
            <a:off x="1119632" y="254889"/>
            <a:ext cx="56642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500">
                <a:solidFill>
                  <a:srgbClr val="95959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8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p31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1"/>
          <p:cNvSpPr txBox="1"/>
          <p:nvPr/>
        </p:nvSpPr>
        <p:spPr>
          <a:xfrm>
            <a:off x="830326" y="818515"/>
            <a:ext cx="114998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1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Including Constraints</a:t>
            </a:r>
            <a:endParaRPr b="0" i="0" sz="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2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1-291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2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2"/>
          <p:cNvSpPr txBox="1"/>
          <p:nvPr>
            <p:ph type="title"/>
          </p:nvPr>
        </p:nvSpPr>
        <p:spPr>
          <a:xfrm>
            <a:off x="805688" y="162305"/>
            <a:ext cx="119316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are Constraints?</a:t>
            </a:r>
            <a:endParaRPr/>
          </a:p>
        </p:txBody>
      </p:sp>
      <p:sp>
        <p:nvSpPr>
          <p:cNvPr id="474" name="Google Shape;474;p32"/>
          <p:cNvSpPr txBox="1"/>
          <p:nvPr/>
        </p:nvSpPr>
        <p:spPr>
          <a:xfrm>
            <a:off x="280212" y="551144"/>
            <a:ext cx="2333625" cy="1104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Constraints enforce rules at the table level.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18461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Constraints prevent the deletion of a table if there are  dependencies.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following constraint types are valid: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555" lvl="1" marL="29464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rgbClr val="FF3300"/>
              </a:buClr>
              <a:buSzPts val="600"/>
              <a:buFont typeface="Courier New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2555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Courier New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UNIQUE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2555" lvl="1" marL="294640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rgbClr val="FF3300"/>
              </a:buClr>
              <a:buSzPts val="600"/>
              <a:buFont typeface="Courier New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2555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Courier New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2555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Courier New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CHECK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3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1-292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3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3"/>
          <p:cNvSpPr txBox="1"/>
          <p:nvPr>
            <p:ph type="title"/>
          </p:nvPr>
        </p:nvSpPr>
        <p:spPr>
          <a:xfrm>
            <a:off x="821563" y="162305"/>
            <a:ext cx="116268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Constraint Guidelines</a:t>
            </a:r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280797" y="557022"/>
            <a:ext cx="2230755" cy="874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125095" lvl="0" marL="137160" marR="5080" rtl="0" algn="l">
              <a:lnSpc>
                <a:spcPct val="112307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Name a constraint or the Oracle server generates a  name by using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SYS_C</a:t>
            </a:r>
            <a:r>
              <a:rPr b="1" i="1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format.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constraint either: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188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 the same time as the table is created, or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188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After the table has been created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Define a constraint at the column or table level.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View a constraint in the data dictionary.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4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1-293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4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4"/>
          <p:cNvSpPr txBox="1"/>
          <p:nvPr>
            <p:ph type="title"/>
          </p:nvPr>
        </p:nvSpPr>
        <p:spPr>
          <a:xfrm>
            <a:off x="851408" y="161670"/>
            <a:ext cx="110172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Defining Constraints</a:t>
            </a:r>
            <a:endParaRPr/>
          </a:p>
        </p:txBody>
      </p:sp>
      <p:grpSp>
        <p:nvGrpSpPr>
          <p:cNvPr id="490" name="Google Shape;490;p34"/>
          <p:cNvGrpSpPr/>
          <p:nvPr/>
        </p:nvGrpSpPr>
        <p:grpSpPr>
          <a:xfrm>
            <a:off x="297942" y="555498"/>
            <a:ext cx="2352294" cy="511302"/>
            <a:chOff x="297942" y="555498"/>
            <a:chExt cx="2352294" cy="511302"/>
          </a:xfrm>
        </p:grpSpPr>
        <p:pic>
          <p:nvPicPr>
            <p:cNvPr id="491" name="Google Shape;491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2420" y="569976"/>
              <a:ext cx="2337816" cy="4968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2" name="Google Shape;492;p34"/>
            <p:cNvSpPr/>
            <p:nvPr/>
          </p:nvSpPr>
          <p:spPr>
            <a:xfrm>
              <a:off x="297942" y="555498"/>
              <a:ext cx="2327275" cy="486409"/>
            </a:xfrm>
            <a:custGeom>
              <a:rect b="b" l="l" r="r" t="t"/>
              <a:pathLst>
                <a:path extrusionOk="0" h="486409" w="2327275">
                  <a:moveTo>
                    <a:pt x="2327148" y="0"/>
                  </a:moveTo>
                  <a:lnTo>
                    <a:pt x="0" y="0"/>
                  </a:lnTo>
                  <a:lnTo>
                    <a:pt x="0" y="486155"/>
                  </a:lnTo>
                  <a:lnTo>
                    <a:pt x="2327148" y="486155"/>
                  </a:lnTo>
                  <a:lnTo>
                    <a:pt x="232714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297942" y="555498"/>
              <a:ext cx="2327275" cy="486409"/>
            </a:xfrm>
            <a:custGeom>
              <a:rect b="b" l="l" r="r" t="t"/>
              <a:pathLst>
                <a:path extrusionOk="0" h="486409" w="2327275">
                  <a:moveTo>
                    <a:pt x="0" y="486155"/>
                  </a:moveTo>
                  <a:lnTo>
                    <a:pt x="2327148" y="486155"/>
                  </a:lnTo>
                  <a:lnTo>
                    <a:pt x="2327148" y="0"/>
                  </a:lnTo>
                  <a:lnTo>
                    <a:pt x="0" y="0"/>
                  </a:lnTo>
                  <a:lnTo>
                    <a:pt x="0" y="48615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4" name="Google Shape;494;p34"/>
          <p:cNvSpPr txBox="1"/>
          <p:nvPr/>
        </p:nvSpPr>
        <p:spPr>
          <a:xfrm>
            <a:off x="297942" y="555498"/>
            <a:ext cx="2327275" cy="486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654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[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.]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763" lvl="0" marL="626745" marR="417194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 datatype 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[DEFAULT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 [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column_constraint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6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6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table_constraint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][,...]);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95" name="Google Shape;495;p34"/>
          <p:cNvGrpSpPr/>
          <p:nvPr/>
        </p:nvGrpSpPr>
        <p:grpSpPr>
          <a:xfrm>
            <a:off x="300990" y="1159002"/>
            <a:ext cx="2350770" cy="709421"/>
            <a:chOff x="300990" y="1159002"/>
            <a:chExt cx="2350770" cy="709421"/>
          </a:xfrm>
        </p:grpSpPr>
        <p:pic>
          <p:nvPicPr>
            <p:cNvPr id="496" name="Google Shape;496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5468" y="1173480"/>
              <a:ext cx="2336292" cy="6949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7" name="Google Shape;497;p34"/>
            <p:cNvSpPr/>
            <p:nvPr/>
          </p:nvSpPr>
          <p:spPr>
            <a:xfrm>
              <a:off x="300990" y="1159002"/>
              <a:ext cx="2326005" cy="684530"/>
            </a:xfrm>
            <a:custGeom>
              <a:rect b="b" l="l" r="r" t="t"/>
              <a:pathLst>
                <a:path extrusionOk="0" h="684530" w="2326005">
                  <a:moveTo>
                    <a:pt x="2325624" y="0"/>
                  </a:moveTo>
                  <a:lnTo>
                    <a:pt x="0" y="0"/>
                  </a:lnTo>
                  <a:lnTo>
                    <a:pt x="0" y="684276"/>
                  </a:lnTo>
                  <a:lnTo>
                    <a:pt x="2325624" y="684276"/>
                  </a:lnTo>
                  <a:lnTo>
                    <a:pt x="232562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300990" y="1159002"/>
              <a:ext cx="2326005" cy="684530"/>
            </a:xfrm>
            <a:custGeom>
              <a:rect b="b" l="l" r="r" t="t"/>
              <a:pathLst>
                <a:path extrusionOk="0" h="684530" w="2326005">
                  <a:moveTo>
                    <a:pt x="0" y="684276"/>
                  </a:moveTo>
                  <a:lnTo>
                    <a:pt x="2325624" y="684276"/>
                  </a:lnTo>
                  <a:lnTo>
                    <a:pt x="2325624" y="0"/>
                  </a:lnTo>
                  <a:lnTo>
                    <a:pt x="0" y="0"/>
                  </a:lnTo>
                  <a:lnTo>
                    <a:pt x="0" y="68427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9" name="Google Shape;499;p34"/>
          <p:cNvSpPr txBox="1"/>
          <p:nvPr/>
        </p:nvSpPr>
        <p:spPr>
          <a:xfrm>
            <a:off x="300990" y="1159002"/>
            <a:ext cx="2326005" cy="684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0" lvl="0" marL="641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employees(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43255" marR="5854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employee_id NUMBER(6),  first_name VARCHAR2(20),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432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432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job_id	VARCHAR2(10) NOT NULL,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43255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CONSTRAINT emp_emp_id_pk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86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 (EMPLOYEE_ID));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5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1-294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35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35"/>
          <p:cNvSpPr txBox="1"/>
          <p:nvPr>
            <p:ph type="title"/>
          </p:nvPr>
        </p:nvSpPr>
        <p:spPr>
          <a:xfrm>
            <a:off x="852043" y="161670"/>
            <a:ext cx="110172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Defining Constraints</a:t>
            </a:r>
            <a:endParaRPr/>
          </a:p>
        </p:txBody>
      </p:sp>
      <p:sp>
        <p:nvSpPr>
          <p:cNvPr id="507" name="Google Shape;507;p35"/>
          <p:cNvSpPr txBox="1"/>
          <p:nvPr/>
        </p:nvSpPr>
        <p:spPr>
          <a:xfrm>
            <a:off x="285369" y="551815"/>
            <a:ext cx="1121410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Column constraint level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285369" y="880999"/>
            <a:ext cx="1021080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 constraint level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9" name="Google Shape;509;p35"/>
          <p:cNvGrpSpPr/>
          <p:nvPr/>
        </p:nvGrpSpPr>
        <p:grpSpPr>
          <a:xfrm>
            <a:off x="281178" y="701802"/>
            <a:ext cx="2329434" cy="171449"/>
            <a:chOff x="281178" y="701802"/>
            <a:chExt cx="2329434" cy="171449"/>
          </a:xfrm>
        </p:grpSpPr>
        <p:pic>
          <p:nvPicPr>
            <p:cNvPr id="510" name="Google Shape;510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5656" y="716280"/>
              <a:ext cx="2314956" cy="143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1" name="Google Shape;511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3464" y="723900"/>
              <a:ext cx="2263140" cy="1493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2" name="Google Shape;512;p35"/>
            <p:cNvSpPr/>
            <p:nvPr/>
          </p:nvSpPr>
          <p:spPr>
            <a:xfrm>
              <a:off x="281178" y="701802"/>
              <a:ext cx="2304415" cy="132715"/>
            </a:xfrm>
            <a:custGeom>
              <a:rect b="b" l="l" r="r" t="t"/>
              <a:pathLst>
                <a:path extrusionOk="0" h="132715" w="2304415">
                  <a:moveTo>
                    <a:pt x="2304288" y="0"/>
                  </a:moveTo>
                  <a:lnTo>
                    <a:pt x="0" y="0"/>
                  </a:lnTo>
                  <a:lnTo>
                    <a:pt x="0" y="132588"/>
                  </a:lnTo>
                  <a:lnTo>
                    <a:pt x="2304288" y="132588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281178" y="701802"/>
              <a:ext cx="2304415" cy="132715"/>
            </a:xfrm>
            <a:custGeom>
              <a:rect b="b" l="l" r="r" t="t"/>
              <a:pathLst>
                <a:path extrusionOk="0" h="132715" w="2304415">
                  <a:moveTo>
                    <a:pt x="0" y="132588"/>
                  </a:moveTo>
                  <a:lnTo>
                    <a:pt x="2304288" y="132588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13258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4" name="Google Shape;514;p35"/>
          <p:cNvSpPr txBox="1"/>
          <p:nvPr/>
        </p:nvSpPr>
        <p:spPr>
          <a:xfrm>
            <a:off x="281178" y="701802"/>
            <a:ext cx="2304415" cy="132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273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 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[CONSTRAINT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constraint_name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constraint_type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15" name="Google Shape;515;p35"/>
          <p:cNvGrpSpPr/>
          <p:nvPr/>
        </p:nvGrpSpPr>
        <p:grpSpPr>
          <a:xfrm>
            <a:off x="293370" y="1052322"/>
            <a:ext cx="2323338" cy="329946"/>
            <a:chOff x="293370" y="1052322"/>
            <a:chExt cx="2323338" cy="329946"/>
          </a:xfrm>
        </p:grpSpPr>
        <p:pic>
          <p:nvPicPr>
            <p:cNvPr id="516" name="Google Shape;516;p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7848" y="1066800"/>
              <a:ext cx="2308860" cy="2926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7" name="Google Shape;517;p3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7180" y="1063752"/>
              <a:ext cx="2011680" cy="3185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8" name="Google Shape;518;p35"/>
            <p:cNvSpPr/>
            <p:nvPr/>
          </p:nvSpPr>
          <p:spPr>
            <a:xfrm>
              <a:off x="293370" y="1052322"/>
              <a:ext cx="2298700" cy="281940"/>
            </a:xfrm>
            <a:custGeom>
              <a:rect b="b" l="l" r="r" t="t"/>
              <a:pathLst>
                <a:path extrusionOk="0" h="281940" w="2298700">
                  <a:moveTo>
                    <a:pt x="2298192" y="0"/>
                  </a:moveTo>
                  <a:lnTo>
                    <a:pt x="0" y="0"/>
                  </a:lnTo>
                  <a:lnTo>
                    <a:pt x="0" y="281940"/>
                  </a:lnTo>
                  <a:lnTo>
                    <a:pt x="2298192" y="281940"/>
                  </a:lnTo>
                  <a:lnTo>
                    <a:pt x="229819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293370" y="1052322"/>
              <a:ext cx="2298700" cy="281940"/>
            </a:xfrm>
            <a:custGeom>
              <a:rect b="b" l="l" r="r" t="t"/>
              <a:pathLst>
                <a:path extrusionOk="0" h="281940" w="2298700">
                  <a:moveTo>
                    <a:pt x="0" y="281940"/>
                  </a:moveTo>
                  <a:lnTo>
                    <a:pt x="2298192" y="281940"/>
                  </a:lnTo>
                  <a:lnTo>
                    <a:pt x="2298192" y="0"/>
                  </a:lnTo>
                  <a:lnTo>
                    <a:pt x="0" y="0"/>
                  </a:lnTo>
                  <a:lnTo>
                    <a:pt x="0" y="28194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0" name="Google Shape;520;p35"/>
          <p:cNvSpPr txBox="1"/>
          <p:nvPr/>
        </p:nvSpPr>
        <p:spPr>
          <a:xfrm>
            <a:off x="293370" y="1052322"/>
            <a:ext cx="2298700" cy="281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279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column,...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1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[CONSTRAINT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constraint_name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constraint_type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1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...),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6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1-295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6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6"/>
          <p:cNvSpPr txBox="1"/>
          <p:nvPr>
            <p:ph type="title"/>
          </p:nvPr>
        </p:nvSpPr>
        <p:spPr>
          <a:xfrm>
            <a:off x="743204" y="154686"/>
            <a:ext cx="131699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NOT NULL </a:t>
            </a:r>
            <a:r>
              <a:rPr lang="en-US"/>
              <a:t>Constraint</a:t>
            </a:r>
            <a:endParaRPr/>
          </a:p>
        </p:txBody>
      </p:sp>
      <p:sp>
        <p:nvSpPr>
          <p:cNvPr id="528" name="Google Shape;528;p36"/>
          <p:cNvSpPr txBox="1"/>
          <p:nvPr/>
        </p:nvSpPr>
        <p:spPr>
          <a:xfrm>
            <a:off x="275336" y="552957"/>
            <a:ext cx="2026285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Ensures that null values are not permitted for the  column: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6"/>
          <p:cNvSpPr txBox="1"/>
          <p:nvPr/>
        </p:nvSpPr>
        <p:spPr>
          <a:xfrm>
            <a:off x="318922" y="1550035"/>
            <a:ext cx="64516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1270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NOT NULL </a:t>
            </a:r>
            <a:r>
              <a:rPr b="1" i="0" lang="en-US" sz="5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constraint  (No row can contain  a null value for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this column.)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36"/>
          <p:cNvSpPr/>
          <p:nvPr/>
        </p:nvSpPr>
        <p:spPr>
          <a:xfrm>
            <a:off x="638556" y="1441703"/>
            <a:ext cx="45720" cy="128270"/>
          </a:xfrm>
          <a:custGeom>
            <a:rect b="b" l="l" r="r" t="t"/>
            <a:pathLst>
              <a:path extrusionOk="0" h="128269" w="45720">
                <a:moveTo>
                  <a:pt x="22859" y="45719"/>
                </a:moveTo>
                <a:lnTo>
                  <a:pt x="15240" y="55880"/>
                </a:lnTo>
                <a:lnTo>
                  <a:pt x="15240" y="128015"/>
                </a:lnTo>
                <a:lnTo>
                  <a:pt x="30480" y="128015"/>
                </a:lnTo>
                <a:lnTo>
                  <a:pt x="30480" y="55880"/>
                </a:lnTo>
                <a:lnTo>
                  <a:pt x="22859" y="45719"/>
                </a:lnTo>
                <a:close/>
              </a:path>
              <a:path extrusionOk="0" h="128269" w="45720">
                <a:moveTo>
                  <a:pt x="22859" y="0"/>
                </a:moveTo>
                <a:lnTo>
                  <a:pt x="0" y="76200"/>
                </a:lnTo>
                <a:lnTo>
                  <a:pt x="15239" y="55880"/>
                </a:lnTo>
                <a:lnTo>
                  <a:pt x="15240" y="45719"/>
                </a:lnTo>
                <a:lnTo>
                  <a:pt x="36575" y="45719"/>
                </a:lnTo>
                <a:lnTo>
                  <a:pt x="22859" y="0"/>
                </a:lnTo>
                <a:close/>
              </a:path>
              <a:path extrusionOk="0" h="128269" w="45720">
                <a:moveTo>
                  <a:pt x="36575" y="45719"/>
                </a:moveTo>
                <a:lnTo>
                  <a:pt x="30480" y="45719"/>
                </a:lnTo>
                <a:lnTo>
                  <a:pt x="30480" y="55880"/>
                </a:lnTo>
                <a:lnTo>
                  <a:pt x="45720" y="76200"/>
                </a:lnTo>
                <a:lnTo>
                  <a:pt x="36575" y="45719"/>
                </a:lnTo>
                <a:close/>
              </a:path>
              <a:path extrusionOk="0" h="128269" w="45720">
                <a:moveTo>
                  <a:pt x="22859" y="45719"/>
                </a:moveTo>
                <a:lnTo>
                  <a:pt x="15240" y="45719"/>
                </a:lnTo>
                <a:lnTo>
                  <a:pt x="15240" y="55880"/>
                </a:lnTo>
                <a:lnTo>
                  <a:pt x="22859" y="45719"/>
                </a:lnTo>
                <a:close/>
              </a:path>
              <a:path extrusionOk="0" h="128269" w="45720">
                <a:moveTo>
                  <a:pt x="30480" y="45719"/>
                </a:moveTo>
                <a:lnTo>
                  <a:pt x="22859" y="45719"/>
                </a:lnTo>
                <a:lnTo>
                  <a:pt x="30480" y="55880"/>
                </a:lnTo>
                <a:lnTo>
                  <a:pt x="30480" y="45719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6"/>
          <p:cNvSpPr txBox="1"/>
          <p:nvPr/>
        </p:nvSpPr>
        <p:spPr>
          <a:xfrm>
            <a:off x="1993519" y="1550035"/>
            <a:ext cx="68008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Absence of </a:t>
            </a:r>
            <a:r>
              <a:rPr b="1" i="0" lang="en-US" sz="500" u="none" cap="none" strike="noStrike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constraint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8575" rtl="0" algn="l">
              <a:lnSpc>
                <a:spcPct val="105999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(Any row can contain  null for this column.)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6"/>
          <p:cNvSpPr/>
          <p:nvPr/>
        </p:nvSpPr>
        <p:spPr>
          <a:xfrm>
            <a:off x="2328036" y="1441703"/>
            <a:ext cx="45720" cy="128270"/>
          </a:xfrm>
          <a:custGeom>
            <a:rect b="b" l="l" r="r" t="t"/>
            <a:pathLst>
              <a:path extrusionOk="0" h="128269" w="45719">
                <a:moveTo>
                  <a:pt x="22478" y="45719"/>
                </a:moveTo>
                <a:lnTo>
                  <a:pt x="14983" y="55967"/>
                </a:lnTo>
                <a:lnTo>
                  <a:pt x="15875" y="128143"/>
                </a:lnTo>
                <a:lnTo>
                  <a:pt x="31114" y="127888"/>
                </a:lnTo>
                <a:lnTo>
                  <a:pt x="30224" y="55793"/>
                </a:lnTo>
                <a:lnTo>
                  <a:pt x="22478" y="45719"/>
                </a:lnTo>
                <a:close/>
              </a:path>
              <a:path extrusionOk="0" h="128269" w="45719">
                <a:moveTo>
                  <a:pt x="21970" y="0"/>
                </a:moveTo>
                <a:lnTo>
                  <a:pt x="0" y="76453"/>
                </a:lnTo>
                <a:lnTo>
                  <a:pt x="14983" y="55967"/>
                </a:lnTo>
                <a:lnTo>
                  <a:pt x="14858" y="45846"/>
                </a:lnTo>
                <a:lnTo>
                  <a:pt x="30098" y="45593"/>
                </a:lnTo>
                <a:lnTo>
                  <a:pt x="36228" y="45593"/>
                </a:lnTo>
                <a:lnTo>
                  <a:pt x="21970" y="0"/>
                </a:lnTo>
                <a:close/>
              </a:path>
              <a:path extrusionOk="0" h="128269" w="45719">
                <a:moveTo>
                  <a:pt x="36228" y="45593"/>
                </a:moveTo>
                <a:lnTo>
                  <a:pt x="30098" y="45593"/>
                </a:lnTo>
                <a:lnTo>
                  <a:pt x="30224" y="55793"/>
                </a:lnTo>
                <a:lnTo>
                  <a:pt x="45719" y="75945"/>
                </a:lnTo>
                <a:lnTo>
                  <a:pt x="36228" y="45593"/>
                </a:lnTo>
                <a:close/>
              </a:path>
              <a:path extrusionOk="0" h="128269" w="45719">
                <a:moveTo>
                  <a:pt x="22478" y="45719"/>
                </a:moveTo>
                <a:lnTo>
                  <a:pt x="14858" y="45846"/>
                </a:lnTo>
                <a:lnTo>
                  <a:pt x="14983" y="55967"/>
                </a:lnTo>
                <a:lnTo>
                  <a:pt x="22478" y="45719"/>
                </a:lnTo>
                <a:close/>
              </a:path>
              <a:path extrusionOk="0" h="128269" w="45719">
                <a:moveTo>
                  <a:pt x="30098" y="45593"/>
                </a:moveTo>
                <a:lnTo>
                  <a:pt x="22478" y="45719"/>
                </a:lnTo>
                <a:lnTo>
                  <a:pt x="30224" y="55793"/>
                </a:lnTo>
                <a:lnTo>
                  <a:pt x="30098" y="45593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6"/>
          <p:cNvSpPr txBox="1"/>
          <p:nvPr/>
        </p:nvSpPr>
        <p:spPr>
          <a:xfrm>
            <a:off x="1441196" y="1557654"/>
            <a:ext cx="328295" cy="170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constraint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4" name="Google Shape;534;p36"/>
          <p:cNvGrpSpPr/>
          <p:nvPr/>
        </p:nvGrpSpPr>
        <p:grpSpPr>
          <a:xfrm>
            <a:off x="280415" y="772667"/>
            <a:ext cx="2293620" cy="797306"/>
            <a:chOff x="280415" y="772667"/>
            <a:chExt cx="2293620" cy="797306"/>
          </a:xfrm>
        </p:grpSpPr>
        <p:sp>
          <p:nvSpPr>
            <p:cNvPr id="535" name="Google Shape;535;p36"/>
            <p:cNvSpPr/>
            <p:nvPr/>
          </p:nvSpPr>
          <p:spPr>
            <a:xfrm>
              <a:off x="1543812" y="1441703"/>
              <a:ext cx="45720" cy="128270"/>
            </a:xfrm>
            <a:custGeom>
              <a:rect b="b" l="l" r="r" t="t"/>
              <a:pathLst>
                <a:path extrusionOk="0" h="128269" w="45719">
                  <a:moveTo>
                    <a:pt x="22859" y="45719"/>
                  </a:moveTo>
                  <a:lnTo>
                    <a:pt x="15239" y="55880"/>
                  </a:lnTo>
                  <a:lnTo>
                    <a:pt x="15239" y="128015"/>
                  </a:lnTo>
                  <a:lnTo>
                    <a:pt x="30479" y="128015"/>
                  </a:lnTo>
                  <a:lnTo>
                    <a:pt x="30479" y="55880"/>
                  </a:lnTo>
                  <a:lnTo>
                    <a:pt x="22859" y="45719"/>
                  </a:lnTo>
                  <a:close/>
                </a:path>
                <a:path extrusionOk="0" h="128269" w="45719">
                  <a:moveTo>
                    <a:pt x="22859" y="0"/>
                  </a:moveTo>
                  <a:lnTo>
                    <a:pt x="0" y="76200"/>
                  </a:lnTo>
                  <a:lnTo>
                    <a:pt x="15239" y="55880"/>
                  </a:lnTo>
                  <a:lnTo>
                    <a:pt x="15239" y="45719"/>
                  </a:lnTo>
                  <a:lnTo>
                    <a:pt x="36575" y="45719"/>
                  </a:lnTo>
                  <a:lnTo>
                    <a:pt x="22859" y="0"/>
                  </a:lnTo>
                  <a:close/>
                </a:path>
                <a:path extrusionOk="0" h="128269" w="45719">
                  <a:moveTo>
                    <a:pt x="36575" y="45719"/>
                  </a:moveTo>
                  <a:lnTo>
                    <a:pt x="30479" y="45719"/>
                  </a:lnTo>
                  <a:lnTo>
                    <a:pt x="30480" y="55880"/>
                  </a:lnTo>
                  <a:lnTo>
                    <a:pt x="45719" y="76200"/>
                  </a:lnTo>
                  <a:lnTo>
                    <a:pt x="36575" y="45719"/>
                  </a:lnTo>
                  <a:close/>
                </a:path>
                <a:path extrusionOk="0" h="128269" w="45719">
                  <a:moveTo>
                    <a:pt x="22859" y="45719"/>
                  </a:moveTo>
                  <a:lnTo>
                    <a:pt x="15239" y="45719"/>
                  </a:lnTo>
                  <a:lnTo>
                    <a:pt x="15239" y="55880"/>
                  </a:lnTo>
                  <a:lnTo>
                    <a:pt x="22859" y="45719"/>
                  </a:lnTo>
                  <a:close/>
                </a:path>
                <a:path extrusionOk="0" h="128269" w="45719">
                  <a:moveTo>
                    <a:pt x="30479" y="45719"/>
                  </a:moveTo>
                  <a:lnTo>
                    <a:pt x="22859" y="45719"/>
                  </a:lnTo>
                  <a:lnTo>
                    <a:pt x="30480" y="55880"/>
                  </a:lnTo>
                  <a:lnTo>
                    <a:pt x="30479" y="4571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6" name="Google Shape;536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0415" y="772667"/>
              <a:ext cx="2293620" cy="5425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7" name="Google Shape;537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0415" y="1357883"/>
              <a:ext cx="2293620" cy="685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8" name="Google Shape;538;p36"/>
          <p:cNvSpPr txBox="1"/>
          <p:nvPr/>
        </p:nvSpPr>
        <p:spPr>
          <a:xfrm>
            <a:off x="276555" y="1238503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7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1-296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7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5" name="Google Shape;545;p37"/>
          <p:cNvGrpSpPr/>
          <p:nvPr/>
        </p:nvGrpSpPr>
        <p:grpSpPr>
          <a:xfrm>
            <a:off x="243078" y="752093"/>
            <a:ext cx="2021586" cy="819150"/>
            <a:chOff x="243078" y="752093"/>
            <a:chExt cx="2021586" cy="819150"/>
          </a:xfrm>
        </p:grpSpPr>
        <p:pic>
          <p:nvPicPr>
            <p:cNvPr id="546" name="Google Shape;546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7556" y="766571"/>
              <a:ext cx="2007108" cy="8046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7" name="Google Shape;547;p37"/>
            <p:cNvSpPr/>
            <p:nvPr/>
          </p:nvSpPr>
          <p:spPr>
            <a:xfrm>
              <a:off x="243078" y="752093"/>
              <a:ext cx="1996439" cy="794385"/>
            </a:xfrm>
            <a:custGeom>
              <a:rect b="b" l="l" r="r" t="t"/>
              <a:pathLst>
                <a:path extrusionOk="0" h="794385" w="1996439">
                  <a:moveTo>
                    <a:pt x="1996439" y="0"/>
                  </a:moveTo>
                  <a:lnTo>
                    <a:pt x="0" y="0"/>
                  </a:lnTo>
                  <a:lnTo>
                    <a:pt x="0" y="794004"/>
                  </a:lnTo>
                  <a:lnTo>
                    <a:pt x="1996439" y="794004"/>
                  </a:lnTo>
                  <a:lnTo>
                    <a:pt x="1996439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243078" y="752093"/>
              <a:ext cx="1996439" cy="794385"/>
            </a:xfrm>
            <a:custGeom>
              <a:rect b="b" l="l" r="r" t="t"/>
              <a:pathLst>
                <a:path extrusionOk="0" h="794385" w="1996439">
                  <a:moveTo>
                    <a:pt x="0" y="794004"/>
                  </a:moveTo>
                  <a:lnTo>
                    <a:pt x="1996439" y="794004"/>
                  </a:lnTo>
                  <a:lnTo>
                    <a:pt x="1996439" y="0"/>
                  </a:lnTo>
                  <a:lnTo>
                    <a:pt x="0" y="0"/>
                  </a:lnTo>
                  <a:lnTo>
                    <a:pt x="0" y="79400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9" name="Google Shape;549;p37"/>
          <p:cNvSpPr txBox="1"/>
          <p:nvPr/>
        </p:nvSpPr>
        <p:spPr>
          <a:xfrm>
            <a:off x="437388" y="935735"/>
            <a:ext cx="1555200" cy="888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35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last_name	VARCHAR2(25) NOT NULL,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0" name="Google Shape;550;p37"/>
          <p:cNvSpPr txBox="1"/>
          <p:nvPr/>
        </p:nvSpPr>
        <p:spPr>
          <a:xfrm>
            <a:off x="425577" y="998981"/>
            <a:ext cx="115697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salary	NUMBER(8,2),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1" name="Google Shape;551;p37"/>
          <p:cNvSpPr txBox="1"/>
          <p:nvPr/>
        </p:nvSpPr>
        <p:spPr>
          <a:xfrm>
            <a:off x="425577" y="1082802"/>
            <a:ext cx="115697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commission_pct NUMBER(2,2),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2" name="Google Shape;552;p37"/>
          <p:cNvSpPr txBox="1"/>
          <p:nvPr/>
        </p:nvSpPr>
        <p:spPr>
          <a:xfrm>
            <a:off x="438277" y="1168146"/>
            <a:ext cx="38989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hire_date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3" name="Google Shape;553;p37"/>
          <p:cNvSpPr txBox="1"/>
          <p:nvPr/>
        </p:nvSpPr>
        <p:spPr>
          <a:xfrm>
            <a:off x="1065848" y="1168146"/>
            <a:ext cx="1143635" cy="277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CONSTRAINT emp_hire_date_nn  NOT NULL,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4" name="Google Shape;554;p37"/>
          <p:cNvSpPr txBox="1"/>
          <p:nvPr/>
        </p:nvSpPr>
        <p:spPr>
          <a:xfrm>
            <a:off x="257937" y="1419606"/>
            <a:ext cx="15176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5" name="Google Shape;555;p37"/>
          <p:cNvSpPr txBox="1"/>
          <p:nvPr>
            <p:ph type="title"/>
          </p:nvPr>
        </p:nvSpPr>
        <p:spPr>
          <a:xfrm>
            <a:off x="743839" y="154686"/>
            <a:ext cx="131699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NOT NULL </a:t>
            </a:r>
            <a:r>
              <a:rPr lang="en-US"/>
              <a:t>Constraint</a:t>
            </a:r>
            <a:endParaRPr/>
          </a:p>
        </p:txBody>
      </p:sp>
      <p:sp>
        <p:nvSpPr>
          <p:cNvPr id="556" name="Google Shape;556;p37"/>
          <p:cNvSpPr txBox="1"/>
          <p:nvPr/>
        </p:nvSpPr>
        <p:spPr>
          <a:xfrm>
            <a:off x="257937" y="561213"/>
            <a:ext cx="1268730" cy="379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0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defined at the column level: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t/>
            </a:r>
            <a:endParaRPr b="0" i="0" sz="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7640" lvl="0" marL="179705" marR="330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employees(  employee_id	NUMBER(6),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7" name="Google Shape;557;p37"/>
          <p:cNvSpPr/>
          <p:nvPr/>
        </p:nvSpPr>
        <p:spPr>
          <a:xfrm>
            <a:off x="385475" y="1190000"/>
            <a:ext cx="1881235" cy="247015"/>
          </a:xfrm>
          <a:custGeom>
            <a:rect b="b" l="l" r="r" t="t"/>
            <a:pathLst>
              <a:path extrusionOk="0" h="247015" w="1800225">
                <a:moveTo>
                  <a:pt x="0" y="246887"/>
                </a:moveTo>
                <a:lnTo>
                  <a:pt x="1799843" y="246887"/>
                </a:lnTo>
                <a:lnTo>
                  <a:pt x="179984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7"/>
          <p:cNvSpPr txBox="1"/>
          <p:nvPr/>
        </p:nvSpPr>
        <p:spPr>
          <a:xfrm>
            <a:off x="2316861" y="892302"/>
            <a:ext cx="273685" cy="186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575">
            <a:spAutoFit/>
          </a:bodyPr>
          <a:lstStyle/>
          <a:p>
            <a:pPr indent="0" lvl="0" marL="12700" marR="508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B0028"/>
                </a:solidFill>
                <a:latin typeface="Arial"/>
                <a:ea typeface="Arial"/>
                <a:cs typeface="Arial"/>
                <a:sym typeface="Arial"/>
              </a:rPr>
              <a:t>System  named</a:t>
            </a:r>
            <a:endParaRPr b="0" i="0" sz="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7"/>
          <p:cNvSpPr/>
          <p:nvPr/>
        </p:nvSpPr>
        <p:spPr>
          <a:xfrm>
            <a:off x="2090928" y="950848"/>
            <a:ext cx="221615" cy="45720"/>
          </a:xfrm>
          <a:custGeom>
            <a:rect b="b" l="l" r="r" t="t"/>
            <a:pathLst>
              <a:path extrusionOk="0" h="45719" w="221614">
                <a:moveTo>
                  <a:pt x="75184" y="0"/>
                </a:moveTo>
                <a:lnTo>
                  <a:pt x="0" y="26035"/>
                </a:lnTo>
                <a:lnTo>
                  <a:pt x="77088" y="45719"/>
                </a:lnTo>
                <a:lnTo>
                  <a:pt x="56791" y="31750"/>
                </a:lnTo>
                <a:lnTo>
                  <a:pt x="45974" y="31750"/>
                </a:lnTo>
                <a:lnTo>
                  <a:pt x="45338" y="16510"/>
                </a:lnTo>
                <a:lnTo>
                  <a:pt x="55538" y="16089"/>
                </a:lnTo>
                <a:lnTo>
                  <a:pt x="75184" y="0"/>
                </a:lnTo>
                <a:close/>
              </a:path>
              <a:path extrusionOk="0" h="45719" w="221614">
                <a:moveTo>
                  <a:pt x="55538" y="16089"/>
                </a:moveTo>
                <a:lnTo>
                  <a:pt x="45338" y="16510"/>
                </a:lnTo>
                <a:lnTo>
                  <a:pt x="45974" y="31750"/>
                </a:lnTo>
                <a:lnTo>
                  <a:pt x="56178" y="31328"/>
                </a:lnTo>
                <a:lnTo>
                  <a:pt x="45720" y="24130"/>
                </a:lnTo>
                <a:lnTo>
                  <a:pt x="55538" y="16089"/>
                </a:lnTo>
                <a:close/>
              </a:path>
              <a:path extrusionOk="0" h="45719" w="221614">
                <a:moveTo>
                  <a:pt x="56178" y="31328"/>
                </a:moveTo>
                <a:lnTo>
                  <a:pt x="45974" y="31750"/>
                </a:lnTo>
                <a:lnTo>
                  <a:pt x="56791" y="31750"/>
                </a:lnTo>
                <a:lnTo>
                  <a:pt x="56178" y="31328"/>
                </a:lnTo>
                <a:close/>
              </a:path>
              <a:path extrusionOk="0" h="45719" w="221614">
                <a:moveTo>
                  <a:pt x="220725" y="9270"/>
                </a:moveTo>
                <a:lnTo>
                  <a:pt x="55538" y="16089"/>
                </a:lnTo>
                <a:lnTo>
                  <a:pt x="45720" y="24130"/>
                </a:lnTo>
                <a:lnTo>
                  <a:pt x="56178" y="31328"/>
                </a:lnTo>
                <a:lnTo>
                  <a:pt x="221234" y="24511"/>
                </a:lnTo>
                <a:lnTo>
                  <a:pt x="220725" y="927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37"/>
          <p:cNvSpPr txBox="1"/>
          <p:nvPr/>
        </p:nvSpPr>
        <p:spPr>
          <a:xfrm>
            <a:off x="2370836" y="1232408"/>
            <a:ext cx="251460" cy="186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575">
            <a:spAutoFit/>
          </a:bodyPr>
          <a:lstStyle/>
          <a:p>
            <a:pPr indent="0" lvl="0" marL="12700" marR="508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B0028"/>
                </a:solidFill>
                <a:latin typeface="Arial"/>
                <a:ea typeface="Arial"/>
                <a:cs typeface="Arial"/>
                <a:sym typeface="Arial"/>
              </a:rPr>
              <a:t>User  named</a:t>
            </a:r>
            <a:endParaRPr b="0" i="0" sz="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7"/>
          <p:cNvSpPr/>
          <p:nvPr/>
        </p:nvSpPr>
        <p:spPr>
          <a:xfrm>
            <a:off x="2225040" y="1289303"/>
            <a:ext cx="153035" cy="45720"/>
          </a:xfrm>
          <a:custGeom>
            <a:rect b="b" l="l" r="r" t="t"/>
            <a:pathLst>
              <a:path extrusionOk="0" h="45719" w="153035">
                <a:moveTo>
                  <a:pt x="74675" y="0"/>
                </a:moveTo>
                <a:lnTo>
                  <a:pt x="0" y="27431"/>
                </a:lnTo>
                <a:lnTo>
                  <a:pt x="77470" y="45719"/>
                </a:lnTo>
                <a:lnTo>
                  <a:pt x="57114" y="32257"/>
                </a:lnTo>
                <a:lnTo>
                  <a:pt x="46100" y="32257"/>
                </a:lnTo>
                <a:lnTo>
                  <a:pt x="45212" y="17144"/>
                </a:lnTo>
                <a:lnTo>
                  <a:pt x="55150" y="16541"/>
                </a:lnTo>
                <a:lnTo>
                  <a:pt x="74675" y="0"/>
                </a:lnTo>
                <a:close/>
              </a:path>
              <a:path extrusionOk="0" h="45719" w="153035">
                <a:moveTo>
                  <a:pt x="45655" y="24679"/>
                </a:moveTo>
                <a:lnTo>
                  <a:pt x="46100" y="32257"/>
                </a:lnTo>
                <a:lnTo>
                  <a:pt x="56206" y="31657"/>
                </a:lnTo>
                <a:lnTo>
                  <a:pt x="45655" y="24679"/>
                </a:lnTo>
                <a:close/>
              </a:path>
              <a:path extrusionOk="0" h="45719" w="153035">
                <a:moveTo>
                  <a:pt x="56206" y="31657"/>
                </a:moveTo>
                <a:lnTo>
                  <a:pt x="46100" y="32257"/>
                </a:lnTo>
                <a:lnTo>
                  <a:pt x="57114" y="32257"/>
                </a:lnTo>
                <a:lnTo>
                  <a:pt x="56206" y="31657"/>
                </a:lnTo>
                <a:close/>
              </a:path>
              <a:path extrusionOk="0" h="45719" w="153035">
                <a:moveTo>
                  <a:pt x="151891" y="10668"/>
                </a:moveTo>
                <a:lnTo>
                  <a:pt x="55150" y="16541"/>
                </a:lnTo>
                <a:lnTo>
                  <a:pt x="45649" y="24589"/>
                </a:lnTo>
                <a:lnTo>
                  <a:pt x="56206" y="31657"/>
                </a:lnTo>
                <a:lnTo>
                  <a:pt x="152908" y="25907"/>
                </a:lnTo>
                <a:lnTo>
                  <a:pt x="151891" y="10668"/>
                </a:lnTo>
                <a:close/>
              </a:path>
              <a:path extrusionOk="0" h="45719" w="153035">
                <a:moveTo>
                  <a:pt x="55150" y="16541"/>
                </a:moveTo>
                <a:lnTo>
                  <a:pt x="45212" y="17144"/>
                </a:lnTo>
                <a:lnTo>
                  <a:pt x="45649" y="24589"/>
                </a:lnTo>
                <a:lnTo>
                  <a:pt x="55150" y="1654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8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1-297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38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38"/>
          <p:cNvSpPr txBox="1"/>
          <p:nvPr>
            <p:ph type="title"/>
          </p:nvPr>
        </p:nvSpPr>
        <p:spPr>
          <a:xfrm>
            <a:off x="791972" y="154051"/>
            <a:ext cx="122047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UNIQUE </a:t>
            </a:r>
            <a:r>
              <a:rPr lang="en-US"/>
              <a:t>Constraint</a:t>
            </a:r>
            <a:endParaRPr/>
          </a:p>
        </p:txBody>
      </p:sp>
      <p:sp>
        <p:nvSpPr>
          <p:cNvPr id="569" name="Google Shape;569;p38"/>
          <p:cNvSpPr txBox="1"/>
          <p:nvPr/>
        </p:nvSpPr>
        <p:spPr>
          <a:xfrm>
            <a:off x="273507" y="510285"/>
            <a:ext cx="4470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Google Shape;570;p38"/>
          <p:cNvSpPr txBox="1"/>
          <p:nvPr/>
        </p:nvSpPr>
        <p:spPr>
          <a:xfrm>
            <a:off x="1777745" y="430784"/>
            <a:ext cx="63436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UNIQUE </a:t>
            </a:r>
            <a:r>
              <a:rPr b="1" i="0" lang="en-US" sz="55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constraint</a:t>
            </a:r>
            <a:endParaRPr b="0" i="0" sz="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1" name="Google Shape;571;p38"/>
          <p:cNvGrpSpPr/>
          <p:nvPr/>
        </p:nvGrpSpPr>
        <p:grpSpPr>
          <a:xfrm>
            <a:off x="1037844" y="478536"/>
            <a:ext cx="726439" cy="807720"/>
            <a:chOff x="1037844" y="478536"/>
            <a:chExt cx="726439" cy="807720"/>
          </a:xfrm>
        </p:grpSpPr>
        <p:pic>
          <p:nvPicPr>
            <p:cNvPr id="572" name="Google Shape;572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35252" y="478536"/>
              <a:ext cx="129031" cy="153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3" name="Google Shape;573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48512" y="1066800"/>
              <a:ext cx="196596" cy="2194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4" name="Google Shape;574;p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37844" y="1056132"/>
              <a:ext cx="193547" cy="2164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5" name="Google Shape;575;p38"/>
          <p:cNvSpPr txBox="1"/>
          <p:nvPr/>
        </p:nvSpPr>
        <p:spPr>
          <a:xfrm>
            <a:off x="1234186" y="1104646"/>
            <a:ext cx="439420" cy="100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endParaRPr b="0" i="0" sz="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6" name="Google Shape;576;p38"/>
          <p:cNvSpPr/>
          <p:nvPr/>
        </p:nvSpPr>
        <p:spPr>
          <a:xfrm>
            <a:off x="2028444" y="1501140"/>
            <a:ext cx="139065" cy="45720"/>
          </a:xfrm>
          <a:custGeom>
            <a:rect b="b" l="l" r="r" t="t"/>
            <a:pathLst>
              <a:path extrusionOk="0" h="45719" w="139064">
                <a:moveTo>
                  <a:pt x="76200" y="0"/>
                </a:moveTo>
                <a:lnTo>
                  <a:pt x="0" y="22860"/>
                </a:lnTo>
                <a:lnTo>
                  <a:pt x="76200" y="45720"/>
                </a:lnTo>
                <a:lnTo>
                  <a:pt x="55879" y="30479"/>
                </a:lnTo>
                <a:lnTo>
                  <a:pt x="45719" y="30479"/>
                </a:lnTo>
                <a:lnTo>
                  <a:pt x="45719" y="15239"/>
                </a:lnTo>
                <a:lnTo>
                  <a:pt x="55880" y="15239"/>
                </a:lnTo>
                <a:lnTo>
                  <a:pt x="76200" y="0"/>
                </a:lnTo>
                <a:close/>
              </a:path>
              <a:path extrusionOk="0" h="45719" w="139064">
                <a:moveTo>
                  <a:pt x="45719" y="22860"/>
                </a:moveTo>
                <a:lnTo>
                  <a:pt x="45719" y="30479"/>
                </a:lnTo>
                <a:lnTo>
                  <a:pt x="55879" y="30479"/>
                </a:lnTo>
                <a:lnTo>
                  <a:pt x="45719" y="22860"/>
                </a:lnTo>
                <a:close/>
              </a:path>
              <a:path extrusionOk="0" h="45719" w="139064">
                <a:moveTo>
                  <a:pt x="138683" y="15239"/>
                </a:moveTo>
                <a:lnTo>
                  <a:pt x="55880" y="15239"/>
                </a:lnTo>
                <a:lnTo>
                  <a:pt x="45719" y="22860"/>
                </a:lnTo>
                <a:lnTo>
                  <a:pt x="55879" y="30479"/>
                </a:lnTo>
                <a:lnTo>
                  <a:pt x="138683" y="30479"/>
                </a:lnTo>
                <a:lnTo>
                  <a:pt x="138683" y="15239"/>
                </a:lnTo>
                <a:close/>
              </a:path>
              <a:path extrusionOk="0" h="45719" w="139064">
                <a:moveTo>
                  <a:pt x="55880" y="15239"/>
                </a:moveTo>
                <a:lnTo>
                  <a:pt x="45719" y="15239"/>
                </a:lnTo>
                <a:lnTo>
                  <a:pt x="45719" y="22860"/>
                </a:lnTo>
                <a:lnTo>
                  <a:pt x="55880" y="15239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8"/>
          <p:cNvSpPr txBox="1"/>
          <p:nvPr/>
        </p:nvSpPr>
        <p:spPr>
          <a:xfrm>
            <a:off x="2199894" y="1375918"/>
            <a:ext cx="494030" cy="252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Allowed</a:t>
            </a:r>
            <a:endParaRPr b="0" i="0" sz="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" marR="5080" rtl="0" algn="l">
              <a:lnSpc>
                <a:spcPct val="70900"/>
              </a:lnSpc>
              <a:spcBef>
                <a:spcPts val="19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Not allowed:  already exists</a:t>
            </a:r>
            <a:endParaRPr b="0" i="0" sz="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8" name="Google Shape;578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9560" y="624840"/>
            <a:ext cx="1728216" cy="4069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9" name="Google Shape;579;p38"/>
          <p:cNvGrpSpPr/>
          <p:nvPr/>
        </p:nvGrpSpPr>
        <p:grpSpPr>
          <a:xfrm>
            <a:off x="289560" y="1385316"/>
            <a:ext cx="1871853" cy="161544"/>
            <a:chOff x="289560" y="1385316"/>
            <a:chExt cx="1871853" cy="161544"/>
          </a:xfrm>
        </p:grpSpPr>
        <p:sp>
          <p:nvSpPr>
            <p:cNvPr id="580" name="Google Shape;580;p38"/>
            <p:cNvSpPr/>
            <p:nvPr/>
          </p:nvSpPr>
          <p:spPr>
            <a:xfrm>
              <a:off x="2022348" y="1403604"/>
              <a:ext cx="139065" cy="45720"/>
            </a:xfrm>
            <a:custGeom>
              <a:rect b="b" l="l" r="r" t="t"/>
              <a:pathLst>
                <a:path extrusionOk="0" h="45719" w="139064">
                  <a:moveTo>
                    <a:pt x="76200" y="0"/>
                  </a:moveTo>
                  <a:lnTo>
                    <a:pt x="0" y="22860"/>
                  </a:lnTo>
                  <a:lnTo>
                    <a:pt x="76200" y="45720"/>
                  </a:lnTo>
                  <a:lnTo>
                    <a:pt x="55879" y="30479"/>
                  </a:lnTo>
                  <a:lnTo>
                    <a:pt x="45719" y="30479"/>
                  </a:lnTo>
                  <a:lnTo>
                    <a:pt x="45719" y="15239"/>
                  </a:lnTo>
                  <a:lnTo>
                    <a:pt x="55880" y="15239"/>
                  </a:lnTo>
                  <a:lnTo>
                    <a:pt x="76200" y="0"/>
                  </a:lnTo>
                  <a:close/>
                </a:path>
                <a:path extrusionOk="0" h="45719" w="139064">
                  <a:moveTo>
                    <a:pt x="45719" y="22860"/>
                  </a:moveTo>
                  <a:lnTo>
                    <a:pt x="45719" y="30479"/>
                  </a:lnTo>
                  <a:lnTo>
                    <a:pt x="55879" y="30479"/>
                  </a:lnTo>
                  <a:lnTo>
                    <a:pt x="45719" y="22860"/>
                  </a:lnTo>
                  <a:close/>
                </a:path>
                <a:path extrusionOk="0" h="45719" w="139064">
                  <a:moveTo>
                    <a:pt x="138684" y="15239"/>
                  </a:moveTo>
                  <a:lnTo>
                    <a:pt x="55880" y="15239"/>
                  </a:lnTo>
                  <a:lnTo>
                    <a:pt x="45719" y="22860"/>
                  </a:lnTo>
                  <a:lnTo>
                    <a:pt x="55879" y="30479"/>
                  </a:lnTo>
                  <a:lnTo>
                    <a:pt x="138684" y="30479"/>
                  </a:lnTo>
                  <a:lnTo>
                    <a:pt x="138684" y="15239"/>
                  </a:lnTo>
                  <a:close/>
                </a:path>
                <a:path extrusionOk="0" h="45719" w="139064">
                  <a:moveTo>
                    <a:pt x="55880" y="15239"/>
                  </a:moveTo>
                  <a:lnTo>
                    <a:pt x="45719" y="15239"/>
                  </a:lnTo>
                  <a:lnTo>
                    <a:pt x="45719" y="22860"/>
                  </a:lnTo>
                  <a:lnTo>
                    <a:pt x="55880" y="1523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81" name="Google Shape;581;p3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9560" y="1385316"/>
              <a:ext cx="1728216" cy="1615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2" name="Google Shape;582;p38"/>
          <p:cNvSpPr txBox="1"/>
          <p:nvPr/>
        </p:nvSpPr>
        <p:spPr>
          <a:xfrm>
            <a:off x="281431" y="969391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9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1-298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9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9"/>
          <p:cNvSpPr txBox="1"/>
          <p:nvPr>
            <p:ph type="title"/>
          </p:nvPr>
        </p:nvSpPr>
        <p:spPr>
          <a:xfrm>
            <a:off x="792607" y="154051"/>
            <a:ext cx="122047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UNIQUE </a:t>
            </a:r>
            <a:r>
              <a:rPr lang="en-US"/>
              <a:t>Constraint</a:t>
            </a:r>
            <a:endParaRPr/>
          </a:p>
        </p:txBody>
      </p:sp>
      <p:grpSp>
        <p:nvGrpSpPr>
          <p:cNvPr id="590" name="Google Shape;590;p39"/>
          <p:cNvGrpSpPr/>
          <p:nvPr/>
        </p:nvGrpSpPr>
        <p:grpSpPr>
          <a:xfrm>
            <a:off x="374142" y="755142"/>
            <a:ext cx="2113026" cy="810006"/>
            <a:chOff x="374142" y="755142"/>
            <a:chExt cx="2113026" cy="810006"/>
          </a:xfrm>
        </p:grpSpPr>
        <p:pic>
          <p:nvPicPr>
            <p:cNvPr id="591" name="Google Shape;591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8620" y="769620"/>
              <a:ext cx="2098548" cy="7955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2" name="Google Shape;592;p39"/>
            <p:cNvSpPr/>
            <p:nvPr/>
          </p:nvSpPr>
          <p:spPr>
            <a:xfrm>
              <a:off x="374142" y="755142"/>
              <a:ext cx="2087880" cy="784860"/>
            </a:xfrm>
            <a:custGeom>
              <a:rect b="b" l="l" r="r" t="t"/>
              <a:pathLst>
                <a:path extrusionOk="0" h="784860" w="2087880">
                  <a:moveTo>
                    <a:pt x="0" y="784860"/>
                  </a:moveTo>
                  <a:lnTo>
                    <a:pt x="2087879" y="784860"/>
                  </a:lnTo>
                  <a:lnTo>
                    <a:pt x="2087879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3" name="Google Shape;593;p39"/>
          <p:cNvSpPr txBox="1"/>
          <p:nvPr/>
        </p:nvSpPr>
        <p:spPr>
          <a:xfrm>
            <a:off x="280797" y="556387"/>
            <a:ext cx="2122805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Defined at either the table level or the column level: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94" name="Google Shape;594;p39"/>
          <p:cNvGraphicFramePr/>
          <p:nvPr/>
        </p:nvGraphicFramePr>
        <p:xfrm>
          <a:off x="374142" y="7551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{1910C147-6415-44E6-8DC0-3F51A72119E4}</a:tableStyleId>
              </a:tblPr>
              <a:tblGrid>
                <a:gridCol w="165100"/>
                <a:gridCol w="1607825"/>
                <a:gridCol w="314950"/>
              </a:tblGrid>
              <a:tr h="684525">
                <a:tc gridSpan="3">
                  <a:txBody>
                    <a:bodyPr/>
                    <a:lstStyle/>
                    <a:p>
                      <a:pPr indent="-167640" lvl="0" marL="220979" marR="7270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CREATE TABLE employees(  employee_id	NUMBER(6),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22097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last_name	VARCHAR2(25) NOT NULL,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22097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email	VARCHAR2(25),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22097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salary	NUMBER(8,2),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220979" marR="560070" rtl="0" algn="l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commission_pct NUMBER(2,2),  hire_date	DATE NOT NULL,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53339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0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  <a:tr h="88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5880" marR="0" rtl="0" algn="l">
                        <a:lnSpc>
                          <a:spcPct val="10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CONSTRAINT emp_email_uk UNIQUE(email)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1-264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5"/>
          <p:cNvSpPr txBox="1"/>
          <p:nvPr>
            <p:ph type="title"/>
          </p:nvPr>
        </p:nvSpPr>
        <p:spPr>
          <a:xfrm>
            <a:off x="484759" y="162305"/>
            <a:ext cx="183642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Referencing Another User’s Tables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280543" y="557022"/>
            <a:ext cx="208470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812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Tables belonging to other users are not in the  user’s schema.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18461"/>
              </a:lnSpc>
              <a:spcBef>
                <a:spcPts val="284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should use the owner’s name as a prefix to  those tables.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0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1-299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0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40"/>
          <p:cNvSpPr txBox="1"/>
          <p:nvPr>
            <p:ph type="title"/>
          </p:nvPr>
        </p:nvSpPr>
        <p:spPr>
          <a:xfrm>
            <a:off x="645668" y="154686"/>
            <a:ext cx="151193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PRIMARY KEY </a:t>
            </a:r>
            <a:r>
              <a:rPr lang="en-US"/>
              <a:t>Constraint</a:t>
            </a:r>
            <a:endParaRPr/>
          </a:p>
        </p:txBody>
      </p:sp>
      <p:sp>
        <p:nvSpPr>
          <p:cNvPr id="602" name="Google Shape;602;p40"/>
          <p:cNvSpPr txBox="1"/>
          <p:nvPr/>
        </p:nvSpPr>
        <p:spPr>
          <a:xfrm>
            <a:off x="256743" y="470661"/>
            <a:ext cx="1122680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DEPARTMENTS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48335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03" name="Google Shape;603;p40"/>
          <p:cNvGrpSpPr/>
          <p:nvPr/>
        </p:nvGrpSpPr>
        <p:grpSpPr>
          <a:xfrm>
            <a:off x="403860" y="606551"/>
            <a:ext cx="2055876" cy="542544"/>
            <a:chOff x="403860" y="606551"/>
            <a:chExt cx="2055876" cy="542544"/>
          </a:xfrm>
        </p:grpSpPr>
        <p:pic>
          <p:nvPicPr>
            <p:cNvPr id="604" name="Google Shape;604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9808" y="606551"/>
              <a:ext cx="130556" cy="1229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5" name="Google Shape;605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3860" y="739139"/>
              <a:ext cx="2055876" cy="4099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6" name="Google Shape;606;p40"/>
          <p:cNvSpPr txBox="1"/>
          <p:nvPr/>
        </p:nvSpPr>
        <p:spPr>
          <a:xfrm>
            <a:off x="1279652" y="1303400"/>
            <a:ext cx="486409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07" name="Google Shape;607;p40"/>
          <p:cNvGrpSpPr/>
          <p:nvPr/>
        </p:nvGrpSpPr>
        <p:grpSpPr>
          <a:xfrm>
            <a:off x="1065275" y="1278635"/>
            <a:ext cx="219456" cy="144780"/>
            <a:chOff x="1065275" y="1278635"/>
            <a:chExt cx="219456" cy="144780"/>
          </a:xfrm>
        </p:grpSpPr>
        <p:pic>
          <p:nvPicPr>
            <p:cNvPr id="608" name="Google Shape;608;p4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75943" y="1289303"/>
              <a:ext cx="208788" cy="134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9" name="Google Shape;609;p4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65275" y="1278635"/>
              <a:ext cx="205739" cy="131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0" name="Google Shape;610;p40"/>
          <p:cNvSpPr txBox="1"/>
          <p:nvPr/>
        </p:nvSpPr>
        <p:spPr>
          <a:xfrm>
            <a:off x="222300" y="1300734"/>
            <a:ext cx="415925" cy="186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575">
            <a:spAutoFit/>
          </a:bodyPr>
          <a:lstStyle/>
          <a:p>
            <a:pPr indent="0" lvl="0" marL="12700" marR="508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Not allowed  (Null value)</a:t>
            </a:r>
            <a:endParaRPr b="0" i="0" sz="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1" name="Google Shape;611;p40"/>
          <p:cNvGrpSpPr/>
          <p:nvPr/>
        </p:nvGrpSpPr>
        <p:grpSpPr>
          <a:xfrm>
            <a:off x="685800" y="1371599"/>
            <a:ext cx="107467" cy="158877"/>
            <a:chOff x="685800" y="1371599"/>
            <a:chExt cx="107467" cy="158877"/>
          </a:xfrm>
        </p:grpSpPr>
        <p:sp>
          <p:nvSpPr>
            <p:cNvPr id="612" name="Google Shape;612;p40"/>
            <p:cNvSpPr/>
            <p:nvPr/>
          </p:nvSpPr>
          <p:spPr>
            <a:xfrm>
              <a:off x="747547" y="1372996"/>
              <a:ext cx="45720" cy="157480"/>
            </a:xfrm>
            <a:custGeom>
              <a:rect b="b" l="l" r="r" t="t"/>
              <a:pathLst>
                <a:path extrusionOk="0" h="157480" w="45720">
                  <a:moveTo>
                    <a:pt x="0" y="81152"/>
                  </a:moveTo>
                  <a:lnTo>
                    <a:pt x="23596" y="157098"/>
                  </a:lnTo>
                  <a:lnTo>
                    <a:pt x="36774" y="111506"/>
                  </a:lnTo>
                  <a:lnTo>
                    <a:pt x="15532" y="111506"/>
                  </a:lnTo>
                  <a:lnTo>
                    <a:pt x="15433" y="101301"/>
                  </a:lnTo>
                  <a:lnTo>
                    <a:pt x="0" y="81152"/>
                  </a:lnTo>
                  <a:close/>
                </a:path>
                <a:path extrusionOk="0" h="157480" w="45720">
                  <a:moveTo>
                    <a:pt x="15433" y="101301"/>
                  </a:moveTo>
                  <a:lnTo>
                    <a:pt x="15532" y="111506"/>
                  </a:lnTo>
                  <a:lnTo>
                    <a:pt x="23152" y="111379"/>
                  </a:lnTo>
                  <a:lnTo>
                    <a:pt x="15433" y="101301"/>
                  </a:lnTo>
                  <a:close/>
                </a:path>
                <a:path extrusionOk="0" h="157480" w="45720">
                  <a:moveTo>
                    <a:pt x="45694" y="80644"/>
                  </a:moveTo>
                  <a:lnTo>
                    <a:pt x="30673" y="101124"/>
                  </a:lnTo>
                  <a:lnTo>
                    <a:pt x="30772" y="111251"/>
                  </a:lnTo>
                  <a:lnTo>
                    <a:pt x="15532" y="111506"/>
                  </a:lnTo>
                  <a:lnTo>
                    <a:pt x="36774" y="111506"/>
                  </a:lnTo>
                  <a:lnTo>
                    <a:pt x="45694" y="80644"/>
                  </a:lnTo>
                  <a:close/>
                </a:path>
                <a:path extrusionOk="0" h="157480" w="45720">
                  <a:moveTo>
                    <a:pt x="29692" y="0"/>
                  </a:moveTo>
                  <a:lnTo>
                    <a:pt x="14452" y="253"/>
                  </a:lnTo>
                  <a:lnTo>
                    <a:pt x="15433" y="101301"/>
                  </a:lnTo>
                  <a:lnTo>
                    <a:pt x="23152" y="111379"/>
                  </a:lnTo>
                  <a:lnTo>
                    <a:pt x="30673" y="101124"/>
                  </a:lnTo>
                  <a:lnTo>
                    <a:pt x="29692" y="0"/>
                  </a:lnTo>
                  <a:close/>
                </a:path>
                <a:path extrusionOk="0" h="157480" w="45720">
                  <a:moveTo>
                    <a:pt x="30673" y="101124"/>
                  </a:moveTo>
                  <a:lnTo>
                    <a:pt x="23152" y="111379"/>
                  </a:lnTo>
                  <a:lnTo>
                    <a:pt x="30772" y="111251"/>
                  </a:lnTo>
                  <a:lnTo>
                    <a:pt x="30673" y="101124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685800" y="1371599"/>
              <a:ext cx="90170" cy="1905"/>
            </a:xfrm>
            <a:custGeom>
              <a:rect b="b" l="l" r="r" t="t"/>
              <a:pathLst>
                <a:path extrusionOk="0" h="1905" w="90170">
                  <a:moveTo>
                    <a:pt x="89915" y="0"/>
                  </a:moveTo>
                  <a:lnTo>
                    <a:pt x="0" y="1524"/>
                  </a:lnTo>
                </a:path>
              </a:pathLst>
            </a:custGeom>
            <a:noFill/>
            <a:ln cap="flat" cmpd="sng" w="15225">
              <a:solidFill>
                <a:srgbClr val="FFC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4" name="Google Shape;614;p40"/>
          <p:cNvSpPr txBox="1"/>
          <p:nvPr/>
        </p:nvSpPr>
        <p:spPr>
          <a:xfrm>
            <a:off x="293624" y="1746630"/>
            <a:ext cx="630555" cy="186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4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Not allowed</a:t>
            </a:r>
            <a:endParaRPr b="0" i="0" sz="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4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(50 already exists)</a:t>
            </a:r>
            <a:endParaRPr b="0" i="0" sz="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5" name="Google Shape;615;p40"/>
          <p:cNvGrpSpPr/>
          <p:nvPr/>
        </p:nvGrpSpPr>
        <p:grpSpPr>
          <a:xfrm>
            <a:off x="403860" y="1531621"/>
            <a:ext cx="2055876" cy="311021"/>
            <a:chOff x="403860" y="1531621"/>
            <a:chExt cx="2055876" cy="311021"/>
          </a:xfrm>
        </p:grpSpPr>
        <p:sp>
          <p:nvSpPr>
            <p:cNvPr id="616" name="Google Shape;616;p40"/>
            <p:cNvSpPr/>
            <p:nvPr/>
          </p:nvSpPr>
          <p:spPr>
            <a:xfrm>
              <a:off x="747509" y="1687067"/>
              <a:ext cx="46355" cy="155575"/>
            </a:xfrm>
            <a:custGeom>
              <a:rect b="b" l="l" r="r" t="t"/>
              <a:pathLst>
                <a:path extrusionOk="0" h="155575" w="46354">
                  <a:moveTo>
                    <a:pt x="22555" y="45719"/>
                  </a:moveTo>
                  <a:lnTo>
                    <a:pt x="15035" y="55965"/>
                  </a:lnTo>
                  <a:lnTo>
                    <a:pt x="16014" y="155575"/>
                  </a:lnTo>
                  <a:lnTo>
                    <a:pt x="31254" y="155320"/>
                  </a:lnTo>
                  <a:lnTo>
                    <a:pt x="30275" y="55788"/>
                  </a:lnTo>
                  <a:lnTo>
                    <a:pt x="22555" y="45719"/>
                  </a:lnTo>
                  <a:close/>
                </a:path>
                <a:path extrusionOk="0" h="155575" w="46354">
                  <a:moveTo>
                    <a:pt x="22110" y="0"/>
                  </a:moveTo>
                  <a:lnTo>
                    <a:pt x="0" y="76454"/>
                  </a:lnTo>
                  <a:lnTo>
                    <a:pt x="15035" y="55965"/>
                  </a:lnTo>
                  <a:lnTo>
                    <a:pt x="14935" y="45719"/>
                  </a:lnTo>
                  <a:lnTo>
                    <a:pt x="36291" y="45593"/>
                  </a:lnTo>
                  <a:lnTo>
                    <a:pt x="22110" y="0"/>
                  </a:lnTo>
                  <a:close/>
                </a:path>
                <a:path extrusionOk="0" h="155575" w="46354">
                  <a:moveTo>
                    <a:pt x="36291" y="45593"/>
                  </a:moveTo>
                  <a:lnTo>
                    <a:pt x="30175" y="45593"/>
                  </a:lnTo>
                  <a:lnTo>
                    <a:pt x="30275" y="55788"/>
                  </a:lnTo>
                  <a:lnTo>
                    <a:pt x="45732" y="75945"/>
                  </a:lnTo>
                  <a:lnTo>
                    <a:pt x="36291" y="45593"/>
                  </a:lnTo>
                  <a:close/>
                </a:path>
                <a:path extrusionOk="0" h="155575" w="46354">
                  <a:moveTo>
                    <a:pt x="30175" y="45593"/>
                  </a:moveTo>
                  <a:lnTo>
                    <a:pt x="14935" y="45719"/>
                  </a:lnTo>
                  <a:lnTo>
                    <a:pt x="15035" y="55965"/>
                  </a:lnTo>
                  <a:lnTo>
                    <a:pt x="22555" y="45719"/>
                  </a:lnTo>
                  <a:lnTo>
                    <a:pt x="30176" y="45719"/>
                  </a:lnTo>
                  <a:close/>
                </a:path>
                <a:path extrusionOk="0" h="155575" w="46354">
                  <a:moveTo>
                    <a:pt x="30176" y="45719"/>
                  </a:moveTo>
                  <a:lnTo>
                    <a:pt x="22555" y="45719"/>
                  </a:lnTo>
                  <a:lnTo>
                    <a:pt x="30275" y="55788"/>
                  </a:lnTo>
                  <a:lnTo>
                    <a:pt x="30176" y="4571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7" name="Google Shape;617;p4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3860" y="1531621"/>
              <a:ext cx="2055876" cy="1569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8" name="Google Shape;618;p40"/>
          <p:cNvSpPr txBox="1"/>
          <p:nvPr/>
        </p:nvSpPr>
        <p:spPr>
          <a:xfrm>
            <a:off x="396646" y="1081277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1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1-300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1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5" name="Google Shape;625;p41"/>
          <p:cNvGrpSpPr/>
          <p:nvPr/>
        </p:nvGrpSpPr>
        <p:grpSpPr>
          <a:xfrm>
            <a:off x="250698" y="829817"/>
            <a:ext cx="2431542" cy="648462"/>
            <a:chOff x="250698" y="829817"/>
            <a:chExt cx="2431542" cy="648462"/>
          </a:xfrm>
        </p:grpSpPr>
        <p:pic>
          <p:nvPicPr>
            <p:cNvPr id="626" name="Google Shape;626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5176" y="844295"/>
              <a:ext cx="2417064" cy="63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7" name="Google Shape;627;p41"/>
            <p:cNvSpPr/>
            <p:nvPr/>
          </p:nvSpPr>
          <p:spPr>
            <a:xfrm>
              <a:off x="250698" y="829817"/>
              <a:ext cx="2406650" cy="623570"/>
            </a:xfrm>
            <a:custGeom>
              <a:rect b="b" l="l" r="r" t="t"/>
              <a:pathLst>
                <a:path extrusionOk="0" h="623569" w="2406650">
                  <a:moveTo>
                    <a:pt x="2406395" y="0"/>
                  </a:moveTo>
                  <a:lnTo>
                    <a:pt x="0" y="0"/>
                  </a:lnTo>
                  <a:lnTo>
                    <a:pt x="0" y="623316"/>
                  </a:lnTo>
                  <a:lnTo>
                    <a:pt x="2406395" y="623316"/>
                  </a:lnTo>
                  <a:lnTo>
                    <a:pt x="2406395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250698" y="829817"/>
              <a:ext cx="2406650" cy="623570"/>
            </a:xfrm>
            <a:custGeom>
              <a:rect b="b" l="l" r="r" t="t"/>
              <a:pathLst>
                <a:path extrusionOk="0" h="623569" w="2406650">
                  <a:moveTo>
                    <a:pt x="0" y="623316"/>
                  </a:moveTo>
                  <a:lnTo>
                    <a:pt x="2406395" y="623316"/>
                  </a:lnTo>
                  <a:lnTo>
                    <a:pt x="2406395" y="0"/>
                  </a:lnTo>
                  <a:lnTo>
                    <a:pt x="0" y="0"/>
                  </a:lnTo>
                  <a:lnTo>
                    <a:pt x="0" y="62331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9" name="Google Shape;629;p41"/>
          <p:cNvSpPr txBox="1"/>
          <p:nvPr/>
        </p:nvSpPr>
        <p:spPr>
          <a:xfrm>
            <a:off x="250698" y="829817"/>
            <a:ext cx="2406650" cy="623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-167640" lvl="0" marL="203200" marR="81406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departments(  department_id	NUMBER(4),  department_name	VARCHAR2(30)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83820" lvl="0" marL="203200" marR="730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CONSTRAINT dept_name_nn NOT NULL,  manager_id	NUMBER(6),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0320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location_id	NUMBER(4),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7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CONSTRAINT dept_id_pk PRIMARY KEY(department_id));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0" name="Google Shape;630;p41"/>
          <p:cNvSpPr txBox="1"/>
          <p:nvPr>
            <p:ph type="title"/>
          </p:nvPr>
        </p:nvSpPr>
        <p:spPr>
          <a:xfrm>
            <a:off x="646303" y="154686"/>
            <a:ext cx="151193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PRIMARY KEY </a:t>
            </a:r>
            <a:r>
              <a:rPr lang="en-US"/>
              <a:t>Constraint</a:t>
            </a:r>
            <a:endParaRPr/>
          </a:p>
        </p:txBody>
      </p:sp>
      <p:sp>
        <p:nvSpPr>
          <p:cNvPr id="631" name="Google Shape;631;p41"/>
          <p:cNvSpPr txBox="1"/>
          <p:nvPr/>
        </p:nvSpPr>
        <p:spPr>
          <a:xfrm>
            <a:off x="280797" y="557022"/>
            <a:ext cx="2122805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Defined at either the table level or the column level: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41"/>
          <p:cNvSpPr/>
          <p:nvPr/>
        </p:nvSpPr>
        <p:spPr>
          <a:xfrm>
            <a:off x="501396" y="1335023"/>
            <a:ext cx="2042160" cy="83820"/>
          </a:xfrm>
          <a:custGeom>
            <a:rect b="b" l="l" r="r" t="t"/>
            <a:pathLst>
              <a:path extrusionOk="0" h="83819" w="2042160">
                <a:moveTo>
                  <a:pt x="0" y="83819"/>
                </a:moveTo>
                <a:lnTo>
                  <a:pt x="2042160" y="83819"/>
                </a:lnTo>
                <a:lnTo>
                  <a:pt x="2042160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1-301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42"/>
          <p:cNvSpPr txBox="1"/>
          <p:nvPr>
            <p:ph type="title"/>
          </p:nvPr>
        </p:nvSpPr>
        <p:spPr>
          <a:xfrm>
            <a:off x="645668" y="154051"/>
            <a:ext cx="151193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FOREIGN KEY </a:t>
            </a:r>
            <a:r>
              <a:rPr lang="en-US"/>
              <a:t>Constraint</a:t>
            </a:r>
            <a:endParaRPr/>
          </a:p>
        </p:txBody>
      </p:sp>
      <p:sp>
        <p:nvSpPr>
          <p:cNvPr id="640" name="Google Shape;640;p42"/>
          <p:cNvSpPr txBox="1"/>
          <p:nvPr/>
        </p:nvSpPr>
        <p:spPr>
          <a:xfrm>
            <a:off x="644144" y="310387"/>
            <a:ext cx="54546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DEPARTMENTS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2217420" y="1115568"/>
            <a:ext cx="140335" cy="45720"/>
          </a:xfrm>
          <a:custGeom>
            <a:rect b="b" l="l" r="r" t="t"/>
            <a:pathLst>
              <a:path extrusionOk="0" h="45719" w="140335">
                <a:moveTo>
                  <a:pt x="76200" y="0"/>
                </a:moveTo>
                <a:lnTo>
                  <a:pt x="0" y="22860"/>
                </a:lnTo>
                <a:lnTo>
                  <a:pt x="76200" y="45720"/>
                </a:lnTo>
                <a:lnTo>
                  <a:pt x="55880" y="30480"/>
                </a:lnTo>
                <a:lnTo>
                  <a:pt x="45719" y="30480"/>
                </a:lnTo>
                <a:lnTo>
                  <a:pt x="45719" y="15239"/>
                </a:lnTo>
                <a:lnTo>
                  <a:pt x="55880" y="15239"/>
                </a:lnTo>
                <a:lnTo>
                  <a:pt x="76200" y="0"/>
                </a:lnTo>
                <a:close/>
              </a:path>
              <a:path extrusionOk="0" h="45719" w="140335">
                <a:moveTo>
                  <a:pt x="45719" y="22860"/>
                </a:moveTo>
                <a:lnTo>
                  <a:pt x="45719" y="30480"/>
                </a:lnTo>
                <a:lnTo>
                  <a:pt x="55880" y="30480"/>
                </a:lnTo>
                <a:lnTo>
                  <a:pt x="45719" y="22860"/>
                </a:lnTo>
                <a:close/>
              </a:path>
              <a:path extrusionOk="0" h="45719" w="140335">
                <a:moveTo>
                  <a:pt x="140207" y="15239"/>
                </a:moveTo>
                <a:lnTo>
                  <a:pt x="55880" y="15239"/>
                </a:lnTo>
                <a:lnTo>
                  <a:pt x="45719" y="22860"/>
                </a:lnTo>
                <a:lnTo>
                  <a:pt x="55880" y="30480"/>
                </a:lnTo>
                <a:lnTo>
                  <a:pt x="140207" y="30480"/>
                </a:lnTo>
                <a:lnTo>
                  <a:pt x="140207" y="15239"/>
                </a:lnTo>
                <a:close/>
              </a:path>
              <a:path extrusionOk="0" h="45719" w="140335">
                <a:moveTo>
                  <a:pt x="55880" y="15239"/>
                </a:moveTo>
                <a:lnTo>
                  <a:pt x="45719" y="15239"/>
                </a:lnTo>
                <a:lnTo>
                  <a:pt x="45719" y="22860"/>
                </a:lnTo>
                <a:lnTo>
                  <a:pt x="55880" y="15239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42"/>
          <p:cNvSpPr txBox="1"/>
          <p:nvPr/>
        </p:nvSpPr>
        <p:spPr>
          <a:xfrm>
            <a:off x="2379091" y="1064514"/>
            <a:ext cx="319405" cy="186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575">
            <a:spAutoFit/>
          </a:bodyPr>
          <a:lstStyle/>
          <a:p>
            <a:pPr indent="0" lvl="0" marL="12700" marR="508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FOREIGN  KEY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970788" y="853440"/>
            <a:ext cx="1158240" cy="197485"/>
          </a:xfrm>
          <a:custGeom>
            <a:rect b="b" l="l" r="r" t="t"/>
            <a:pathLst>
              <a:path extrusionOk="0" h="197484" w="1158239">
                <a:moveTo>
                  <a:pt x="1112139" y="121284"/>
                </a:moveTo>
                <a:lnTo>
                  <a:pt x="1134999" y="197484"/>
                </a:lnTo>
                <a:lnTo>
                  <a:pt x="1146429" y="159384"/>
                </a:lnTo>
                <a:lnTo>
                  <a:pt x="1130808" y="159384"/>
                </a:lnTo>
                <a:lnTo>
                  <a:pt x="1127379" y="155955"/>
                </a:lnTo>
                <a:lnTo>
                  <a:pt x="1127379" y="141604"/>
                </a:lnTo>
                <a:lnTo>
                  <a:pt x="1112139" y="121284"/>
                </a:lnTo>
                <a:close/>
              </a:path>
              <a:path extrusionOk="0" h="197484" w="1158239">
                <a:moveTo>
                  <a:pt x="1127379" y="141604"/>
                </a:moveTo>
                <a:lnTo>
                  <a:pt x="1127379" y="155955"/>
                </a:lnTo>
                <a:lnTo>
                  <a:pt x="1130808" y="159384"/>
                </a:lnTo>
                <a:lnTo>
                  <a:pt x="1139190" y="159384"/>
                </a:lnTo>
                <a:lnTo>
                  <a:pt x="1142619" y="155955"/>
                </a:lnTo>
                <a:lnTo>
                  <a:pt x="1142619" y="151765"/>
                </a:lnTo>
                <a:lnTo>
                  <a:pt x="1134999" y="151765"/>
                </a:lnTo>
                <a:lnTo>
                  <a:pt x="1127379" y="141604"/>
                </a:lnTo>
                <a:close/>
              </a:path>
              <a:path extrusionOk="0" h="197484" w="1158239">
                <a:moveTo>
                  <a:pt x="1157859" y="121284"/>
                </a:moveTo>
                <a:lnTo>
                  <a:pt x="1142619" y="141604"/>
                </a:lnTo>
                <a:lnTo>
                  <a:pt x="1142619" y="155955"/>
                </a:lnTo>
                <a:lnTo>
                  <a:pt x="1139190" y="159384"/>
                </a:lnTo>
                <a:lnTo>
                  <a:pt x="1146429" y="159384"/>
                </a:lnTo>
                <a:lnTo>
                  <a:pt x="1157859" y="121284"/>
                </a:lnTo>
                <a:close/>
              </a:path>
              <a:path extrusionOk="0" h="197484" w="1158239">
                <a:moveTo>
                  <a:pt x="1127379" y="98044"/>
                </a:moveTo>
                <a:lnTo>
                  <a:pt x="1127379" y="141604"/>
                </a:lnTo>
                <a:lnTo>
                  <a:pt x="1134999" y="151765"/>
                </a:lnTo>
                <a:lnTo>
                  <a:pt x="1142619" y="141604"/>
                </a:lnTo>
                <a:lnTo>
                  <a:pt x="1142619" y="105664"/>
                </a:lnTo>
                <a:lnTo>
                  <a:pt x="1134999" y="105664"/>
                </a:lnTo>
                <a:lnTo>
                  <a:pt x="1127379" y="98044"/>
                </a:lnTo>
                <a:close/>
              </a:path>
              <a:path extrusionOk="0" h="197484" w="1158239">
                <a:moveTo>
                  <a:pt x="1142619" y="141604"/>
                </a:moveTo>
                <a:lnTo>
                  <a:pt x="1134999" y="151765"/>
                </a:lnTo>
                <a:lnTo>
                  <a:pt x="1142619" y="151765"/>
                </a:lnTo>
                <a:lnTo>
                  <a:pt x="1142619" y="141604"/>
                </a:lnTo>
                <a:close/>
              </a:path>
              <a:path extrusionOk="0" h="197484" w="1158239">
                <a:moveTo>
                  <a:pt x="22860" y="45720"/>
                </a:moveTo>
                <a:lnTo>
                  <a:pt x="15240" y="55879"/>
                </a:lnTo>
                <a:lnTo>
                  <a:pt x="15240" y="102361"/>
                </a:lnTo>
                <a:lnTo>
                  <a:pt x="18668" y="105664"/>
                </a:lnTo>
                <a:lnTo>
                  <a:pt x="1127379" y="105664"/>
                </a:lnTo>
                <a:lnTo>
                  <a:pt x="1127379" y="98044"/>
                </a:lnTo>
                <a:lnTo>
                  <a:pt x="30480" y="98044"/>
                </a:lnTo>
                <a:lnTo>
                  <a:pt x="22860" y="90424"/>
                </a:lnTo>
                <a:lnTo>
                  <a:pt x="30480" y="90424"/>
                </a:lnTo>
                <a:lnTo>
                  <a:pt x="30480" y="55879"/>
                </a:lnTo>
                <a:lnTo>
                  <a:pt x="22860" y="45720"/>
                </a:lnTo>
                <a:close/>
              </a:path>
              <a:path extrusionOk="0" h="197484" w="1158239">
                <a:moveTo>
                  <a:pt x="1139190" y="90424"/>
                </a:moveTo>
                <a:lnTo>
                  <a:pt x="30480" y="90424"/>
                </a:lnTo>
                <a:lnTo>
                  <a:pt x="30480" y="98044"/>
                </a:lnTo>
                <a:lnTo>
                  <a:pt x="1127379" y="98044"/>
                </a:lnTo>
                <a:lnTo>
                  <a:pt x="1134999" y="105664"/>
                </a:lnTo>
                <a:lnTo>
                  <a:pt x="1142619" y="105664"/>
                </a:lnTo>
                <a:lnTo>
                  <a:pt x="1142619" y="93852"/>
                </a:lnTo>
                <a:lnTo>
                  <a:pt x="1139190" y="90424"/>
                </a:lnTo>
                <a:close/>
              </a:path>
              <a:path extrusionOk="0" h="197484" w="1158239">
                <a:moveTo>
                  <a:pt x="30480" y="90424"/>
                </a:moveTo>
                <a:lnTo>
                  <a:pt x="22860" y="90424"/>
                </a:lnTo>
                <a:lnTo>
                  <a:pt x="30480" y="98044"/>
                </a:lnTo>
                <a:lnTo>
                  <a:pt x="30480" y="90424"/>
                </a:lnTo>
                <a:close/>
              </a:path>
              <a:path extrusionOk="0" h="197484" w="1158239">
                <a:moveTo>
                  <a:pt x="22860" y="0"/>
                </a:moveTo>
                <a:lnTo>
                  <a:pt x="0" y="76200"/>
                </a:lnTo>
                <a:lnTo>
                  <a:pt x="15240" y="55879"/>
                </a:lnTo>
                <a:lnTo>
                  <a:pt x="15240" y="41528"/>
                </a:lnTo>
                <a:lnTo>
                  <a:pt x="18668" y="38100"/>
                </a:lnTo>
                <a:lnTo>
                  <a:pt x="34290" y="38100"/>
                </a:lnTo>
                <a:lnTo>
                  <a:pt x="22860" y="0"/>
                </a:lnTo>
                <a:close/>
              </a:path>
              <a:path extrusionOk="0" h="197484" w="1158239">
                <a:moveTo>
                  <a:pt x="34290" y="38100"/>
                </a:moveTo>
                <a:lnTo>
                  <a:pt x="27051" y="38100"/>
                </a:lnTo>
                <a:lnTo>
                  <a:pt x="30480" y="41528"/>
                </a:lnTo>
                <a:lnTo>
                  <a:pt x="30480" y="55879"/>
                </a:lnTo>
                <a:lnTo>
                  <a:pt x="45720" y="76200"/>
                </a:lnTo>
                <a:lnTo>
                  <a:pt x="34290" y="38100"/>
                </a:lnTo>
                <a:close/>
              </a:path>
              <a:path extrusionOk="0" h="197484" w="1158239">
                <a:moveTo>
                  <a:pt x="27051" y="38100"/>
                </a:moveTo>
                <a:lnTo>
                  <a:pt x="18668" y="38100"/>
                </a:lnTo>
                <a:lnTo>
                  <a:pt x="15240" y="41528"/>
                </a:lnTo>
                <a:lnTo>
                  <a:pt x="15240" y="55879"/>
                </a:lnTo>
                <a:lnTo>
                  <a:pt x="22860" y="45720"/>
                </a:lnTo>
                <a:lnTo>
                  <a:pt x="30480" y="45720"/>
                </a:lnTo>
                <a:lnTo>
                  <a:pt x="30480" y="41528"/>
                </a:lnTo>
                <a:lnTo>
                  <a:pt x="27051" y="38100"/>
                </a:lnTo>
                <a:close/>
              </a:path>
              <a:path extrusionOk="0" h="197484" w="1158239">
                <a:moveTo>
                  <a:pt x="30480" y="45720"/>
                </a:moveTo>
                <a:lnTo>
                  <a:pt x="22860" y="45720"/>
                </a:lnTo>
                <a:lnTo>
                  <a:pt x="30480" y="55879"/>
                </a:lnTo>
                <a:lnTo>
                  <a:pt x="30480" y="4572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4" name="Google Shape;644;p42"/>
          <p:cNvGrpSpPr/>
          <p:nvPr/>
        </p:nvGrpSpPr>
        <p:grpSpPr>
          <a:xfrm>
            <a:off x="1048511" y="1606296"/>
            <a:ext cx="201167" cy="118871"/>
            <a:chOff x="1048511" y="1606296"/>
            <a:chExt cx="201167" cy="118871"/>
          </a:xfrm>
        </p:grpSpPr>
        <p:pic>
          <p:nvPicPr>
            <p:cNvPr id="645" name="Google Shape;645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9179" y="1616964"/>
              <a:ext cx="190499" cy="1082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6" name="Google Shape;646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48511" y="1606296"/>
              <a:ext cx="187452" cy="1051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7" name="Google Shape;647;p42"/>
          <p:cNvSpPr txBox="1"/>
          <p:nvPr/>
        </p:nvSpPr>
        <p:spPr>
          <a:xfrm>
            <a:off x="1277238" y="1593596"/>
            <a:ext cx="486409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48" name="Google Shape;648;p42"/>
          <p:cNvGrpSpPr/>
          <p:nvPr/>
        </p:nvGrpSpPr>
        <p:grpSpPr>
          <a:xfrm>
            <a:off x="2211323" y="1716024"/>
            <a:ext cx="490728" cy="227076"/>
            <a:chOff x="2211323" y="1716024"/>
            <a:chExt cx="490728" cy="227076"/>
          </a:xfrm>
        </p:grpSpPr>
        <p:sp>
          <p:nvSpPr>
            <p:cNvPr id="649" name="Google Shape;649;p42"/>
            <p:cNvSpPr/>
            <p:nvPr/>
          </p:nvSpPr>
          <p:spPr>
            <a:xfrm>
              <a:off x="2211323" y="1716024"/>
              <a:ext cx="127000" cy="45720"/>
            </a:xfrm>
            <a:custGeom>
              <a:rect b="b" l="l" r="r" t="t"/>
              <a:pathLst>
                <a:path extrusionOk="0" h="45719" w="127000">
                  <a:moveTo>
                    <a:pt x="76200" y="0"/>
                  </a:moveTo>
                  <a:lnTo>
                    <a:pt x="0" y="22859"/>
                  </a:lnTo>
                  <a:lnTo>
                    <a:pt x="76200" y="45719"/>
                  </a:lnTo>
                  <a:lnTo>
                    <a:pt x="55880" y="30479"/>
                  </a:lnTo>
                  <a:lnTo>
                    <a:pt x="45720" y="30479"/>
                  </a:lnTo>
                  <a:lnTo>
                    <a:pt x="45720" y="15239"/>
                  </a:lnTo>
                  <a:lnTo>
                    <a:pt x="55879" y="15239"/>
                  </a:lnTo>
                  <a:lnTo>
                    <a:pt x="76200" y="0"/>
                  </a:lnTo>
                  <a:close/>
                </a:path>
                <a:path extrusionOk="0" h="45719" w="127000">
                  <a:moveTo>
                    <a:pt x="45720" y="22859"/>
                  </a:moveTo>
                  <a:lnTo>
                    <a:pt x="45720" y="30479"/>
                  </a:lnTo>
                  <a:lnTo>
                    <a:pt x="55880" y="30479"/>
                  </a:lnTo>
                  <a:lnTo>
                    <a:pt x="45720" y="22859"/>
                  </a:lnTo>
                  <a:close/>
                </a:path>
                <a:path extrusionOk="0" h="45719" w="127000">
                  <a:moveTo>
                    <a:pt x="126492" y="15239"/>
                  </a:moveTo>
                  <a:lnTo>
                    <a:pt x="55879" y="15239"/>
                  </a:lnTo>
                  <a:lnTo>
                    <a:pt x="45720" y="22859"/>
                  </a:lnTo>
                  <a:lnTo>
                    <a:pt x="55880" y="30479"/>
                  </a:lnTo>
                  <a:lnTo>
                    <a:pt x="126492" y="30479"/>
                  </a:lnTo>
                  <a:lnTo>
                    <a:pt x="126492" y="15239"/>
                  </a:lnTo>
                  <a:close/>
                </a:path>
                <a:path extrusionOk="0" h="45719" w="127000">
                  <a:moveTo>
                    <a:pt x="55879" y="15239"/>
                  </a:moveTo>
                  <a:lnTo>
                    <a:pt x="45720" y="15239"/>
                  </a:lnTo>
                  <a:lnTo>
                    <a:pt x="45720" y="22859"/>
                  </a:lnTo>
                  <a:lnTo>
                    <a:pt x="55879" y="1523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0" name="Google Shape;650;p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40863" y="1781556"/>
              <a:ext cx="361188" cy="1615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1" name="Google Shape;651;p42"/>
          <p:cNvSpPr txBox="1"/>
          <p:nvPr/>
        </p:nvSpPr>
        <p:spPr>
          <a:xfrm>
            <a:off x="2320798" y="1551559"/>
            <a:ext cx="415925" cy="349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272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Not allowed</a:t>
            </a:r>
            <a:endParaRPr b="0" i="0" sz="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6519" lvl="0" marL="116204" marR="13334" rtl="0" algn="l">
              <a:lnSpc>
                <a:spcPct val="69100"/>
              </a:lnSpc>
              <a:spcBef>
                <a:spcPts val="11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5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 </a:t>
            </a:r>
            <a:r>
              <a:rPr b="1" i="0" lang="en-US" sz="55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does not  exist)</a:t>
            </a:r>
            <a:endParaRPr b="0" i="0" sz="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Allowed</a:t>
            </a:r>
            <a:endParaRPr b="0" i="0" sz="5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2217420" y="1813560"/>
            <a:ext cx="127000" cy="45720"/>
          </a:xfrm>
          <a:custGeom>
            <a:rect b="b" l="l" r="r" t="t"/>
            <a:pathLst>
              <a:path extrusionOk="0" h="45719" w="127000">
                <a:moveTo>
                  <a:pt x="76200" y="0"/>
                </a:moveTo>
                <a:lnTo>
                  <a:pt x="0" y="22859"/>
                </a:lnTo>
                <a:lnTo>
                  <a:pt x="76200" y="45719"/>
                </a:lnTo>
                <a:lnTo>
                  <a:pt x="55880" y="30479"/>
                </a:lnTo>
                <a:lnTo>
                  <a:pt x="45719" y="30479"/>
                </a:lnTo>
                <a:lnTo>
                  <a:pt x="45719" y="15239"/>
                </a:lnTo>
                <a:lnTo>
                  <a:pt x="55879" y="15239"/>
                </a:lnTo>
                <a:lnTo>
                  <a:pt x="76200" y="0"/>
                </a:lnTo>
                <a:close/>
              </a:path>
              <a:path extrusionOk="0" h="45719" w="127000">
                <a:moveTo>
                  <a:pt x="45719" y="22859"/>
                </a:moveTo>
                <a:lnTo>
                  <a:pt x="45719" y="30479"/>
                </a:lnTo>
                <a:lnTo>
                  <a:pt x="55880" y="30479"/>
                </a:lnTo>
                <a:lnTo>
                  <a:pt x="45719" y="22859"/>
                </a:lnTo>
                <a:close/>
              </a:path>
              <a:path extrusionOk="0" h="45719" w="127000">
                <a:moveTo>
                  <a:pt x="126492" y="15239"/>
                </a:moveTo>
                <a:lnTo>
                  <a:pt x="55879" y="15239"/>
                </a:lnTo>
                <a:lnTo>
                  <a:pt x="45719" y="22859"/>
                </a:lnTo>
                <a:lnTo>
                  <a:pt x="55880" y="30479"/>
                </a:lnTo>
                <a:lnTo>
                  <a:pt x="126492" y="30479"/>
                </a:lnTo>
                <a:lnTo>
                  <a:pt x="126492" y="15239"/>
                </a:lnTo>
                <a:close/>
              </a:path>
              <a:path extrusionOk="0" h="45719" w="127000">
                <a:moveTo>
                  <a:pt x="55879" y="15239"/>
                </a:moveTo>
                <a:lnTo>
                  <a:pt x="45719" y="15239"/>
                </a:lnTo>
                <a:lnTo>
                  <a:pt x="45719" y="22859"/>
                </a:lnTo>
                <a:lnTo>
                  <a:pt x="55879" y="15239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129641" y="631698"/>
            <a:ext cx="319405" cy="186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575">
            <a:spAutoFit/>
          </a:bodyPr>
          <a:lstStyle/>
          <a:p>
            <a:pPr indent="-83820" lvl="0" marL="95885" marR="508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PRIMARY  KEY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54" name="Google Shape;654;p42"/>
          <p:cNvGrpSpPr/>
          <p:nvPr/>
        </p:nvGrpSpPr>
        <p:grpSpPr>
          <a:xfrm>
            <a:off x="419036" y="417576"/>
            <a:ext cx="2260155" cy="409955"/>
            <a:chOff x="419036" y="417576"/>
            <a:chExt cx="2260155" cy="409955"/>
          </a:xfrm>
        </p:grpSpPr>
        <p:sp>
          <p:nvSpPr>
            <p:cNvPr id="655" name="Google Shape;655;p42"/>
            <p:cNvSpPr/>
            <p:nvPr/>
          </p:nvSpPr>
          <p:spPr>
            <a:xfrm>
              <a:off x="419036" y="718693"/>
              <a:ext cx="191135" cy="45720"/>
            </a:xfrm>
            <a:custGeom>
              <a:rect b="b" l="l" r="r" t="t"/>
              <a:pathLst>
                <a:path extrusionOk="0" h="45720" w="191134">
                  <a:moveTo>
                    <a:pt x="114553" y="0"/>
                  </a:moveTo>
                  <a:lnTo>
                    <a:pt x="134752" y="15413"/>
                  </a:lnTo>
                  <a:lnTo>
                    <a:pt x="144906" y="15494"/>
                  </a:lnTo>
                  <a:lnTo>
                    <a:pt x="144779" y="30733"/>
                  </a:lnTo>
                  <a:lnTo>
                    <a:pt x="134509" y="30733"/>
                  </a:lnTo>
                  <a:lnTo>
                    <a:pt x="114185" y="45720"/>
                  </a:lnTo>
                  <a:lnTo>
                    <a:pt x="165686" y="30733"/>
                  </a:lnTo>
                  <a:lnTo>
                    <a:pt x="144779" y="30733"/>
                  </a:lnTo>
                  <a:lnTo>
                    <a:pt x="165961" y="30653"/>
                  </a:lnTo>
                  <a:lnTo>
                    <a:pt x="190563" y="23495"/>
                  </a:lnTo>
                  <a:lnTo>
                    <a:pt x="114553" y="0"/>
                  </a:lnTo>
                  <a:close/>
                </a:path>
                <a:path extrusionOk="0" h="45720" w="191134">
                  <a:moveTo>
                    <a:pt x="144843" y="23114"/>
                  </a:moveTo>
                  <a:lnTo>
                    <a:pt x="134618" y="30653"/>
                  </a:lnTo>
                  <a:lnTo>
                    <a:pt x="144779" y="30733"/>
                  </a:lnTo>
                  <a:lnTo>
                    <a:pt x="144843" y="23114"/>
                  </a:lnTo>
                  <a:close/>
                </a:path>
                <a:path extrusionOk="0" h="45720" w="191134">
                  <a:moveTo>
                    <a:pt x="127" y="14350"/>
                  </a:moveTo>
                  <a:lnTo>
                    <a:pt x="0" y="29591"/>
                  </a:lnTo>
                  <a:lnTo>
                    <a:pt x="134618" y="30653"/>
                  </a:lnTo>
                  <a:lnTo>
                    <a:pt x="144843" y="23114"/>
                  </a:lnTo>
                  <a:lnTo>
                    <a:pt x="134752" y="15413"/>
                  </a:lnTo>
                  <a:lnTo>
                    <a:pt x="127" y="14350"/>
                  </a:lnTo>
                  <a:close/>
                </a:path>
                <a:path extrusionOk="0" h="45720" w="191134">
                  <a:moveTo>
                    <a:pt x="134752" y="15413"/>
                  </a:moveTo>
                  <a:lnTo>
                    <a:pt x="144843" y="23114"/>
                  </a:lnTo>
                  <a:lnTo>
                    <a:pt x="144906" y="15494"/>
                  </a:lnTo>
                  <a:lnTo>
                    <a:pt x="134752" y="15413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6" name="Google Shape;656;p4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3315" y="417576"/>
              <a:ext cx="2055876" cy="4099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7" name="Google Shape;657;p42"/>
          <p:cNvSpPr txBox="1"/>
          <p:nvPr/>
        </p:nvSpPr>
        <p:spPr>
          <a:xfrm>
            <a:off x="179628" y="759714"/>
            <a:ext cx="55372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t/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58" name="Google Shape;658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7828" y="1097280"/>
            <a:ext cx="2055876" cy="477012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42"/>
          <p:cNvSpPr txBox="1"/>
          <p:nvPr/>
        </p:nvSpPr>
        <p:spPr>
          <a:xfrm>
            <a:off x="143967" y="1503426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0" name="Google Shape;660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7828" y="1717548"/>
            <a:ext cx="2055876" cy="147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3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1-302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43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3"/>
          <p:cNvSpPr txBox="1"/>
          <p:nvPr>
            <p:ph type="title"/>
          </p:nvPr>
        </p:nvSpPr>
        <p:spPr>
          <a:xfrm>
            <a:off x="646303" y="154051"/>
            <a:ext cx="151193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FOREIGN KEY </a:t>
            </a:r>
            <a:r>
              <a:rPr lang="en-US"/>
              <a:t>Constraint</a:t>
            </a:r>
            <a:endParaRPr/>
          </a:p>
        </p:txBody>
      </p:sp>
      <p:sp>
        <p:nvSpPr>
          <p:cNvPr id="668" name="Google Shape;668;p43"/>
          <p:cNvSpPr txBox="1"/>
          <p:nvPr/>
        </p:nvSpPr>
        <p:spPr>
          <a:xfrm>
            <a:off x="280797" y="556387"/>
            <a:ext cx="2122805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Defined at either the table level or the column level: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9" name="Google Shape;669;p43"/>
          <p:cNvGrpSpPr/>
          <p:nvPr/>
        </p:nvGrpSpPr>
        <p:grpSpPr>
          <a:xfrm>
            <a:off x="264414" y="739902"/>
            <a:ext cx="2420874" cy="1067561"/>
            <a:chOff x="264414" y="739902"/>
            <a:chExt cx="2420874" cy="1067561"/>
          </a:xfrm>
        </p:grpSpPr>
        <p:pic>
          <p:nvPicPr>
            <p:cNvPr id="670" name="Google Shape;670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8892" y="754380"/>
              <a:ext cx="2406396" cy="10530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1" name="Google Shape;671;p43"/>
            <p:cNvSpPr/>
            <p:nvPr/>
          </p:nvSpPr>
          <p:spPr>
            <a:xfrm>
              <a:off x="264414" y="739902"/>
              <a:ext cx="2395855" cy="1042669"/>
            </a:xfrm>
            <a:custGeom>
              <a:rect b="b" l="l" r="r" t="t"/>
              <a:pathLst>
                <a:path extrusionOk="0" h="1042669" w="2395855">
                  <a:moveTo>
                    <a:pt x="2395728" y="0"/>
                  </a:moveTo>
                  <a:lnTo>
                    <a:pt x="0" y="0"/>
                  </a:lnTo>
                  <a:lnTo>
                    <a:pt x="0" y="1042416"/>
                  </a:lnTo>
                  <a:lnTo>
                    <a:pt x="2395728" y="1042416"/>
                  </a:lnTo>
                  <a:lnTo>
                    <a:pt x="239572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264414" y="739902"/>
              <a:ext cx="2395855" cy="1042669"/>
            </a:xfrm>
            <a:custGeom>
              <a:rect b="b" l="l" r="r" t="t"/>
              <a:pathLst>
                <a:path extrusionOk="0" h="1042669" w="2395855">
                  <a:moveTo>
                    <a:pt x="0" y="1042416"/>
                  </a:moveTo>
                  <a:lnTo>
                    <a:pt x="2395728" y="1042416"/>
                  </a:lnTo>
                  <a:lnTo>
                    <a:pt x="2395728" y="0"/>
                  </a:lnTo>
                  <a:lnTo>
                    <a:pt x="0" y="0"/>
                  </a:lnTo>
                  <a:lnTo>
                    <a:pt x="0" y="104241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3" name="Google Shape;673;p43"/>
          <p:cNvSpPr txBox="1"/>
          <p:nvPr/>
        </p:nvSpPr>
        <p:spPr>
          <a:xfrm>
            <a:off x="449580" y="1505712"/>
            <a:ext cx="2150745" cy="177165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0955" marR="0" rtl="0" algn="l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CONSTRAINT emp_dept_fk FOREIGN KEY (department_id)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4775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REFERENCES departments(department_id),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Google Shape;674;p43"/>
          <p:cNvSpPr txBox="1"/>
          <p:nvPr/>
        </p:nvSpPr>
        <p:spPr>
          <a:xfrm>
            <a:off x="264414" y="739902"/>
            <a:ext cx="2395855" cy="1042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50">
            <a:spAutoFit/>
          </a:bodyPr>
          <a:lstStyle/>
          <a:p>
            <a:pPr indent="-167640" lvl="0" marL="205740" marR="105029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employees(  employee_id	NUMBER(6),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05740" marR="0" rtl="0" algn="l">
              <a:lnSpc>
                <a:spcPct val="11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last_name	VARCHAR2(25) NOT NULL,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05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email	VARCHAR2(25),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05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salary	NUMBER(8,2),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05740" marR="88265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commission_pct NUMBER(2,2),  hire_date	DATE NOT NULL,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05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department_id	NUMBER(4),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t/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0574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CONSTRAINT emp_email_uk UNIQUE(email));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4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1-303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44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4"/>
          <p:cNvSpPr txBox="1"/>
          <p:nvPr>
            <p:ph type="title"/>
          </p:nvPr>
        </p:nvSpPr>
        <p:spPr>
          <a:xfrm>
            <a:off x="758444" y="154686"/>
            <a:ext cx="1287780" cy="29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-368935" lvl="0" marL="381000" marR="5080" rtl="0" algn="l">
              <a:lnSpc>
                <a:spcPct val="1059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FOREIGN KEY </a:t>
            </a:r>
            <a:r>
              <a:rPr lang="en-US"/>
              <a:t>Constraint  Keywords</a:t>
            </a:r>
            <a:endParaRPr/>
          </a:p>
        </p:txBody>
      </p:sp>
      <p:sp>
        <p:nvSpPr>
          <p:cNvPr id="682" name="Google Shape;682;p44"/>
          <p:cNvSpPr txBox="1"/>
          <p:nvPr/>
        </p:nvSpPr>
        <p:spPr>
          <a:xfrm>
            <a:off x="285089" y="563625"/>
            <a:ext cx="2179955" cy="1022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70485" lvl="0" marL="82550" marR="201295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6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Defines the column in the child  table at the table constraint level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0485" lvl="0" marL="82550" marR="5080" rtl="0" algn="l">
              <a:lnSpc>
                <a:spcPct val="103099"/>
              </a:lnSpc>
              <a:spcBef>
                <a:spcPts val="215"/>
              </a:spcBef>
              <a:spcAft>
                <a:spcPts val="0"/>
              </a:spcAft>
              <a:buClr>
                <a:srgbClr val="FF3300"/>
              </a:buClr>
              <a:buSzPts val="6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REFERENCES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Identifies the table and column in the  parent table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0485" lvl="0" marL="82550" marR="17780" rtl="0" algn="l">
              <a:lnSpc>
                <a:spcPct val="100800"/>
              </a:lnSpc>
              <a:spcBef>
                <a:spcPts val="235"/>
              </a:spcBef>
              <a:spcAft>
                <a:spcPts val="0"/>
              </a:spcAft>
              <a:buClr>
                <a:srgbClr val="FF3300"/>
              </a:buClr>
              <a:buSzPts val="6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ON DELETE CASCADE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Deletes the dependent rows  in the child table when a row in the parent table is  deleted.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0485" lvl="0" marL="82550" marR="281940" rtl="0" algn="l">
              <a:lnSpc>
                <a:spcPct val="103099"/>
              </a:lnSpc>
              <a:spcBef>
                <a:spcPts val="215"/>
              </a:spcBef>
              <a:spcAft>
                <a:spcPts val="0"/>
              </a:spcAft>
              <a:buClr>
                <a:srgbClr val="FF3300"/>
              </a:buClr>
              <a:buSzPts val="6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ON DELETE SET NULL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Converts dependent  foreign key values to null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5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1-304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5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5"/>
          <p:cNvSpPr txBox="1"/>
          <p:nvPr>
            <p:ph type="title"/>
          </p:nvPr>
        </p:nvSpPr>
        <p:spPr>
          <a:xfrm>
            <a:off x="824611" y="154686"/>
            <a:ext cx="115506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CHECK </a:t>
            </a:r>
            <a:r>
              <a:rPr lang="en-US"/>
              <a:t>Constraint</a:t>
            </a:r>
            <a:endParaRPr/>
          </a:p>
        </p:txBody>
      </p:sp>
      <p:sp>
        <p:nvSpPr>
          <p:cNvPr id="690" name="Google Shape;690;p45"/>
          <p:cNvSpPr txBox="1"/>
          <p:nvPr/>
        </p:nvSpPr>
        <p:spPr>
          <a:xfrm>
            <a:off x="286893" y="548731"/>
            <a:ext cx="2304415" cy="7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Defines a condition that each row must satisfy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following expressions are not allowed: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09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References to </a:t>
            </a: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CURRVAL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NEXTVAL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ROWNUM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4005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pseudocolumns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Calls to </a:t>
            </a: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SYSDATE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UID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USERENV 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Queries that refer to other values in other rows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1" name="Google Shape;691;p45"/>
          <p:cNvGrpSpPr/>
          <p:nvPr/>
        </p:nvGrpSpPr>
        <p:grpSpPr>
          <a:xfrm>
            <a:off x="389382" y="1317497"/>
            <a:ext cx="2323338" cy="291846"/>
            <a:chOff x="389382" y="1317497"/>
            <a:chExt cx="2323338" cy="291846"/>
          </a:xfrm>
        </p:grpSpPr>
        <p:pic>
          <p:nvPicPr>
            <p:cNvPr id="692" name="Google Shape;692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3860" y="1331975"/>
              <a:ext cx="2308860" cy="2773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3" name="Google Shape;693;p45"/>
            <p:cNvSpPr/>
            <p:nvPr/>
          </p:nvSpPr>
          <p:spPr>
            <a:xfrm>
              <a:off x="389382" y="1317497"/>
              <a:ext cx="2298700" cy="266700"/>
            </a:xfrm>
            <a:custGeom>
              <a:rect b="b" l="l" r="r" t="t"/>
              <a:pathLst>
                <a:path extrusionOk="0" h="266700" w="2298700">
                  <a:moveTo>
                    <a:pt x="0" y="266700"/>
                  </a:moveTo>
                  <a:lnTo>
                    <a:pt x="2298191" y="266700"/>
                  </a:lnTo>
                  <a:lnTo>
                    <a:pt x="2298191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694" name="Google Shape;694;p45"/>
          <p:cNvGraphicFramePr/>
          <p:nvPr/>
        </p:nvGraphicFramePr>
        <p:xfrm>
          <a:off x="389382" y="13174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{1910C147-6415-44E6-8DC0-3F51A72119E4}</a:tableStyleId>
              </a:tblPr>
              <a:tblGrid>
                <a:gridCol w="220350"/>
                <a:gridCol w="1233175"/>
                <a:gridCol w="845175"/>
              </a:tblGrid>
              <a:tr h="95250">
                <a:tc gridSpan="3">
                  <a:txBody>
                    <a:bodyPr/>
                    <a:lstStyle/>
                    <a:p>
                      <a:pPr indent="0" lvl="0" marL="19050" marR="0" rtl="0" algn="l">
                        <a:lnSpc>
                          <a:spcPct val="11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..., salary NUMBER(2)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  <a:tr h="15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CONSTRAINT emp_salary_min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301625" marR="0" rtl="0" algn="l">
                        <a:lnSpc>
                          <a:spcPct val="10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CHECK (salary &gt; 0),...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6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1-305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46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46"/>
          <p:cNvSpPr txBox="1"/>
          <p:nvPr>
            <p:ph type="title"/>
          </p:nvPr>
        </p:nvSpPr>
        <p:spPr>
          <a:xfrm>
            <a:off x="674623" y="161670"/>
            <a:ext cx="145478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Adding a Constraint Syntax</a:t>
            </a:r>
            <a:endParaRPr/>
          </a:p>
        </p:txBody>
      </p:sp>
      <p:sp>
        <p:nvSpPr>
          <p:cNvPr id="702" name="Google Shape;702;p46"/>
          <p:cNvSpPr txBox="1"/>
          <p:nvPr/>
        </p:nvSpPr>
        <p:spPr>
          <a:xfrm>
            <a:off x="280212" y="495290"/>
            <a:ext cx="2131060" cy="742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 to: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210184" rtl="0" algn="l">
              <a:lnSpc>
                <a:spcPct val="118461"/>
              </a:lnSpc>
              <a:spcBef>
                <a:spcPts val="34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or drop a constraint, but not modify its  structure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Enable or disable constraints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NOT NULL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constraint by using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endParaRPr b="0" i="0" sz="6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3" name="Google Shape;703;p46"/>
          <p:cNvGrpSpPr/>
          <p:nvPr/>
        </p:nvGrpSpPr>
        <p:grpSpPr>
          <a:xfrm>
            <a:off x="310134" y="1255014"/>
            <a:ext cx="2329433" cy="252222"/>
            <a:chOff x="310134" y="1255014"/>
            <a:chExt cx="2329433" cy="252222"/>
          </a:xfrm>
        </p:grpSpPr>
        <p:pic>
          <p:nvPicPr>
            <p:cNvPr id="704" name="Google Shape;704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4612" y="1269492"/>
              <a:ext cx="2314955" cy="222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5" name="Google Shape;705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7764" y="1274064"/>
              <a:ext cx="1844039" cy="233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6" name="Google Shape;706;p46"/>
            <p:cNvSpPr/>
            <p:nvPr/>
          </p:nvSpPr>
          <p:spPr>
            <a:xfrm>
              <a:off x="310134" y="1255014"/>
              <a:ext cx="2304415" cy="212090"/>
            </a:xfrm>
            <a:custGeom>
              <a:rect b="b" l="l" r="r" t="t"/>
              <a:pathLst>
                <a:path extrusionOk="0" h="212090" w="2304415">
                  <a:moveTo>
                    <a:pt x="2304288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2304288" y="211836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46"/>
            <p:cNvSpPr/>
            <p:nvPr/>
          </p:nvSpPr>
          <p:spPr>
            <a:xfrm>
              <a:off x="310134" y="1255014"/>
              <a:ext cx="2304415" cy="212090"/>
            </a:xfrm>
            <a:custGeom>
              <a:rect b="b" l="l" r="r" t="t"/>
              <a:pathLst>
                <a:path extrusionOk="0" h="212090" w="2304415">
                  <a:moveTo>
                    <a:pt x="0" y="211836"/>
                  </a:moveTo>
                  <a:lnTo>
                    <a:pt x="2304288" y="211836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21183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8" name="Google Shape;708;p46"/>
          <p:cNvSpPr txBox="1"/>
          <p:nvPr/>
        </p:nvSpPr>
        <p:spPr>
          <a:xfrm>
            <a:off x="310134" y="1255014"/>
            <a:ext cx="2304415" cy="212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11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1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[CONSTRAINT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constraint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7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1-306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47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47"/>
          <p:cNvSpPr txBox="1"/>
          <p:nvPr>
            <p:ph type="title"/>
          </p:nvPr>
        </p:nvSpPr>
        <p:spPr>
          <a:xfrm>
            <a:off x="867283" y="161670"/>
            <a:ext cx="107124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Adding a Constraint</a:t>
            </a:r>
            <a:endParaRPr/>
          </a:p>
        </p:txBody>
      </p:sp>
      <p:grpSp>
        <p:nvGrpSpPr>
          <p:cNvPr id="716" name="Google Shape;716;p47"/>
          <p:cNvGrpSpPr/>
          <p:nvPr/>
        </p:nvGrpSpPr>
        <p:grpSpPr>
          <a:xfrm>
            <a:off x="305562" y="936498"/>
            <a:ext cx="2329433" cy="470154"/>
            <a:chOff x="305562" y="936498"/>
            <a:chExt cx="2329433" cy="470154"/>
          </a:xfrm>
        </p:grpSpPr>
        <p:pic>
          <p:nvPicPr>
            <p:cNvPr id="717" name="Google Shape;717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0040" y="950976"/>
              <a:ext cx="2314955" cy="4267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8" name="Google Shape;718;p47"/>
            <p:cNvSpPr/>
            <p:nvPr/>
          </p:nvSpPr>
          <p:spPr>
            <a:xfrm>
              <a:off x="305562" y="936498"/>
              <a:ext cx="2304415" cy="416559"/>
            </a:xfrm>
            <a:custGeom>
              <a:rect b="b" l="l" r="r" t="t"/>
              <a:pathLst>
                <a:path extrusionOk="0" h="416559" w="2304415">
                  <a:moveTo>
                    <a:pt x="2304288" y="0"/>
                  </a:moveTo>
                  <a:lnTo>
                    <a:pt x="0" y="0"/>
                  </a:lnTo>
                  <a:lnTo>
                    <a:pt x="0" y="416052"/>
                  </a:lnTo>
                  <a:lnTo>
                    <a:pt x="2304288" y="416052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305562" y="936498"/>
              <a:ext cx="2304415" cy="416559"/>
            </a:xfrm>
            <a:custGeom>
              <a:rect b="b" l="l" r="r" t="t"/>
              <a:pathLst>
                <a:path extrusionOk="0" h="416559" w="2304415">
                  <a:moveTo>
                    <a:pt x="0" y="416052"/>
                  </a:moveTo>
                  <a:lnTo>
                    <a:pt x="2304288" y="416052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41605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0" name="Google Shape;720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7848" y="1248156"/>
              <a:ext cx="682751" cy="158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1" name="Google Shape;721;p47"/>
          <p:cNvSpPr txBox="1"/>
          <p:nvPr/>
        </p:nvSpPr>
        <p:spPr>
          <a:xfrm>
            <a:off x="299466" y="552450"/>
            <a:ext cx="2180590" cy="8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l">
              <a:lnSpc>
                <a:spcPct val="103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constraint to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EMPLOYEES 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 indicating that a manager must already exist as  a valid employee in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EMPLOYEES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3339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	employees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83820" lvl="0" marL="137160" marR="6108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CONSTRAINT emp_manager_fk  FOREIGN KEY(manager_id)  REFERENCES employees(employee_id);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3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Table altered.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8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1-307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48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8"/>
          <p:cNvSpPr txBox="1"/>
          <p:nvPr>
            <p:ph type="title"/>
          </p:nvPr>
        </p:nvSpPr>
        <p:spPr>
          <a:xfrm>
            <a:off x="811784" y="162305"/>
            <a:ext cx="118046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Dropping a Constraint</a:t>
            </a:r>
            <a:endParaRPr/>
          </a:p>
        </p:txBody>
      </p:sp>
      <p:grpSp>
        <p:nvGrpSpPr>
          <p:cNvPr id="729" name="Google Shape;729;p48"/>
          <p:cNvGrpSpPr/>
          <p:nvPr/>
        </p:nvGrpSpPr>
        <p:grpSpPr>
          <a:xfrm>
            <a:off x="260604" y="818387"/>
            <a:ext cx="2346960" cy="324612"/>
            <a:chOff x="260604" y="818387"/>
            <a:chExt cx="2346960" cy="324612"/>
          </a:xfrm>
        </p:grpSpPr>
        <p:pic>
          <p:nvPicPr>
            <p:cNvPr id="730" name="Google Shape;730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2608" y="833627"/>
              <a:ext cx="2314956" cy="265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1" name="Google Shape;731;p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0416" y="818387"/>
              <a:ext cx="1427988" cy="3246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48"/>
            <p:cNvSpPr/>
            <p:nvPr/>
          </p:nvSpPr>
          <p:spPr>
            <a:xfrm>
              <a:off x="278130" y="819149"/>
              <a:ext cx="2304415" cy="254635"/>
            </a:xfrm>
            <a:custGeom>
              <a:rect b="b" l="l" r="r" t="t"/>
              <a:pathLst>
                <a:path extrusionOk="0" h="254634" w="2304415">
                  <a:moveTo>
                    <a:pt x="2304288" y="0"/>
                  </a:moveTo>
                  <a:lnTo>
                    <a:pt x="0" y="0"/>
                  </a:lnTo>
                  <a:lnTo>
                    <a:pt x="0" y="254507"/>
                  </a:lnTo>
                  <a:lnTo>
                    <a:pt x="2304288" y="254507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8"/>
            <p:cNvSpPr/>
            <p:nvPr/>
          </p:nvSpPr>
          <p:spPr>
            <a:xfrm>
              <a:off x="278130" y="819149"/>
              <a:ext cx="2304415" cy="254635"/>
            </a:xfrm>
            <a:custGeom>
              <a:rect b="b" l="l" r="r" t="t"/>
              <a:pathLst>
                <a:path extrusionOk="0" h="254634" w="2304415">
                  <a:moveTo>
                    <a:pt x="0" y="254507"/>
                  </a:moveTo>
                  <a:lnTo>
                    <a:pt x="2304288" y="254507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25450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4" name="Google Shape;734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0604" y="964692"/>
              <a:ext cx="682752" cy="1584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5" name="Google Shape;735;p48"/>
          <p:cNvSpPr txBox="1"/>
          <p:nvPr/>
        </p:nvSpPr>
        <p:spPr>
          <a:xfrm>
            <a:off x="280212" y="557022"/>
            <a:ext cx="1826895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16153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Remove the manager constraint from the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" marR="0" rtl="0" algn="l">
              <a:lnSpc>
                <a:spcPct val="1161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EMPLOYEES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	employees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4533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 CONSTRAINT emp_manager_fk;  </a:t>
            </a: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Table altered.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36" name="Google Shape;736;p48"/>
          <p:cNvGrpSpPr/>
          <p:nvPr/>
        </p:nvGrpSpPr>
        <p:grpSpPr>
          <a:xfrm>
            <a:off x="268224" y="1641347"/>
            <a:ext cx="2339340" cy="326136"/>
            <a:chOff x="268224" y="1641347"/>
            <a:chExt cx="2339340" cy="326136"/>
          </a:xfrm>
        </p:grpSpPr>
        <p:pic>
          <p:nvPicPr>
            <p:cNvPr id="737" name="Google Shape;737;p4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0228" y="1658111"/>
              <a:ext cx="2307336" cy="265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8" name="Google Shape;738;p4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8036" y="1641347"/>
              <a:ext cx="1135380" cy="326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9" name="Google Shape;739;p48"/>
            <p:cNvSpPr/>
            <p:nvPr/>
          </p:nvSpPr>
          <p:spPr>
            <a:xfrm>
              <a:off x="285750" y="1643633"/>
              <a:ext cx="2296795" cy="254635"/>
            </a:xfrm>
            <a:custGeom>
              <a:rect b="b" l="l" r="r" t="t"/>
              <a:pathLst>
                <a:path extrusionOk="0" h="254635" w="2296795">
                  <a:moveTo>
                    <a:pt x="2296667" y="0"/>
                  </a:moveTo>
                  <a:lnTo>
                    <a:pt x="0" y="0"/>
                  </a:lnTo>
                  <a:lnTo>
                    <a:pt x="0" y="254507"/>
                  </a:lnTo>
                  <a:lnTo>
                    <a:pt x="2296667" y="254507"/>
                  </a:lnTo>
                  <a:lnTo>
                    <a:pt x="2296667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8"/>
            <p:cNvSpPr/>
            <p:nvPr/>
          </p:nvSpPr>
          <p:spPr>
            <a:xfrm>
              <a:off x="285750" y="1643633"/>
              <a:ext cx="2296795" cy="254635"/>
            </a:xfrm>
            <a:custGeom>
              <a:rect b="b" l="l" r="r" t="t"/>
              <a:pathLst>
                <a:path extrusionOk="0" h="254635" w="2296795">
                  <a:moveTo>
                    <a:pt x="0" y="254507"/>
                  </a:moveTo>
                  <a:lnTo>
                    <a:pt x="2296667" y="254507"/>
                  </a:lnTo>
                  <a:lnTo>
                    <a:pt x="2296667" y="0"/>
                  </a:lnTo>
                  <a:lnTo>
                    <a:pt x="0" y="0"/>
                  </a:lnTo>
                  <a:lnTo>
                    <a:pt x="0" y="25450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41" name="Google Shape;741;p4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68224" y="1789175"/>
              <a:ext cx="682752" cy="1584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2" name="Google Shape;742;p48"/>
          <p:cNvSpPr txBox="1"/>
          <p:nvPr/>
        </p:nvSpPr>
        <p:spPr>
          <a:xfrm>
            <a:off x="280212" y="1184909"/>
            <a:ext cx="1951989" cy="716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Remove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constraint on the 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DEPARTMENTS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 and drop the associated 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constraint on the 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EMPLOYEES.DEPARTMENT_ID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column.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3020" marR="862964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departments  DROP PRIMARY KEY CASCADE;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3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Table altered.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9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1-308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49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49"/>
          <p:cNvSpPr txBox="1"/>
          <p:nvPr>
            <p:ph type="title"/>
          </p:nvPr>
        </p:nvSpPr>
        <p:spPr>
          <a:xfrm>
            <a:off x="824611" y="162305"/>
            <a:ext cx="115697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Disabling Constraints</a:t>
            </a:r>
            <a:endParaRPr/>
          </a:p>
        </p:txBody>
      </p:sp>
      <p:sp>
        <p:nvSpPr>
          <p:cNvPr id="750" name="Google Shape;750;p49"/>
          <p:cNvSpPr txBox="1"/>
          <p:nvPr/>
        </p:nvSpPr>
        <p:spPr>
          <a:xfrm>
            <a:off x="280797" y="552450"/>
            <a:ext cx="2132330" cy="4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Execute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DISABLE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 of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</a:t>
            </a:r>
            <a:endParaRPr b="0" i="0" sz="6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 to deactivate an integrity constraint.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45720" rtl="0" algn="l">
              <a:lnSpc>
                <a:spcPct val="103099"/>
              </a:lnSpc>
              <a:spcBef>
                <a:spcPts val="21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Apply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CASCADE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option to disable dependent  integrity constraints.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1" name="Google Shape;751;p49"/>
          <p:cNvGrpSpPr/>
          <p:nvPr/>
        </p:nvGrpSpPr>
        <p:grpSpPr>
          <a:xfrm>
            <a:off x="269748" y="1142237"/>
            <a:ext cx="2346960" cy="372617"/>
            <a:chOff x="269748" y="1142237"/>
            <a:chExt cx="2346960" cy="372617"/>
          </a:xfrm>
        </p:grpSpPr>
        <p:pic>
          <p:nvPicPr>
            <p:cNvPr id="752" name="Google Shape;752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1752" y="1156715"/>
              <a:ext cx="2314956" cy="3581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3" name="Google Shape;753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9560" y="1187195"/>
              <a:ext cx="1850136" cy="3246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4" name="Google Shape;754;p49"/>
            <p:cNvSpPr/>
            <p:nvPr/>
          </p:nvSpPr>
          <p:spPr>
            <a:xfrm>
              <a:off x="287274" y="1142237"/>
              <a:ext cx="2304415" cy="347980"/>
            </a:xfrm>
            <a:custGeom>
              <a:rect b="b" l="l" r="r" t="t"/>
              <a:pathLst>
                <a:path extrusionOk="0" h="347980" w="2304415">
                  <a:moveTo>
                    <a:pt x="2304288" y="0"/>
                  </a:moveTo>
                  <a:lnTo>
                    <a:pt x="0" y="0"/>
                  </a:lnTo>
                  <a:lnTo>
                    <a:pt x="0" y="347471"/>
                  </a:lnTo>
                  <a:lnTo>
                    <a:pt x="2304288" y="347471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49"/>
            <p:cNvSpPr/>
            <p:nvPr/>
          </p:nvSpPr>
          <p:spPr>
            <a:xfrm>
              <a:off x="287274" y="1142237"/>
              <a:ext cx="2304415" cy="347980"/>
            </a:xfrm>
            <a:custGeom>
              <a:rect b="b" l="l" r="r" t="t"/>
              <a:pathLst>
                <a:path extrusionOk="0" h="347980" w="2304415">
                  <a:moveTo>
                    <a:pt x="0" y="347471"/>
                  </a:moveTo>
                  <a:lnTo>
                    <a:pt x="2304288" y="347471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34747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56" name="Google Shape;756;p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9748" y="1333499"/>
              <a:ext cx="682751" cy="1584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7" name="Google Shape;757;p49"/>
          <p:cNvSpPr txBox="1"/>
          <p:nvPr/>
        </p:nvSpPr>
        <p:spPr>
          <a:xfrm>
            <a:off x="315468" y="1169288"/>
            <a:ext cx="1775460" cy="277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	employees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DISABLE CONSTRAINT emp_emp_id_pk CASCADE;  </a:t>
            </a: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Table altered.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1-263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 txBox="1"/>
          <p:nvPr>
            <p:ph type="title"/>
          </p:nvPr>
        </p:nvSpPr>
        <p:spPr>
          <a:xfrm>
            <a:off x="604520" y="154686"/>
            <a:ext cx="159512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-US"/>
              <a:t>Statement</a:t>
            </a:r>
            <a:endParaRPr/>
          </a:p>
        </p:txBody>
      </p:sp>
      <p:sp>
        <p:nvSpPr>
          <p:cNvPr id="83" name="Google Shape;83;p4"/>
          <p:cNvSpPr txBox="1"/>
          <p:nvPr/>
        </p:nvSpPr>
        <p:spPr>
          <a:xfrm>
            <a:off x="279298" y="530582"/>
            <a:ext cx="1205865" cy="398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must have: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2085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–  </a:t>
            </a: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privilege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2085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–   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storage area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279298" y="1158021"/>
            <a:ext cx="2152650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specify: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555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 name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555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Column name, column data type, and column size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4"/>
          <p:cNvGrpSpPr/>
          <p:nvPr/>
        </p:nvGrpSpPr>
        <p:grpSpPr>
          <a:xfrm>
            <a:off x="287274" y="950213"/>
            <a:ext cx="2329434" cy="221741"/>
            <a:chOff x="287274" y="950213"/>
            <a:chExt cx="2329434" cy="221741"/>
          </a:xfrm>
        </p:grpSpPr>
        <p:pic>
          <p:nvPicPr>
            <p:cNvPr id="86" name="Google Shape;8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1752" y="964691"/>
              <a:ext cx="2314956" cy="2072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4"/>
            <p:cNvSpPr/>
            <p:nvPr/>
          </p:nvSpPr>
          <p:spPr>
            <a:xfrm>
              <a:off x="287274" y="950213"/>
              <a:ext cx="2304415" cy="196850"/>
            </a:xfrm>
            <a:custGeom>
              <a:rect b="b" l="l" r="r" t="t"/>
              <a:pathLst>
                <a:path extrusionOk="0" h="196850" w="2304415">
                  <a:moveTo>
                    <a:pt x="2304288" y="0"/>
                  </a:moveTo>
                  <a:lnTo>
                    <a:pt x="0" y="0"/>
                  </a:lnTo>
                  <a:lnTo>
                    <a:pt x="0" y="196595"/>
                  </a:lnTo>
                  <a:lnTo>
                    <a:pt x="2304288" y="196595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287274" y="950213"/>
              <a:ext cx="2304415" cy="196850"/>
            </a:xfrm>
            <a:custGeom>
              <a:rect b="b" l="l" r="r" t="t"/>
              <a:pathLst>
                <a:path extrusionOk="0" h="196850" w="2304415">
                  <a:moveTo>
                    <a:pt x="0" y="196595"/>
                  </a:moveTo>
                  <a:lnTo>
                    <a:pt x="2304288" y="196595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19659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89;p4"/>
          <p:cNvSpPr txBox="1"/>
          <p:nvPr/>
        </p:nvSpPr>
        <p:spPr>
          <a:xfrm>
            <a:off x="287274" y="950213"/>
            <a:ext cx="2304415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25">
            <a:spAutoFit/>
          </a:bodyPr>
          <a:lstStyle/>
          <a:p>
            <a:pPr indent="0" lvl="0" marL="73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[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.]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 datatype 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[DEFAULT </a:t>
            </a:r>
            <a:r>
              <a:rPr b="1" i="1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][, ...]);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0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1-309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50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50"/>
          <p:cNvSpPr txBox="1"/>
          <p:nvPr>
            <p:ph type="title"/>
          </p:nvPr>
        </p:nvSpPr>
        <p:spPr>
          <a:xfrm>
            <a:off x="839216" y="161670"/>
            <a:ext cx="112585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Enabling Constraints</a:t>
            </a:r>
            <a:endParaRPr/>
          </a:p>
        </p:txBody>
      </p:sp>
      <p:grpSp>
        <p:nvGrpSpPr>
          <p:cNvPr id="765" name="Google Shape;765;p50"/>
          <p:cNvGrpSpPr/>
          <p:nvPr/>
        </p:nvGrpSpPr>
        <p:grpSpPr>
          <a:xfrm>
            <a:off x="269748" y="790194"/>
            <a:ext cx="2343912" cy="337565"/>
            <a:chOff x="269748" y="790194"/>
            <a:chExt cx="2343912" cy="337565"/>
          </a:xfrm>
        </p:grpSpPr>
        <p:pic>
          <p:nvPicPr>
            <p:cNvPr id="766" name="Google Shape;766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1752" y="804672"/>
              <a:ext cx="2311908" cy="2926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7" name="Google Shape;767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9560" y="803148"/>
              <a:ext cx="1516380" cy="3246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8" name="Google Shape;768;p50"/>
            <p:cNvSpPr/>
            <p:nvPr/>
          </p:nvSpPr>
          <p:spPr>
            <a:xfrm>
              <a:off x="287274" y="790194"/>
              <a:ext cx="2301240" cy="281940"/>
            </a:xfrm>
            <a:custGeom>
              <a:rect b="b" l="l" r="r" t="t"/>
              <a:pathLst>
                <a:path extrusionOk="0" h="281940" w="2301240">
                  <a:moveTo>
                    <a:pt x="2301240" y="0"/>
                  </a:moveTo>
                  <a:lnTo>
                    <a:pt x="0" y="0"/>
                  </a:lnTo>
                  <a:lnTo>
                    <a:pt x="0" y="281940"/>
                  </a:lnTo>
                  <a:lnTo>
                    <a:pt x="2301240" y="281940"/>
                  </a:lnTo>
                  <a:lnTo>
                    <a:pt x="230124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50"/>
            <p:cNvSpPr/>
            <p:nvPr/>
          </p:nvSpPr>
          <p:spPr>
            <a:xfrm>
              <a:off x="287274" y="790194"/>
              <a:ext cx="2301240" cy="281940"/>
            </a:xfrm>
            <a:custGeom>
              <a:rect b="b" l="l" r="r" t="t"/>
              <a:pathLst>
                <a:path extrusionOk="0" h="281940" w="2301240">
                  <a:moveTo>
                    <a:pt x="0" y="281940"/>
                  </a:moveTo>
                  <a:lnTo>
                    <a:pt x="2301240" y="281940"/>
                  </a:lnTo>
                  <a:lnTo>
                    <a:pt x="2301240" y="0"/>
                  </a:lnTo>
                  <a:lnTo>
                    <a:pt x="0" y="0"/>
                  </a:lnTo>
                  <a:lnTo>
                    <a:pt x="0" y="28194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70" name="Google Shape;770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9748" y="949452"/>
              <a:ext cx="682752" cy="1584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1" name="Google Shape;771;p50"/>
          <p:cNvSpPr txBox="1"/>
          <p:nvPr/>
        </p:nvSpPr>
        <p:spPr>
          <a:xfrm>
            <a:off x="280212" y="556387"/>
            <a:ext cx="2192655" cy="842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125095" lvl="0" marL="137160" marR="5080" rtl="0" algn="l">
              <a:lnSpc>
                <a:spcPct val="112307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Activate an integrity constraint currently disabled  in the table definition by using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ENABLE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" marR="720725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	employees  ENABLE CONSTRAINT	emp_emp_id_pk;  </a:t>
            </a: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Table altered.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5095" lvl="0" marL="137160" marR="40005" rtl="0" algn="l">
              <a:lnSpc>
                <a:spcPct val="118461"/>
              </a:lnSpc>
              <a:spcBef>
                <a:spcPts val="37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UNIQUE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index is automatically  created if you enable a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UNIQUE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or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PRIMARY  KEY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constraint.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1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1-310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51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51"/>
          <p:cNvSpPr txBox="1"/>
          <p:nvPr>
            <p:ph type="title"/>
          </p:nvPr>
        </p:nvSpPr>
        <p:spPr>
          <a:xfrm>
            <a:off x="794131" y="161670"/>
            <a:ext cx="121793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Cascading Constraints</a:t>
            </a:r>
            <a:endParaRPr/>
          </a:p>
        </p:txBody>
      </p:sp>
      <p:grpSp>
        <p:nvGrpSpPr>
          <p:cNvPr id="779" name="Google Shape;779;p51"/>
          <p:cNvGrpSpPr/>
          <p:nvPr/>
        </p:nvGrpSpPr>
        <p:grpSpPr>
          <a:xfrm>
            <a:off x="249936" y="757428"/>
            <a:ext cx="303275" cy="222503"/>
            <a:chOff x="249936" y="757428"/>
            <a:chExt cx="303275" cy="222503"/>
          </a:xfrm>
        </p:grpSpPr>
        <p:pic>
          <p:nvPicPr>
            <p:cNvPr id="780" name="Google Shape;780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9936" y="757428"/>
              <a:ext cx="172212" cy="222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1" name="Google Shape;781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2524" y="775716"/>
              <a:ext cx="170687" cy="1935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2" name="Google Shape;782;p51"/>
          <p:cNvSpPr txBox="1"/>
          <p:nvPr/>
        </p:nvSpPr>
        <p:spPr>
          <a:xfrm>
            <a:off x="300990" y="557529"/>
            <a:ext cx="2176780" cy="986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1143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CASCADE CONSTRAINTS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 is used along  with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DROP COLUMN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4572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CASCADE CONSTRAINTS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 drops all  referential integrity constraints that refer to the  primary and unique keys defined on the dropped  columns.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00800"/>
              </a:lnSpc>
              <a:spcBef>
                <a:spcPts val="234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CASCADE CONSTRAINTS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 also drops all  multicolumn constraints defined on the dropped  columns.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2"/>
          <p:cNvSpPr txBox="1"/>
          <p:nvPr/>
        </p:nvSpPr>
        <p:spPr>
          <a:xfrm>
            <a:off x="157378" y="2022729"/>
            <a:ext cx="141605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1-311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52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52"/>
          <p:cNvSpPr txBox="1"/>
          <p:nvPr>
            <p:ph type="title"/>
          </p:nvPr>
        </p:nvSpPr>
        <p:spPr>
          <a:xfrm>
            <a:off x="793495" y="162305"/>
            <a:ext cx="121793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Cascading Constraints</a:t>
            </a:r>
            <a:endParaRPr/>
          </a:p>
        </p:txBody>
      </p:sp>
      <p:grpSp>
        <p:nvGrpSpPr>
          <p:cNvPr id="790" name="Google Shape;790;p52"/>
          <p:cNvGrpSpPr/>
          <p:nvPr/>
        </p:nvGrpSpPr>
        <p:grpSpPr>
          <a:xfrm>
            <a:off x="269748" y="767333"/>
            <a:ext cx="2350008" cy="674370"/>
            <a:chOff x="269748" y="767333"/>
            <a:chExt cx="2350008" cy="674370"/>
          </a:xfrm>
        </p:grpSpPr>
        <p:pic>
          <p:nvPicPr>
            <p:cNvPr id="791" name="Google Shape;791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1752" y="781811"/>
              <a:ext cx="2311908" cy="292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2" name="Google Shape;792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9560" y="778763"/>
              <a:ext cx="1344168" cy="326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3" name="Google Shape;793;p52"/>
            <p:cNvSpPr/>
            <p:nvPr/>
          </p:nvSpPr>
          <p:spPr>
            <a:xfrm>
              <a:off x="287274" y="767333"/>
              <a:ext cx="2301240" cy="281940"/>
            </a:xfrm>
            <a:custGeom>
              <a:rect b="b" l="l" r="r" t="t"/>
              <a:pathLst>
                <a:path extrusionOk="0" h="281940" w="2301240">
                  <a:moveTo>
                    <a:pt x="2301240" y="0"/>
                  </a:moveTo>
                  <a:lnTo>
                    <a:pt x="0" y="0"/>
                  </a:lnTo>
                  <a:lnTo>
                    <a:pt x="0" y="281939"/>
                  </a:lnTo>
                  <a:lnTo>
                    <a:pt x="2301240" y="281939"/>
                  </a:lnTo>
                  <a:lnTo>
                    <a:pt x="230124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52"/>
            <p:cNvSpPr/>
            <p:nvPr/>
          </p:nvSpPr>
          <p:spPr>
            <a:xfrm>
              <a:off x="287274" y="767333"/>
              <a:ext cx="2301240" cy="281940"/>
            </a:xfrm>
            <a:custGeom>
              <a:rect b="b" l="l" r="r" t="t"/>
              <a:pathLst>
                <a:path extrusionOk="0" h="281940" w="2301240">
                  <a:moveTo>
                    <a:pt x="0" y="281939"/>
                  </a:moveTo>
                  <a:lnTo>
                    <a:pt x="2301240" y="281939"/>
                  </a:lnTo>
                  <a:lnTo>
                    <a:pt x="2301240" y="0"/>
                  </a:lnTo>
                  <a:lnTo>
                    <a:pt x="0" y="0"/>
                  </a:lnTo>
                  <a:lnTo>
                    <a:pt x="0" y="28193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95" name="Google Shape;795;p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9748" y="926591"/>
              <a:ext cx="682752" cy="1584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6" name="Google Shape;796;p5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7848" y="1118615"/>
              <a:ext cx="2311908" cy="292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7" name="Google Shape;797;p5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95656" y="1115567"/>
              <a:ext cx="1761744" cy="326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8" name="Google Shape;798;p52"/>
            <p:cNvSpPr/>
            <p:nvPr/>
          </p:nvSpPr>
          <p:spPr>
            <a:xfrm>
              <a:off x="293370" y="1104137"/>
              <a:ext cx="2301240" cy="281940"/>
            </a:xfrm>
            <a:custGeom>
              <a:rect b="b" l="l" r="r" t="t"/>
              <a:pathLst>
                <a:path extrusionOk="0" h="281940" w="2301240">
                  <a:moveTo>
                    <a:pt x="2301240" y="0"/>
                  </a:moveTo>
                  <a:lnTo>
                    <a:pt x="0" y="0"/>
                  </a:lnTo>
                  <a:lnTo>
                    <a:pt x="0" y="281939"/>
                  </a:lnTo>
                  <a:lnTo>
                    <a:pt x="2301240" y="281939"/>
                  </a:lnTo>
                  <a:lnTo>
                    <a:pt x="230124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52"/>
            <p:cNvSpPr/>
            <p:nvPr/>
          </p:nvSpPr>
          <p:spPr>
            <a:xfrm>
              <a:off x="293370" y="1104137"/>
              <a:ext cx="2301240" cy="281940"/>
            </a:xfrm>
            <a:custGeom>
              <a:rect b="b" l="l" r="r" t="t"/>
              <a:pathLst>
                <a:path extrusionOk="0" h="281940" w="2301240">
                  <a:moveTo>
                    <a:pt x="0" y="281939"/>
                  </a:moveTo>
                  <a:lnTo>
                    <a:pt x="2301240" y="281939"/>
                  </a:lnTo>
                  <a:lnTo>
                    <a:pt x="2301240" y="0"/>
                  </a:lnTo>
                  <a:lnTo>
                    <a:pt x="0" y="0"/>
                  </a:lnTo>
                  <a:lnTo>
                    <a:pt x="0" y="28193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00" name="Google Shape;800;p5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75844" y="1263395"/>
              <a:ext cx="682752" cy="1584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1" name="Google Shape;801;p52"/>
          <p:cNvSpPr txBox="1"/>
          <p:nvPr/>
        </p:nvSpPr>
        <p:spPr>
          <a:xfrm>
            <a:off x="284784" y="556386"/>
            <a:ext cx="1722755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984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test1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84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 (pk) CASCADE CONSTRAINTS;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84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Table altered.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t/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1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test1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1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 (pk, fk, col1) CASCADE CONSTRAINTS;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1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Table altered.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53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1-312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53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8" name="Google Shape;808;p53"/>
          <p:cNvGrpSpPr/>
          <p:nvPr/>
        </p:nvGrpSpPr>
        <p:grpSpPr>
          <a:xfrm>
            <a:off x="282702" y="826769"/>
            <a:ext cx="2222754" cy="390906"/>
            <a:chOff x="282702" y="826769"/>
            <a:chExt cx="2222754" cy="390906"/>
          </a:xfrm>
        </p:grpSpPr>
        <p:pic>
          <p:nvPicPr>
            <p:cNvPr id="809" name="Google Shape;809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7180" y="841247"/>
              <a:ext cx="2208276" cy="3764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0" name="Google Shape;810;p53"/>
            <p:cNvSpPr/>
            <p:nvPr/>
          </p:nvSpPr>
          <p:spPr>
            <a:xfrm>
              <a:off x="282702" y="826769"/>
              <a:ext cx="2197735" cy="365760"/>
            </a:xfrm>
            <a:custGeom>
              <a:rect b="b" l="l" r="r" t="t"/>
              <a:pathLst>
                <a:path extrusionOk="0" h="365759" w="2197735">
                  <a:moveTo>
                    <a:pt x="2197608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197608" y="365760"/>
                  </a:lnTo>
                  <a:lnTo>
                    <a:pt x="219760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53"/>
            <p:cNvSpPr/>
            <p:nvPr/>
          </p:nvSpPr>
          <p:spPr>
            <a:xfrm>
              <a:off x="282702" y="826769"/>
              <a:ext cx="2197735" cy="365760"/>
            </a:xfrm>
            <a:custGeom>
              <a:rect b="b" l="l" r="r" t="t"/>
              <a:pathLst>
                <a:path extrusionOk="0" h="365759" w="2197735">
                  <a:moveTo>
                    <a:pt x="0" y="365760"/>
                  </a:moveTo>
                  <a:lnTo>
                    <a:pt x="2197608" y="365760"/>
                  </a:lnTo>
                  <a:lnTo>
                    <a:pt x="2197608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2" name="Google Shape;812;p53"/>
          <p:cNvSpPr txBox="1"/>
          <p:nvPr/>
        </p:nvSpPr>
        <p:spPr>
          <a:xfrm>
            <a:off x="669036" y="1025651"/>
            <a:ext cx="698500" cy="7493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" marR="0" rtl="0" algn="l">
              <a:lnSpc>
                <a:spcPct val="918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user_constraints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3" name="Google Shape;813;p53"/>
          <p:cNvSpPr txBox="1"/>
          <p:nvPr/>
        </p:nvSpPr>
        <p:spPr>
          <a:xfrm>
            <a:off x="282702" y="826769"/>
            <a:ext cx="21977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368935" lvl="0" marL="390525" marR="4165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constraint_name, constraint_type,  search_condition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5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5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	table_name = 'EMPLOYEES';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4" name="Google Shape;814;p53"/>
          <p:cNvSpPr txBox="1"/>
          <p:nvPr>
            <p:ph type="title"/>
          </p:nvPr>
        </p:nvSpPr>
        <p:spPr>
          <a:xfrm>
            <a:off x="864235" y="162305"/>
            <a:ext cx="107569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Viewing Constraints</a:t>
            </a:r>
            <a:endParaRPr/>
          </a:p>
        </p:txBody>
      </p:sp>
      <p:sp>
        <p:nvSpPr>
          <p:cNvPr id="815" name="Google Shape;815;p53"/>
          <p:cNvSpPr txBox="1"/>
          <p:nvPr/>
        </p:nvSpPr>
        <p:spPr>
          <a:xfrm>
            <a:off x="280797" y="551433"/>
            <a:ext cx="1934210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Query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USER_CONSTRAINTS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 to view all  constraint definitions and names.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6" name="Google Shape;816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" y="1249679"/>
            <a:ext cx="2188464" cy="4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53"/>
          <p:cNvSpPr txBox="1"/>
          <p:nvPr/>
        </p:nvSpPr>
        <p:spPr>
          <a:xfrm>
            <a:off x="268605" y="1657349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4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1-313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54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4" name="Google Shape;824;p54"/>
          <p:cNvGrpSpPr/>
          <p:nvPr/>
        </p:nvGrpSpPr>
        <p:grpSpPr>
          <a:xfrm>
            <a:off x="276606" y="808482"/>
            <a:ext cx="2140458" cy="305561"/>
            <a:chOff x="276606" y="808482"/>
            <a:chExt cx="2140458" cy="305561"/>
          </a:xfrm>
        </p:grpSpPr>
        <p:pic>
          <p:nvPicPr>
            <p:cNvPr id="825" name="Google Shape;825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1084" y="822960"/>
              <a:ext cx="2125980" cy="2910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6" name="Google Shape;826;p54"/>
            <p:cNvSpPr/>
            <p:nvPr/>
          </p:nvSpPr>
          <p:spPr>
            <a:xfrm>
              <a:off x="276606" y="808482"/>
              <a:ext cx="2115820" cy="280670"/>
            </a:xfrm>
            <a:custGeom>
              <a:rect b="b" l="l" r="r" t="t"/>
              <a:pathLst>
                <a:path extrusionOk="0" h="280669" w="2115820">
                  <a:moveTo>
                    <a:pt x="2115312" y="0"/>
                  </a:moveTo>
                  <a:lnTo>
                    <a:pt x="0" y="0"/>
                  </a:lnTo>
                  <a:lnTo>
                    <a:pt x="0" y="280416"/>
                  </a:lnTo>
                  <a:lnTo>
                    <a:pt x="2115312" y="280416"/>
                  </a:lnTo>
                  <a:lnTo>
                    <a:pt x="211531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54"/>
            <p:cNvSpPr/>
            <p:nvPr/>
          </p:nvSpPr>
          <p:spPr>
            <a:xfrm>
              <a:off x="276606" y="808482"/>
              <a:ext cx="2115820" cy="280670"/>
            </a:xfrm>
            <a:custGeom>
              <a:rect b="b" l="l" r="r" t="t"/>
              <a:pathLst>
                <a:path extrusionOk="0" h="280669" w="2115820">
                  <a:moveTo>
                    <a:pt x="0" y="280416"/>
                  </a:moveTo>
                  <a:lnTo>
                    <a:pt x="2115312" y="280416"/>
                  </a:lnTo>
                  <a:lnTo>
                    <a:pt x="2115312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8" name="Google Shape;828;p54"/>
          <p:cNvSpPr txBox="1"/>
          <p:nvPr/>
        </p:nvSpPr>
        <p:spPr>
          <a:xfrm>
            <a:off x="656844" y="912876"/>
            <a:ext cx="767080" cy="8382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415" marR="0" rtl="0" algn="l">
              <a:lnSpc>
                <a:spcPct val="9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user_cons_columns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9" name="Google Shape;829;p54"/>
          <p:cNvSpPr txBox="1"/>
          <p:nvPr/>
        </p:nvSpPr>
        <p:spPr>
          <a:xfrm>
            <a:off x="276606" y="808482"/>
            <a:ext cx="2115820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29844" marR="536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constraint_name, column_name  FROM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84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	table_name = 'EMPLOYEES';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0" name="Google Shape;830;p54"/>
          <p:cNvSpPr txBox="1"/>
          <p:nvPr>
            <p:ph type="title"/>
          </p:nvPr>
        </p:nvSpPr>
        <p:spPr>
          <a:xfrm>
            <a:off x="426821" y="91567"/>
            <a:ext cx="1988185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676910" lvl="0" marL="68897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Viewing the Columns Associated with  Constraints</a:t>
            </a:r>
            <a:endParaRPr/>
          </a:p>
        </p:txBody>
      </p:sp>
      <p:sp>
        <p:nvSpPr>
          <p:cNvPr id="831" name="Google Shape;831;p54"/>
          <p:cNvSpPr txBox="1"/>
          <p:nvPr/>
        </p:nvSpPr>
        <p:spPr>
          <a:xfrm>
            <a:off x="292100" y="552450"/>
            <a:ext cx="2000250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View the columns associated with the constraint  names in the </a:t>
            </a:r>
            <a:r>
              <a:rPr b="1" i="0" lang="en-US" sz="65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USER_CONS_COLUMNS </a:t>
            </a: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view.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2" name="Google Shape;83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892" y="1123188"/>
            <a:ext cx="2106168" cy="541020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54"/>
          <p:cNvSpPr txBox="1"/>
          <p:nvPr/>
        </p:nvSpPr>
        <p:spPr>
          <a:xfrm>
            <a:off x="261315" y="1598422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1-265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 txBox="1"/>
          <p:nvPr>
            <p:ph type="title"/>
          </p:nvPr>
        </p:nvSpPr>
        <p:spPr>
          <a:xfrm>
            <a:off x="855980" y="154051"/>
            <a:ext cx="109093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DEFAULT </a:t>
            </a:r>
            <a:r>
              <a:rPr lang="en-US"/>
              <a:t>Option</a:t>
            </a:r>
            <a:endParaRPr/>
          </a:p>
        </p:txBody>
      </p:sp>
      <p:sp>
        <p:nvSpPr>
          <p:cNvPr id="97" name="Google Shape;97;p6"/>
          <p:cNvSpPr txBox="1"/>
          <p:nvPr/>
        </p:nvSpPr>
        <p:spPr>
          <a:xfrm>
            <a:off x="284784" y="551815"/>
            <a:ext cx="2028825" cy="22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Specify a default value for a column during an  insert.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284784" y="1051687"/>
            <a:ext cx="2195830" cy="687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59689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Literal values, expressions, or SQL functions are  legal values.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109220" rtl="0" algn="l">
              <a:lnSpc>
                <a:spcPct val="118461"/>
              </a:lnSpc>
              <a:spcBef>
                <a:spcPts val="27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Another column’s name or a pseudocolumn are  illegal values.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18461"/>
              </a:lnSpc>
              <a:spcBef>
                <a:spcPts val="28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default data type must match the column data  type.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6"/>
          <p:cNvGrpSpPr/>
          <p:nvPr/>
        </p:nvGrpSpPr>
        <p:grpSpPr>
          <a:xfrm>
            <a:off x="287274" y="819150"/>
            <a:ext cx="2329434" cy="221742"/>
            <a:chOff x="287274" y="819150"/>
            <a:chExt cx="2329434" cy="221742"/>
          </a:xfrm>
        </p:grpSpPr>
        <p:pic>
          <p:nvPicPr>
            <p:cNvPr id="100" name="Google Shape;100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1752" y="833628"/>
              <a:ext cx="2314956" cy="2072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6"/>
            <p:cNvSpPr/>
            <p:nvPr/>
          </p:nvSpPr>
          <p:spPr>
            <a:xfrm>
              <a:off x="287274" y="819150"/>
              <a:ext cx="2304415" cy="196850"/>
            </a:xfrm>
            <a:custGeom>
              <a:rect b="b" l="l" r="r" t="t"/>
              <a:pathLst>
                <a:path extrusionOk="0" h="196850" w="2304415">
                  <a:moveTo>
                    <a:pt x="2304288" y="0"/>
                  </a:moveTo>
                  <a:lnTo>
                    <a:pt x="0" y="0"/>
                  </a:lnTo>
                  <a:lnTo>
                    <a:pt x="0" y="196596"/>
                  </a:lnTo>
                  <a:lnTo>
                    <a:pt x="2304288" y="196596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287274" y="819150"/>
              <a:ext cx="2304415" cy="196850"/>
            </a:xfrm>
            <a:custGeom>
              <a:rect b="b" l="l" r="r" t="t"/>
              <a:pathLst>
                <a:path extrusionOk="0" h="196850" w="2304415">
                  <a:moveTo>
                    <a:pt x="0" y="196596"/>
                  </a:moveTo>
                  <a:lnTo>
                    <a:pt x="2304288" y="196596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19659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6"/>
          <p:cNvSpPr txBox="1"/>
          <p:nvPr/>
        </p:nvSpPr>
        <p:spPr>
          <a:xfrm>
            <a:off x="287274" y="819150"/>
            <a:ext cx="2304415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0" lvl="0" marL="495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 hire_date DATE DEFAULT SYSDATE, ...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1-266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"/>
          <p:cNvSpPr txBox="1"/>
          <p:nvPr/>
        </p:nvSpPr>
        <p:spPr>
          <a:xfrm>
            <a:off x="296926" y="532891"/>
            <a:ext cx="817244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the table.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 txBox="1"/>
          <p:nvPr/>
        </p:nvSpPr>
        <p:spPr>
          <a:xfrm>
            <a:off x="296926" y="1067816"/>
            <a:ext cx="1083310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Confirm table creation.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"/>
          <p:cNvSpPr txBox="1"/>
          <p:nvPr>
            <p:ph type="title"/>
          </p:nvPr>
        </p:nvSpPr>
        <p:spPr>
          <a:xfrm>
            <a:off x="983107" y="161670"/>
            <a:ext cx="839469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Creating Tables</a:t>
            </a:r>
            <a:endParaRPr/>
          </a:p>
        </p:txBody>
      </p:sp>
      <p:grpSp>
        <p:nvGrpSpPr>
          <p:cNvPr id="113" name="Google Shape;113;p7"/>
          <p:cNvGrpSpPr/>
          <p:nvPr/>
        </p:nvGrpSpPr>
        <p:grpSpPr>
          <a:xfrm>
            <a:off x="280416" y="655320"/>
            <a:ext cx="2225040" cy="469392"/>
            <a:chOff x="280416" y="655320"/>
            <a:chExt cx="2225040" cy="469392"/>
          </a:xfrm>
        </p:grpSpPr>
        <p:pic>
          <p:nvPicPr>
            <p:cNvPr id="114" name="Google Shape;114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8704" y="673608"/>
              <a:ext cx="2206752" cy="4130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7"/>
            <p:cNvSpPr/>
            <p:nvPr/>
          </p:nvSpPr>
          <p:spPr>
            <a:xfrm>
              <a:off x="280416" y="655320"/>
              <a:ext cx="2204085" cy="410209"/>
            </a:xfrm>
            <a:custGeom>
              <a:rect b="b" l="l" r="r" t="t"/>
              <a:pathLst>
                <a:path extrusionOk="0" h="410209" w="2204085">
                  <a:moveTo>
                    <a:pt x="2203704" y="0"/>
                  </a:moveTo>
                  <a:lnTo>
                    <a:pt x="0" y="0"/>
                  </a:lnTo>
                  <a:lnTo>
                    <a:pt x="0" y="409955"/>
                  </a:lnTo>
                  <a:lnTo>
                    <a:pt x="2203704" y="409955"/>
                  </a:lnTo>
                  <a:lnTo>
                    <a:pt x="220370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6" name="Google Shape;116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9560" y="966216"/>
              <a:ext cx="682751" cy="158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7"/>
          <p:cNvSpPr txBox="1"/>
          <p:nvPr/>
        </p:nvSpPr>
        <p:spPr>
          <a:xfrm>
            <a:off x="332616" y="655333"/>
            <a:ext cx="22041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5244" marR="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dept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29" lvl="0" marL="582295" marR="7118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(deptno NUMBER(2),  dname VARCHAR2(14),  loc	dname VARCHAR2(14),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5244" marR="0" rtl="0" algn="l">
              <a:lnSpc>
                <a:spcPct val="11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Table created.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8" name="Google Shape;11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704" y="1248156"/>
            <a:ext cx="2206752" cy="13411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7"/>
          <p:cNvSpPr txBox="1"/>
          <p:nvPr/>
        </p:nvSpPr>
        <p:spPr>
          <a:xfrm>
            <a:off x="280416" y="1229868"/>
            <a:ext cx="2204085" cy="13144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838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1" i="0" lang="en-US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DESCRIBE dept</a:t>
            </a:r>
            <a:endParaRPr b="0" i="0" sz="5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0" name="Google Shape;12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0416" y="1405128"/>
            <a:ext cx="2197607" cy="28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1-267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8"/>
          <p:cNvSpPr txBox="1"/>
          <p:nvPr>
            <p:ph type="title"/>
          </p:nvPr>
        </p:nvSpPr>
        <p:spPr>
          <a:xfrm>
            <a:off x="615188" y="162305"/>
            <a:ext cx="157289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Tables in the Oracle Database</a:t>
            </a:r>
            <a:endParaRPr/>
          </a:p>
        </p:txBody>
      </p:sp>
      <p:sp>
        <p:nvSpPr>
          <p:cNvPr id="128" name="Google Shape;128;p8"/>
          <p:cNvSpPr txBox="1"/>
          <p:nvPr/>
        </p:nvSpPr>
        <p:spPr>
          <a:xfrm>
            <a:off x="279908" y="525561"/>
            <a:ext cx="22308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Tables: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5080" rtl="0" algn="l">
              <a:lnSpc>
                <a:spcPct val="116666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Are a collection of tables created and maintained by  the user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555" lvl="1" marL="29464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Contain user information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Dictionary: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70485" rtl="0" algn="l">
              <a:lnSpc>
                <a:spcPct val="116666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a collection of tables created and maintained by  the Oracle Server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555" lvl="1" marL="294640" marR="0" rtl="0" algn="l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Contain database information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en-US" sz="350" u="none" cap="none" strike="noStrik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1-268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9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-US" sz="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b="0" i="0" sz="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9"/>
          <p:cNvGrpSpPr/>
          <p:nvPr/>
        </p:nvGrpSpPr>
        <p:grpSpPr>
          <a:xfrm>
            <a:off x="336042" y="689609"/>
            <a:ext cx="2329433" cy="229361"/>
            <a:chOff x="336042" y="689609"/>
            <a:chExt cx="2329433" cy="229361"/>
          </a:xfrm>
        </p:grpSpPr>
        <p:pic>
          <p:nvPicPr>
            <p:cNvPr id="136" name="Google Shape;136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0520" y="704087"/>
              <a:ext cx="2314955" cy="2148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9"/>
            <p:cNvSpPr/>
            <p:nvPr/>
          </p:nvSpPr>
          <p:spPr>
            <a:xfrm>
              <a:off x="336042" y="689609"/>
              <a:ext cx="2304415" cy="204470"/>
            </a:xfrm>
            <a:custGeom>
              <a:rect b="b" l="l" r="r" t="t"/>
              <a:pathLst>
                <a:path extrusionOk="0" h="204469" w="2304415">
                  <a:moveTo>
                    <a:pt x="0" y="204216"/>
                  </a:moveTo>
                  <a:lnTo>
                    <a:pt x="2304288" y="204216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20421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38" name="Google Shape;138;p9"/>
          <p:cNvGraphicFramePr/>
          <p:nvPr/>
        </p:nvGraphicFramePr>
        <p:xfrm>
          <a:off x="336042" y="6896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{1910C147-6415-44E6-8DC0-3F51A72119E4}</a:tableStyleId>
              </a:tblPr>
              <a:tblGrid>
                <a:gridCol w="35550"/>
                <a:gridCol w="810250"/>
                <a:gridCol w="1457325"/>
              </a:tblGrid>
              <a:tr h="97800">
                <a:tc gridSpan="3">
                  <a:txBody>
                    <a:bodyPr/>
                    <a:lstStyle/>
                    <a:p>
                      <a:pPr indent="0" lvl="0" marL="59055" marR="0" rtl="0" algn="l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table_name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0150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  <a:tr h="9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3495" marR="0" rtl="0" algn="l">
                        <a:lnSpc>
                          <a:spcPct val="11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	user_tables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795" marR="0" rtl="0" algn="l">
                        <a:lnSpc>
                          <a:spcPct val="11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pSp>
        <p:nvGrpSpPr>
          <p:cNvPr id="139" name="Google Shape;139;p9"/>
          <p:cNvGrpSpPr/>
          <p:nvPr/>
        </p:nvGrpSpPr>
        <p:grpSpPr>
          <a:xfrm>
            <a:off x="336042" y="1503425"/>
            <a:ext cx="2329433" cy="204978"/>
            <a:chOff x="336042" y="1503425"/>
            <a:chExt cx="2329433" cy="204978"/>
          </a:xfrm>
        </p:grpSpPr>
        <p:pic>
          <p:nvPicPr>
            <p:cNvPr id="140" name="Google Shape;140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0520" y="1517903"/>
              <a:ext cx="2314955" cy="19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9"/>
            <p:cNvSpPr/>
            <p:nvPr/>
          </p:nvSpPr>
          <p:spPr>
            <a:xfrm>
              <a:off x="336042" y="1503425"/>
              <a:ext cx="2304415" cy="180340"/>
            </a:xfrm>
            <a:custGeom>
              <a:rect b="b" l="l" r="r" t="t"/>
              <a:pathLst>
                <a:path extrusionOk="0" h="180339" w="2304415">
                  <a:moveTo>
                    <a:pt x="2304288" y="0"/>
                  </a:moveTo>
                  <a:lnTo>
                    <a:pt x="0" y="0"/>
                  </a:lnTo>
                  <a:lnTo>
                    <a:pt x="0" y="179831"/>
                  </a:lnTo>
                  <a:lnTo>
                    <a:pt x="2304288" y="179831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336042" y="1503425"/>
              <a:ext cx="2304415" cy="180340"/>
            </a:xfrm>
            <a:custGeom>
              <a:rect b="b" l="l" r="r" t="t"/>
              <a:pathLst>
                <a:path extrusionOk="0" h="180339" w="2304415">
                  <a:moveTo>
                    <a:pt x="0" y="179831"/>
                  </a:moveTo>
                  <a:lnTo>
                    <a:pt x="2304288" y="179831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17983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43" name="Google Shape;143;p9"/>
          <p:cNvGraphicFramePr/>
          <p:nvPr/>
        </p:nvGraphicFramePr>
        <p:xfrm>
          <a:off x="336042" y="15034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{1910C147-6415-44E6-8DC0-3F51A72119E4}</a:tableStyleId>
              </a:tblPr>
              <a:tblGrid>
                <a:gridCol w="35550"/>
                <a:gridCol w="840750"/>
                <a:gridCol w="1426850"/>
              </a:tblGrid>
              <a:tr h="76825">
                <a:tc gridSpan="3">
                  <a:txBody>
                    <a:bodyPr/>
                    <a:lstStyle/>
                    <a:p>
                      <a:pPr indent="0" lvl="0" marL="64135" marR="0" rtl="0" algn="l">
                        <a:lnSpc>
                          <a:spcPct val="9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*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 hMerge="1"/>
                <a:tc hMerge="1"/>
              </a:tr>
              <a:tr h="9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1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	user_catalog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1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44" name="Google Shape;144;p9"/>
          <p:cNvSpPr txBox="1"/>
          <p:nvPr>
            <p:ph type="title"/>
          </p:nvPr>
        </p:nvSpPr>
        <p:spPr>
          <a:xfrm>
            <a:off x="637159" y="162305"/>
            <a:ext cx="153289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Querying the Data Dictionary</a:t>
            </a:r>
            <a:endParaRPr/>
          </a:p>
        </p:txBody>
      </p:sp>
      <p:grpSp>
        <p:nvGrpSpPr>
          <p:cNvPr id="145" name="Google Shape;145;p9"/>
          <p:cNvGrpSpPr/>
          <p:nvPr/>
        </p:nvGrpSpPr>
        <p:grpSpPr>
          <a:xfrm>
            <a:off x="288036" y="899159"/>
            <a:ext cx="2503931" cy="667512"/>
            <a:chOff x="288036" y="899159"/>
            <a:chExt cx="2503931" cy="667512"/>
          </a:xfrm>
        </p:grpSpPr>
        <p:pic>
          <p:nvPicPr>
            <p:cNvPr id="146" name="Google Shape;146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0520" y="1048511"/>
              <a:ext cx="2314955" cy="2118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9"/>
            <p:cNvSpPr/>
            <p:nvPr/>
          </p:nvSpPr>
          <p:spPr>
            <a:xfrm>
              <a:off x="336042" y="1034033"/>
              <a:ext cx="2304415" cy="201295"/>
            </a:xfrm>
            <a:custGeom>
              <a:rect b="b" l="l" r="r" t="t"/>
              <a:pathLst>
                <a:path extrusionOk="0" h="201294" w="2304415">
                  <a:moveTo>
                    <a:pt x="0" y="201168"/>
                  </a:moveTo>
                  <a:lnTo>
                    <a:pt x="2304288" y="201168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20116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8" name="Google Shape;148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89560" y="899159"/>
              <a:ext cx="2017776" cy="182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8036" y="1286255"/>
              <a:ext cx="2503931" cy="2804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9"/>
          <p:cNvSpPr txBox="1"/>
          <p:nvPr/>
        </p:nvSpPr>
        <p:spPr>
          <a:xfrm>
            <a:off x="314706" y="1287525"/>
            <a:ext cx="2401570" cy="22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70485" lvl="0" marL="8255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6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View tables, views, synonyms, and sequences owned by  the user.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1" name="Google Shape;151;p9"/>
          <p:cNvGraphicFramePr/>
          <p:nvPr/>
        </p:nvGraphicFramePr>
        <p:xfrm>
          <a:off x="336042" y="10340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{1910C147-6415-44E6-8DC0-3F51A72119E4}</a:tableStyleId>
              </a:tblPr>
              <a:tblGrid>
                <a:gridCol w="35550"/>
                <a:gridCol w="854700"/>
                <a:gridCol w="1413500"/>
              </a:tblGrid>
              <a:tr h="95250">
                <a:tc gridSpan="3">
                  <a:txBody>
                    <a:bodyPr/>
                    <a:lstStyle/>
                    <a:p>
                      <a:pPr indent="0" lvl="0" marL="64135" marR="0" rtl="0" algn="l">
                        <a:lnSpc>
                          <a:spcPct val="9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DISTINCT object_type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3325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  <a:tr h="9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	user_objects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55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9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50"/>
                        <a:buFont typeface="Arial"/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55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152" name="Google Shape;152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4320" y="559307"/>
            <a:ext cx="1946148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9"/>
          <p:cNvSpPr txBox="1"/>
          <p:nvPr/>
        </p:nvSpPr>
        <p:spPr>
          <a:xfrm>
            <a:off x="299974" y="560323"/>
            <a:ext cx="1953895" cy="467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70485" lvl="0" marL="82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6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See the names of tables owned by the user.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950"/>
              <a:buFont typeface="Arial"/>
              <a:buNone/>
            </a:pPr>
            <a:r>
              <a:t/>
            </a:r>
            <a:endParaRPr b="0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0485" lvl="0" marL="977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650"/>
              <a:buFont typeface="Arial"/>
              <a:buChar char="•"/>
            </a:pPr>
            <a:r>
              <a:rPr b="1" i="0" lang="en-US" sz="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View distinct object types owned by the user.</a:t>
            </a:r>
            <a:endParaRPr b="0" i="0" sz="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2021-09-05T08:44:31Z</dcterms:created>
  <dc:creator>Julie Rose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2021-09-05T00:00:00Z</vt:filetime>
  </property>
</Properties>
</file>