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2108200" cx="2806700"/>
  <p:notesSz cx="2108200" cy="2806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gzlZlmZWglKLu3CDW5M7Y7qRrj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F90FC8-E1CC-4472-8462-124963CFE478}">
  <a:tblStyle styleId="{0EF90FC8-E1CC-4472-8462-124963CFE4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913394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93614" y="1"/>
            <a:ext cx="914586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2665098"/>
            <a:ext cx="913394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93614" y="2665098"/>
            <a:ext cx="914586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2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2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3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3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3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3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3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3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3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3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4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p4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4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7" name="Google Shape;657;p4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4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9" name="Google Shape;679;p4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p4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4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8" name="Google Shape;718;p4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p4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p5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8" name="Google Shape;768;p5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9" name="Google Shape;779;p5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p5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5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8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/>
          <p:nvPr>
            <p:ph type="ctrTitle"/>
          </p:nvPr>
        </p:nvSpPr>
        <p:spPr>
          <a:xfrm>
            <a:off x="763016" y="160781"/>
            <a:ext cx="1287017" cy="15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" type="subTitle"/>
          </p:nvPr>
        </p:nvSpPr>
        <p:spPr>
          <a:xfrm>
            <a:off x="421957" y="1180592"/>
            <a:ext cx="196913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" type="body"/>
          </p:nvPr>
        </p:nvSpPr>
        <p:spPr>
          <a:xfrm>
            <a:off x="140652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2" type="body"/>
          </p:nvPr>
        </p:nvSpPr>
        <p:spPr>
          <a:xfrm>
            <a:off x="1448720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/>
          <p:nvPr/>
        </p:nvSpPr>
        <p:spPr>
          <a:xfrm>
            <a:off x="0" y="0"/>
            <a:ext cx="2811780" cy="2108200"/>
          </a:xfrm>
          <a:custGeom>
            <a:rect b="b" l="l" r="r" t="t"/>
            <a:pathLst>
              <a:path extrusionOk="0" h="2108200" w="2811780">
                <a:moveTo>
                  <a:pt x="2811780" y="0"/>
                </a:moveTo>
                <a:lnTo>
                  <a:pt x="0" y="0"/>
                </a:lnTo>
                <a:lnTo>
                  <a:pt x="0" y="2107692"/>
                </a:lnTo>
                <a:lnTo>
                  <a:pt x="2811780" y="2107692"/>
                </a:lnTo>
                <a:lnTo>
                  <a:pt x="28117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5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5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55.png"/><Relationship Id="rId6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5.png"/><Relationship Id="rId4" Type="http://schemas.openxmlformats.org/officeDocument/2006/relationships/image" Target="../media/image70.png"/><Relationship Id="rId5" Type="http://schemas.openxmlformats.org/officeDocument/2006/relationships/image" Target="../media/image61.png"/><Relationship Id="rId6" Type="http://schemas.openxmlformats.org/officeDocument/2006/relationships/image" Target="../media/image56.png"/><Relationship Id="rId7" Type="http://schemas.openxmlformats.org/officeDocument/2006/relationships/image" Target="../media/image6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63.png"/><Relationship Id="rId6" Type="http://schemas.openxmlformats.org/officeDocument/2006/relationships/image" Target="../media/image60.png"/><Relationship Id="rId7" Type="http://schemas.openxmlformats.org/officeDocument/2006/relationships/image" Target="../media/image76.png"/><Relationship Id="rId8" Type="http://schemas.openxmlformats.org/officeDocument/2006/relationships/image" Target="../media/image7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6.png"/><Relationship Id="rId4" Type="http://schemas.openxmlformats.org/officeDocument/2006/relationships/image" Target="../media/image7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1.png"/><Relationship Id="rId4" Type="http://schemas.openxmlformats.org/officeDocument/2006/relationships/image" Target="../media/image7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5.png"/><Relationship Id="rId4" Type="http://schemas.openxmlformats.org/officeDocument/2006/relationships/image" Target="../media/image83.png"/><Relationship Id="rId5" Type="http://schemas.openxmlformats.org/officeDocument/2006/relationships/image" Target="../media/image80.png"/><Relationship Id="rId6" Type="http://schemas.openxmlformats.org/officeDocument/2006/relationships/image" Target="../media/image79.png"/><Relationship Id="rId7" Type="http://schemas.openxmlformats.org/officeDocument/2006/relationships/image" Target="../media/image78.png"/><Relationship Id="rId8" Type="http://schemas.openxmlformats.org/officeDocument/2006/relationships/image" Target="../media/image8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2.png"/><Relationship Id="rId4" Type="http://schemas.openxmlformats.org/officeDocument/2006/relationships/image" Target="../media/image91.png"/><Relationship Id="rId5" Type="http://schemas.openxmlformats.org/officeDocument/2006/relationships/image" Target="../media/image8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7.png"/><Relationship Id="rId4" Type="http://schemas.openxmlformats.org/officeDocument/2006/relationships/image" Target="../media/image84.png"/><Relationship Id="rId5" Type="http://schemas.openxmlformats.org/officeDocument/2006/relationships/image" Target="../media/image9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5.png"/><Relationship Id="rId4" Type="http://schemas.openxmlformats.org/officeDocument/2006/relationships/image" Target="../media/image8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0.png"/><Relationship Id="rId4" Type="http://schemas.openxmlformats.org/officeDocument/2006/relationships/image" Target="../media/image89.png"/><Relationship Id="rId5" Type="http://schemas.openxmlformats.org/officeDocument/2006/relationships/image" Target="../media/image96.png"/><Relationship Id="rId6" Type="http://schemas.openxmlformats.org/officeDocument/2006/relationships/image" Target="../media/image100.png"/><Relationship Id="rId7" Type="http://schemas.openxmlformats.org/officeDocument/2006/relationships/image" Target="../media/image9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9.png"/><Relationship Id="rId4" Type="http://schemas.openxmlformats.org/officeDocument/2006/relationships/image" Target="../media/image1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1119632" y="255523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603250" y="819150"/>
            <a:ext cx="16027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1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and Managing Tables</a:t>
            </a:r>
            <a:endParaRPr b="0" i="0" sz="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285750" y="261366"/>
            <a:ext cx="2242185" cy="1492250"/>
          </a:xfrm>
          <a:custGeom>
            <a:rect b="b" l="l" r="r" t="t"/>
            <a:pathLst>
              <a:path extrusionOk="0" h="1492250" w="2242185">
                <a:moveTo>
                  <a:pt x="0" y="1491996"/>
                </a:moveTo>
                <a:lnTo>
                  <a:pt x="2241804" y="1491996"/>
                </a:lnTo>
                <a:lnTo>
                  <a:pt x="2241804" y="0"/>
                </a:lnTo>
                <a:lnTo>
                  <a:pt x="0" y="0"/>
                </a:lnTo>
                <a:lnTo>
                  <a:pt x="0" y="149199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1104138" y="102489"/>
            <a:ext cx="5988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1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10"/>
          <p:cNvGraphicFramePr/>
          <p:nvPr/>
        </p:nvGraphicFramePr>
        <p:xfrm>
          <a:off x="284988" y="2613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{0EF90FC8-E1CC-4472-8462-124963CFE478}</a:tableStyleId>
              </a:tblPr>
              <a:tblGrid>
                <a:gridCol w="831850"/>
                <a:gridCol w="1410325"/>
              </a:tblGrid>
              <a:tr h="11302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8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VARCHAR2(</a:t>
                      </a:r>
                      <a:r>
                        <a:rPr b="1" i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Variable-length character data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0922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CHAR(</a:t>
                      </a:r>
                      <a:r>
                        <a:rPr b="1" i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Fixed-length character data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NUMBER(</a:t>
                      </a:r>
                      <a:r>
                        <a:rPr b="1" i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1" i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s)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1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Variable-length numeric data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2400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 and time values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6572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45339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Variable-length character data  up to 2 gigabytes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CLOB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data up to 4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gigabytes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RAW and LONG RAW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Raw binary data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6850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BLOB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2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Binary data up to 4 gigabytes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62550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BFILE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375285" rtl="0" algn="l">
                        <a:lnSpc>
                          <a:spcPct val="105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Binary data stored in an external  file; up to 4 gigabytes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ROWID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64 base number system representing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8419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unique address of a row in its table.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1-270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>
            <p:ph type="title"/>
          </p:nvPr>
        </p:nvSpPr>
        <p:spPr>
          <a:xfrm>
            <a:off x="842899" y="161670"/>
            <a:ext cx="11201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DateTime Data Types</a:t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285750" y="1184910"/>
            <a:ext cx="2242185" cy="533400"/>
          </a:xfrm>
          <a:custGeom>
            <a:rect b="b" l="l" r="r" t="t"/>
            <a:pathLst>
              <a:path extrusionOk="0" h="533400" w="2242185">
                <a:moveTo>
                  <a:pt x="0" y="533400"/>
                </a:moveTo>
                <a:lnTo>
                  <a:pt x="2241804" y="533400"/>
                </a:lnTo>
                <a:lnTo>
                  <a:pt x="224180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11"/>
          <p:cNvGraphicFramePr/>
          <p:nvPr/>
        </p:nvGraphicFramePr>
        <p:xfrm>
          <a:off x="285750" y="1184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{0EF90FC8-E1CC-4472-8462-124963CFE478}</a:tableStyleId>
              </a:tblPr>
              <a:tblGrid>
                <a:gridCol w="985525"/>
                <a:gridCol w="1256675"/>
              </a:tblGrid>
              <a:tr h="90175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9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020" marR="0" rtl="0" algn="l">
                        <a:lnSpc>
                          <a:spcPct val="9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84450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TIMESTAMP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020" marR="0" rtl="0" algn="l">
                        <a:lnSpc>
                          <a:spcPct val="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 with fractional seconds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72075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INTERVAL YEAR TO MONTH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9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020" marR="238759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Stored as an interval of years  and months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85425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INTERVAL DAY TO SECOND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020" marR="176530" rtl="0" algn="l">
                        <a:lnSpc>
                          <a:spcPct val="1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Stored as an interval of days to  hours minutes and seconds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11"/>
          <p:cNvSpPr txBox="1"/>
          <p:nvPr/>
        </p:nvSpPr>
        <p:spPr>
          <a:xfrm>
            <a:off x="285369" y="543525"/>
            <a:ext cx="2091689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Datetime enhancements with Oracle9</a:t>
            </a:r>
            <a:r>
              <a:rPr b="1" i="1" lang="en-US" sz="6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6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Datetime data types have been introduced.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data type storage is available.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7493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Enhancements have been made to time zones  and local time zone.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2"/>
          <p:cNvGrpSpPr/>
          <p:nvPr/>
        </p:nvGrpSpPr>
        <p:grpSpPr>
          <a:xfrm>
            <a:off x="336042" y="1469898"/>
            <a:ext cx="2329434" cy="204978"/>
            <a:chOff x="336042" y="1277873"/>
            <a:chExt cx="2329434" cy="204978"/>
          </a:xfrm>
        </p:grpSpPr>
        <p:pic>
          <p:nvPicPr>
            <p:cNvPr id="174" name="Google Shape;17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520" y="1292351"/>
              <a:ext cx="2314956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2"/>
            <p:cNvSpPr/>
            <p:nvPr/>
          </p:nvSpPr>
          <p:spPr>
            <a:xfrm>
              <a:off x="336042" y="1277873"/>
              <a:ext cx="2304415" cy="180340"/>
            </a:xfrm>
            <a:custGeom>
              <a:rect b="b" l="l" r="r" t="t"/>
              <a:pathLst>
                <a:path extrusionOk="0" h="180340" w="2304415">
                  <a:moveTo>
                    <a:pt x="2304288" y="0"/>
                  </a:moveTo>
                  <a:lnTo>
                    <a:pt x="0" y="0"/>
                  </a:lnTo>
                  <a:lnTo>
                    <a:pt x="0" y="179831"/>
                  </a:lnTo>
                  <a:lnTo>
                    <a:pt x="2304288" y="179831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336042" y="1277873"/>
              <a:ext cx="2304415" cy="180340"/>
            </a:xfrm>
            <a:custGeom>
              <a:rect b="b" l="l" r="r" t="t"/>
              <a:pathLst>
                <a:path extrusionOk="0" h="180340" w="2304415">
                  <a:moveTo>
                    <a:pt x="0" y="179831"/>
                  </a:moveTo>
                  <a:lnTo>
                    <a:pt x="2304288" y="179831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798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2"/>
          <p:cNvSpPr txBox="1"/>
          <p:nvPr>
            <p:ph type="title"/>
          </p:nvPr>
        </p:nvSpPr>
        <p:spPr>
          <a:xfrm>
            <a:off x="842263" y="162305"/>
            <a:ext cx="11201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DateTime Data Types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284784" y="548131"/>
            <a:ext cx="223139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just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 is an extension of the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just">
              <a:lnSpc>
                <a:spcPct val="100800"/>
              </a:lnSpc>
              <a:spcBef>
                <a:spcPts val="27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stores the year, month, and day of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 type, plus hour, minute, and second values as well  as the fractional second value.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 is specified as follows: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336042" y="1509836"/>
            <a:ext cx="23043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TIMESTAMP[(fractional_seconds_precision)]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>
            <p:ph type="title"/>
          </p:nvPr>
        </p:nvSpPr>
        <p:spPr>
          <a:xfrm>
            <a:off x="387223" y="154686"/>
            <a:ext cx="20300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TIMESTAMP WITH TIME ZONE </a:t>
            </a:r>
            <a:r>
              <a:rPr lang="en-US"/>
              <a:t>Data Type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285369" y="548131"/>
            <a:ext cx="212788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125095" lvl="0" marL="137160" marR="16764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WITH TIME ZONE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variant of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 includes a time zone  displacement in its value.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time zone displacement is the difference, in  hours and minutes, between local time and UTC.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13"/>
          <p:cNvGrpSpPr/>
          <p:nvPr/>
        </p:nvGrpSpPr>
        <p:grpSpPr>
          <a:xfrm>
            <a:off x="291851" y="1305426"/>
            <a:ext cx="2329434" cy="270084"/>
            <a:chOff x="291846" y="1131569"/>
            <a:chExt cx="2329434" cy="203453"/>
          </a:xfrm>
        </p:grpSpPr>
        <p:pic>
          <p:nvPicPr>
            <p:cNvPr id="189" name="Google Shape;18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6324" y="1146047"/>
              <a:ext cx="2314956" cy="18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3"/>
            <p:cNvSpPr/>
            <p:nvPr/>
          </p:nvSpPr>
          <p:spPr>
            <a:xfrm>
              <a:off x="291846" y="1131569"/>
              <a:ext cx="2304415" cy="178435"/>
            </a:xfrm>
            <a:custGeom>
              <a:rect b="b" l="l" r="r" t="t"/>
              <a:pathLst>
                <a:path extrusionOk="0" h="178434" w="2304415">
                  <a:moveTo>
                    <a:pt x="2304288" y="0"/>
                  </a:moveTo>
                  <a:lnTo>
                    <a:pt x="0" y="0"/>
                  </a:lnTo>
                  <a:lnTo>
                    <a:pt x="0" y="178307"/>
                  </a:lnTo>
                  <a:lnTo>
                    <a:pt x="2304288" y="178307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91846" y="1131569"/>
              <a:ext cx="2304415" cy="178435"/>
            </a:xfrm>
            <a:custGeom>
              <a:rect b="b" l="l" r="r" t="t"/>
              <a:pathLst>
                <a:path extrusionOk="0" h="178434" w="2304415">
                  <a:moveTo>
                    <a:pt x="0" y="178307"/>
                  </a:moveTo>
                  <a:lnTo>
                    <a:pt x="2304288" y="178307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85371" y="1343519"/>
            <a:ext cx="23043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64135" marR="5162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TIMESTAMP[(fractional_seconds_precision)]  WITH TIME ZONE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354584" y="154051"/>
            <a:ext cx="20942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TIMESTAMP WITH LOCAL TIME </a:t>
            </a:r>
            <a:r>
              <a:rPr lang="en-US"/>
              <a:t>Data Type</a:t>
            </a:r>
            <a:endParaRPr/>
          </a:p>
        </p:txBody>
      </p:sp>
      <p:sp>
        <p:nvSpPr>
          <p:cNvPr id="200" name="Google Shape;200;p14"/>
          <p:cNvSpPr txBox="1"/>
          <p:nvPr/>
        </p:nvSpPr>
        <p:spPr>
          <a:xfrm>
            <a:off x="284784" y="547242"/>
            <a:ext cx="219583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125095" lvl="0" marL="137160" marR="131445" rtl="0" algn="just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WITH LOCAL TIME ZONE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another  variant of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 includes a time zone  displacement in its value.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00965" rtl="0" algn="just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stored in the database is normalized to the  database time zone.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43180" rtl="0" algn="just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time zone displacement is not stored as part  of the column data; Oracle returns the data in the  users' local session time zone.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just">
              <a:lnSpc>
                <a:spcPct val="103099"/>
              </a:lnSpc>
              <a:spcBef>
                <a:spcPts val="1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WITH LOCAL TIME ZONE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 is  specified as follows: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4"/>
          <p:cNvGrpSpPr/>
          <p:nvPr/>
        </p:nvGrpSpPr>
        <p:grpSpPr>
          <a:xfrm>
            <a:off x="343662" y="1677162"/>
            <a:ext cx="2329434" cy="204978"/>
            <a:chOff x="343662" y="1677162"/>
            <a:chExt cx="2329434" cy="204978"/>
          </a:xfrm>
        </p:grpSpPr>
        <p:pic>
          <p:nvPicPr>
            <p:cNvPr id="202" name="Google Shape;20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8140" y="1691640"/>
              <a:ext cx="2314956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4"/>
            <p:cNvSpPr/>
            <p:nvPr/>
          </p:nvSpPr>
          <p:spPr>
            <a:xfrm>
              <a:off x="343662" y="1677162"/>
              <a:ext cx="2304415" cy="180340"/>
            </a:xfrm>
            <a:custGeom>
              <a:rect b="b" l="l" r="r" t="t"/>
              <a:pathLst>
                <a:path extrusionOk="0" h="180339" w="2304415">
                  <a:moveTo>
                    <a:pt x="2304288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2304288" y="179832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343662" y="1677162"/>
              <a:ext cx="2304415" cy="180340"/>
            </a:xfrm>
            <a:custGeom>
              <a:rect b="b" l="l" r="r" t="t"/>
              <a:pathLst>
                <a:path extrusionOk="0" h="180339" w="2304415">
                  <a:moveTo>
                    <a:pt x="0" y="179832"/>
                  </a:moveTo>
                  <a:lnTo>
                    <a:pt x="2304288" y="179832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4"/>
          <p:cNvSpPr txBox="1"/>
          <p:nvPr/>
        </p:nvSpPr>
        <p:spPr>
          <a:xfrm>
            <a:off x="343650" y="1677147"/>
            <a:ext cx="23043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864" marR="51689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TIMESTAMP[(fractional_seconds_precision)]  WITH LOCAL TIME ZONE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 txBox="1"/>
          <p:nvPr>
            <p:ph type="title"/>
          </p:nvPr>
        </p:nvSpPr>
        <p:spPr>
          <a:xfrm>
            <a:off x="452755" y="154051"/>
            <a:ext cx="18992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INTERVAL YEAR TO MONTH </a:t>
            </a:r>
            <a:r>
              <a:rPr lang="en-US"/>
              <a:t>Data Type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285369" y="547242"/>
            <a:ext cx="214693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INTERVAL YEAR TO MONTH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stores a period of time  using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YEAR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MONTH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datetime fields.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5"/>
          <p:cNvGrpSpPr/>
          <p:nvPr/>
        </p:nvGrpSpPr>
        <p:grpSpPr>
          <a:xfrm>
            <a:off x="313182" y="799338"/>
            <a:ext cx="2329433" cy="160781"/>
            <a:chOff x="313182" y="799338"/>
            <a:chExt cx="2329433" cy="160781"/>
          </a:xfrm>
        </p:grpSpPr>
        <p:pic>
          <p:nvPicPr>
            <p:cNvPr id="215" name="Google Shape;21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660" y="813816"/>
              <a:ext cx="2314955" cy="146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5"/>
            <p:cNvSpPr/>
            <p:nvPr/>
          </p:nvSpPr>
          <p:spPr>
            <a:xfrm>
              <a:off x="313182" y="799338"/>
              <a:ext cx="2304415" cy="135890"/>
            </a:xfrm>
            <a:custGeom>
              <a:rect b="b" l="l" r="r" t="t"/>
              <a:pathLst>
                <a:path extrusionOk="0" h="135890" w="2304415">
                  <a:moveTo>
                    <a:pt x="2304288" y="0"/>
                  </a:moveTo>
                  <a:lnTo>
                    <a:pt x="0" y="0"/>
                  </a:lnTo>
                  <a:lnTo>
                    <a:pt x="0" y="135635"/>
                  </a:lnTo>
                  <a:lnTo>
                    <a:pt x="2304288" y="135635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13182" y="799338"/>
              <a:ext cx="2304415" cy="135890"/>
            </a:xfrm>
            <a:custGeom>
              <a:rect b="b" l="l" r="r" t="t"/>
              <a:pathLst>
                <a:path extrusionOk="0" h="135890" w="2304415">
                  <a:moveTo>
                    <a:pt x="0" y="135635"/>
                  </a:moveTo>
                  <a:lnTo>
                    <a:pt x="2304288" y="135635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5"/>
          <p:cNvSpPr txBox="1"/>
          <p:nvPr/>
        </p:nvSpPr>
        <p:spPr>
          <a:xfrm>
            <a:off x="313182" y="799338"/>
            <a:ext cx="2304415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64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YEAR [(year_precision)] TO MONTH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9" name="Google Shape;219;p15"/>
          <p:cNvGrpSpPr/>
          <p:nvPr/>
        </p:nvGrpSpPr>
        <p:grpSpPr>
          <a:xfrm>
            <a:off x="299466" y="989838"/>
            <a:ext cx="2329433" cy="942593"/>
            <a:chOff x="299466" y="989838"/>
            <a:chExt cx="2329433" cy="942593"/>
          </a:xfrm>
        </p:grpSpPr>
        <p:pic>
          <p:nvPicPr>
            <p:cNvPr id="220" name="Google Shape;22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3944" y="1004316"/>
              <a:ext cx="2314955" cy="928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5"/>
            <p:cNvSpPr/>
            <p:nvPr/>
          </p:nvSpPr>
          <p:spPr>
            <a:xfrm>
              <a:off x="299466" y="989838"/>
              <a:ext cx="2304415" cy="917575"/>
            </a:xfrm>
            <a:custGeom>
              <a:rect b="b" l="l" r="r" t="t"/>
              <a:pathLst>
                <a:path extrusionOk="0" h="917575" w="2304415">
                  <a:moveTo>
                    <a:pt x="2304288" y="0"/>
                  </a:moveTo>
                  <a:lnTo>
                    <a:pt x="0" y="0"/>
                  </a:lnTo>
                  <a:lnTo>
                    <a:pt x="0" y="917448"/>
                  </a:lnTo>
                  <a:lnTo>
                    <a:pt x="2304288" y="917448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99466" y="989838"/>
              <a:ext cx="2304415" cy="917575"/>
            </a:xfrm>
            <a:custGeom>
              <a:rect b="b" l="l" r="r" t="t"/>
              <a:pathLst>
                <a:path extrusionOk="0" h="917575" w="2304415">
                  <a:moveTo>
                    <a:pt x="0" y="917448"/>
                  </a:moveTo>
                  <a:lnTo>
                    <a:pt x="2304288" y="917448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9174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5"/>
          <p:cNvSpPr txBox="1"/>
          <p:nvPr/>
        </p:nvSpPr>
        <p:spPr>
          <a:xfrm>
            <a:off x="351275" y="983751"/>
            <a:ext cx="20103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'123-2' YEAR(3) TO MONTH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an interval of 123 years, 2 months.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'123' YEAR(3)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an interval of 123 years 0 months.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'300' MONTH(3)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an interval of 300 months.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'123' YEAR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7999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 an error, because the default precision is 2,has   and '123' 3 digits.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/>
          <p:nvPr>
            <p:ph type="title"/>
          </p:nvPr>
        </p:nvSpPr>
        <p:spPr>
          <a:xfrm>
            <a:off x="452120" y="154686"/>
            <a:ext cx="18992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INTERVAL DAY TO SECOND </a:t>
            </a:r>
            <a:r>
              <a:rPr lang="en-US"/>
              <a:t>Data Type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284784" y="548131"/>
            <a:ext cx="223075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INTERVAL DAY TO SECOND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stores a period of time  in terms of days, hours, minutes, and seconds.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313182" y="799337"/>
            <a:ext cx="2329434" cy="192785"/>
            <a:chOff x="313182" y="799337"/>
            <a:chExt cx="2329434" cy="192785"/>
          </a:xfrm>
        </p:grpSpPr>
        <p:pic>
          <p:nvPicPr>
            <p:cNvPr id="233" name="Google Shape;23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660" y="813815"/>
              <a:ext cx="2314956" cy="17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16"/>
            <p:cNvSpPr/>
            <p:nvPr/>
          </p:nvSpPr>
          <p:spPr>
            <a:xfrm>
              <a:off x="313182" y="799337"/>
              <a:ext cx="2304415" cy="167640"/>
            </a:xfrm>
            <a:custGeom>
              <a:rect b="b" l="l" r="r" t="t"/>
              <a:pathLst>
                <a:path extrusionOk="0" h="167640" w="2304415">
                  <a:moveTo>
                    <a:pt x="2304288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2304288" y="167639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13182" y="799337"/>
              <a:ext cx="2304415" cy="167640"/>
            </a:xfrm>
            <a:custGeom>
              <a:rect b="b" l="l" r="r" t="t"/>
              <a:pathLst>
                <a:path extrusionOk="0" h="167640" w="2304415">
                  <a:moveTo>
                    <a:pt x="0" y="167639"/>
                  </a:moveTo>
                  <a:lnTo>
                    <a:pt x="2304288" y="167639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6"/>
          <p:cNvSpPr txBox="1"/>
          <p:nvPr/>
        </p:nvSpPr>
        <p:spPr>
          <a:xfrm>
            <a:off x="313181" y="799337"/>
            <a:ext cx="2304415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135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DAY [(day_precision)]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165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SECOND [(fractional_seconds_precision)]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7" name="Google Shape;237;p16"/>
          <p:cNvGrpSpPr/>
          <p:nvPr/>
        </p:nvGrpSpPr>
        <p:grpSpPr>
          <a:xfrm>
            <a:off x="299466" y="1041653"/>
            <a:ext cx="2329434" cy="733806"/>
            <a:chOff x="299466" y="1041653"/>
            <a:chExt cx="2329434" cy="733806"/>
          </a:xfrm>
        </p:grpSpPr>
        <p:pic>
          <p:nvPicPr>
            <p:cNvPr id="238" name="Google Shape;23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3944" y="1056131"/>
              <a:ext cx="2314956" cy="719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6"/>
            <p:cNvSpPr/>
            <p:nvPr/>
          </p:nvSpPr>
          <p:spPr>
            <a:xfrm>
              <a:off x="299466" y="1041653"/>
              <a:ext cx="2304415" cy="708660"/>
            </a:xfrm>
            <a:custGeom>
              <a:rect b="b" l="l" r="r" t="t"/>
              <a:pathLst>
                <a:path extrusionOk="0" h="708660" w="2304415">
                  <a:moveTo>
                    <a:pt x="2304288" y="0"/>
                  </a:moveTo>
                  <a:lnTo>
                    <a:pt x="0" y="0"/>
                  </a:lnTo>
                  <a:lnTo>
                    <a:pt x="0" y="708659"/>
                  </a:lnTo>
                  <a:lnTo>
                    <a:pt x="2304288" y="708659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99466" y="1041653"/>
              <a:ext cx="2304415" cy="708660"/>
            </a:xfrm>
            <a:custGeom>
              <a:rect b="b" l="l" r="r" t="t"/>
              <a:pathLst>
                <a:path extrusionOk="0" h="708660" w="2304415">
                  <a:moveTo>
                    <a:pt x="0" y="708659"/>
                  </a:moveTo>
                  <a:lnTo>
                    <a:pt x="2304288" y="708659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7086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6"/>
          <p:cNvSpPr txBox="1"/>
          <p:nvPr/>
        </p:nvSpPr>
        <p:spPr>
          <a:xfrm>
            <a:off x="299465" y="1041653"/>
            <a:ext cx="230441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'4 5:12:10.222' DAY TO SECOND(3)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4 days, 5 hours, 12 minutes, 10 seconds,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222 thousandths of a second.INTERVAL '123' YEAR(3).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'7' DAY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7 days.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'180' DAY(3)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180 days.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>
            <p:ph type="title"/>
          </p:nvPr>
        </p:nvSpPr>
        <p:spPr>
          <a:xfrm>
            <a:off x="648716" y="73914"/>
            <a:ext cx="1497965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 Table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</a:pPr>
            <a:r>
              <a:rPr lang="en-US"/>
              <a:t>by Using a Subquery Syntax</a:t>
            </a:r>
            <a:endParaRPr/>
          </a:p>
        </p:txBody>
      </p:sp>
      <p:sp>
        <p:nvSpPr>
          <p:cNvPr id="249" name="Google Shape;249;p18"/>
          <p:cNvSpPr txBox="1"/>
          <p:nvPr/>
        </p:nvSpPr>
        <p:spPr>
          <a:xfrm>
            <a:off x="279908" y="546608"/>
            <a:ext cx="212280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125095" lvl="0" marL="137160" marR="5080" rtl="0" algn="just">
              <a:lnSpc>
                <a:spcPct val="985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table and insert rows by combining the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and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i="1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subquery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279908" y="1276604"/>
            <a:ext cx="202374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Match the number of specified columns to the  number of subquery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44475" rtl="0" algn="l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columns with column names and  default values.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18"/>
          <p:cNvGrpSpPr/>
          <p:nvPr/>
        </p:nvGrpSpPr>
        <p:grpSpPr>
          <a:xfrm>
            <a:off x="281178" y="928878"/>
            <a:ext cx="2335530" cy="307085"/>
            <a:chOff x="281178" y="928878"/>
            <a:chExt cx="2335530" cy="307085"/>
          </a:xfrm>
        </p:grpSpPr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943356"/>
              <a:ext cx="2321052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8"/>
            <p:cNvSpPr/>
            <p:nvPr/>
          </p:nvSpPr>
          <p:spPr>
            <a:xfrm>
              <a:off x="281178" y="928878"/>
              <a:ext cx="2310765" cy="281940"/>
            </a:xfrm>
            <a:custGeom>
              <a:rect b="b" l="l" r="r" t="t"/>
              <a:pathLst>
                <a:path extrusionOk="0" h="281940" w="2310765">
                  <a:moveTo>
                    <a:pt x="2310384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2310384" y="281940"/>
                  </a:lnTo>
                  <a:lnTo>
                    <a:pt x="231038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281178" y="928878"/>
              <a:ext cx="2310765" cy="281940"/>
            </a:xfrm>
            <a:custGeom>
              <a:rect b="b" l="l" r="r" t="t"/>
              <a:pathLst>
                <a:path extrusionOk="0" h="281940" w="2310765">
                  <a:moveTo>
                    <a:pt x="0" y="281940"/>
                  </a:moveTo>
                  <a:lnTo>
                    <a:pt x="2310384" y="281940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8"/>
          <p:cNvSpPr txBox="1"/>
          <p:nvPr/>
        </p:nvSpPr>
        <p:spPr>
          <a:xfrm>
            <a:off x="281178" y="928878"/>
            <a:ext cx="2310765" cy="2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5244" marR="0" rtl="0" algn="l">
              <a:lnSpc>
                <a:spcPct val="11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95275" lvl="0" marL="55244" marR="10712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...)]  AS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subquery;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 txBox="1"/>
          <p:nvPr>
            <p:ph type="title"/>
          </p:nvPr>
        </p:nvSpPr>
        <p:spPr>
          <a:xfrm>
            <a:off x="452755" y="154686"/>
            <a:ext cx="18992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INTERVAL DAY TO SECOND </a:t>
            </a:r>
            <a:r>
              <a:rPr lang="en-US"/>
              <a:t>Data Type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285369" y="548131"/>
            <a:ext cx="223075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INTERVAL DAY TO SECOND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stores a period of time  in terms of days, hours, minutes, and seconds.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17"/>
          <p:cNvGrpSpPr/>
          <p:nvPr/>
        </p:nvGrpSpPr>
        <p:grpSpPr>
          <a:xfrm>
            <a:off x="299466" y="851153"/>
            <a:ext cx="2329433" cy="960882"/>
            <a:chOff x="299466" y="851153"/>
            <a:chExt cx="2329433" cy="960882"/>
          </a:xfrm>
        </p:grpSpPr>
        <p:pic>
          <p:nvPicPr>
            <p:cNvPr id="265" name="Google Shape;26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944" y="865631"/>
              <a:ext cx="2314955" cy="946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17"/>
            <p:cNvSpPr/>
            <p:nvPr/>
          </p:nvSpPr>
          <p:spPr>
            <a:xfrm>
              <a:off x="299466" y="851153"/>
              <a:ext cx="2304415" cy="935990"/>
            </a:xfrm>
            <a:custGeom>
              <a:rect b="b" l="l" r="r" t="t"/>
              <a:pathLst>
                <a:path extrusionOk="0" h="935989" w="2304415">
                  <a:moveTo>
                    <a:pt x="2304288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2304288" y="935736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99466" y="851153"/>
              <a:ext cx="2304415" cy="935990"/>
            </a:xfrm>
            <a:custGeom>
              <a:rect b="b" l="l" r="r" t="t"/>
              <a:pathLst>
                <a:path extrusionOk="0" h="935989" w="2304415">
                  <a:moveTo>
                    <a:pt x="0" y="935736"/>
                  </a:moveTo>
                  <a:lnTo>
                    <a:pt x="2304288" y="935736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9357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17"/>
          <p:cNvSpPr txBox="1"/>
          <p:nvPr/>
        </p:nvSpPr>
        <p:spPr>
          <a:xfrm>
            <a:off x="344551" y="847725"/>
            <a:ext cx="2085339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'4 5:12:10.222' DAY TO SECOND(3)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91770" rtl="0" algn="l">
              <a:lnSpc>
                <a:spcPct val="117999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4 days, 5 hours, 12 minutes, 10 seconds,  and 222 thousandths of a second.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'4 5:12' DAY TO MINUTE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4 days, 5 hours and 12 minutes.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'400 5' DAY(3) TO HOUR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400 days 5 hours.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'11:12:10.2222222' HOUR TO SECOND(7)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11 hours, 12 minutes, and 10.2222222 seconds.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281178" y="518922"/>
            <a:ext cx="2227326" cy="816101"/>
            <a:chOff x="281178" y="518922"/>
            <a:chExt cx="2227326" cy="816101"/>
          </a:xfrm>
        </p:grpSpPr>
        <p:sp>
          <p:nvSpPr>
            <p:cNvPr id="276" name="Google Shape;276;p19"/>
            <p:cNvSpPr/>
            <p:nvPr/>
          </p:nvSpPr>
          <p:spPr>
            <a:xfrm>
              <a:off x="281178" y="518922"/>
              <a:ext cx="2204085" cy="660400"/>
            </a:xfrm>
            <a:custGeom>
              <a:rect b="b" l="l" r="r" t="t"/>
              <a:pathLst>
                <a:path extrusionOk="0" h="660400" w="2204085">
                  <a:moveTo>
                    <a:pt x="2203704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2203704" y="659892"/>
                  </a:lnTo>
                  <a:lnTo>
                    <a:pt x="22037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81178" y="518922"/>
              <a:ext cx="2204085" cy="660400"/>
            </a:xfrm>
            <a:custGeom>
              <a:rect b="b" l="l" r="r" t="t"/>
              <a:pathLst>
                <a:path extrusionOk="0" h="660400" w="2204085">
                  <a:moveTo>
                    <a:pt x="0" y="659892"/>
                  </a:moveTo>
                  <a:lnTo>
                    <a:pt x="2203704" y="659892"/>
                  </a:lnTo>
                  <a:lnTo>
                    <a:pt x="2203704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1205484"/>
              <a:ext cx="2212848" cy="1295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9"/>
            <p:cNvSpPr/>
            <p:nvPr/>
          </p:nvSpPr>
          <p:spPr>
            <a:xfrm>
              <a:off x="281178" y="1191006"/>
              <a:ext cx="2202180" cy="119380"/>
            </a:xfrm>
            <a:custGeom>
              <a:rect b="b" l="l" r="r" t="t"/>
              <a:pathLst>
                <a:path extrusionOk="0" h="119380" w="2202180">
                  <a:moveTo>
                    <a:pt x="2202180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202180" y="118872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81178" y="1191006"/>
              <a:ext cx="2202180" cy="119380"/>
            </a:xfrm>
            <a:custGeom>
              <a:rect b="b" l="l" r="r" t="t"/>
              <a:pathLst>
                <a:path extrusionOk="0" h="119380" w="2202180">
                  <a:moveTo>
                    <a:pt x="0" y="118872"/>
                  </a:moveTo>
                  <a:lnTo>
                    <a:pt x="2202180" y="118872"/>
                  </a:lnTo>
                  <a:lnTo>
                    <a:pt x="2202180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19"/>
          <p:cNvSpPr txBox="1"/>
          <p:nvPr>
            <p:ph type="title"/>
          </p:nvPr>
        </p:nvSpPr>
        <p:spPr>
          <a:xfrm>
            <a:off x="412750" y="161670"/>
            <a:ext cx="19850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 Table by Using a Subquery</a:t>
            </a: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288163" y="493903"/>
            <a:ext cx="83883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3820" lvl="0" marL="958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dept80  AS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437388" y="691896"/>
            <a:ext cx="1369200" cy="408900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115" marR="0" rtl="0" algn="l">
              <a:lnSpc>
                <a:spcPct val="9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6395" marR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salary*12 ANNSAL,  hire_date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11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employees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department_id = 80;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Google Shape;28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32" y="1078992"/>
            <a:ext cx="682751" cy="16002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 txBox="1"/>
          <p:nvPr/>
        </p:nvSpPr>
        <p:spPr>
          <a:xfrm>
            <a:off x="288163" y="1067104"/>
            <a:ext cx="70167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7623" lvl="0" marL="59689" marR="508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created. 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 dept80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6" name="Google Shape;2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416" y="1357884"/>
            <a:ext cx="2193036" cy="34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63474" y="491490"/>
            <a:ext cx="2086610" cy="1109980"/>
          </a:xfrm>
          <a:custGeom>
            <a:rect b="b" l="l" r="r" t="t"/>
            <a:pathLst>
              <a:path extrusionOk="0" h="1109980" w="2086610">
                <a:moveTo>
                  <a:pt x="0" y="1109472"/>
                </a:moveTo>
                <a:lnTo>
                  <a:pt x="2086355" y="1109472"/>
                </a:lnTo>
                <a:lnTo>
                  <a:pt x="2086355" y="0"/>
                </a:lnTo>
                <a:lnTo>
                  <a:pt x="0" y="0"/>
                </a:lnTo>
                <a:lnTo>
                  <a:pt x="0" y="110947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835913" y="160146"/>
            <a:ext cx="1135380" cy="184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Objects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" name="Google Shape;59;p2"/>
          <p:cNvGraphicFramePr/>
          <p:nvPr/>
        </p:nvGraphicFramePr>
        <p:xfrm>
          <a:off x="356615" y="491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{0EF90FC8-E1CC-4472-8462-124963CFE478}</a:tableStyleId>
              </a:tblPr>
              <a:tblGrid>
                <a:gridCol w="495300"/>
                <a:gridCol w="1600825"/>
              </a:tblGrid>
              <a:tr h="169550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42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4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299925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Basic unit of storage; composed of rows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and columns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7A7"/>
                    </a:solidFill>
                  </a:tcPr>
                </a:tc>
              </a:tr>
              <a:tr h="265425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View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14097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Logically represents subsets of data from  one or more tables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30800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Sequence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Numeric value generator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47325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Improves the performance of some queries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28900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Synonym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Gives alternative names to objects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 txBox="1"/>
          <p:nvPr>
            <p:ph type="title"/>
          </p:nvPr>
        </p:nvSpPr>
        <p:spPr>
          <a:xfrm>
            <a:off x="654812" y="154686"/>
            <a:ext cx="14947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lang="en-US"/>
              <a:t>Statement</a:t>
            </a:r>
            <a:endParaRPr/>
          </a:p>
        </p:txBody>
      </p:sp>
      <p:sp>
        <p:nvSpPr>
          <p:cNvPr id="294" name="Google Shape;294;p20"/>
          <p:cNvSpPr txBox="1"/>
          <p:nvPr/>
        </p:nvSpPr>
        <p:spPr>
          <a:xfrm>
            <a:off x="279908" y="535548"/>
            <a:ext cx="1840864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to: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new column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an existing column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a default value for the new column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Drop a column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1-280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 txBox="1"/>
          <p:nvPr>
            <p:ph type="title"/>
          </p:nvPr>
        </p:nvSpPr>
        <p:spPr>
          <a:xfrm>
            <a:off x="655447" y="154686"/>
            <a:ext cx="14947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lang="en-US"/>
              <a:t>Statement</a:t>
            </a:r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262890" y="774953"/>
            <a:ext cx="2340102" cy="307085"/>
            <a:chOff x="262890" y="774953"/>
            <a:chExt cx="2340102" cy="307085"/>
          </a:xfrm>
        </p:grpSpPr>
        <p:pic>
          <p:nvPicPr>
            <p:cNvPr id="303" name="Google Shape;30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7368" y="789431"/>
              <a:ext cx="2325624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21"/>
            <p:cNvSpPr/>
            <p:nvPr/>
          </p:nvSpPr>
          <p:spPr>
            <a:xfrm>
              <a:off x="262890" y="774953"/>
              <a:ext cx="2315210" cy="281940"/>
            </a:xfrm>
            <a:custGeom>
              <a:rect b="b" l="l" r="r" t="t"/>
              <a:pathLst>
                <a:path extrusionOk="0" h="281940" w="2315210">
                  <a:moveTo>
                    <a:pt x="2314955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314955" y="281939"/>
                  </a:lnTo>
                  <a:lnTo>
                    <a:pt x="231495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2890" y="774953"/>
              <a:ext cx="2315210" cy="281940"/>
            </a:xfrm>
            <a:custGeom>
              <a:rect b="b" l="l" r="r" t="t"/>
              <a:pathLst>
                <a:path extrusionOk="0" h="281940" w="2315210">
                  <a:moveTo>
                    <a:pt x="0" y="281939"/>
                  </a:moveTo>
                  <a:lnTo>
                    <a:pt x="2314955" y="281939"/>
                  </a:lnTo>
                  <a:lnTo>
                    <a:pt x="2314955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21"/>
          <p:cNvGrpSpPr/>
          <p:nvPr/>
        </p:nvGrpSpPr>
        <p:grpSpPr>
          <a:xfrm>
            <a:off x="262890" y="1149857"/>
            <a:ext cx="2337054" cy="307085"/>
            <a:chOff x="262890" y="1149857"/>
            <a:chExt cx="2337054" cy="307085"/>
          </a:xfrm>
        </p:grpSpPr>
        <p:pic>
          <p:nvPicPr>
            <p:cNvPr id="307" name="Google Shape;30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368" y="1164335"/>
              <a:ext cx="2322576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21"/>
            <p:cNvSpPr/>
            <p:nvPr/>
          </p:nvSpPr>
          <p:spPr>
            <a:xfrm>
              <a:off x="262890" y="1149857"/>
              <a:ext cx="2312035" cy="281940"/>
            </a:xfrm>
            <a:custGeom>
              <a:rect b="b" l="l" r="r" t="t"/>
              <a:pathLst>
                <a:path extrusionOk="0" h="281940" w="2312035">
                  <a:moveTo>
                    <a:pt x="2311907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311907" y="281939"/>
                  </a:lnTo>
                  <a:lnTo>
                    <a:pt x="2311907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2890" y="1149857"/>
              <a:ext cx="2312035" cy="281940"/>
            </a:xfrm>
            <a:custGeom>
              <a:rect b="b" l="l" r="r" t="t"/>
              <a:pathLst>
                <a:path extrusionOk="0" h="281940" w="2312035">
                  <a:moveTo>
                    <a:pt x="0" y="281939"/>
                  </a:moveTo>
                  <a:lnTo>
                    <a:pt x="2311907" y="281939"/>
                  </a:lnTo>
                  <a:lnTo>
                    <a:pt x="2311907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21"/>
          <p:cNvSpPr txBox="1"/>
          <p:nvPr/>
        </p:nvSpPr>
        <p:spPr>
          <a:xfrm>
            <a:off x="274066" y="497839"/>
            <a:ext cx="2092960" cy="385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0" lvl="0" marL="12700" marR="5080" rtl="0" algn="l">
              <a:lnSpc>
                <a:spcPct val="1092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to add, modify, or  drop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4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287782" y="857249"/>
            <a:ext cx="1390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783082" y="857249"/>
            <a:ext cx="131127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[DEFAULT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[,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]...);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287782" y="1147699"/>
            <a:ext cx="72580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287782" y="1231518"/>
            <a:ext cx="26543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783082" y="1231518"/>
            <a:ext cx="131127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[DEFAULT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[,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]...);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16" name="Google Shape;316;p21"/>
          <p:cNvGrpSpPr/>
          <p:nvPr/>
        </p:nvGrpSpPr>
        <p:grpSpPr>
          <a:xfrm>
            <a:off x="262890" y="1512569"/>
            <a:ext cx="2337054" cy="305562"/>
            <a:chOff x="262890" y="1512569"/>
            <a:chExt cx="2337054" cy="305562"/>
          </a:xfrm>
        </p:grpSpPr>
        <p:pic>
          <p:nvPicPr>
            <p:cNvPr id="317" name="Google Shape;31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7368" y="1527047"/>
              <a:ext cx="2322576" cy="2910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21"/>
            <p:cNvSpPr/>
            <p:nvPr/>
          </p:nvSpPr>
          <p:spPr>
            <a:xfrm>
              <a:off x="262890" y="1512569"/>
              <a:ext cx="2312035" cy="280670"/>
            </a:xfrm>
            <a:custGeom>
              <a:rect b="b" l="l" r="r" t="t"/>
              <a:pathLst>
                <a:path extrusionOk="0" h="280669" w="2312035">
                  <a:moveTo>
                    <a:pt x="2311907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2311907" y="280416"/>
                  </a:lnTo>
                  <a:lnTo>
                    <a:pt x="2311907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62890" y="1512569"/>
              <a:ext cx="2312035" cy="280670"/>
            </a:xfrm>
            <a:custGeom>
              <a:rect b="b" l="l" r="r" t="t"/>
              <a:pathLst>
                <a:path extrusionOk="0" h="280669" w="2312035">
                  <a:moveTo>
                    <a:pt x="0" y="280416"/>
                  </a:moveTo>
                  <a:lnTo>
                    <a:pt x="2311907" y="280416"/>
                  </a:lnTo>
                  <a:lnTo>
                    <a:pt x="2311907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21"/>
          <p:cNvSpPr txBox="1"/>
          <p:nvPr/>
        </p:nvSpPr>
        <p:spPr>
          <a:xfrm>
            <a:off x="262890" y="1512569"/>
            <a:ext cx="2312035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24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	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2"/>
          <p:cNvSpPr txBox="1"/>
          <p:nvPr>
            <p:ph type="title"/>
          </p:nvPr>
        </p:nvSpPr>
        <p:spPr>
          <a:xfrm>
            <a:off x="936752" y="161670"/>
            <a:ext cx="9309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a Column</a:t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207975" y="479298"/>
            <a:ext cx="30670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DEPT80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2335783" y="828294"/>
            <a:ext cx="368300" cy="292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508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“Add a new  column to  the </a:t>
            </a: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DEPT80  </a:t>
            </a: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table.”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199136" y="1150112"/>
            <a:ext cx="30670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DEPT80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1956942" y="384174"/>
            <a:ext cx="480059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column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96" y="609600"/>
            <a:ext cx="1830324" cy="29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1032" y="509016"/>
            <a:ext cx="278892" cy="2865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22"/>
          <p:cNvGrpSpPr/>
          <p:nvPr/>
        </p:nvGrpSpPr>
        <p:grpSpPr>
          <a:xfrm>
            <a:off x="234696" y="1312164"/>
            <a:ext cx="2110740" cy="295655"/>
            <a:chOff x="234696" y="1312164"/>
            <a:chExt cx="2110740" cy="295655"/>
          </a:xfrm>
        </p:grpSpPr>
        <p:pic>
          <p:nvPicPr>
            <p:cNvPr id="335" name="Google Shape;33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4696" y="1312164"/>
              <a:ext cx="1830324" cy="29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68068" y="1313688"/>
              <a:ext cx="277368" cy="2910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"/>
          <p:cNvSpPr txBox="1"/>
          <p:nvPr>
            <p:ph type="title"/>
          </p:nvPr>
        </p:nvSpPr>
        <p:spPr>
          <a:xfrm>
            <a:off x="937387" y="161670"/>
            <a:ext cx="9309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a Column</a:t>
            </a:r>
            <a:endParaRPr/>
          </a:p>
        </p:txBody>
      </p:sp>
      <p:sp>
        <p:nvSpPr>
          <p:cNvPr id="344" name="Google Shape;344;p23"/>
          <p:cNvSpPr txBox="1"/>
          <p:nvPr/>
        </p:nvSpPr>
        <p:spPr>
          <a:xfrm>
            <a:off x="286258" y="1091311"/>
            <a:ext cx="189357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new column becomes the last column.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3"/>
          <p:cNvGrpSpPr/>
          <p:nvPr/>
        </p:nvGrpSpPr>
        <p:grpSpPr>
          <a:xfrm>
            <a:off x="312420" y="724662"/>
            <a:ext cx="2275332" cy="322326"/>
            <a:chOff x="312420" y="724662"/>
            <a:chExt cx="2275332" cy="322326"/>
          </a:xfrm>
        </p:grpSpPr>
        <p:pic>
          <p:nvPicPr>
            <p:cNvPr id="346" name="Google Shape;34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9852" y="739140"/>
              <a:ext cx="2247900" cy="291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3"/>
            <p:cNvSpPr/>
            <p:nvPr/>
          </p:nvSpPr>
          <p:spPr>
            <a:xfrm>
              <a:off x="325374" y="724662"/>
              <a:ext cx="2237740" cy="280670"/>
            </a:xfrm>
            <a:custGeom>
              <a:rect b="b" l="l" r="r" t="t"/>
              <a:pathLst>
                <a:path extrusionOk="0" h="280669" w="2237740">
                  <a:moveTo>
                    <a:pt x="2237232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2237232" y="280416"/>
                  </a:lnTo>
                  <a:lnTo>
                    <a:pt x="223723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325374" y="724662"/>
              <a:ext cx="2237740" cy="280670"/>
            </a:xfrm>
            <a:custGeom>
              <a:rect b="b" l="l" r="r" t="t"/>
              <a:pathLst>
                <a:path extrusionOk="0" h="280669" w="2237740">
                  <a:moveTo>
                    <a:pt x="0" y="280416"/>
                  </a:moveTo>
                  <a:lnTo>
                    <a:pt x="2237232" y="280416"/>
                  </a:lnTo>
                  <a:lnTo>
                    <a:pt x="2237232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9" name="Google Shape;34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" y="888492"/>
              <a:ext cx="682751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23"/>
          <p:cNvSpPr txBox="1"/>
          <p:nvPr/>
        </p:nvSpPr>
        <p:spPr>
          <a:xfrm>
            <a:off x="286258" y="551815"/>
            <a:ext cx="1780539" cy="4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to add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dept80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(job_id VARCHAR2(9));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1" name="Google Shape;35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612" y="1248156"/>
            <a:ext cx="2243328" cy="2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 txBox="1"/>
          <p:nvPr>
            <p:ph type="title"/>
          </p:nvPr>
        </p:nvSpPr>
        <p:spPr>
          <a:xfrm>
            <a:off x="866647" y="162305"/>
            <a:ext cx="107124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Modifying a Column</a:t>
            </a:r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>
            <a:off x="281178" y="797813"/>
            <a:ext cx="2335530" cy="323849"/>
            <a:chOff x="281178" y="797813"/>
            <a:chExt cx="2335530" cy="323849"/>
          </a:xfrm>
        </p:grpSpPr>
        <p:pic>
          <p:nvPicPr>
            <p:cNvPr id="360" name="Google Shape;36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812291"/>
              <a:ext cx="2321052" cy="300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24"/>
            <p:cNvSpPr/>
            <p:nvPr/>
          </p:nvSpPr>
          <p:spPr>
            <a:xfrm>
              <a:off x="281178" y="797813"/>
              <a:ext cx="2310765" cy="289560"/>
            </a:xfrm>
            <a:custGeom>
              <a:rect b="b" l="l" r="r" t="t"/>
              <a:pathLst>
                <a:path extrusionOk="0" h="289559" w="2310765">
                  <a:moveTo>
                    <a:pt x="2310384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2310384" y="289560"/>
                  </a:lnTo>
                  <a:lnTo>
                    <a:pt x="231038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81178" y="797813"/>
              <a:ext cx="2310765" cy="289560"/>
            </a:xfrm>
            <a:custGeom>
              <a:rect b="b" l="l" r="r" t="t"/>
              <a:pathLst>
                <a:path extrusionOk="0" h="289559" w="2310765">
                  <a:moveTo>
                    <a:pt x="0" y="289560"/>
                  </a:moveTo>
                  <a:lnTo>
                    <a:pt x="2310384" y="289560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3" name="Google Shape;363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963167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4" name="Google Shape;364;p24"/>
          <p:cNvSpPr txBox="1"/>
          <p:nvPr/>
        </p:nvSpPr>
        <p:spPr>
          <a:xfrm>
            <a:off x="289559" y="518315"/>
            <a:ext cx="2302383" cy="84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change a column’s data type, size, and  default value.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dept80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610" marR="408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MODIFY	(last_name VARCHAR2(30));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245745" rtl="0" algn="l">
              <a:lnSpc>
                <a:spcPct val="118461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change to the default value affects only  subsequent insertions to the 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 txBox="1"/>
          <p:nvPr>
            <p:ph type="title"/>
          </p:nvPr>
        </p:nvSpPr>
        <p:spPr>
          <a:xfrm>
            <a:off x="882523" y="162305"/>
            <a:ext cx="104076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Dropping a Column</a:t>
            </a:r>
            <a:endParaRPr/>
          </a:p>
        </p:txBody>
      </p:sp>
      <p:sp>
        <p:nvSpPr>
          <p:cNvPr id="372" name="Google Shape;372;p25"/>
          <p:cNvSpPr txBox="1"/>
          <p:nvPr/>
        </p:nvSpPr>
        <p:spPr>
          <a:xfrm>
            <a:off x="280543" y="552957"/>
            <a:ext cx="221805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 COLUMN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to drop columns you no  longer need from the 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25"/>
          <p:cNvGrpSpPr/>
          <p:nvPr/>
        </p:nvGrpSpPr>
        <p:grpSpPr>
          <a:xfrm>
            <a:off x="292608" y="855152"/>
            <a:ext cx="2334006" cy="379287"/>
            <a:chOff x="278130" y="866393"/>
            <a:chExt cx="2334006" cy="325373"/>
          </a:xfrm>
        </p:grpSpPr>
        <p:pic>
          <p:nvPicPr>
            <p:cNvPr id="374" name="Google Shape;37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608" y="880871"/>
              <a:ext cx="2319528" cy="301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25"/>
            <p:cNvSpPr/>
            <p:nvPr/>
          </p:nvSpPr>
          <p:spPr>
            <a:xfrm>
              <a:off x="278130" y="866393"/>
              <a:ext cx="2308860" cy="291465"/>
            </a:xfrm>
            <a:custGeom>
              <a:rect b="b" l="l" r="r" t="t"/>
              <a:pathLst>
                <a:path extrusionOk="0" h="291465" w="2308860">
                  <a:moveTo>
                    <a:pt x="2308860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2308860" y="291084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278130" y="866393"/>
              <a:ext cx="2308860" cy="291465"/>
            </a:xfrm>
            <a:custGeom>
              <a:rect b="b" l="l" r="r" t="t"/>
              <a:pathLst>
                <a:path extrusionOk="0" h="291465" w="2308860">
                  <a:moveTo>
                    <a:pt x="0" y="291084"/>
                  </a:moveTo>
                  <a:lnTo>
                    <a:pt x="2308860" y="291084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7" name="Google Shape;37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512" y="1033271"/>
              <a:ext cx="682751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Google Shape;378;p25"/>
          <p:cNvSpPr txBox="1"/>
          <p:nvPr/>
        </p:nvSpPr>
        <p:spPr>
          <a:xfrm>
            <a:off x="318897" y="868806"/>
            <a:ext cx="862965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dept80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COLUMN job_id;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26"/>
          <p:cNvGrpSpPr/>
          <p:nvPr/>
        </p:nvGrpSpPr>
        <p:grpSpPr>
          <a:xfrm>
            <a:off x="336041" y="1032510"/>
            <a:ext cx="1931670" cy="493014"/>
            <a:chOff x="336041" y="1032510"/>
            <a:chExt cx="1931670" cy="493014"/>
          </a:xfrm>
        </p:grpSpPr>
        <p:pic>
          <p:nvPicPr>
            <p:cNvPr id="386" name="Google Shape;38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519" y="1046988"/>
              <a:ext cx="1917192" cy="454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9851" y="1037844"/>
              <a:ext cx="1217676" cy="487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26"/>
            <p:cNvSpPr/>
            <p:nvPr/>
          </p:nvSpPr>
          <p:spPr>
            <a:xfrm>
              <a:off x="336041" y="1032510"/>
              <a:ext cx="1906905" cy="443865"/>
            </a:xfrm>
            <a:custGeom>
              <a:rect b="b" l="l" r="r" t="t"/>
              <a:pathLst>
                <a:path extrusionOk="0" h="443865" w="1906905">
                  <a:moveTo>
                    <a:pt x="0" y="443483"/>
                  </a:moveTo>
                  <a:lnTo>
                    <a:pt x="1906524" y="443483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26"/>
          <p:cNvSpPr txBox="1"/>
          <p:nvPr>
            <p:ph type="title"/>
          </p:nvPr>
        </p:nvSpPr>
        <p:spPr>
          <a:xfrm>
            <a:off x="776731" y="154051"/>
            <a:ext cx="12515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 UNUSED </a:t>
            </a:r>
            <a:r>
              <a:rPr lang="en-US"/>
              <a:t>Option</a:t>
            </a:r>
            <a:endParaRPr/>
          </a:p>
        </p:txBody>
      </p:sp>
      <p:sp>
        <p:nvSpPr>
          <p:cNvPr id="390" name="Google Shape;390;p26"/>
          <p:cNvSpPr txBox="1"/>
          <p:nvPr/>
        </p:nvSpPr>
        <p:spPr>
          <a:xfrm>
            <a:off x="273507" y="556005"/>
            <a:ext cx="211455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431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UNUSED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 to mark one or  more columns as unused.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03099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 UNUSED COLUMNS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 to  remove the columns that are marked as unused.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26"/>
          <p:cNvGraphicFramePr/>
          <p:nvPr/>
        </p:nvGraphicFramePr>
        <p:xfrm>
          <a:off x="350519" y="1032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{0EF90FC8-E1CC-4472-8462-124963CFE478}</a:tableStyleId>
              </a:tblPr>
              <a:tblGrid>
                <a:gridCol w="240675"/>
                <a:gridCol w="286375"/>
                <a:gridCol w="1361450"/>
              </a:tblGrid>
              <a:tr h="84450">
                <a:tc>
                  <a:txBody>
                    <a:bodyPr/>
                    <a:lstStyle/>
                    <a:p>
                      <a:pPr indent="0" lvl="0" marL="10160" marR="0" rtl="0" algn="l">
                        <a:lnSpc>
                          <a:spcPct val="10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6360" marR="0" rtl="0" algn="l">
                        <a:lnSpc>
                          <a:spcPct val="10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</a:tr>
              <a:tr h="83825">
                <a:tc>
                  <a:txBody>
                    <a:bodyPr/>
                    <a:lstStyle/>
                    <a:p>
                      <a:pPr indent="0" lvl="0" marL="10160" marR="0" rtl="0" algn="l">
                        <a:lnSpc>
                          <a:spcPct val="10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UNUSED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815" marR="0" rtl="0" algn="l">
                        <a:lnSpc>
                          <a:spcPct val="10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</a:t>
                      </a: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185425">
                <a:tc>
                  <a:txBody>
                    <a:bodyPr/>
                    <a:lstStyle/>
                    <a:p>
                      <a:pPr indent="0" lvl="0" marL="15875" marR="0" rtl="0" algn="l">
                        <a:lnSpc>
                          <a:spcPct val="11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00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0160" marR="0" rtl="0" algn="l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t/>
                      </a:r>
                      <a:endParaRPr sz="5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t/>
                      </a:r>
                      <a:endParaRPr sz="5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solidFill>
                      <a:srgbClr val="FFFFCC"/>
                    </a:solidFill>
                  </a:tcPr>
                </a:tc>
              </a:tr>
              <a:tr h="73025">
                <a:tc>
                  <a:txBody>
                    <a:bodyPr/>
                    <a:lstStyle/>
                    <a:p>
                      <a:pPr indent="0" lvl="0" marL="10160" marR="0" rtl="0" algn="l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UNUSED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 </a:t>
                      </a: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392" name="Google Shape;392;p26"/>
          <p:cNvGrpSpPr/>
          <p:nvPr/>
        </p:nvGrpSpPr>
        <p:grpSpPr>
          <a:xfrm>
            <a:off x="336042" y="1532382"/>
            <a:ext cx="1954530" cy="258318"/>
            <a:chOff x="336042" y="1532382"/>
            <a:chExt cx="1954530" cy="258318"/>
          </a:xfrm>
        </p:grpSpPr>
        <p:pic>
          <p:nvPicPr>
            <p:cNvPr id="393" name="Google Shape;393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0520" y="1546860"/>
              <a:ext cx="1940052" cy="236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9852" y="1557528"/>
              <a:ext cx="966215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26"/>
            <p:cNvSpPr/>
            <p:nvPr/>
          </p:nvSpPr>
          <p:spPr>
            <a:xfrm>
              <a:off x="336042" y="1532382"/>
              <a:ext cx="1929764" cy="226060"/>
            </a:xfrm>
            <a:custGeom>
              <a:rect b="b" l="l" r="r" t="t"/>
              <a:pathLst>
                <a:path extrusionOk="0" h="226060" w="1929764">
                  <a:moveTo>
                    <a:pt x="1929384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1929384" y="225551"/>
                  </a:lnTo>
                  <a:lnTo>
                    <a:pt x="192938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336042" y="1532382"/>
              <a:ext cx="1929764" cy="226060"/>
            </a:xfrm>
            <a:custGeom>
              <a:rect b="b" l="l" r="r" t="t"/>
              <a:pathLst>
                <a:path extrusionOk="0" h="226060" w="1929764">
                  <a:moveTo>
                    <a:pt x="0" y="225551"/>
                  </a:moveTo>
                  <a:lnTo>
                    <a:pt x="1929384" y="225551"/>
                  </a:lnTo>
                  <a:lnTo>
                    <a:pt x="1929384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26"/>
          <p:cNvSpPr txBox="1"/>
          <p:nvPr/>
        </p:nvSpPr>
        <p:spPr>
          <a:xfrm>
            <a:off x="336042" y="1532382"/>
            <a:ext cx="1929764" cy="22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UNUSED COLUMNS;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 txBox="1"/>
          <p:nvPr>
            <p:ph type="title"/>
          </p:nvPr>
        </p:nvSpPr>
        <p:spPr>
          <a:xfrm>
            <a:off x="946531" y="161670"/>
            <a:ext cx="9112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Dropping a Table</a:t>
            </a:r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285369" y="543525"/>
            <a:ext cx="2132965" cy="537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data and structure in the table is deleted.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pending transactions are committed.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indexes are dropped.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b="1" i="1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cannot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roll back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7"/>
          <p:cNvGrpSpPr/>
          <p:nvPr/>
        </p:nvGrpSpPr>
        <p:grpSpPr>
          <a:xfrm>
            <a:off x="276606" y="1172718"/>
            <a:ext cx="2340102" cy="258317"/>
            <a:chOff x="276606" y="1172718"/>
            <a:chExt cx="2340102" cy="258317"/>
          </a:xfrm>
        </p:grpSpPr>
        <p:pic>
          <p:nvPicPr>
            <p:cNvPr id="407" name="Google Shape;40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084" y="1187196"/>
              <a:ext cx="2325624" cy="2438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27"/>
            <p:cNvSpPr/>
            <p:nvPr/>
          </p:nvSpPr>
          <p:spPr>
            <a:xfrm>
              <a:off x="276606" y="1172718"/>
              <a:ext cx="2315210" cy="233679"/>
            </a:xfrm>
            <a:custGeom>
              <a:rect b="b" l="l" r="r" t="t"/>
              <a:pathLst>
                <a:path extrusionOk="0" h="233680" w="2315210">
                  <a:moveTo>
                    <a:pt x="2314956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2314956" y="233172"/>
                  </a:lnTo>
                  <a:lnTo>
                    <a:pt x="231495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276606" y="1172718"/>
              <a:ext cx="2315210" cy="233679"/>
            </a:xfrm>
            <a:custGeom>
              <a:rect b="b" l="l" r="r" t="t"/>
              <a:pathLst>
                <a:path extrusionOk="0" h="233680" w="2315210">
                  <a:moveTo>
                    <a:pt x="0" y="233172"/>
                  </a:moveTo>
                  <a:lnTo>
                    <a:pt x="2314956" y="233172"/>
                  </a:lnTo>
                  <a:lnTo>
                    <a:pt x="2314956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0" name="Google Shape;410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3276" y="1271016"/>
              <a:ext cx="682751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" name="Google Shape;411;p27"/>
          <p:cNvSpPr txBox="1"/>
          <p:nvPr/>
        </p:nvSpPr>
        <p:spPr>
          <a:xfrm>
            <a:off x="336050" y="1189100"/>
            <a:ext cx="769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dept80;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dropped.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8"/>
          <p:cNvSpPr txBox="1"/>
          <p:nvPr>
            <p:ph type="title"/>
          </p:nvPr>
        </p:nvSpPr>
        <p:spPr>
          <a:xfrm>
            <a:off x="545084" y="162305"/>
            <a:ext cx="1713864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Changing the Name of an Object</a:t>
            </a:r>
            <a:endParaRPr/>
          </a:p>
        </p:txBody>
      </p:sp>
      <p:grpSp>
        <p:nvGrpSpPr>
          <p:cNvPr id="419" name="Google Shape;419;p28"/>
          <p:cNvGrpSpPr/>
          <p:nvPr/>
        </p:nvGrpSpPr>
        <p:grpSpPr>
          <a:xfrm>
            <a:off x="299466" y="810005"/>
            <a:ext cx="2317242" cy="241553"/>
            <a:chOff x="299466" y="810005"/>
            <a:chExt cx="2317242" cy="241553"/>
          </a:xfrm>
        </p:grpSpPr>
        <p:pic>
          <p:nvPicPr>
            <p:cNvPr id="420" name="Google Shape;42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944" y="824483"/>
              <a:ext cx="2302764" cy="227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" name="Google Shape;421;p28"/>
            <p:cNvSpPr/>
            <p:nvPr/>
          </p:nvSpPr>
          <p:spPr>
            <a:xfrm>
              <a:off x="299466" y="810005"/>
              <a:ext cx="2292350" cy="216535"/>
            </a:xfrm>
            <a:custGeom>
              <a:rect b="b" l="l" r="r" t="t"/>
              <a:pathLst>
                <a:path extrusionOk="0" h="216534" w="2292350">
                  <a:moveTo>
                    <a:pt x="2292096" y="0"/>
                  </a:moveTo>
                  <a:lnTo>
                    <a:pt x="0" y="0"/>
                  </a:lnTo>
                  <a:lnTo>
                    <a:pt x="0" y="216407"/>
                  </a:lnTo>
                  <a:lnTo>
                    <a:pt x="2292096" y="216407"/>
                  </a:lnTo>
                  <a:lnTo>
                    <a:pt x="229209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99466" y="810005"/>
              <a:ext cx="2292350" cy="216535"/>
            </a:xfrm>
            <a:custGeom>
              <a:rect b="b" l="l" r="r" t="t"/>
              <a:pathLst>
                <a:path extrusionOk="0" h="216534" w="2292350">
                  <a:moveTo>
                    <a:pt x="0" y="216407"/>
                  </a:moveTo>
                  <a:lnTo>
                    <a:pt x="2292096" y="216407"/>
                  </a:lnTo>
                  <a:lnTo>
                    <a:pt x="2292096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3" name="Google Shape;42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280" y="891539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4" name="Google Shape;424;p28"/>
          <p:cNvSpPr txBox="1"/>
          <p:nvPr/>
        </p:nvSpPr>
        <p:spPr>
          <a:xfrm>
            <a:off x="279908" y="557022"/>
            <a:ext cx="2181860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change the name of a table, view, sequence, or  synonym, you execute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RENAME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965" marR="941069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RENAME dept TO detail_dept;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renamed.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must be the owner of the object.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9"/>
          <p:cNvSpPr txBox="1"/>
          <p:nvPr>
            <p:ph type="title"/>
          </p:nvPr>
        </p:nvSpPr>
        <p:spPr>
          <a:xfrm>
            <a:off x="909955" y="162305"/>
            <a:ext cx="98425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Truncating a Table</a:t>
            </a:r>
            <a:endParaRPr/>
          </a:p>
        </p:txBody>
      </p:sp>
      <p:sp>
        <p:nvSpPr>
          <p:cNvPr id="432" name="Google Shape;432;p29"/>
          <p:cNvSpPr txBox="1"/>
          <p:nvPr/>
        </p:nvSpPr>
        <p:spPr>
          <a:xfrm>
            <a:off x="280543" y="519017"/>
            <a:ext cx="2009775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Removes all rows from a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Releases the storage space used by that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280543" y="1180338"/>
            <a:ext cx="211201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cannot roll back row removal when using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TRUNCATE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16153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Alternatively, you can remove rows by using the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9"/>
          <p:cNvGrpSpPr/>
          <p:nvPr/>
        </p:nvGrpSpPr>
        <p:grpSpPr>
          <a:xfrm>
            <a:off x="281178" y="924305"/>
            <a:ext cx="2335530" cy="261365"/>
            <a:chOff x="281178" y="924305"/>
            <a:chExt cx="2335530" cy="261365"/>
          </a:xfrm>
        </p:grpSpPr>
        <p:pic>
          <p:nvPicPr>
            <p:cNvPr id="435" name="Google Shape;43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938783"/>
              <a:ext cx="2321052" cy="246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29"/>
            <p:cNvSpPr/>
            <p:nvPr/>
          </p:nvSpPr>
          <p:spPr>
            <a:xfrm>
              <a:off x="281178" y="924305"/>
              <a:ext cx="2310765" cy="236220"/>
            </a:xfrm>
            <a:custGeom>
              <a:rect b="b" l="l" r="r" t="t"/>
              <a:pathLst>
                <a:path extrusionOk="0" h="236219" w="2310765">
                  <a:moveTo>
                    <a:pt x="2310384" y="0"/>
                  </a:moveTo>
                  <a:lnTo>
                    <a:pt x="0" y="0"/>
                  </a:lnTo>
                  <a:lnTo>
                    <a:pt x="0" y="236219"/>
                  </a:lnTo>
                  <a:lnTo>
                    <a:pt x="2310384" y="236219"/>
                  </a:lnTo>
                  <a:lnTo>
                    <a:pt x="231038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281178" y="924305"/>
              <a:ext cx="2310765" cy="236220"/>
            </a:xfrm>
            <a:custGeom>
              <a:rect b="b" l="l" r="r" t="t"/>
              <a:pathLst>
                <a:path extrusionOk="0" h="236219" w="2310765">
                  <a:moveTo>
                    <a:pt x="0" y="236219"/>
                  </a:moveTo>
                  <a:lnTo>
                    <a:pt x="2310384" y="236219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2362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8" name="Google Shape;438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3276" y="1014983"/>
              <a:ext cx="766572" cy="1600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29"/>
          <p:cNvSpPr txBox="1"/>
          <p:nvPr/>
        </p:nvSpPr>
        <p:spPr>
          <a:xfrm>
            <a:off x="293478" y="957655"/>
            <a:ext cx="231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67310" marR="11036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 detail_dept;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truncated.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type="title"/>
          </p:nvPr>
        </p:nvSpPr>
        <p:spPr>
          <a:xfrm>
            <a:off x="1025779" y="161670"/>
            <a:ext cx="75438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Naming Rules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280543" y="548096"/>
            <a:ext cx="2026285" cy="90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names and column names: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begin with a letter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be 1–30 characters long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contain only A–Z, a–z, 0–9, _, $, and #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not duplicate the name of another object  owned by the same user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not be an Oracle server reserved word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0"/>
          <p:cNvSpPr txBox="1"/>
          <p:nvPr>
            <p:ph type="title"/>
          </p:nvPr>
        </p:nvSpPr>
        <p:spPr>
          <a:xfrm>
            <a:off x="636523" y="161670"/>
            <a:ext cx="152971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Comments to a Table</a:t>
            </a:r>
            <a:endParaRPr/>
          </a:p>
        </p:txBody>
      </p:sp>
      <p:sp>
        <p:nvSpPr>
          <p:cNvPr id="447" name="Google Shape;447;p30"/>
          <p:cNvSpPr txBox="1"/>
          <p:nvPr/>
        </p:nvSpPr>
        <p:spPr>
          <a:xfrm>
            <a:off x="421944" y="1129028"/>
            <a:ext cx="976630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0" marL="169545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ALL_COL_COMMENTS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0" marL="16954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USER_COL_COMMENTS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0" marL="16954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ALL_TAB_COMMENTS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0" marL="16954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USER_TAB_COMMENTS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8" name="Google Shape;448;p30"/>
          <p:cNvGrpSpPr/>
          <p:nvPr/>
        </p:nvGrpSpPr>
        <p:grpSpPr>
          <a:xfrm>
            <a:off x="357378" y="764286"/>
            <a:ext cx="2334006" cy="323850"/>
            <a:chOff x="357378" y="764286"/>
            <a:chExt cx="2334006" cy="323850"/>
          </a:xfrm>
        </p:grpSpPr>
        <p:pic>
          <p:nvPicPr>
            <p:cNvPr id="449" name="Google Shape;44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1856" y="778764"/>
              <a:ext cx="2319528" cy="307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Google Shape;450;p30"/>
            <p:cNvSpPr/>
            <p:nvPr/>
          </p:nvSpPr>
          <p:spPr>
            <a:xfrm>
              <a:off x="357378" y="764286"/>
              <a:ext cx="2308860" cy="297180"/>
            </a:xfrm>
            <a:custGeom>
              <a:rect b="b" l="l" r="r" t="t"/>
              <a:pathLst>
                <a:path extrusionOk="0" h="297180" w="2308860">
                  <a:moveTo>
                    <a:pt x="2308860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2308860" y="297179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57378" y="764286"/>
              <a:ext cx="2308860" cy="297180"/>
            </a:xfrm>
            <a:custGeom>
              <a:rect b="b" l="l" r="r" t="t"/>
              <a:pathLst>
                <a:path extrusionOk="0" h="297180" w="2308860">
                  <a:moveTo>
                    <a:pt x="0" y="297179"/>
                  </a:moveTo>
                  <a:lnTo>
                    <a:pt x="2308860" y="297179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2" name="Google Shape;45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9664" y="929640"/>
              <a:ext cx="766572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" name="Google Shape;453;p30"/>
          <p:cNvSpPr txBox="1"/>
          <p:nvPr/>
        </p:nvSpPr>
        <p:spPr>
          <a:xfrm>
            <a:off x="296976" y="556387"/>
            <a:ext cx="23331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1651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add comments to a table or column by using 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COMMENT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1127760" rtl="0" algn="just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COMMENT ON TABLE employees  IS 'Employee Information';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Comment created.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Comments can be viewed through the data dictionary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type="title"/>
          </p:nvPr>
        </p:nvSpPr>
        <p:spPr>
          <a:xfrm>
            <a:off x="1119632" y="254889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830326" y="818515"/>
            <a:ext cx="11499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1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Including Constraints</a:t>
            </a:r>
            <a:endParaRPr b="0" i="0" sz="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2"/>
          <p:cNvSpPr txBox="1"/>
          <p:nvPr>
            <p:ph type="title"/>
          </p:nvPr>
        </p:nvSpPr>
        <p:spPr>
          <a:xfrm>
            <a:off x="805688" y="162305"/>
            <a:ext cx="119316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are Constraints?</a:t>
            </a:r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280212" y="551144"/>
            <a:ext cx="2333625" cy="110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Constraints enforce rules at the table level.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Constraints prevent the deletion of a table if there are  dependencies.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following constraint types are valid: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3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3"/>
          <p:cNvSpPr txBox="1"/>
          <p:nvPr>
            <p:ph type="title"/>
          </p:nvPr>
        </p:nvSpPr>
        <p:spPr>
          <a:xfrm>
            <a:off x="821563" y="162305"/>
            <a:ext cx="11626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Constraint Guidelines</a:t>
            </a:r>
            <a:endParaRPr/>
          </a:p>
        </p:txBody>
      </p:sp>
      <p:sp>
        <p:nvSpPr>
          <p:cNvPr id="476" name="Google Shape;476;p33"/>
          <p:cNvSpPr txBox="1"/>
          <p:nvPr/>
        </p:nvSpPr>
        <p:spPr>
          <a:xfrm>
            <a:off x="280797" y="557022"/>
            <a:ext cx="2230755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 a constraint or the Oracle server generates a  name by using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SYS_C</a:t>
            </a:r>
            <a:r>
              <a:rPr b="1" i="1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constraint either: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same time as the table is created, or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the table has been created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a constraint at the column or table level.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a constraint in the data dictionary.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4"/>
          <p:cNvSpPr txBox="1"/>
          <p:nvPr>
            <p:ph type="title"/>
          </p:nvPr>
        </p:nvSpPr>
        <p:spPr>
          <a:xfrm>
            <a:off x="851408" y="161670"/>
            <a:ext cx="11017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Constraints</a:t>
            </a:r>
            <a:endParaRPr/>
          </a:p>
        </p:txBody>
      </p:sp>
      <p:grpSp>
        <p:nvGrpSpPr>
          <p:cNvPr id="484" name="Google Shape;484;p34"/>
          <p:cNvGrpSpPr/>
          <p:nvPr/>
        </p:nvGrpSpPr>
        <p:grpSpPr>
          <a:xfrm>
            <a:off x="297942" y="555498"/>
            <a:ext cx="2352294" cy="511302"/>
            <a:chOff x="297942" y="555498"/>
            <a:chExt cx="2352294" cy="511302"/>
          </a:xfrm>
        </p:grpSpPr>
        <p:pic>
          <p:nvPicPr>
            <p:cNvPr id="485" name="Google Shape;485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420" y="569976"/>
              <a:ext cx="2337816" cy="496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34"/>
            <p:cNvSpPr/>
            <p:nvPr/>
          </p:nvSpPr>
          <p:spPr>
            <a:xfrm>
              <a:off x="297942" y="555498"/>
              <a:ext cx="2327275" cy="486409"/>
            </a:xfrm>
            <a:custGeom>
              <a:rect b="b" l="l" r="r" t="t"/>
              <a:pathLst>
                <a:path extrusionOk="0" h="486409" w="2327275">
                  <a:moveTo>
                    <a:pt x="2327148" y="0"/>
                  </a:moveTo>
                  <a:lnTo>
                    <a:pt x="0" y="0"/>
                  </a:lnTo>
                  <a:lnTo>
                    <a:pt x="0" y="486155"/>
                  </a:lnTo>
                  <a:lnTo>
                    <a:pt x="2327148" y="486155"/>
                  </a:lnTo>
                  <a:lnTo>
                    <a:pt x="232714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297942" y="555498"/>
              <a:ext cx="2327275" cy="486409"/>
            </a:xfrm>
            <a:custGeom>
              <a:rect b="b" l="l" r="r" t="t"/>
              <a:pathLst>
                <a:path extrusionOk="0" h="486409" w="2327275">
                  <a:moveTo>
                    <a:pt x="0" y="486155"/>
                  </a:moveTo>
                  <a:lnTo>
                    <a:pt x="2327148" y="486155"/>
                  </a:lnTo>
                  <a:lnTo>
                    <a:pt x="2327148" y="0"/>
                  </a:lnTo>
                  <a:lnTo>
                    <a:pt x="0" y="0"/>
                  </a:lnTo>
                  <a:lnTo>
                    <a:pt x="0" y="48615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34"/>
          <p:cNvSpPr txBox="1"/>
          <p:nvPr/>
        </p:nvSpPr>
        <p:spPr>
          <a:xfrm>
            <a:off x="297942" y="555498"/>
            <a:ext cx="2327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65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[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.]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2" lvl="0" marL="626745" marR="417194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[DEFAULT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[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column_constraint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6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6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table_constraint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][,...]);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89" name="Google Shape;489;p34"/>
          <p:cNvGrpSpPr/>
          <p:nvPr/>
        </p:nvGrpSpPr>
        <p:grpSpPr>
          <a:xfrm>
            <a:off x="300990" y="1159002"/>
            <a:ext cx="2350770" cy="709421"/>
            <a:chOff x="300990" y="1159002"/>
            <a:chExt cx="2350770" cy="709421"/>
          </a:xfrm>
        </p:grpSpPr>
        <p:pic>
          <p:nvPicPr>
            <p:cNvPr id="490" name="Google Shape;49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468" y="1173480"/>
              <a:ext cx="2336292" cy="6949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34"/>
            <p:cNvSpPr/>
            <p:nvPr/>
          </p:nvSpPr>
          <p:spPr>
            <a:xfrm>
              <a:off x="300990" y="1159002"/>
              <a:ext cx="2326005" cy="684530"/>
            </a:xfrm>
            <a:custGeom>
              <a:rect b="b" l="l" r="r" t="t"/>
              <a:pathLst>
                <a:path extrusionOk="0" h="684530" w="2326005">
                  <a:moveTo>
                    <a:pt x="2325624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2325624" y="684276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300990" y="1159002"/>
              <a:ext cx="2326005" cy="684530"/>
            </a:xfrm>
            <a:custGeom>
              <a:rect b="b" l="l" r="r" t="t"/>
              <a:pathLst>
                <a:path extrusionOk="0" h="684530" w="2326005">
                  <a:moveTo>
                    <a:pt x="0" y="684276"/>
                  </a:moveTo>
                  <a:lnTo>
                    <a:pt x="2325624" y="684276"/>
                  </a:lnTo>
                  <a:lnTo>
                    <a:pt x="2325624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34"/>
          <p:cNvSpPr txBox="1"/>
          <p:nvPr/>
        </p:nvSpPr>
        <p:spPr>
          <a:xfrm>
            <a:off x="300990" y="1159002"/>
            <a:ext cx="232600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64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employees(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3255" marR="585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 NUMBER(6),  first_name VARCHAR2(20),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3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3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job_id	VARCHAR2(10)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325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emp_emp_id_pk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86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(EMPLOYEE_ID));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5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5"/>
          <p:cNvSpPr txBox="1"/>
          <p:nvPr>
            <p:ph type="title"/>
          </p:nvPr>
        </p:nvSpPr>
        <p:spPr>
          <a:xfrm>
            <a:off x="852043" y="161670"/>
            <a:ext cx="11017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Constraints</a:t>
            </a:r>
            <a:endParaRPr/>
          </a:p>
        </p:txBody>
      </p:sp>
      <p:sp>
        <p:nvSpPr>
          <p:cNvPr id="501" name="Google Shape;501;p35"/>
          <p:cNvSpPr txBox="1"/>
          <p:nvPr/>
        </p:nvSpPr>
        <p:spPr>
          <a:xfrm>
            <a:off x="285369" y="551815"/>
            <a:ext cx="112141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 constraint level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5"/>
          <p:cNvSpPr txBox="1"/>
          <p:nvPr/>
        </p:nvSpPr>
        <p:spPr>
          <a:xfrm>
            <a:off x="285369" y="880999"/>
            <a:ext cx="102108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constraint level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35"/>
          <p:cNvGrpSpPr/>
          <p:nvPr/>
        </p:nvGrpSpPr>
        <p:grpSpPr>
          <a:xfrm>
            <a:off x="281178" y="701802"/>
            <a:ext cx="2329434" cy="171449"/>
            <a:chOff x="281178" y="701802"/>
            <a:chExt cx="2329434" cy="171449"/>
          </a:xfrm>
        </p:grpSpPr>
        <p:pic>
          <p:nvPicPr>
            <p:cNvPr id="504" name="Google Shape;504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716280"/>
              <a:ext cx="2314956" cy="143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464" y="723900"/>
              <a:ext cx="2263140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35"/>
            <p:cNvSpPr/>
            <p:nvPr/>
          </p:nvSpPr>
          <p:spPr>
            <a:xfrm>
              <a:off x="281178" y="701802"/>
              <a:ext cx="2304415" cy="132715"/>
            </a:xfrm>
            <a:custGeom>
              <a:rect b="b" l="l" r="r" t="t"/>
              <a:pathLst>
                <a:path extrusionOk="0" h="132715" w="2304415">
                  <a:moveTo>
                    <a:pt x="2304288" y="0"/>
                  </a:moveTo>
                  <a:lnTo>
                    <a:pt x="0" y="0"/>
                  </a:lnTo>
                  <a:lnTo>
                    <a:pt x="0" y="132588"/>
                  </a:lnTo>
                  <a:lnTo>
                    <a:pt x="2304288" y="132588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81178" y="701802"/>
              <a:ext cx="2304415" cy="132715"/>
            </a:xfrm>
            <a:custGeom>
              <a:rect b="b" l="l" r="r" t="t"/>
              <a:pathLst>
                <a:path extrusionOk="0" h="132715" w="2304415">
                  <a:moveTo>
                    <a:pt x="0" y="132588"/>
                  </a:moveTo>
                  <a:lnTo>
                    <a:pt x="2304288" y="132588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3258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35"/>
          <p:cNvSpPr txBox="1"/>
          <p:nvPr/>
        </p:nvSpPr>
        <p:spPr>
          <a:xfrm>
            <a:off x="281178" y="701802"/>
            <a:ext cx="2304415" cy="1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[CONSTRAINT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constraint_name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constraint_type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09" name="Google Shape;509;p35"/>
          <p:cNvGrpSpPr/>
          <p:nvPr/>
        </p:nvGrpSpPr>
        <p:grpSpPr>
          <a:xfrm>
            <a:off x="293370" y="1052322"/>
            <a:ext cx="2323338" cy="329946"/>
            <a:chOff x="293370" y="1052322"/>
            <a:chExt cx="2323338" cy="329946"/>
          </a:xfrm>
        </p:grpSpPr>
        <p:pic>
          <p:nvPicPr>
            <p:cNvPr id="510" name="Google Shape;510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7848" y="1066800"/>
              <a:ext cx="2308860" cy="292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7180" y="1063752"/>
              <a:ext cx="2011680" cy="318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35"/>
            <p:cNvSpPr/>
            <p:nvPr/>
          </p:nvSpPr>
          <p:spPr>
            <a:xfrm>
              <a:off x="293370" y="1052322"/>
              <a:ext cx="2298700" cy="281940"/>
            </a:xfrm>
            <a:custGeom>
              <a:rect b="b" l="l" r="r" t="t"/>
              <a:pathLst>
                <a:path extrusionOk="0" h="281940" w="2298700">
                  <a:moveTo>
                    <a:pt x="2298192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2298192" y="281940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293370" y="1052322"/>
              <a:ext cx="2298700" cy="281940"/>
            </a:xfrm>
            <a:custGeom>
              <a:rect b="b" l="l" r="r" t="t"/>
              <a:pathLst>
                <a:path extrusionOk="0" h="281940" w="2298700">
                  <a:moveTo>
                    <a:pt x="0" y="281940"/>
                  </a:moveTo>
                  <a:lnTo>
                    <a:pt x="2298192" y="281940"/>
                  </a:lnTo>
                  <a:lnTo>
                    <a:pt x="2298192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35"/>
          <p:cNvSpPr txBox="1"/>
          <p:nvPr/>
        </p:nvSpPr>
        <p:spPr>
          <a:xfrm>
            <a:off x="293370" y="1052322"/>
            <a:ext cx="2298700" cy="2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column,...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[CONSTRAINT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constraint_name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constraint_type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6"/>
          <p:cNvSpPr txBox="1"/>
          <p:nvPr>
            <p:ph type="title"/>
          </p:nvPr>
        </p:nvSpPr>
        <p:spPr>
          <a:xfrm>
            <a:off x="743204" y="154686"/>
            <a:ext cx="13169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r>
              <a:rPr lang="en-US"/>
              <a:t>Constraint</a:t>
            </a:r>
            <a:endParaRPr/>
          </a:p>
        </p:txBody>
      </p:sp>
      <p:sp>
        <p:nvSpPr>
          <p:cNvPr id="522" name="Google Shape;522;p36"/>
          <p:cNvSpPr txBox="1"/>
          <p:nvPr/>
        </p:nvSpPr>
        <p:spPr>
          <a:xfrm>
            <a:off x="275336" y="552957"/>
            <a:ext cx="202628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Ensures that null values are not permitted for the  column: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6"/>
          <p:cNvSpPr txBox="1"/>
          <p:nvPr/>
        </p:nvSpPr>
        <p:spPr>
          <a:xfrm>
            <a:off x="318922" y="1550035"/>
            <a:ext cx="6451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127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constraint  (No row can contain  a null value for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this column.)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638556" y="1441703"/>
            <a:ext cx="45720" cy="128270"/>
          </a:xfrm>
          <a:custGeom>
            <a:rect b="b" l="l" r="r" t="t"/>
            <a:pathLst>
              <a:path extrusionOk="0" h="128269" w="45720">
                <a:moveTo>
                  <a:pt x="22859" y="45719"/>
                </a:moveTo>
                <a:lnTo>
                  <a:pt x="15240" y="55880"/>
                </a:lnTo>
                <a:lnTo>
                  <a:pt x="15240" y="128015"/>
                </a:lnTo>
                <a:lnTo>
                  <a:pt x="30480" y="128015"/>
                </a:lnTo>
                <a:lnTo>
                  <a:pt x="30480" y="55880"/>
                </a:lnTo>
                <a:lnTo>
                  <a:pt x="22859" y="45719"/>
                </a:lnTo>
                <a:close/>
              </a:path>
              <a:path extrusionOk="0" h="128269" w="45720">
                <a:moveTo>
                  <a:pt x="22859" y="0"/>
                </a:moveTo>
                <a:lnTo>
                  <a:pt x="0" y="76200"/>
                </a:lnTo>
                <a:lnTo>
                  <a:pt x="15239" y="55880"/>
                </a:lnTo>
                <a:lnTo>
                  <a:pt x="15240" y="45719"/>
                </a:lnTo>
                <a:lnTo>
                  <a:pt x="36575" y="45719"/>
                </a:lnTo>
                <a:lnTo>
                  <a:pt x="22859" y="0"/>
                </a:lnTo>
                <a:close/>
              </a:path>
              <a:path extrusionOk="0" h="128269" w="45720">
                <a:moveTo>
                  <a:pt x="36575" y="45719"/>
                </a:moveTo>
                <a:lnTo>
                  <a:pt x="30480" y="45719"/>
                </a:lnTo>
                <a:lnTo>
                  <a:pt x="30480" y="55880"/>
                </a:lnTo>
                <a:lnTo>
                  <a:pt x="45720" y="76200"/>
                </a:lnTo>
                <a:lnTo>
                  <a:pt x="36575" y="45719"/>
                </a:lnTo>
                <a:close/>
              </a:path>
              <a:path extrusionOk="0" h="128269" w="45720">
                <a:moveTo>
                  <a:pt x="22859" y="45719"/>
                </a:moveTo>
                <a:lnTo>
                  <a:pt x="15240" y="45719"/>
                </a:lnTo>
                <a:lnTo>
                  <a:pt x="15240" y="55880"/>
                </a:lnTo>
                <a:lnTo>
                  <a:pt x="22859" y="45719"/>
                </a:lnTo>
                <a:close/>
              </a:path>
              <a:path extrusionOk="0" h="128269" w="45720">
                <a:moveTo>
                  <a:pt x="30480" y="45719"/>
                </a:moveTo>
                <a:lnTo>
                  <a:pt x="22859" y="45719"/>
                </a:lnTo>
                <a:lnTo>
                  <a:pt x="30480" y="55880"/>
                </a:lnTo>
                <a:lnTo>
                  <a:pt x="30480" y="4571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1993519" y="1550035"/>
            <a:ext cx="68008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Absence of </a:t>
            </a: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8575" rtl="0" algn="l">
              <a:lnSpc>
                <a:spcPct val="105999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(Any row can contain  null for this column.)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2328036" y="1441703"/>
            <a:ext cx="45720" cy="128270"/>
          </a:xfrm>
          <a:custGeom>
            <a:rect b="b" l="l" r="r" t="t"/>
            <a:pathLst>
              <a:path extrusionOk="0" h="128269" w="45719">
                <a:moveTo>
                  <a:pt x="22478" y="45719"/>
                </a:moveTo>
                <a:lnTo>
                  <a:pt x="14983" y="55967"/>
                </a:lnTo>
                <a:lnTo>
                  <a:pt x="15875" y="128143"/>
                </a:lnTo>
                <a:lnTo>
                  <a:pt x="31114" y="127888"/>
                </a:lnTo>
                <a:lnTo>
                  <a:pt x="30224" y="55793"/>
                </a:lnTo>
                <a:lnTo>
                  <a:pt x="22478" y="45719"/>
                </a:lnTo>
                <a:close/>
              </a:path>
              <a:path extrusionOk="0" h="128269" w="45719">
                <a:moveTo>
                  <a:pt x="21970" y="0"/>
                </a:moveTo>
                <a:lnTo>
                  <a:pt x="0" y="76453"/>
                </a:lnTo>
                <a:lnTo>
                  <a:pt x="14983" y="55967"/>
                </a:lnTo>
                <a:lnTo>
                  <a:pt x="14858" y="45846"/>
                </a:lnTo>
                <a:lnTo>
                  <a:pt x="30098" y="45593"/>
                </a:lnTo>
                <a:lnTo>
                  <a:pt x="36228" y="45593"/>
                </a:lnTo>
                <a:lnTo>
                  <a:pt x="21970" y="0"/>
                </a:lnTo>
                <a:close/>
              </a:path>
              <a:path extrusionOk="0" h="128269" w="45719">
                <a:moveTo>
                  <a:pt x="36228" y="45593"/>
                </a:moveTo>
                <a:lnTo>
                  <a:pt x="30098" y="45593"/>
                </a:lnTo>
                <a:lnTo>
                  <a:pt x="30224" y="55793"/>
                </a:lnTo>
                <a:lnTo>
                  <a:pt x="45719" y="75945"/>
                </a:lnTo>
                <a:lnTo>
                  <a:pt x="36228" y="45593"/>
                </a:lnTo>
                <a:close/>
              </a:path>
              <a:path extrusionOk="0" h="128269" w="45719">
                <a:moveTo>
                  <a:pt x="22478" y="45719"/>
                </a:moveTo>
                <a:lnTo>
                  <a:pt x="14858" y="45846"/>
                </a:lnTo>
                <a:lnTo>
                  <a:pt x="14983" y="55967"/>
                </a:lnTo>
                <a:lnTo>
                  <a:pt x="22478" y="45719"/>
                </a:lnTo>
                <a:close/>
              </a:path>
              <a:path extrusionOk="0" h="128269" w="45719">
                <a:moveTo>
                  <a:pt x="30098" y="45593"/>
                </a:moveTo>
                <a:lnTo>
                  <a:pt x="22478" y="45719"/>
                </a:lnTo>
                <a:lnTo>
                  <a:pt x="30224" y="55793"/>
                </a:lnTo>
                <a:lnTo>
                  <a:pt x="30098" y="45593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 txBox="1"/>
          <p:nvPr/>
        </p:nvSpPr>
        <p:spPr>
          <a:xfrm>
            <a:off x="1441196" y="1557654"/>
            <a:ext cx="328295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36"/>
          <p:cNvGrpSpPr/>
          <p:nvPr/>
        </p:nvGrpSpPr>
        <p:grpSpPr>
          <a:xfrm>
            <a:off x="280415" y="772667"/>
            <a:ext cx="2293620" cy="797306"/>
            <a:chOff x="280415" y="772667"/>
            <a:chExt cx="2293620" cy="797306"/>
          </a:xfrm>
        </p:grpSpPr>
        <p:sp>
          <p:nvSpPr>
            <p:cNvPr id="529" name="Google Shape;529;p36"/>
            <p:cNvSpPr/>
            <p:nvPr/>
          </p:nvSpPr>
          <p:spPr>
            <a:xfrm>
              <a:off x="1543812" y="1441703"/>
              <a:ext cx="45720" cy="128270"/>
            </a:xfrm>
            <a:custGeom>
              <a:rect b="b" l="l" r="r" t="t"/>
              <a:pathLst>
                <a:path extrusionOk="0" h="128269" w="45719">
                  <a:moveTo>
                    <a:pt x="22859" y="45719"/>
                  </a:moveTo>
                  <a:lnTo>
                    <a:pt x="15239" y="55880"/>
                  </a:lnTo>
                  <a:lnTo>
                    <a:pt x="15239" y="128015"/>
                  </a:lnTo>
                  <a:lnTo>
                    <a:pt x="30479" y="128015"/>
                  </a:lnTo>
                  <a:lnTo>
                    <a:pt x="30479" y="55880"/>
                  </a:lnTo>
                  <a:lnTo>
                    <a:pt x="22859" y="45719"/>
                  </a:lnTo>
                  <a:close/>
                </a:path>
                <a:path extrusionOk="0" h="128269" w="45719">
                  <a:moveTo>
                    <a:pt x="22859" y="0"/>
                  </a:moveTo>
                  <a:lnTo>
                    <a:pt x="0" y="76200"/>
                  </a:lnTo>
                  <a:lnTo>
                    <a:pt x="15239" y="55880"/>
                  </a:lnTo>
                  <a:lnTo>
                    <a:pt x="15239" y="45719"/>
                  </a:lnTo>
                  <a:lnTo>
                    <a:pt x="36575" y="45719"/>
                  </a:lnTo>
                  <a:lnTo>
                    <a:pt x="22859" y="0"/>
                  </a:lnTo>
                  <a:close/>
                </a:path>
                <a:path extrusionOk="0" h="128269" w="45719">
                  <a:moveTo>
                    <a:pt x="36575" y="45719"/>
                  </a:moveTo>
                  <a:lnTo>
                    <a:pt x="30479" y="45719"/>
                  </a:lnTo>
                  <a:lnTo>
                    <a:pt x="30480" y="55880"/>
                  </a:lnTo>
                  <a:lnTo>
                    <a:pt x="45719" y="76200"/>
                  </a:lnTo>
                  <a:lnTo>
                    <a:pt x="36575" y="45719"/>
                  </a:lnTo>
                  <a:close/>
                </a:path>
                <a:path extrusionOk="0" h="128269" w="45719">
                  <a:moveTo>
                    <a:pt x="22859" y="45719"/>
                  </a:moveTo>
                  <a:lnTo>
                    <a:pt x="15239" y="45719"/>
                  </a:lnTo>
                  <a:lnTo>
                    <a:pt x="15239" y="55880"/>
                  </a:lnTo>
                  <a:lnTo>
                    <a:pt x="22859" y="45719"/>
                  </a:lnTo>
                  <a:close/>
                </a:path>
                <a:path extrusionOk="0" h="128269" w="45719">
                  <a:moveTo>
                    <a:pt x="30479" y="45719"/>
                  </a:moveTo>
                  <a:lnTo>
                    <a:pt x="22859" y="45719"/>
                  </a:lnTo>
                  <a:lnTo>
                    <a:pt x="30480" y="55880"/>
                  </a:lnTo>
                  <a:lnTo>
                    <a:pt x="30479" y="4571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0" name="Google Shape;53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0415" y="772667"/>
              <a:ext cx="2293620" cy="542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415" y="1357883"/>
              <a:ext cx="2293620" cy="685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2" name="Google Shape;532;p36"/>
          <p:cNvSpPr txBox="1"/>
          <p:nvPr/>
        </p:nvSpPr>
        <p:spPr>
          <a:xfrm>
            <a:off x="276555" y="1238503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37"/>
          <p:cNvGrpSpPr/>
          <p:nvPr/>
        </p:nvGrpSpPr>
        <p:grpSpPr>
          <a:xfrm>
            <a:off x="243078" y="752093"/>
            <a:ext cx="2021586" cy="819150"/>
            <a:chOff x="243078" y="752093"/>
            <a:chExt cx="2021586" cy="819150"/>
          </a:xfrm>
        </p:grpSpPr>
        <p:pic>
          <p:nvPicPr>
            <p:cNvPr id="540" name="Google Shape;540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7556" y="766571"/>
              <a:ext cx="2007108" cy="804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37"/>
            <p:cNvSpPr/>
            <p:nvPr/>
          </p:nvSpPr>
          <p:spPr>
            <a:xfrm>
              <a:off x="243078" y="752093"/>
              <a:ext cx="1996439" cy="794385"/>
            </a:xfrm>
            <a:custGeom>
              <a:rect b="b" l="l" r="r" t="t"/>
              <a:pathLst>
                <a:path extrusionOk="0" h="794385" w="1996439">
                  <a:moveTo>
                    <a:pt x="1996439" y="0"/>
                  </a:moveTo>
                  <a:lnTo>
                    <a:pt x="0" y="0"/>
                  </a:lnTo>
                  <a:lnTo>
                    <a:pt x="0" y="794004"/>
                  </a:lnTo>
                  <a:lnTo>
                    <a:pt x="1996439" y="794004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43078" y="752093"/>
              <a:ext cx="1996439" cy="794385"/>
            </a:xfrm>
            <a:custGeom>
              <a:rect b="b" l="l" r="r" t="t"/>
              <a:pathLst>
                <a:path extrusionOk="0" h="794385" w="1996439">
                  <a:moveTo>
                    <a:pt x="0" y="794004"/>
                  </a:moveTo>
                  <a:lnTo>
                    <a:pt x="1996439" y="794004"/>
                  </a:lnTo>
                  <a:lnTo>
                    <a:pt x="1996439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37"/>
          <p:cNvSpPr txBox="1"/>
          <p:nvPr/>
        </p:nvSpPr>
        <p:spPr>
          <a:xfrm>
            <a:off x="860050" y="931410"/>
            <a:ext cx="1555200" cy="846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last_name	VARCHAR2(25)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37"/>
          <p:cNvSpPr txBox="1"/>
          <p:nvPr/>
        </p:nvSpPr>
        <p:spPr>
          <a:xfrm>
            <a:off x="425577" y="998981"/>
            <a:ext cx="115697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	NUMBER(8,2),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37"/>
          <p:cNvSpPr txBox="1"/>
          <p:nvPr/>
        </p:nvSpPr>
        <p:spPr>
          <a:xfrm>
            <a:off x="425577" y="1082802"/>
            <a:ext cx="115697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commission_pct NUMBER(2,2),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37"/>
          <p:cNvSpPr txBox="1"/>
          <p:nvPr/>
        </p:nvSpPr>
        <p:spPr>
          <a:xfrm>
            <a:off x="438277" y="1168146"/>
            <a:ext cx="38989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hire_date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1065848" y="1168146"/>
            <a:ext cx="114363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emp_hire_date_nn 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37"/>
          <p:cNvSpPr txBox="1"/>
          <p:nvPr/>
        </p:nvSpPr>
        <p:spPr>
          <a:xfrm>
            <a:off x="257937" y="1419606"/>
            <a:ext cx="1517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37"/>
          <p:cNvSpPr txBox="1"/>
          <p:nvPr>
            <p:ph type="title"/>
          </p:nvPr>
        </p:nvSpPr>
        <p:spPr>
          <a:xfrm>
            <a:off x="743839" y="154686"/>
            <a:ext cx="13169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r>
              <a:rPr lang="en-US"/>
              <a:t>Constraint</a:t>
            </a:r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257937" y="561213"/>
            <a:ext cx="1268730" cy="379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defined at the column level: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40" lvl="0" marL="179705" marR="330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employees(  employee_id	NUMBER(6),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37"/>
          <p:cNvSpPr/>
          <p:nvPr/>
        </p:nvSpPr>
        <p:spPr>
          <a:xfrm>
            <a:off x="385475" y="1190000"/>
            <a:ext cx="1881235" cy="247015"/>
          </a:xfrm>
          <a:custGeom>
            <a:rect b="b" l="l" r="r" t="t"/>
            <a:pathLst>
              <a:path extrusionOk="0" h="247015" w="1800225">
                <a:moveTo>
                  <a:pt x="0" y="246887"/>
                </a:moveTo>
                <a:lnTo>
                  <a:pt x="1799843" y="246887"/>
                </a:lnTo>
                <a:lnTo>
                  <a:pt x="179984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7"/>
          <p:cNvSpPr txBox="1"/>
          <p:nvPr/>
        </p:nvSpPr>
        <p:spPr>
          <a:xfrm>
            <a:off x="2471761" y="874252"/>
            <a:ext cx="27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B0028"/>
                </a:solidFill>
                <a:latin typeface="Arial"/>
                <a:ea typeface="Arial"/>
                <a:cs typeface="Arial"/>
                <a:sym typeface="Arial"/>
              </a:rPr>
              <a:t>System  named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7"/>
          <p:cNvSpPr/>
          <p:nvPr/>
        </p:nvSpPr>
        <p:spPr>
          <a:xfrm>
            <a:off x="2250128" y="950848"/>
            <a:ext cx="221614" cy="45719"/>
          </a:xfrm>
          <a:custGeom>
            <a:rect b="b" l="l" r="r" t="t"/>
            <a:pathLst>
              <a:path extrusionOk="0" h="45719" w="221614">
                <a:moveTo>
                  <a:pt x="75184" y="0"/>
                </a:moveTo>
                <a:lnTo>
                  <a:pt x="0" y="26035"/>
                </a:lnTo>
                <a:lnTo>
                  <a:pt x="77088" y="45719"/>
                </a:lnTo>
                <a:lnTo>
                  <a:pt x="56791" y="31750"/>
                </a:lnTo>
                <a:lnTo>
                  <a:pt x="45974" y="31750"/>
                </a:lnTo>
                <a:lnTo>
                  <a:pt x="45338" y="16510"/>
                </a:lnTo>
                <a:lnTo>
                  <a:pt x="55538" y="16089"/>
                </a:lnTo>
                <a:lnTo>
                  <a:pt x="75184" y="0"/>
                </a:lnTo>
                <a:close/>
              </a:path>
              <a:path extrusionOk="0" h="45719" w="221614">
                <a:moveTo>
                  <a:pt x="55538" y="16089"/>
                </a:moveTo>
                <a:lnTo>
                  <a:pt x="45338" y="16510"/>
                </a:lnTo>
                <a:lnTo>
                  <a:pt x="45974" y="31750"/>
                </a:lnTo>
                <a:lnTo>
                  <a:pt x="56178" y="31328"/>
                </a:lnTo>
                <a:lnTo>
                  <a:pt x="45720" y="24130"/>
                </a:lnTo>
                <a:lnTo>
                  <a:pt x="55538" y="16089"/>
                </a:lnTo>
                <a:close/>
              </a:path>
              <a:path extrusionOk="0" h="45719" w="221614">
                <a:moveTo>
                  <a:pt x="56178" y="31328"/>
                </a:moveTo>
                <a:lnTo>
                  <a:pt x="45974" y="31750"/>
                </a:lnTo>
                <a:lnTo>
                  <a:pt x="56791" y="31750"/>
                </a:lnTo>
                <a:lnTo>
                  <a:pt x="56178" y="31328"/>
                </a:lnTo>
                <a:close/>
              </a:path>
              <a:path extrusionOk="0" h="45719" w="221614">
                <a:moveTo>
                  <a:pt x="220725" y="9270"/>
                </a:moveTo>
                <a:lnTo>
                  <a:pt x="55538" y="16089"/>
                </a:lnTo>
                <a:lnTo>
                  <a:pt x="45720" y="24130"/>
                </a:lnTo>
                <a:lnTo>
                  <a:pt x="56178" y="31328"/>
                </a:lnTo>
                <a:lnTo>
                  <a:pt x="221234" y="24511"/>
                </a:lnTo>
                <a:lnTo>
                  <a:pt x="220725" y="927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2370836" y="1232408"/>
            <a:ext cx="251460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B0028"/>
                </a:solidFill>
                <a:latin typeface="Arial"/>
                <a:ea typeface="Arial"/>
                <a:cs typeface="Arial"/>
                <a:sym typeface="Arial"/>
              </a:rPr>
              <a:t>User  named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7"/>
          <p:cNvSpPr/>
          <p:nvPr/>
        </p:nvSpPr>
        <p:spPr>
          <a:xfrm>
            <a:off x="2225040" y="1289303"/>
            <a:ext cx="153035" cy="45720"/>
          </a:xfrm>
          <a:custGeom>
            <a:rect b="b" l="l" r="r" t="t"/>
            <a:pathLst>
              <a:path extrusionOk="0" h="45719" w="153035">
                <a:moveTo>
                  <a:pt x="74675" y="0"/>
                </a:moveTo>
                <a:lnTo>
                  <a:pt x="0" y="27431"/>
                </a:lnTo>
                <a:lnTo>
                  <a:pt x="77470" y="45719"/>
                </a:lnTo>
                <a:lnTo>
                  <a:pt x="57114" y="32257"/>
                </a:lnTo>
                <a:lnTo>
                  <a:pt x="46100" y="32257"/>
                </a:lnTo>
                <a:lnTo>
                  <a:pt x="45212" y="17144"/>
                </a:lnTo>
                <a:lnTo>
                  <a:pt x="55150" y="16541"/>
                </a:lnTo>
                <a:lnTo>
                  <a:pt x="74675" y="0"/>
                </a:lnTo>
                <a:close/>
              </a:path>
              <a:path extrusionOk="0" h="45719" w="153035">
                <a:moveTo>
                  <a:pt x="45655" y="24679"/>
                </a:moveTo>
                <a:lnTo>
                  <a:pt x="46100" y="32257"/>
                </a:lnTo>
                <a:lnTo>
                  <a:pt x="56206" y="31657"/>
                </a:lnTo>
                <a:lnTo>
                  <a:pt x="45655" y="24679"/>
                </a:lnTo>
                <a:close/>
              </a:path>
              <a:path extrusionOk="0" h="45719" w="153035">
                <a:moveTo>
                  <a:pt x="56206" y="31657"/>
                </a:moveTo>
                <a:lnTo>
                  <a:pt x="46100" y="32257"/>
                </a:lnTo>
                <a:lnTo>
                  <a:pt x="57114" y="32257"/>
                </a:lnTo>
                <a:lnTo>
                  <a:pt x="56206" y="31657"/>
                </a:lnTo>
                <a:close/>
              </a:path>
              <a:path extrusionOk="0" h="45719" w="153035">
                <a:moveTo>
                  <a:pt x="151891" y="10668"/>
                </a:moveTo>
                <a:lnTo>
                  <a:pt x="55150" y="16541"/>
                </a:lnTo>
                <a:lnTo>
                  <a:pt x="45649" y="24589"/>
                </a:lnTo>
                <a:lnTo>
                  <a:pt x="56206" y="31657"/>
                </a:lnTo>
                <a:lnTo>
                  <a:pt x="152908" y="25907"/>
                </a:lnTo>
                <a:lnTo>
                  <a:pt x="151891" y="10668"/>
                </a:lnTo>
                <a:close/>
              </a:path>
              <a:path extrusionOk="0" h="45719" w="153035">
                <a:moveTo>
                  <a:pt x="55150" y="16541"/>
                </a:moveTo>
                <a:lnTo>
                  <a:pt x="45212" y="17144"/>
                </a:lnTo>
                <a:lnTo>
                  <a:pt x="45649" y="24589"/>
                </a:lnTo>
                <a:lnTo>
                  <a:pt x="55150" y="1654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8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8"/>
          <p:cNvSpPr txBox="1"/>
          <p:nvPr>
            <p:ph type="title"/>
          </p:nvPr>
        </p:nvSpPr>
        <p:spPr>
          <a:xfrm>
            <a:off x="791972" y="154051"/>
            <a:ext cx="12204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lang="en-US"/>
              <a:t>Constraint</a:t>
            </a:r>
            <a:endParaRPr/>
          </a:p>
        </p:txBody>
      </p:sp>
      <p:sp>
        <p:nvSpPr>
          <p:cNvPr id="563" name="Google Shape;563;p38"/>
          <p:cNvSpPr txBox="1"/>
          <p:nvPr/>
        </p:nvSpPr>
        <p:spPr>
          <a:xfrm>
            <a:off x="273507" y="510285"/>
            <a:ext cx="4470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38"/>
          <p:cNvSpPr txBox="1"/>
          <p:nvPr/>
        </p:nvSpPr>
        <p:spPr>
          <a:xfrm>
            <a:off x="1777745" y="430784"/>
            <a:ext cx="6343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38"/>
          <p:cNvGrpSpPr/>
          <p:nvPr/>
        </p:nvGrpSpPr>
        <p:grpSpPr>
          <a:xfrm>
            <a:off x="1037844" y="478536"/>
            <a:ext cx="726439" cy="807720"/>
            <a:chOff x="1037844" y="478536"/>
            <a:chExt cx="726439" cy="807720"/>
          </a:xfrm>
        </p:grpSpPr>
        <p:pic>
          <p:nvPicPr>
            <p:cNvPr id="566" name="Google Shape;566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35252" y="478536"/>
              <a:ext cx="129031" cy="153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8512" y="1066800"/>
              <a:ext cx="196596" cy="219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7844" y="1056132"/>
              <a:ext cx="193547" cy="2164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9" name="Google Shape;569;p38"/>
          <p:cNvSpPr txBox="1"/>
          <p:nvPr/>
        </p:nvSpPr>
        <p:spPr>
          <a:xfrm>
            <a:off x="1234186" y="1104646"/>
            <a:ext cx="43942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38"/>
          <p:cNvSpPr/>
          <p:nvPr/>
        </p:nvSpPr>
        <p:spPr>
          <a:xfrm>
            <a:off x="2028444" y="1501140"/>
            <a:ext cx="139065" cy="45720"/>
          </a:xfrm>
          <a:custGeom>
            <a:rect b="b" l="l" r="r" t="t"/>
            <a:pathLst>
              <a:path extrusionOk="0" h="45719" w="139064">
                <a:moveTo>
                  <a:pt x="76200" y="0"/>
                </a:moveTo>
                <a:lnTo>
                  <a:pt x="0" y="22860"/>
                </a:lnTo>
                <a:lnTo>
                  <a:pt x="76200" y="45720"/>
                </a:lnTo>
                <a:lnTo>
                  <a:pt x="55879" y="30479"/>
                </a:lnTo>
                <a:lnTo>
                  <a:pt x="45719" y="30479"/>
                </a:lnTo>
                <a:lnTo>
                  <a:pt x="45719" y="15239"/>
                </a:lnTo>
                <a:lnTo>
                  <a:pt x="55880" y="15239"/>
                </a:lnTo>
                <a:lnTo>
                  <a:pt x="76200" y="0"/>
                </a:lnTo>
                <a:close/>
              </a:path>
              <a:path extrusionOk="0" h="45719" w="139064">
                <a:moveTo>
                  <a:pt x="45719" y="22860"/>
                </a:moveTo>
                <a:lnTo>
                  <a:pt x="45719" y="30479"/>
                </a:lnTo>
                <a:lnTo>
                  <a:pt x="55879" y="30479"/>
                </a:lnTo>
                <a:lnTo>
                  <a:pt x="45719" y="22860"/>
                </a:lnTo>
                <a:close/>
              </a:path>
              <a:path extrusionOk="0" h="45719" w="139064">
                <a:moveTo>
                  <a:pt x="138683" y="15239"/>
                </a:moveTo>
                <a:lnTo>
                  <a:pt x="55880" y="15239"/>
                </a:lnTo>
                <a:lnTo>
                  <a:pt x="45719" y="22860"/>
                </a:lnTo>
                <a:lnTo>
                  <a:pt x="55879" y="30479"/>
                </a:lnTo>
                <a:lnTo>
                  <a:pt x="138683" y="30479"/>
                </a:lnTo>
                <a:lnTo>
                  <a:pt x="138683" y="15239"/>
                </a:lnTo>
                <a:close/>
              </a:path>
              <a:path extrusionOk="0" h="45719" w="139064">
                <a:moveTo>
                  <a:pt x="55880" y="15239"/>
                </a:moveTo>
                <a:lnTo>
                  <a:pt x="45719" y="15239"/>
                </a:lnTo>
                <a:lnTo>
                  <a:pt x="45719" y="22860"/>
                </a:lnTo>
                <a:lnTo>
                  <a:pt x="55880" y="1523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8"/>
          <p:cNvSpPr txBox="1"/>
          <p:nvPr/>
        </p:nvSpPr>
        <p:spPr>
          <a:xfrm>
            <a:off x="2199894" y="1375918"/>
            <a:ext cx="494030" cy="25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Allowed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5080" rtl="0" algn="l">
              <a:lnSpc>
                <a:spcPct val="709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Not allowed:  already exists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60" y="624840"/>
            <a:ext cx="1728216" cy="4069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38"/>
          <p:cNvGrpSpPr/>
          <p:nvPr/>
        </p:nvGrpSpPr>
        <p:grpSpPr>
          <a:xfrm>
            <a:off x="289560" y="1385316"/>
            <a:ext cx="1871853" cy="161544"/>
            <a:chOff x="289560" y="1385316"/>
            <a:chExt cx="1871853" cy="161544"/>
          </a:xfrm>
        </p:grpSpPr>
        <p:sp>
          <p:nvSpPr>
            <p:cNvPr id="574" name="Google Shape;574;p38"/>
            <p:cNvSpPr/>
            <p:nvPr/>
          </p:nvSpPr>
          <p:spPr>
            <a:xfrm>
              <a:off x="2022348" y="1403604"/>
              <a:ext cx="139065" cy="45720"/>
            </a:xfrm>
            <a:custGeom>
              <a:rect b="b" l="l" r="r" t="t"/>
              <a:pathLst>
                <a:path extrusionOk="0" h="45719" w="139064">
                  <a:moveTo>
                    <a:pt x="76200" y="0"/>
                  </a:moveTo>
                  <a:lnTo>
                    <a:pt x="0" y="22860"/>
                  </a:lnTo>
                  <a:lnTo>
                    <a:pt x="76200" y="45720"/>
                  </a:lnTo>
                  <a:lnTo>
                    <a:pt x="55879" y="30479"/>
                  </a:lnTo>
                  <a:lnTo>
                    <a:pt x="45719" y="30479"/>
                  </a:lnTo>
                  <a:lnTo>
                    <a:pt x="45719" y="15239"/>
                  </a:lnTo>
                  <a:lnTo>
                    <a:pt x="55880" y="15239"/>
                  </a:lnTo>
                  <a:lnTo>
                    <a:pt x="76200" y="0"/>
                  </a:lnTo>
                  <a:close/>
                </a:path>
                <a:path extrusionOk="0" h="45719" w="139064">
                  <a:moveTo>
                    <a:pt x="45719" y="22860"/>
                  </a:moveTo>
                  <a:lnTo>
                    <a:pt x="45719" y="30479"/>
                  </a:lnTo>
                  <a:lnTo>
                    <a:pt x="55879" y="30479"/>
                  </a:lnTo>
                  <a:lnTo>
                    <a:pt x="45719" y="22860"/>
                  </a:lnTo>
                  <a:close/>
                </a:path>
                <a:path extrusionOk="0" h="45719" w="139064">
                  <a:moveTo>
                    <a:pt x="138684" y="15239"/>
                  </a:moveTo>
                  <a:lnTo>
                    <a:pt x="55880" y="15239"/>
                  </a:lnTo>
                  <a:lnTo>
                    <a:pt x="45719" y="22860"/>
                  </a:lnTo>
                  <a:lnTo>
                    <a:pt x="55879" y="30479"/>
                  </a:lnTo>
                  <a:lnTo>
                    <a:pt x="138684" y="30479"/>
                  </a:lnTo>
                  <a:lnTo>
                    <a:pt x="138684" y="15239"/>
                  </a:lnTo>
                  <a:close/>
                </a:path>
                <a:path extrusionOk="0" h="45719" w="139064">
                  <a:moveTo>
                    <a:pt x="55880" y="15239"/>
                  </a:moveTo>
                  <a:lnTo>
                    <a:pt x="45719" y="15239"/>
                  </a:lnTo>
                  <a:lnTo>
                    <a:pt x="45719" y="22860"/>
                  </a:lnTo>
                  <a:lnTo>
                    <a:pt x="55880" y="15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5" name="Google Shape;575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9560" y="1385316"/>
              <a:ext cx="1728216" cy="1615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6" name="Google Shape;576;p38"/>
          <p:cNvSpPr txBox="1"/>
          <p:nvPr/>
        </p:nvSpPr>
        <p:spPr>
          <a:xfrm>
            <a:off x="281431" y="969391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9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9"/>
          <p:cNvSpPr txBox="1"/>
          <p:nvPr>
            <p:ph type="title"/>
          </p:nvPr>
        </p:nvSpPr>
        <p:spPr>
          <a:xfrm>
            <a:off x="792607" y="154051"/>
            <a:ext cx="12204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lang="en-US"/>
              <a:t>Constraint</a:t>
            </a:r>
            <a:endParaRPr/>
          </a:p>
        </p:txBody>
      </p:sp>
      <p:grpSp>
        <p:nvGrpSpPr>
          <p:cNvPr id="584" name="Google Shape;584;p39"/>
          <p:cNvGrpSpPr/>
          <p:nvPr/>
        </p:nvGrpSpPr>
        <p:grpSpPr>
          <a:xfrm>
            <a:off x="374142" y="755142"/>
            <a:ext cx="2113026" cy="810006"/>
            <a:chOff x="374142" y="755142"/>
            <a:chExt cx="2113026" cy="810006"/>
          </a:xfrm>
        </p:grpSpPr>
        <p:pic>
          <p:nvPicPr>
            <p:cNvPr id="585" name="Google Shape;585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8620" y="769620"/>
              <a:ext cx="2098548" cy="795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39"/>
            <p:cNvSpPr/>
            <p:nvPr/>
          </p:nvSpPr>
          <p:spPr>
            <a:xfrm>
              <a:off x="374142" y="755142"/>
              <a:ext cx="2087880" cy="784860"/>
            </a:xfrm>
            <a:custGeom>
              <a:rect b="b" l="l" r="r" t="t"/>
              <a:pathLst>
                <a:path extrusionOk="0" h="784860" w="2087880">
                  <a:moveTo>
                    <a:pt x="0" y="784860"/>
                  </a:moveTo>
                  <a:lnTo>
                    <a:pt x="2087879" y="784860"/>
                  </a:lnTo>
                  <a:lnTo>
                    <a:pt x="2087879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p39"/>
          <p:cNvSpPr txBox="1"/>
          <p:nvPr/>
        </p:nvSpPr>
        <p:spPr>
          <a:xfrm>
            <a:off x="280797" y="556387"/>
            <a:ext cx="21228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Defined at either the table level or the column level: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p39"/>
          <p:cNvGraphicFramePr/>
          <p:nvPr/>
        </p:nvGraphicFramePr>
        <p:xfrm>
          <a:off x="374142" y="7551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{0EF90FC8-E1CC-4472-8462-124963CFE478}</a:tableStyleId>
              </a:tblPr>
              <a:tblGrid>
                <a:gridCol w="165100"/>
                <a:gridCol w="1607825"/>
                <a:gridCol w="314950"/>
              </a:tblGrid>
              <a:tr h="684525">
                <a:tc gridSpan="3">
                  <a:txBody>
                    <a:bodyPr/>
                    <a:lstStyle/>
                    <a:p>
                      <a:pPr indent="-167640" lvl="0" marL="220979" marR="7270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 TABLE employees(  employee_id	NUMBER(6),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209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last_name	VARCHAR2(25) NOT NULL,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209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email	VARCHAR2(25),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209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salary	NUMBER(8,2),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20979" marR="560070" rtl="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commission_pct NUMBER(2,2),  hire_date	DATE NOT NULL,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53339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8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5880" marR="0" rtl="0" algn="l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CONSTRAINT emp_email_uk UNIQUE(email)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 txBox="1"/>
          <p:nvPr>
            <p:ph type="title"/>
          </p:nvPr>
        </p:nvSpPr>
        <p:spPr>
          <a:xfrm>
            <a:off x="484759" y="162305"/>
            <a:ext cx="18364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Referencing Another User’s Tables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280543" y="557022"/>
            <a:ext cx="208470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812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Tables belonging to other users are not in the  user’s schema.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should use the owner’s name as a prefix to  those tables.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0"/>
          <p:cNvSpPr txBox="1"/>
          <p:nvPr>
            <p:ph type="title"/>
          </p:nvPr>
        </p:nvSpPr>
        <p:spPr>
          <a:xfrm>
            <a:off x="645668" y="154686"/>
            <a:ext cx="15119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lang="en-US"/>
              <a:t>Constraint</a:t>
            </a:r>
            <a:endParaRPr/>
          </a:p>
        </p:txBody>
      </p:sp>
      <p:sp>
        <p:nvSpPr>
          <p:cNvPr id="596" name="Google Shape;596;p40"/>
          <p:cNvSpPr txBox="1"/>
          <p:nvPr/>
        </p:nvSpPr>
        <p:spPr>
          <a:xfrm>
            <a:off x="256743" y="470661"/>
            <a:ext cx="112268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8335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97" name="Google Shape;597;p40"/>
          <p:cNvGrpSpPr/>
          <p:nvPr/>
        </p:nvGrpSpPr>
        <p:grpSpPr>
          <a:xfrm>
            <a:off x="403860" y="606551"/>
            <a:ext cx="2055876" cy="542544"/>
            <a:chOff x="403860" y="606551"/>
            <a:chExt cx="2055876" cy="542544"/>
          </a:xfrm>
        </p:grpSpPr>
        <p:pic>
          <p:nvPicPr>
            <p:cNvPr id="598" name="Google Shape;598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808" y="606551"/>
              <a:ext cx="130556" cy="122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860" y="739139"/>
              <a:ext cx="2055876" cy="4099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0" name="Google Shape;600;p40"/>
          <p:cNvSpPr txBox="1"/>
          <p:nvPr/>
        </p:nvSpPr>
        <p:spPr>
          <a:xfrm>
            <a:off x="1279652" y="1303400"/>
            <a:ext cx="486409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1" name="Google Shape;601;p40"/>
          <p:cNvGrpSpPr/>
          <p:nvPr/>
        </p:nvGrpSpPr>
        <p:grpSpPr>
          <a:xfrm>
            <a:off x="1065275" y="1278635"/>
            <a:ext cx="219456" cy="144780"/>
            <a:chOff x="1065275" y="1278635"/>
            <a:chExt cx="219456" cy="144780"/>
          </a:xfrm>
        </p:grpSpPr>
        <p:pic>
          <p:nvPicPr>
            <p:cNvPr id="602" name="Google Shape;602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5943" y="1289303"/>
              <a:ext cx="208788" cy="134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65275" y="1278635"/>
              <a:ext cx="205739" cy="131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4" name="Google Shape;604;p40"/>
          <p:cNvSpPr txBox="1"/>
          <p:nvPr/>
        </p:nvSpPr>
        <p:spPr>
          <a:xfrm>
            <a:off x="222300" y="1300734"/>
            <a:ext cx="415925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Not allowed  (Null value)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40"/>
          <p:cNvGrpSpPr/>
          <p:nvPr/>
        </p:nvGrpSpPr>
        <p:grpSpPr>
          <a:xfrm>
            <a:off x="685800" y="1371599"/>
            <a:ext cx="107467" cy="158877"/>
            <a:chOff x="685800" y="1371599"/>
            <a:chExt cx="107467" cy="158877"/>
          </a:xfrm>
        </p:grpSpPr>
        <p:sp>
          <p:nvSpPr>
            <p:cNvPr id="606" name="Google Shape;606;p40"/>
            <p:cNvSpPr/>
            <p:nvPr/>
          </p:nvSpPr>
          <p:spPr>
            <a:xfrm>
              <a:off x="747547" y="1372996"/>
              <a:ext cx="45720" cy="157480"/>
            </a:xfrm>
            <a:custGeom>
              <a:rect b="b" l="l" r="r" t="t"/>
              <a:pathLst>
                <a:path extrusionOk="0" h="157480" w="45720">
                  <a:moveTo>
                    <a:pt x="0" y="81152"/>
                  </a:moveTo>
                  <a:lnTo>
                    <a:pt x="23596" y="157098"/>
                  </a:lnTo>
                  <a:lnTo>
                    <a:pt x="36774" y="111506"/>
                  </a:lnTo>
                  <a:lnTo>
                    <a:pt x="15532" y="111506"/>
                  </a:lnTo>
                  <a:lnTo>
                    <a:pt x="15433" y="101301"/>
                  </a:lnTo>
                  <a:lnTo>
                    <a:pt x="0" y="81152"/>
                  </a:lnTo>
                  <a:close/>
                </a:path>
                <a:path extrusionOk="0" h="157480" w="45720">
                  <a:moveTo>
                    <a:pt x="15433" y="101301"/>
                  </a:moveTo>
                  <a:lnTo>
                    <a:pt x="15532" y="111506"/>
                  </a:lnTo>
                  <a:lnTo>
                    <a:pt x="23152" y="111379"/>
                  </a:lnTo>
                  <a:lnTo>
                    <a:pt x="15433" y="101301"/>
                  </a:lnTo>
                  <a:close/>
                </a:path>
                <a:path extrusionOk="0" h="157480" w="45720">
                  <a:moveTo>
                    <a:pt x="45694" y="80644"/>
                  </a:moveTo>
                  <a:lnTo>
                    <a:pt x="30673" y="101124"/>
                  </a:lnTo>
                  <a:lnTo>
                    <a:pt x="30772" y="111251"/>
                  </a:lnTo>
                  <a:lnTo>
                    <a:pt x="15532" y="111506"/>
                  </a:lnTo>
                  <a:lnTo>
                    <a:pt x="36774" y="111506"/>
                  </a:lnTo>
                  <a:lnTo>
                    <a:pt x="45694" y="80644"/>
                  </a:lnTo>
                  <a:close/>
                </a:path>
                <a:path extrusionOk="0" h="157480" w="45720">
                  <a:moveTo>
                    <a:pt x="29692" y="0"/>
                  </a:moveTo>
                  <a:lnTo>
                    <a:pt x="14452" y="253"/>
                  </a:lnTo>
                  <a:lnTo>
                    <a:pt x="15433" y="101301"/>
                  </a:lnTo>
                  <a:lnTo>
                    <a:pt x="23152" y="111379"/>
                  </a:lnTo>
                  <a:lnTo>
                    <a:pt x="30673" y="101124"/>
                  </a:lnTo>
                  <a:lnTo>
                    <a:pt x="29692" y="0"/>
                  </a:lnTo>
                  <a:close/>
                </a:path>
                <a:path extrusionOk="0" h="157480" w="45720">
                  <a:moveTo>
                    <a:pt x="30673" y="101124"/>
                  </a:moveTo>
                  <a:lnTo>
                    <a:pt x="23152" y="111379"/>
                  </a:lnTo>
                  <a:lnTo>
                    <a:pt x="30772" y="111251"/>
                  </a:lnTo>
                  <a:lnTo>
                    <a:pt x="30673" y="101124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685800" y="1371599"/>
              <a:ext cx="90170" cy="1905"/>
            </a:xfrm>
            <a:custGeom>
              <a:rect b="b" l="l" r="r" t="t"/>
              <a:pathLst>
                <a:path extrusionOk="0" h="1905" w="90170">
                  <a:moveTo>
                    <a:pt x="89915" y="0"/>
                  </a:moveTo>
                  <a:lnTo>
                    <a:pt x="0" y="1524"/>
                  </a:lnTo>
                </a:path>
              </a:pathLst>
            </a:custGeom>
            <a:noFill/>
            <a:ln cap="flat" cmpd="sng" w="152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8" name="Google Shape;608;p40"/>
          <p:cNvSpPr txBox="1"/>
          <p:nvPr/>
        </p:nvSpPr>
        <p:spPr>
          <a:xfrm>
            <a:off x="293624" y="1746630"/>
            <a:ext cx="630555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Not allowed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(50 already exists)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p40"/>
          <p:cNvGrpSpPr/>
          <p:nvPr/>
        </p:nvGrpSpPr>
        <p:grpSpPr>
          <a:xfrm>
            <a:off x="403860" y="1531621"/>
            <a:ext cx="2055876" cy="311021"/>
            <a:chOff x="403860" y="1531621"/>
            <a:chExt cx="2055876" cy="311021"/>
          </a:xfrm>
        </p:grpSpPr>
        <p:sp>
          <p:nvSpPr>
            <p:cNvPr id="610" name="Google Shape;610;p40"/>
            <p:cNvSpPr/>
            <p:nvPr/>
          </p:nvSpPr>
          <p:spPr>
            <a:xfrm>
              <a:off x="747509" y="1687067"/>
              <a:ext cx="46355" cy="155575"/>
            </a:xfrm>
            <a:custGeom>
              <a:rect b="b" l="l" r="r" t="t"/>
              <a:pathLst>
                <a:path extrusionOk="0" h="155575" w="46354">
                  <a:moveTo>
                    <a:pt x="22555" y="45719"/>
                  </a:moveTo>
                  <a:lnTo>
                    <a:pt x="15035" y="55965"/>
                  </a:lnTo>
                  <a:lnTo>
                    <a:pt x="16014" y="155575"/>
                  </a:lnTo>
                  <a:lnTo>
                    <a:pt x="31254" y="155320"/>
                  </a:lnTo>
                  <a:lnTo>
                    <a:pt x="30275" y="55788"/>
                  </a:lnTo>
                  <a:lnTo>
                    <a:pt x="22555" y="45719"/>
                  </a:lnTo>
                  <a:close/>
                </a:path>
                <a:path extrusionOk="0" h="155575" w="46354">
                  <a:moveTo>
                    <a:pt x="22110" y="0"/>
                  </a:moveTo>
                  <a:lnTo>
                    <a:pt x="0" y="76454"/>
                  </a:lnTo>
                  <a:lnTo>
                    <a:pt x="15035" y="55965"/>
                  </a:lnTo>
                  <a:lnTo>
                    <a:pt x="14935" y="45719"/>
                  </a:lnTo>
                  <a:lnTo>
                    <a:pt x="36291" y="45593"/>
                  </a:lnTo>
                  <a:lnTo>
                    <a:pt x="22110" y="0"/>
                  </a:lnTo>
                  <a:close/>
                </a:path>
                <a:path extrusionOk="0" h="155575" w="46354">
                  <a:moveTo>
                    <a:pt x="36291" y="45593"/>
                  </a:moveTo>
                  <a:lnTo>
                    <a:pt x="30175" y="45593"/>
                  </a:lnTo>
                  <a:lnTo>
                    <a:pt x="30275" y="55788"/>
                  </a:lnTo>
                  <a:lnTo>
                    <a:pt x="45732" y="75945"/>
                  </a:lnTo>
                  <a:lnTo>
                    <a:pt x="36291" y="45593"/>
                  </a:lnTo>
                  <a:close/>
                </a:path>
                <a:path extrusionOk="0" h="155575" w="46354">
                  <a:moveTo>
                    <a:pt x="30175" y="45593"/>
                  </a:moveTo>
                  <a:lnTo>
                    <a:pt x="14935" y="45719"/>
                  </a:lnTo>
                  <a:lnTo>
                    <a:pt x="15035" y="55965"/>
                  </a:lnTo>
                  <a:lnTo>
                    <a:pt x="22555" y="45719"/>
                  </a:lnTo>
                  <a:lnTo>
                    <a:pt x="30176" y="45719"/>
                  </a:lnTo>
                  <a:close/>
                </a:path>
                <a:path extrusionOk="0" h="155575" w="46354">
                  <a:moveTo>
                    <a:pt x="30176" y="45719"/>
                  </a:moveTo>
                  <a:lnTo>
                    <a:pt x="22555" y="45719"/>
                  </a:lnTo>
                  <a:lnTo>
                    <a:pt x="30275" y="55788"/>
                  </a:lnTo>
                  <a:lnTo>
                    <a:pt x="30176" y="4571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1" name="Google Shape;611;p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3860" y="1531621"/>
              <a:ext cx="2055876" cy="1569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2" name="Google Shape;612;p40"/>
          <p:cNvSpPr txBox="1"/>
          <p:nvPr/>
        </p:nvSpPr>
        <p:spPr>
          <a:xfrm>
            <a:off x="396646" y="1081277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1-300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41"/>
          <p:cNvGrpSpPr/>
          <p:nvPr/>
        </p:nvGrpSpPr>
        <p:grpSpPr>
          <a:xfrm>
            <a:off x="230378" y="805378"/>
            <a:ext cx="2431542" cy="1039007"/>
            <a:chOff x="250698" y="829817"/>
            <a:chExt cx="2431542" cy="648462"/>
          </a:xfrm>
        </p:grpSpPr>
        <p:pic>
          <p:nvPicPr>
            <p:cNvPr id="620" name="Google Shape;620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176" y="844295"/>
              <a:ext cx="2417064" cy="63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Google Shape;621;p41"/>
            <p:cNvSpPr/>
            <p:nvPr/>
          </p:nvSpPr>
          <p:spPr>
            <a:xfrm>
              <a:off x="250698" y="829817"/>
              <a:ext cx="2406650" cy="623570"/>
            </a:xfrm>
            <a:custGeom>
              <a:rect b="b" l="l" r="r" t="t"/>
              <a:pathLst>
                <a:path extrusionOk="0" h="623569" w="2406650">
                  <a:moveTo>
                    <a:pt x="2406395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2406395" y="623316"/>
                  </a:lnTo>
                  <a:lnTo>
                    <a:pt x="240639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50698" y="829817"/>
              <a:ext cx="2406650" cy="623570"/>
            </a:xfrm>
            <a:custGeom>
              <a:rect b="b" l="l" r="r" t="t"/>
              <a:pathLst>
                <a:path extrusionOk="0" h="623569" w="2406650">
                  <a:moveTo>
                    <a:pt x="0" y="623316"/>
                  </a:moveTo>
                  <a:lnTo>
                    <a:pt x="2406395" y="623316"/>
                  </a:lnTo>
                  <a:lnTo>
                    <a:pt x="2406395" y="0"/>
                  </a:lnTo>
                  <a:lnTo>
                    <a:pt x="0" y="0"/>
                  </a:lnTo>
                  <a:lnTo>
                    <a:pt x="0" y="6233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3" name="Google Shape;623;p41"/>
          <p:cNvSpPr txBox="1"/>
          <p:nvPr/>
        </p:nvSpPr>
        <p:spPr>
          <a:xfrm>
            <a:off x="263144" y="891108"/>
            <a:ext cx="2406650" cy="70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-167640" lvl="0" marL="203200" marR="81406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departments(  department_id	NUMBER(4),  department_name	VARCHAR2(30)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83820" lvl="0" marL="203200" marR="730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dept_name_nn NOT NULL,  manager_id	NUMBER(6),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location_id	NUMBER(4), </a:t>
            </a:r>
            <a:endParaRPr/>
          </a:p>
          <a:p>
            <a:pPr indent="0" lvl="0" marL="2032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dept_id_pk PRIMARY KEY(department_id));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41"/>
          <p:cNvSpPr txBox="1"/>
          <p:nvPr>
            <p:ph type="title"/>
          </p:nvPr>
        </p:nvSpPr>
        <p:spPr>
          <a:xfrm>
            <a:off x="646303" y="154686"/>
            <a:ext cx="15119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lang="en-US"/>
              <a:t>Constraint</a:t>
            </a:r>
            <a:endParaRPr/>
          </a:p>
        </p:txBody>
      </p:sp>
      <p:sp>
        <p:nvSpPr>
          <p:cNvPr id="625" name="Google Shape;625;p41"/>
          <p:cNvSpPr txBox="1"/>
          <p:nvPr/>
        </p:nvSpPr>
        <p:spPr>
          <a:xfrm>
            <a:off x="280797" y="557022"/>
            <a:ext cx="21228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Defined at either the table level or the column level: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1"/>
          <p:cNvSpPr/>
          <p:nvPr/>
        </p:nvSpPr>
        <p:spPr>
          <a:xfrm>
            <a:off x="401010" y="1493581"/>
            <a:ext cx="2128952" cy="105821"/>
          </a:xfrm>
          <a:custGeom>
            <a:rect b="b" l="l" r="r" t="t"/>
            <a:pathLst>
              <a:path extrusionOk="0" h="83819" w="2042160">
                <a:moveTo>
                  <a:pt x="0" y="83819"/>
                </a:moveTo>
                <a:lnTo>
                  <a:pt x="2042160" y="83819"/>
                </a:lnTo>
                <a:lnTo>
                  <a:pt x="204216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2"/>
          <p:cNvSpPr txBox="1"/>
          <p:nvPr>
            <p:ph type="title"/>
          </p:nvPr>
        </p:nvSpPr>
        <p:spPr>
          <a:xfrm>
            <a:off x="645668" y="154051"/>
            <a:ext cx="15119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lang="en-US"/>
              <a:t>Constraint</a:t>
            </a:r>
            <a:endParaRPr/>
          </a:p>
        </p:txBody>
      </p:sp>
      <p:sp>
        <p:nvSpPr>
          <p:cNvPr id="634" name="Google Shape;634;p42"/>
          <p:cNvSpPr txBox="1"/>
          <p:nvPr/>
        </p:nvSpPr>
        <p:spPr>
          <a:xfrm>
            <a:off x="644144" y="310387"/>
            <a:ext cx="54546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2217420" y="1115568"/>
            <a:ext cx="140335" cy="45720"/>
          </a:xfrm>
          <a:custGeom>
            <a:rect b="b" l="l" r="r" t="t"/>
            <a:pathLst>
              <a:path extrusionOk="0" h="45719" w="140335">
                <a:moveTo>
                  <a:pt x="76200" y="0"/>
                </a:moveTo>
                <a:lnTo>
                  <a:pt x="0" y="22860"/>
                </a:lnTo>
                <a:lnTo>
                  <a:pt x="76200" y="45720"/>
                </a:lnTo>
                <a:lnTo>
                  <a:pt x="55880" y="30480"/>
                </a:lnTo>
                <a:lnTo>
                  <a:pt x="45719" y="30480"/>
                </a:lnTo>
                <a:lnTo>
                  <a:pt x="45719" y="15239"/>
                </a:lnTo>
                <a:lnTo>
                  <a:pt x="55880" y="15239"/>
                </a:lnTo>
                <a:lnTo>
                  <a:pt x="76200" y="0"/>
                </a:lnTo>
                <a:close/>
              </a:path>
              <a:path extrusionOk="0" h="45719" w="140335">
                <a:moveTo>
                  <a:pt x="45719" y="22860"/>
                </a:moveTo>
                <a:lnTo>
                  <a:pt x="45719" y="30480"/>
                </a:lnTo>
                <a:lnTo>
                  <a:pt x="55880" y="30480"/>
                </a:lnTo>
                <a:lnTo>
                  <a:pt x="45719" y="22860"/>
                </a:lnTo>
                <a:close/>
              </a:path>
              <a:path extrusionOk="0" h="45719" w="140335">
                <a:moveTo>
                  <a:pt x="140207" y="15239"/>
                </a:moveTo>
                <a:lnTo>
                  <a:pt x="55880" y="15239"/>
                </a:lnTo>
                <a:lnTo>
                  <a:pt x="45719" y="22860"/>
                </a:lnTo>
                <a:lnTo>
                  <a:pt x="55880" y="30480"/>
                </a:lnTo>
                <a:lnTo>
                  <a:pt x="140207" y="30480"/>
                </a:lnTo>
                <a:lnTo>
                  <a:pt x="140207" y="15239"/>
                </a:lnTo>
                <a:close/>
              </a:path>
              <a:path extrusionOk="0" h="45719" w="140335">
                <a:moveTo>
                  <a:pt x="55880" y="15239"/>
                </a:moveTo>
                <a:lnTo>
                  <a:pt x="45719" y="15239"/>
                </a:lnTo>
                <a:lnTo>
                  <a:pt x="45719" y="22860"/>
                </a:lnTo>
                <a:lnTo>
                  <a:pt x="55880" y="1523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2"/>
          <p:cNvSpPr txBox="1"/>
          <p:nvPr/>
        </p:nvSpPr>
        <p:spPr>
          <a:xfrm>
            <a:off x="2379091" y="1064514"/>
            <a:ext cx="319405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FOREIGN  KEY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960674" y="859860"/>
            <a:ext cx="1158240" cy="204090"/>
          </a:xfrm>
          <a:custGeom>
            <a:rect b="b" l="l" r="r" t="t"/>
            <a:pathLst>
              <a:path extrusionOk="0" h="197484" w="1158239">
                <a:moveTo>
                  <a:pt x="1112139" y="121284"/>
                </a:moveTo>
                <a:lnTo>
                  <a:pt x="1134999" y="197484"/>
                </a:lnTo>
                <a:lnTo>
                  <a:pt x="1146429" y="159384"/>
                </a:lnTo>
                <a:lnTo>
                  <a:pt x="1130808" y="159384"/>
                </a:lnTo>
                <a:lnTo>
                  <a:pt x="1127379" y="155955"/>
                </a:lnTo>
                <a:lnTo>
                  <a:pt x="1127379" y="141604"/>
                </a:lnTo>
                <a:lnTo>
                  <a:pt x="1112139" y="121284"/>
                </a:lnTo>
                <a:close/>
              </a:path>
              <a:path extrusionOk="0" h="197484" w="1158239">
                <a:moveTo>
                  <a:pt x="1127379" y="141604"/>
                </a:moveTo>
                <a:lnTo>
                  <a:pt x="1127379" y="155955"/>
                </a:lnTo>
                <a:lnTo>
                  <a:pt x="1130808" y="159384"/>
                </a:lnTo>
                <a:lnTo>
                  <a:pt x="1139190" y="159384"/>
                </a:lnTo>
                <a:lnTo>
                  <a:pt x="1142619" y="155955"/>
                </a:lnTo>
                <a:lnTo>
                  <a:pt x="1142619" y="151765"/>
                </a:lnTo>
                <a:lnTo>
                  <a:pt x="1134999" y="151765"/>
                </a:lnTo>
                <a:lnTo>
                  <a:pt x="1127379" y="141604"/>
                </a:lnTo>
                <a:close/>
              </a:path>
              <a:path extrusionOk="0" h="197484" w="1158239">
                <a:moveTo>
                  <a:pt x="1157859" y="121284"/>
                </a:moveTo>
                <a:lnTo>
                  <a:pt x="1142619" y="141604"/>
                </a:lnTo>
                <a:lnTo>
                  <a:pt x="1142619" y="155955"/>
                </a:lnTo>
                <a:lnTo>
                  <a:pt x="1139190" y="159384"/>
                </a:lnTo>
                <a:lnTo>
                  <a:pt x="1146429" y="159384"/>
                </a:lnTo>
                <a:lnTo>
                  <a:pt x="1157859" y="121284"/>
                </a:lnTo>
                <a:close/>
              </a:path>
              <a:path extrusionOk="0" h="197484" w="1158239">
                <a:moveTo>
                  <a:pt x="1127379" y="98044"/>
                </a:moveTo>
                <a:lnTo>
                  <a:pt x="1127379" y="141604"/>
                </a:lnTo>
                <a:lnTo>
                  <a:pt x="1134999" y="151765"/>
                </a:lnTo>
                <a:lnTo>
                  <a:pt x="1142619" y="141604"/>
                </a:lnTo>
                <a:lnTo>
                  <a:pt x="1142619" y="105664"/>
                </a:lnTo>
                <a:lnTo>
                  <a:pt x="1134999" y="105664"/>
                </a:lnTo>
                <a:lnTo>
                  <a:pt x="1127379" y="98044"/>
                </a:lnTo>
                <a:close/>
              </a:path>
              <a:path extrusionOk="0" h="197484" w="1158239">
                <a:moveTo>
                  <a:pt x="1142619" y="141604"/>
                </a:moveTo>
                <a:lnTo>
                  <a:pt x="1134999" y="151765"/>
                </a:lnTo>
                <a:lnTo>
                  <a:pt x="1142619" y="151765"/>
                </a:lnTo>
                <a:lnTo>
                  <a:pt x="1142619" y="141604"/>
                </a:lnTo>
                <a:close/>
              </a:path>
              <a:path extrusionOk="0" h="197484" w="1158239">
                <a:moveTo>
                  <a:pt x="22860" y="45720"/>
                </a:moveTo>
                <a:lnTo>
                  <a:pt x="15240" y="55879"/>
                </a:lnTo>
                <a:lnTo>
                  <a:pt x="15240" y="102361"/>
                </a:lnTo>
                <a:lnTo>
                  <a:pt x="18668" y="105664"/>
                </a:lnTo>
                <a:lnTo>
                  <a:pt x="1127379" y="105664"/>
                </a:lnTo>
                <a:lnTo>
                  <a:pt x="1127379" y="98044"/>
                </a:lnTo>
                <a:lnTo>
                  <a:pt x="30480" y="98044"/>
                </a:lnTo>
                <a:lnTo>
                  <a:pt x="22860" y="90424"/>
                </a:lnTo>
                <a:lnTo>
                  <a:pt x="30480" y="90424"/>
                </a:lnTo>
                <a:lnTo>
                  <a:pt x="30480" y="55879"/>
                </a:lnTo>
                <a:lnTo>
                  <a:pt x="22860" y="45720"/>
                </a:lnTo>
                <a:close/>
              </a:path>
              <a:path extrusionOk="0" h="197484" w="1158239">
                <a:moveTo>
                  <a:pt x="1139190" y="90424"/>
                </a:moveTo>
                <a:lnTo>
                  <a:pt x="30480" y="90424"/>
                </a:lnTo>
                <a:lnTo>
                  <a:pt x="30480" y="98044"/>
                </a:lnTo>
                <a:lnTo>
                  <a:pt x="1127379" y="98044"/>
                </a:lnTo>
                <a:lnTo>
                  <a:pt x="1134999" y="105664"/>
                </a:lnTo>
                <a:lnTo>
                  <a:pt x="1142619" y="105664"/>
                </a:lnTo>
                <a:lnTo>
                  <a:pt x="1142619" y="93852"/>
                </a:lnTo>
                <a:lnTo>
                  <a:pt x="1139190" y="90424"/>
                </a:lnTo>
                <a:close/>
              </a:path>
              <a:path extrusionOk="0" h="197484" w="1158239">
                <a:moveTo>
                  <a:pt x="30480" y="90424"/>
                </a:moveTo>
                <a:lnTo>
                  <a:pt x="22860" y="90424"/>
                </a:lnTo>
                <a:lnTo>
                  <a:pt x="30480" y="98044"/>
                </a:lnTo>
                <a:lnTo>
                  <a:pt x="30480" y="90424"/>
                </a:lnTo>
                <a:close/>
              </a:path>
              <a:path extrusionOk="0" h="197484" w="1158239">
                <a:moveTo>
                  <a:pt x="22860" y="0"/>
                </a:moveTo>
                <a:lnTo>
                  <a:pt x="0" y="76200"/>
                </a:lnTo>
                <a:lnTo>
                  <a:pt x="15240" y="55879"/>
                </a:lnTo>
                <a:lnTo>
                  <a:pt x="15240" y="41528"/>
                </a:lnTo>
                <a:lnTo>
                  <a:pt x="18668" y="38100"/>
                </a:lnTo>
                <a:lnTo>
                  <a:pt x="34290" y="38100"/>
                </a:lnTo>
                <a:lnTo>
                  <a:pt x="22860" y="0"/>
                </a:lnTo>
                <a:close/>
              </a:path>
              <a:path extrusionOk="0" h="197484" w="1158239">
                <a:moveTo>
                  <a:pt x="34290" y="38100"/>
                </a:moveTo>
                <a:lnTo>
                  <a:pt x="27051" y="38100"/>
                </a:lnTo>
                <a:lnTo>
                  <a:pt x="30480" y="41528"/>
                </a:lnTo>
                <a:lnTo>
                  <a:pt x="30480" y="55879"/>
                </a:lnTo>
                <a:lnTo>
                  <a:pt x="45720" y="76200"/>
                </a:lnTo>
                <a:lnTo>
                  <a:pt x="34290" y="38100"/>
                </a:lnTo>
                <a:close/>
              </a:path>
              <a:path extrusionOk="0" h="197484" w="1158239">
                <a:moveTo>
                  <a:pt x="27051" y="38100"/>
                </a:moveTo>
                <a:lnTo>
                  <a:pt x="18668" y="38100"/>
                </a:lnTo>
                <a:lnTo>
                  <a:pt x="15240" y="41528"/>
                </a:lnTo>
                <a:lnTo>
                  <a:pt x="15240" y="55879"/>
                </a:lnTo>
                <a:lnTo>
                  <a:pt x="22860" y="45720"/>
                </a:lnTo>
                <a:lnTo>
                  <a:pt x="30480" y="45720"/>
                </a:lnTo>
                <a:lnTo>
                  <a:pt x="30480" y="41528"/>
                </a:lnTo>
                <a:lnTo>
                  <a:pt x="27051" y="38100"/>
                </a:lnTo>
                <a:close/>
              </a:path>
              <a:path extrusionOk="0" h="197484" w="1158239">
                <a:moveTo>
                  <a:pt x="30480" y="45720"/>
                </a:moveTo>
                <a:lnTo>
                  <a:pt x="22860" y="45720"/>
                </a:lnTo>
                <a:lnTo>
                  <a:pt x="30480" y="55879"/>
                </a:lnTo>
                <a:lnTo>
                  <a:pt x="30480" y="4572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8" name="Google Shape;638;p42"/>
          <p:cNvGrpSpPr/>
          <p:nvPr/>
        </p:nvGrpSpPr>
        <p:grpSpPr>
          <a:xfrm>
            <a:off x="1048511" y="1606296"/>
            <a:ext cx="201167" cy="118871"/>
            <a:chOff x="1048511" y="1606296"/>
            <a:chExt cx="201167" cy="118871"/>
          </a:xfrm>
        </p:grpSpPr>
        <p:pic>
          <p:nvPicPr>
            <p:cNvPr id="639" name="Google Shape;639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9179" y="1616964"/>
              <a:ext cx="190499" cy="108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8511" y="1606296"/>
              <a:ext cx="187452" cy="1051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1" name="Google Shape;641;p42"/>
          <p:cNvSpPr txBox="1"/>
          <p:nvPr/>
        </p:nvSpPr>
        <p:spPr>
          <a:xfrm>
            <a:off x="1277238" y="1593596"/>
            <a:ext cx="486409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42" name="Google Shape;642;p42"/>
          <p:cNvGrpSpPr/>
          <p:nvPr/>
        </p:nvGrpSpPr>
        <p:grpSpPr>
          <a:xfrm>
            <a:off x="2211323" y="1716024"/>
            <a:ext cx="490728" cy="227076"/>
            <a:chOff x="2211323" y="1716024"/>
            <a:chExt cx="490728" cy="227076"/>
          </a:xfrm>
        </p:grpSpPr>
        <p:sp>
          <p:nvSpPr>
            <p:cNvPr id="643" name="Google Shape;643;p42"/>
            <p:cNvSpPr/>
            <p:nvPr/>
          </p:nvSpPr>
          <p:spPr>
            <a:xfrm>
              <a:off x="2211323" y="1716024"/>
              <a:ext cx="127000" cy="45720"/>
            </a:xfrm>
            <a:custGeom>
              <a:rect b="b" l="l" r="r" t="t"/>
              <a:pathLst>
                <a:path extrusionOk="0" h="45719" w="127000">
                  <a:moveTo>
                    <a:pt x="76200" y="0"/>
                  </a:moveTo>
                  <a:lnTo>
                    <a:pt x="0" y="22859"/>
                  </a:lnTo>
                  <a:lnTo>
                    <a:pt x="76200" y="45719"/>
                  </a:lnTo>
                  <a:lnTo>
                    <a:pt x="55880" y="30479"/>
                  </a:lnTo>
                  <a:lnTo>
                    <a:pt x="45720" y="30479"/>
                  </a:lnTo>
                  <a:lnTo>
                    <a:pt x="45720" y="15239"/>
                  </a:lnTo>
                  <a:lnTo>
                    <a:pt x="55879" y="15239"/>
                  </a:lnTo>
                  <a:lnTo>
                    <a:pt x="76200" y="0"/>
                  </a:lnTo>
                  <a:close/>
                </a:path>
                <a:path extrusionOk="0" h="45719" w="127000">
                  <a:moveTo>
                    <a:pt x="45720" y="22859"/>
                  </a:moveTo>
                  <a:lnTo>
                    <a:pt x="45720" y="30479"/>
                  </a:lnTo>
                  <a:lnTo>
                    <a:pt x="55880" y="30479"/>
                  </a:lnTo>
                  <a:lnTo>
                    <a:pt x="45720" y="22859"/>
                  </a:lnTo>
                  <a:close/>
                </a:path>
                <a:path extrusionOk="0" h="45719" w="127000">
                  <a:moveTo>
                    <a:pt x="126492" y="15239"/>
                  </a:moveTo>
                  <a:lnTo>
                    <a:pt x="55879" y="15239"/>
                  </a:lnTo>
                  <a:lnTo>
                    <a:pt x="45720" y="22859"/>
                  </a:lnTo>
                  <a:lnTo>
                    <a:pt x="55880" y="30479"/>
                  </a:lnTo>
                  <a:lnTo>
                    <a:pt x="126492" y="30479"/>
                  </a:lnTo>
                  <a:lnTo>
                    <a:pt x="126492" y="15239"/>
                  </a:lnTo>
                  <a:close/>
                </a:path>
                <a:path extrusionOk="0" h="45719" w="127000">
                  <a:moveTo>
                    <a:pt x="55879" y="15239"/>
                  </a:moveTo>
                  <a:lnTo>
                    <a:pt x="45720" y="15239"/>
                  </a:lnTo>
                  <a:lnTo>
                    <a:pt x="45720" y="22859"/>
                  </a:lnTo>
                  <a:lnTo>
                    <a:pt x="55879" y="15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4" name="Google Shape;644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40863" y="1781556"/>
              <a:ext cx="361188" cy="1615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5" name="Google Shape;645;p42"/>
          <p:cNvSpPr txBox="1"/>
          <p:nvPr/>
        </p:nvSpPr>
        <p:spPr>
          <a:xfrm>
            <a:off x="2320798" y="1551559"/>
            <a:ext cx="415925" cy="349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Not allowed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6519" lvl="0" marL="116204" marR="13334" rtl="0" algn="l">
              <a:lnSpc>
                <a:spcPct val="691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5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does not  exist)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Allowed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2217420" y="1813560"/>
            <a:ext cx="127000" cy="45720"/>
          </a:xfrm>
          <a:custGeom>
            <a:rect b="b" l="l" r="r" t="t"/>
            <a:pathLst>
              <a:path extrusionOk="0" h="45719" w="127000">
                <a:moveTo>
                  <a:pt x="76200" y="0"/>
                </a:moveTo>
                <a:lnTo>
                  <a:pt x="0" y="22859"/>
                </a:lnTo>
                <a:lnTo>
                  <a:pt x="76200" y="45719"/>
                </a:lnTo>
                <a:lnTo>
                  <a:pt x="55880" y="30479"/>
                </a:lnTo>
                <a:lnTo>
                  <a:pt x="45719" y="30479"/>
                </a:lnTo>
                <a:lnTo>
                  <a:pt x="45719" y="15239"/>
                </a:lnTo>
                <a:lnTo>
                  <a:pt x="55879" y="15239"/>
                </a:lnTo>
                <a:lnTo>
                  <a:pt x="76200" y="0"/>
                </a:lnTo>
                <a:close/>
              </a:path>
              <a:path extrusionOk="0" h="45719" w="127000">
                <a:moveTo>
                  <a:pt x="45719" y="22859"/>
                </a:moveTo>
                <a:lnTo>
                  <a:pt x="45719" y="30479"/>
                </a:lnTo>
                <a:lnTo>
                  <a:pt x="55880" y="30479"/>
                </a:lnTo>
                <a:lnTo>
                  <a:pt x="45719" y="22859"/>
                </a:lnTo>
                <a:close/>
              </a:path>
              <a:path extrusionOk="0" h="45719" w="127000">
                <a:moveTo>
                  <a:pt x="126492" y="15239"/>
                </a:moveTo>
                <a:lnTo>
                  <a:pt x="55879" y="15239"/>
                </a:lnTo>
                <a:lnTo>
                  <a:pt x="45719" y="22859"/>
                </a:lnTo>
                <a:lnTo>
                  <a:pt x="55880" y="30479"/>
                </a:lnTo>
                <a:lnTo>
                  <a:pt x="126492" y="30479"/>
                </a:lnTo>
                <a:lnTo>
                  <a:pt x="126492" y="15239"/>
                </a:lnTo>
                <a:close/>
              </a:path>
              <a:path extrusionOk="0" h="45719" w="127000">
                <a:moveTo>
                  <a:pt x="55879" y="15239"/>
                </a:moveTo>
                <a:lnTo>
                  <a:pt x="45719" y="15239"/>
                </a:lnTo>
                <a:lnTo>
                  <a:pt x="45719" y="22859"/>
                </a:lnTo>
                <a:lnTo>
                  <a:pt x="55879" y="1523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2"/>
          <p:cNvSpPr txBox="1"/>
          <p:nvPr/>
        </p:nvSpPr>
        <p:spPr>
          <a:xfrm>
            <a:off x="129641" y="631698"/>
            <a:ext cx="319405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-83820" lvl="0" marL="95885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PRIMARY  KEY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48" name="Google Shape;648;p42"/>
          <p:cNvGrpSpPr/>
          <p:nvPr/>
        </p:nvGrpSpPr>
        <p:grpSpPr>
          <a:xfrm>
            <a:off x="419036" y="417576"/>
            <a:ext cx="2260155" cy="409955"/>
            <a:chOff x="419036" y="417576"/>
            <a:chExt cx="2260155" cy="409955"/>
          </a:xfrm>
        </p:grpSpPr>
        <p:sp>
          <p:nvSpPr>
            <p:cNvPr id="649" name="Google Shape;649;p42"/>
            <p:cNvSpPr/>
            <p:nvPr/>
          </p:nvSpPr>
          <p:spPr>
            <a:xfrm>
              <a:off x="419036" y="718693"/>
              <a:ext cx="191135" cy="45720"/>
            </a:xfrm>
            <a:custGeom>
              <a:rect b="b" l="l" r="r" t="t"/>
              <a:pathLst>
                <a:path extrusionOk="0" h="45720" w="191134">
                  <a:moveTo>
                    <a:pt x="114553" y="0"/>
                  </a:moveTo>
                  <a:lnTo>
                    <a:pt x="134752" y="15413"/>
                  </a:lnTo>
                  <a:lnTo>
                    <a:pt x="144906" y="15494"/>
                  </a:lnTo>
                  <a:lnTo>
                    <a:pt x="144779" y="30733"/>
                  </a:lnTo>
                  <a:lnTo>
                    <a:pt x="134509" y="30733"/>
                  </a:lnTo>
                  <a:lnTo>
                    <a:pt x="114185" y="45720"/>
                  </a:lnTo>
                  <a:lnTo>
                    <a:pt x="165686" y="30733"/>
                  </a:lnTo>
                  <a:lnTo>
                    <a:pt x="144779" y="30733"/>
                  </a:lnTo>
                  <a:lnTo>
                    <a:pt x="165961" y="30653"/>
                  </a:lnTo>
                  <a:lnTo>
                    <a:pt x="190563" y="23495"/>
                  </a:lnTo>
                  <a:lnTo>
                    <a:pt x="114553" y="0"/>
                  </a:lnTo>
                  <a:close/>
                </a:path>
                <a:path extrusionOk="0" h="45720" w="191134">
                  <a:moveTo>
                    <a:pt x="144843" y="23114"/>
                  </a:moveTo>
                  <a:lnTo>
                    <a:pt x="134618" y="30653"/>
                  </a:lnTo>
                  <a:lnTo>
                    <a:pt x="144779" y="30733"/>
                  </a:lnTo>
                  <a:lnTo>
                    <a:pt x="144843" y="23114"/>
                  </a:lnTo>
                  <a:close/>
                </a:path>
                <a:path extrusionOk="0" h="45720" w="191134">
                  <a:moveTo>
                    <a:pt x="127" y="14350"/>
                  </a:moveTo>
                  <a:lnTo>
                    <a:pt x="0" y="29591"/>
                  </a:lnTo>
                  <a:lnTo>
                    <a:pt x="134618" y="30653"/>
                  </a:lnTo>
                  <a:lnTo>
                    <a:pt x="144843" y="23114"/>
                  </a:lnTo>
                  <a:lnTo>
                    <a:pt x="134752" y="15413"/>
                  </a:lnTo>
                  <a:lnTo>
                    <a:pt x="127" y="14350"/>
                  </a:lnTo>
                  <a:close/>
                </a:path>
                <a:path extrusionOk="0" h="45720" w="191134">
                  <a:moveTo>
                    <a:pt x="134752" y="15413"/>
                  </a:moveTo>
                  <a:lnTo>
                    <a:pt x="144843" y="23114"/>
                  </a:lnTo>
                  <a:lnTo>
                    <a:pt x="144906" y="15494"/>
                  </a:lnTo>
                  <a:lnTo>
                    <a:pt x="134752" y="15413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0" name="Google Shape;650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3315" y="417576"/>
              <a:ext cx="2055876" cy="4099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1" name="Google Shape;651;p42"/>
          <p:cNvSpPr txBox="1"/>
          <p:nvPr/>
        </p:nvSpPr>
        <p:spPr>
          <a:xfrm>
            <a:off x="179628" y="759714"/>
            <a:ext cx="55372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t/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2" name="Google Shape;652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828" y="1097280"/>
            <a:ext cx="2055876" cy="477012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2"/>
          <p:cNvSpPr txBox="1"/>
          <p:nvPr/>
        </p:nvSpPr>
        <p:spPr>
          <a:xfrm>
            <a:off x="143967" y="1503426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828" y="1717548"/>
            <a:ext cx="2055876" cy="14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3"/>
          <p:cNvSpPr txBox="1"/>
          <p:nvPr>
            <p:ph type="title"/>
          </p:nvPr>
        </p:nvSpPr>
        <p:spPr>
          <a:xfrm>
            <a:off x="646303" y="154051"/>
            <a:ext cx="15119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lang="en-US"/>
              <a:t>Constraint</a:t>
            </a:r>
            <a:endParaRPr/>
          </a:p>
        </p:txBody>
      </p:sp>
      <p:sp>
        <p:nvSpPr>
          <p:cNvPr id="662" name="Google Shape;662;p43"/>
          <p:cNvSpPr txBox="1"/>
          <p:nvPr/>
        </p:nvSpPr>
        <p:spPr>
          <a:xfrm>
            <a:off x="280797" y="556387"/>
            <a:ext cx="21228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Defined at either the table level or the column level: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43"/>
          <p:cNvGrpSpPr/>
          <p:nvPr/>
        </p:nvGrpSpPr>
        <p:grpSpPr>
          <a:xfrm>
            <a:off x="264414" y="739902"/>
            <a:ext cx="2420874" cy="1067561"/>
            <a:chOff x="264414" y="739902"/>
            <a:chExt cx="2420874" cy="1067561"/>
          </a:xfrm>
        </p:grpSpPr>
        <p:pic>
          <p:nvPicPr>
            <p:cNvPr id="664" name="Google Shape;664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8892" y="754380"/>
              <a:ext cx="2406396" cy="1053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5" name="Google Shape;665;p43"/>
            <p:cNvSpPr/>
            <p:nvPr/>
          </p:nvSpPr>
          <p:spPr>
            <a:xfrm>
              <a:off x="264414" y="739902"/>
              <a:ext cx="2395855" cy="1042669"/>
            </a:xfrm>
            <a:custGeom>
              <a:rect b="b" l="l" r="r" t="t"/>
              <a:pathLst>
                <a:path extrusionOk="0" h="1042669" w="2395855">
                  <a:moveTo>
                    <a:pt x="2395728" y="0"/>
                  </a:moveTo>
                  <a:lnTo>
                    <a:pt x="0" y="0"/>
                  </a:lnTo>
                  <a:lnTo>
                    <a:pt x="0" y="1042416"/>
                  </a:lnTo>
                  <a:lnTo>
                    <a:pt x="2395728" y="1042416"/>
                  </a:lnTo>
                  <a:lnTo>
                    <a:pt x="239572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264414" y="739902"/>
              <a:ext cx="2395855" cy="1042669"/>
            </a:xfrm>
            <a:custGeom>
              <a:rect b="b" l="l" r="r" t="t"/>
              <a:pathLst>
                <a:path extrusionOk="0" h="1042669" w="2395855">
                  <a:moveTo>
                    <a:pt x="0" y="1042416"/>
                  </a:moveTo>
                  <a:lnTo>
                    <a:pt x="2395728" y="1042416"/>
                  </a:lnTo>
                  <a:lnTo>
                    <a:pt x="2395728" y="0"/>
                  </a:lnTo>
                  <a:lnTo>
                    <a:pt x="0" y="0"/>
                  </a:lnTo>
                  <a:lnTo>
                    <a:pt x="0" y="10424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7" name="Google Shape;667;p43"/>
          <p:cNvSpPr txBox="1"/>
          <p:nvPr/>
        </p:nvSpPr>
        <p:spPr>
          <a:xfrm>
            <a:off x="449580" y="1505712"/>
            <a:ext cx="2150745" cy="17716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955" marR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emp_dept_fk FOREIGN KEY (department_id)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departments(department_id),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43"/>
          <p:cNvSpPr txBox="1"/>
          <p:nvPr/>
        </p:nvSpPr>
        <p:spPr>
          <a:xfrm>
            <a:off x="276923" y="699135"/>
            <a:ext cx="2395855" cy="1042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-167640" lvl="0" marL="205740" marR="105029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employees(  employee_id	NUMBER(6),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last_name	VARCHAR2(25)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	VARCHAR2(25),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	NUMBER(8,2),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88265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commission_pct NUMBER(2,2),  hire_date	DATE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	NUMBER(4),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emp_email_uk UNIQUE(email));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4"/>
          <p:cNvSpPr txBox="1"/>
          <p:nvPr>
            <p:ph type="title"/>
          </p:nvPr>
        </p:nvSpPr>
        <p:spPr>
          <a:xfrm>
            <a:off x="758444" y="154686"/>
            <a:ext cx="1287780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368935" lvl="0" marL="381000" marR="5080" rtl="0" algn="l">
              <a:lnSpc>
                <a:spcPct val="1059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lang="en-US"/>
              <a:t>Constraint  Keywords</a:t>
            </a:r>
            <a:endParaRPr/>
          </a:p>
        </p:txBody>
      </p:sp>
      <p:sp>
        <p:nvSpPr>
          <p:cNvPr id="676" name="Google Shape;676;p44"/>
          <p:cNvSpPr txBox="1"/>
          <p:nvPr/>
        </p:nvSpPr>
        <p:spPr>
          <a:xfrm>
            <a:off x="285089" y="563625"/>
            <a:ext cx="2179955" cy="1022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70485" lvl="0" marL="82550" marR="201295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Defines the column in the child  table at the table constraint level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485" lvl="0" marL="82550" marR="5080" rtl="0" algn="l">
              <a:lnSpc>
                <a:spcPct val="103099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Identifies the table and column in the  parent table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485" lvl="0" marL="82550" marR="17780" rtl="0" algn="l">
              <a:lnSpc>
                <a:spcPct val="100800"/>
              </a:lnSpc>
              <a:spcBef>
                <a:spcPts val="235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 DELETE CASCADE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Deletes the dependent rows  in the child table when a row in the parent table is  deleted.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485" lvl="0" marL="82550" marR="281940" rtl="0" algn="l">
              <a:lnSpc>
                <a:spcPct val="103099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 DELETE SET NULL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Converts dependent  foreign key values to null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5"/>
          <p:cNvSpPr txBox="1"/>
          <p:nvPr>
            <p:ph type="title"/>
          </p:nvPr>
        </p:nvSpPr>
        <p:spPr>
          <a:xfrm>
            <a:off x="824611" y="154686"/>
            <a:ext cx="115506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en-US"/>
              <a:t>Constraint</a:t>
            </a:r>
            <a:endParaRPr/>
          </a:p>
        </p:txBody>
      </p:sp>
      <p:sp>
        <p:nvSpPr>
          <p:cNvPr id="684" name="Google Shape;684;p45"/>
          <p:cNvSpPr txBox="1"/>
          <p:nvPr/>
        </p:nvSpPr>
        <p:spPr>
          <a:xfrm>
            <a:off x="286893" y="548731"/>
            <a:ext cx="2304415" cy="7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Defines a condition that each row must satisfy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following expressions are not allowed: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References to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CURRVAL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NEXTVAL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ROWNUM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400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pseudocolumns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Calls to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UID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USERENV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Queries that refer to other values in other rows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45"/>
          <p:cNvGrpSpPr/>
          <p:nvPr/>
        </p:nvGrpSpPr>
        <p:grpSpPr>
          <a:xfrm>
            <a:off x="389382" y="1317497"/>
            <a:ext cx="2323338" cy="291846"/>
            <a:chOff x="389382" y="1317497"/>
            <a:chExt cx="2323338" cy="291846"/>
          </a:xfrm>
        </p:grpSpPr>
        <p:pic>
          <p:nvPicPr>
            <p:cNvPr id="686" name="Google Shape;686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60" y="1331975"/>
              <a:ext cx="2308860" cy="2773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7" name="Google Shape;687;p45"/>
            <p:cNvSpPr/>
            <p:nvPr/>
          </p:nvSpPr>
          <p:spPr>
            <a:xfrm>
              <a:off x="389382" y="1317497"/>
              <a:ext cx="2298700" cy="266700"/>
            </a:xfrm>
            <a:custGeom>
              <a:rect b="b" l="l" r="r" t="t"/>
              <a:pathLst>
                <a:path extrusionOk="0" h="266700" w="2298700">
                  <a:moveTo>
                    <a:pt x="0" y="266700"/>
                  </a:moveTo>
                  <a:lnTo>
                    <a:pt x="2298191" y="266700"/>
                  </a:lnTo>
                  <a:lnTo>
                    <a:pt x="2298191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88" name="Google Shape;688;p45"/>
          <p:cNvGraphicFramePr/>
          <p:nvPr/>
        </p:nvGraphicFramePr>
        <p:xfrm>
          <a:off x="389382" y="1317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{0EF90FC8-E1CC-4472-8462-124963CFE478}</a:tableStyleId>
              </a:tblPr>
              <a:tblGrid>
                <a:gridCol w="220350"/>
                <a:gridCol w="1233175"/>
                <a:gridCol w="845175"/>
              </a:tblGrid>
              <a:tr h="95250">
                <a:tc gridSpan="3">
                  <a:txBody>
                    <a:bodyPr/>
                    <a:lstStyle/>
                    <a:p>
                      <a:pPr indent="0" lvl="0" marL="19050" marR="0" rtl="0" algn="l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..., salary NUMBER(2)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15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CONSTRAINT emp_salary_min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01625" marR="0" rtl="0" algn="l">
                        <a:lnSpc>
                          <a:spcPct val="10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 (salary &gt; 0),...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6"/>
          <p:cNvSpPr txBox="1"/>
          <p:nvPr>
            <p:ph type="title"/>
          </p:nvPr>
        </p:nvSpPr>
        <p:spPr>
          <a:xfrm>
            <a:off x="674623" y="161670"/>
            <a:ext cx="14547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a Constraint Syntax</a:t>
            </a:r>
            <a:endParaRPr/>
          </a:p>
        </p:txBody>
      </p:sp>
      <p:sp>
        <p:nvSpPr>
          <p:cNvPr id="696" name="Google Shape;696;p46"/>
          <p:cNvSpPr txBox="1"/>
          <p:nvPr/>
        </p:nvSpPr>
        <p:spPr>
          <a:xfrm>
            <a:off x="280212" y="495290"/>
            <a:ext cx="2131060" cy="742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to: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10184" rtl="0" algn="l">
              <a:lnSpc>
                <a:spcPct val="118461"/>
              </a:lnSpc>
              <a:spcBef>
                <a:spcPts val="34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or drop a constraint, but not modify its  structure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Enable or disable constraints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 by using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endParaRPr b="0" i="0" sz="6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p46"/>
          <p:cNvGrpSpPr/>
          <p:nvPr/>
        </p:nvGrpSpPr>
        <p:grpSpPr>
          <a:xfrm>
            <a:off x="310134" y="1255014"/>
            <a:ext cx="2329433" cy="252222"/>
            <a:chOff x="310134" y="1255014"/>
            <a:chExt cx="2329433" cy="252222"/>
          </a:xfrm>
        </p:grpSpPr>
        <p:pic>
          <p:nvPicPr>
            <p:cNvPr id="698" name="Google Shape;698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612" y="1269492"/>
              <a:ext cx="2314955" cy="222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7764" y="1274064"/>
              <a:ext cx="1844039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0" name="Google Shape;700;p46"/>
            <p:cNvSpPr/>
            <p:nvPr/>
          </p:nvSpPr>
          <p:spPr>
            <a:xfrm>
              <a:off x="310134" y="1255014"/>
              <a:ext cx="2304415" cy="212090"/>
            </a:xfrm>
            <a:custGeom>
              <a:rect b="b" l="l" r="r" t="t"/>
              <a:pathLst>
                <a:path extrusionOk="0" h="212090" w="2304415">
                  <a:moveTo>
                    <a:pt x="2304288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304288" y="211836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310134" y="1255014"/>
              <a:ext cx="2304415" cy="212090"/>
            </a:xfrm>
            <a:custGeom>
              <a:rect b="b" l="l" r="r" t="t"/>
              <a:pathLst>
                <a:path extrusionOk="0" h="212090" w="2304415">
                  <a:moveTo>
                    <a:pt x="0" y="211836"/>
                  </a:moveTo>
                  <a:lnTo>
                    <a:pt x="2304288" y="211836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2118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2" name="Google Shape;702;p46"/>
          <p:cNvSpPr txBox="1"/>
          <p:nvPr/>
        </p:nvSpPr>
        <p:spPr>
          <a:xfrm>
            <a:off x="310134" y="1255014"/>
            <a:ext cx="2304415" cy="21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[CONSTRAINT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7"/>
          <p:cNvSpPr txBox="1"/>
          <p:nvPr>
            <p:ph type="title"/>
          </p:nvPr>
        </p:nvSpPr>
        <p:spPr>
          <a:xfrm>
            <a:off x="867283" y="161670"/>
            <a:ext cx="107124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a Constraint</a:t>
            </a:r>
            <a:endParaRPr/>
          </a:p>
        </p:txBody>
      </p:sp>
      <p:grpSp>
        <p:nvGrpSpPr>
          <p:cNvPr id="710" name="Google Shape;710;p47"/>
          <p:cNvGrpSpPr/>
          <p:nvPr/>
        </p:nvGrpSpPr>
        <p:grpSpPr>
          <a:xfrm>
            <a:off x="305562" y="936498"/>
            <a:ext cx="2329433" cy="470154"/>
            <a:chOff x="305562" y="936498"/>
            <a:chExt cx="2329433" cy="470154"/>
          </a:xfrm>
        </p:grpSpPr>
        <p:pic>
          <p:nvPicPr>
            <p:cNvPr id="711" name="Google Shape;711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0040" y="950976"/>
              <a:ext cx="2314955" cy="426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2" name="Google Shape;712;p47"/>
            <p:cNvSpPr/>
            <p:nvPr/>
          </p:nvSpPr>
          <p:spPr>
            <a:xfrm>
              <a:off x="305562" y="936498"/>
              <a:ext cx="2304415" cy="416559"/>
            </a:xfrm>
            <a:custGeom>
              <a:rect b="b" l="l" r="r" t="t"/>
              <a:pathLst>
                <a:path extrusionOk="0" h="416559" w="2304415">
                  <a:moveTo>
                    <a:pt x="2304288" y="0"/>
                  </a:moveTo>
                  <a:lnTo>
                    <a:pt x="0" y="0"/>
                  </a:lnTo>
                  <a:lnTo>
                    <a:pt x="0" y="416052"/>
                  </a:lnTo>
                  <a:lnTo>
                    <a:pt x="2304288" y="416052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05562" y="936498"/>
              <a:ext cx="2304415" cy="416559"/>
            </a:xfrm>
            <a:custGeom>
              <a:rect b="b" l="l" r="r" t="t"/>
              <a:pathLst>
                <a:path extrusionOk="0" h="416559" w="2304415">
                  <a:moveTo>
                    <a:pt x="0" y="416052"/>
                  </a:moveTo>
                  <a:lnTo>
                    <a:pt x="2304288" y="416052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41605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4" name="Google Shape;714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848" y="1248156"/>
              <a:ext cx="682751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5" name="Google Shape;715;p47"/>
          <p:cNvSpPr txBox="1"/>
          <p:nvPr/>
        </p:nvSpPr>
        <p:spPr>
          <a:xfrm>
            <a:off x="299466" y="552450"/>
            <a:ext cx="2180590" cy="8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0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 to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indicating that a manager must already exist as  a valid employee in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39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	employees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3820" lvl="0" marL="137160" marR="610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CONSTRAINT emp_manager_fk  FOREIGN KEY(manager_id)  REFERENCES employees(employee_id);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8"/>
          <p:cNvSpPr txBox="1"/>
          <p:nvPr>
            <p:ph type="title"/>
          </p:nvPr>
        </p:nvSpPr>
        <p:spPr>
          <a:xfrm>
            <a:off x="811784" y="162305"/>
            <a:ext cx="118046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Dropping a Constraint</a:t>
            </a:r>
            <a:endParaRPr/>
          </a:p>
        </p:txBody>
      </p:sp>
      <p:grpSp>
        <p:nvGrpSpPr>
          <p:cNvPr id="723" name="Google Shape;723;p48"/>
          <p:cNvGrpSpPr/>
          <p:nvPr/>
        </p:nvGrpSpPr>
        <p:grpSpPr>
          <a:xfrm>
            <a:off x="260604" y="818387"/>
            <a:ext cx="2346960" cy="324612"/>
            <a:chOff x="260604" y="818387"/>
            <a:chExt cx="2346960" cy="324612"/>
          </a:xfrm>
        </p:grpSpPr>
        <p:pic>
          <p:nvPicPr>
            <p:cNvPr id="724" name="Google Shape;724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608" y="833627"/>
              <a:ext cx="2314956" cy="2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416" y="818387"/>
              <a:ext cx="1427988" cy="324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6" name="Google Shape;726;p48"/>
            <p:cNvSpPr/>
            <p:nvPr/>
          </p:nvSpPr>
          <p:spPr>
            <a:xfrm>
              <a:off x="278130" y="819149"/>
              <a:ext cx="2304415" cy="254635"/>
            </a:xfrm>
            <a:custGeom>
              <a:rect b="b" l="l" r="r" t="t"/>
              <a:pathLst>
                <a:path extrusionOk="0" h="254634" w="2304415">
                  <a:moveTo>
                    <a:pt x="2304288" y="0"/>
                  </a:moveTo>
                  <a:lnTo>
                    <a:pt x="0" y="0"/>
                  </a:lnTo>
                  <a:lnTo>
                    <a:pt x="0" y="254507"/>
                  </a:lnTo>
                  <a:lnTo>
                    <a:pt x="2304288" y="254507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278130" y="819149"/>
              <a:ext cx="2304415" cy="254635"/>
            </a:xfrm>
            <a:custGeom>
              <a:rect b="b" l="l" r="r" t="t"/>
              <a:pathLst>
                <a:path extrusionOk="0" h="254634" w="2304415">
                  <a:moveTo>
                    <a:pt x="0" y="254507"/>
                  </a:moveTo>
                  <a:lnTo>
                    <a:pt x="2304288" y="254507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8" name="Google Shape;728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0604" y="964692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9" name="Google Shape;729;p48"/>
          <p:cNvSpPr txBox="1"/>
          <p:nvPr/>
        </p:nvSpPr>
        <p:spPr>
          <a:xfrm>
            <a:off x="280212" y="557022"/>
            <a:ext cx="182689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 the manager constraint from the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	employees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4533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CONSTRAINT emp_manager_fk;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30" name="Google Shape;730;p48"/>
          <p:cNvGrpSpPr/>
          <p:nvPr/>
        </p:nvGrpSpPr>
        <p:grpSpPr>
          <a:xfrm>
            <a:off x="268224" y="1641340"/>
            <a:ext cx="2339340" cy="463863"/>
            <a:chOff x="268224" y="1641347"/>
            <a:chExt cx="2339340" cy="326136"/>
          </a:xfrm>
        </p:grpSpPr>
        <p:pic>
          <p:nvPicPr>
            <p:cNvPr id="731" name="Google Shape;731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0228" y="1658111"/>
              <a:ext cx="2307336" cy="2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8036" y="1641347"/>
              <a:ext cx="1135380" cy="32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3" name="Google Shape;733;p48"/>
            <p:cNvSpPr/>
            <p:nvPr/>
          </p:nvSpPr>
          <p:spPr>
            <a:xfrm>
              <a:off x="285750" y="1643633"/>
              <a:ext cx="2296795" cy="254635"/>
            </a:xfrm>
            <a:custGeom>
              <a:rect b="b" l="l" r="r" t="t"/>
              <a:pathLst>
                <a:path extrusionOk="0" h="254635" w="2296795">
                  <a:moveTo>
                    <a:pt x="2296667" y="0"/>
                  </a:moveTo>
                  <a:lnTo>
                    <a:pt x="0" y="0"/>
                  </a:lnTo>
                  <a:lnTo>
                    <a:pt x="0" y="254507"/>
                  </a:lnTo>
                  <a:lnTo>
                    <a:pt x="2296667" y="254507"/>
                  </a:lnTo>
                  <a:lnTo>
                    <a:pt x="2296667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285750" y="1643633"/>
              <a:ext cx="2296795" cy="254635"/>
            </a:xfrm>
            <a:custGeom>
              <a:rect b="b" l="l" r="r" t="t"/>
              <a:pathLst>
                <a:path extrusionOk="0" h="254635" w="2296795">
                  <a:moveTo>
                    <a:pt x="0" y="254507"/>
                  </a:moveTo>
                  <a:lnTo>
                    <a:pt x="2296667" y="254507"/>
                  </a:lnTo>
                  <a:lnTo>
                    <a:pt x="2296667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5" name="Google Shape;735;p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8224" y="1789175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6" name="Google Shape;736;p48"/>
          <p:cNvSpPr txBox="1"/>
          <p:nvPr/>
        </p:nvSpPr>
        <p:spPr>
          <a:xfrm>
            <a:off x="268237" y="1077734"/>
            <a:ext cx="19521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 on the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and drop the associated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 on the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EMPLOYEES.DEPARTMENT_ID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020" marR="862964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departments  DROP PRIMARY KEY CASCADE;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9"/>
          <p:cNvSpPr txBox="1"/>
          <p:nvPr>
            <p:ph type="title"/>
          </p:nvPr>
        </p:nvSpPr>
        <p:spPr>
          <a:xfrm>
            <a:off x="824611" y="162305"/>
            <a:ext cx="11569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Disabling Constraints</a:t>
            </a:r>
            <a:endParaRPr/>
          </a:p>
        </p:txBody>
      </p:sp>
      <p:sp>
        <p:nvSpPr>
          <p:cNvPr id="744" name="Google Shape;744;p49"/>
          <p:cNvSpPr txBox="1"/>
          <p:nvPr/>
        </p:nvSpPr>
        <p:spPr>
          <a:xfrm>
            <a:off x="280797" y="552450"/>
            <a:ext cx="213233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of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</a:t>
            </a:r>
            <a:endParaRPr b="0" i="0" sz="6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to deactivate an integrity constraint.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45720" rtl="0" algn="l">
              <a:lnSpc>
                <a:spcPct val="103099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Apply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CASCADE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 to disable dependent  integrity constraints.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49"/>
          <p:cNvGrpSpPr/>
          <p:nvPr/>
        </p:nvGrpSpPr>
        <p:grpSpPr>
          <a:xfrm>
            <a:off x="269748" y="1142237"/>
            <a:ext cx="2346960" cy="372617"/>
            <a:chOff x="269748" y="1142237"/>
            <a:chExt cx="2346960" cy="372617"/>
          </a:xfrm>
        </p:grpSpPr>
        <p:pic>
          <p:nvPicPr>
            <p:cNvPr id="746" name="Google Shape;746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1156715"/>
              <a:ext cx="2314956" cy="358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Google Shape;74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1187195"/>
              <a:ext cx="1850136" cy="324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8" name="Google Shape;748;p49"/>
            <p:cNvSpPr/>
            <p:nvPr/>
          </p:nvSpPr>
          <p:spPr>
            <a:xfrm>
              <a:off x="287274" y="1142237"/>
              <a:ext cx="2304415" cy="347980"/>
            </a:xfrm>
            <a:custGeom>
              <a:rect b="b" l="l" r="r" t="t"/>
              <a:pathLst>
                <a:path extrusionOk="0" h="347980" w="2304415">
                  <a:moveTo>
                    <a:pt x="2304288" y="0"/>
                  </a:moveTo>
                  <a:lnTo>
                    <a:pt x="0" y="0"/>
                  </a:lnTo>
                  <a:lnTo>
                    <a:pt x="0" y="347471"/>
                  </a:lnTo>
                  <a:lnTo>
                    <a:pt x="2304288" y="347471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287274" y="1142237"/>
              <a:ext cx="2304415" cy="347980"/>
            </a:xfrm>
            <a:custGeom>
              <a:rect b="b" l="l" r="r" t="t"/>
              <a:pathLst>
                <a:path extrusionOk="0" h="347980" w="2304415">
                  <a:moveTo>
                    <a:pt x="0" y="347471"/>
                  </a:moveTo>
                  <a:lnTo>
                    <a:pt x="2304288" y="347471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0" name="Google Shape;750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748" y="1333499"/>
              <a:ext cx="682751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1" name="Google Shape;751;p49"/>
          <p:cNvSpPr txBox="1"/>
          <p:nvPr/>
        </p:nvSpPr>
        <p:spPr>
          <a:xfrm>
            <a:off x="315468" y="1169288"/>
            <a:ext cx="1775460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	employees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DISABLE CONSTRAINT emp_emp_id_pk CASCADE;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>
            <p:ph type="title"/>
          </p:nvPr>
        </p:nvSpPr>
        <p:spPr>
          <a:xfrm>
            <a:off x="604520" y="154686"/>
            <a:ext cx="15951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/>
              <a:t>Statement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279298" y="530582"/>
            <a:ext cx="1205865" cy="39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must have: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2085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– 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privilege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208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–  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storage area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54667" y="1270813"/>
            <a:ext cx="215265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specify: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name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 name, column data type, and column size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4"/>
          <p:cNvGrpSpPr/>
          <p:nvPr/>
        </p:nvGrpSpPr>
        <p:grpSpPr>
          <a:xfrm>
            <a:off x="247298" y="1043945"/>
            <a:ext cx="2329434" cy="221741"/>
            <a:chOff x="287274" y="950213"/>
            <a:chExt cx="2329434" cy="221741"/>
          </a:xfrm>
        </p:grpSpPr>
        <p:pic>
          <p:nvPicPr>
            <p:cNvPr id="86" name="Google Shape;8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964691"/>
              <a:ext cx="2314956" cy="207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4"/>
            <p:cNvSpPr/>
            <p:nvPr/>
          </p:nvSpPr>
          <p:spPr>
            <a:xfrm>
              <a:off x="287274" y="950213"/>
              <a:ext cx="2304415" cy="196850"/>
            </a:xfrm>
            <a:custGeom>
              <a:rect b="b" l="l" r="r" t="t"/>
              <a:pathLst>
                <a:path extrusionOk="0" h="196850" w="2304415">
                  <a:moveTo>
                    <a:pt x="2304288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2304288" y="196595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87274" y="950213"/>
              <a:ext cx="2304415" cy="196850"/>
            </a:xfrm>
            <a:custGeom>
              <a:rect b="b" l="l" r="r" t="t"/>
              <a:pathLst>
                <a:path extrusionOk="0" h="196850" w="2304415">
                  <a:moveTo>
                    <a:pt x="0" y="196595"/>
                  </a:moveTo>
                  <a:lnTo>
                    <a:pt x="2304288" y="196595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4"/>
          <p:cNvSpPr txBox="1"/>
          <p:nvPr/>
        </p:nvSpPr>
        <p:spPr>
          <a:xfrm>
            <a:off x="222279" y="1056391"/>
            <a:ext cx="230441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73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[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.]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[DEFAULT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][, ...]);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0"/>
          <p:cNvSpPr txBox="1"/>
          <p:nvPr>
            <p:ph type="title"/>
          </p:nvPr>
        </p:nvSpPr>
        <p:spPr>
          <a:xfrm>
            <a:off x="839216" y="161670"/>
            <a:ext cx="112585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Enabling Constraints</a:t>
            </a:r>
            <a:endParaRPr/>
          </a:p>
        </p:txBody>
      </p:sp>
      <p:grpSp>
        <p:nvGrpSpPr>
          <p:cNvPr id="759" name="Google Shape;759;p50"/>
          <p:cNvGrpSpPr/>
          <p:nvPr/>
        </p:nvGrpSpPr>
        <p:grpSpPr>
          <a:xfrm>
            <a:off x="269748" y="790194"/>
            <a:ext cx="2343912" cy="337565"/>
            <a:chOff x="269748" y="790194"/>
            <a:chExt cx="2343912" cy="337565"/>
          </a:xfrm>
        </p:grpSpPr>
        <p:pic>
          <p:nvPicPr>
            <p:cNvPr id="760" name="Google Shape;760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804672"/>
              <a:ext cx="2311908" cy="292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1" name="Google Shape;761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803148"/>
              <a:ext cx="1516380" cy="324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2" name="Google Shape;762;p50"/>
            <p:cNvSpPr/>
            <p:nvPr/>
          </p:nvSpPr>
          <p:spPr>
            <a:xfrm>
              <a:off x="287274" y="790194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2301240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2301240" y="281940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287274" y="790194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0" y="281940"/>
                  </a:moveTo>
                  <a:lnTo>
                    <a:pt x="2301240" y="281940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4" name="Google Shape;764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748" y="949452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5" name="Google Shape;765;p50"/>
          <p:cNvSpPr txBox="1"/>
          <p:nvPr/>
        </p:nvSpPr>
        <p:spPr>
          <a:xfrm>
            <a:off x="269750" y="556375"/>
            <a:ext cx="22032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Activate an integrity constraint currently disabled  in the table definition by using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" marR="720725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	employees  ENABLE CONSTRAINT	emp_emp_id_pk;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40005" rtl="0" algn="l">
              <a:lnSpc>
                <a:spcPct val="118461"/>
              </a:lnSpc>
              <a:spcBef>
                <a:spcPts val="37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 is automatically  created if you enable a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or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PRIMARY 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1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1-310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1"/>
          <p:cNvSpPr txBox="1"/>
          <p:nvPr>
            <p:ph type="title"/>
          </p:nvPr>
        </p:nvSpPr>
        <p:spPr>
          <a:xfrm>
            <a:off x="794131" y="161670"/>
            <a:ext cx="12179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Cascading Constraints</a:t>
            </a:r>
            <a:endParaRPr/>
          </a:p>
        </p:txBody>
      </p:sp>
      <p:grpSp>
        <p:nvGrpSpPr>
          <p:cNvPr id="773" name="Google Shape;773;p51"/>
          <p:cNvGrpSpPr/>
          <p:nvPr/>
        </p:nvGrpSpPr>
        <p:grpSpPr>
          <a:xfrm>
            <a:off x="249936" y="757428"/>
            <a:ext cx="303275" cy="222503"/>
            <a:chOff x="249936" y="757428"/>
            <a:chExt cx="303275" cy="222503"/>
          </a:xfrm>
        </p:grpSpPr>
        <p:pic>
          <p:nvPicPr>
            <p:cNvPr id="774" name="Google Shape;77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9936" y="757428"/>
              <a:ext cx="172212" cy="222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Google Shape;775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2524" y="775716"/>
              <a:ext cx="170687" cy="193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6" name="Google Shape;776;p51"/>
          <p:cNvSpPr txBox="1"/>
          <p:nvPr/>
        </p:nvSpPr>
        <p:spPr>
          <a:xfrm>
            <a:off x="300990" y="557529"/>
            <a:ext cx="2176780" cy="986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1143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CASCADE CONSTRAINTS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is used along  with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 COLUMN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4572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CASCADE CONSTRAINTS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drops all  referential integrity constraints that refer to the  primary and unique keys defined on the dropped 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00800"/>
              </a:lnSpc>
              <a:spcBef>
                <a:spcPts val="23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CASCADE CONSTRAINTS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also drops all  multicolumn constraints defined on the dropped 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2"/>
          <p:cNvSpPr txBox="1"/>
          <p:nvPr/>
        </p:nvSpPr>
        <p:spPr>
          <a:xfrm>
            <a:off x="157378" y="2022729"/>
            <a:ext cx="14160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1-311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2"/>
          <p:cNvSpPr txBox="1"/>
          <p:nvPr>
            <p:ph type="title"/>
          </p:nvPr>
        </p:nvSpPr>
        <p:spPr>
          <a:xfrm>
            <a:off x="793495" y="162305"/>
            <a:ext cx="12179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Cascading Constraints</a:t>
            </a:r>
            <a:endParaRPr/>
          </a:p>
        </p:txBody>
      </p:sp>
      <p:grpSp>
        <p:nvGrpSpPr>
          <p:cNvPr id="784" name="Google Shape;784;p52"/>
          <p:cNvGrpSpPr/>
          <p:nvPr/>
        </p:nvGrpSpPr>
        <p:grpSpPr>
          <a:xfrm>
            <a:off x="269748" y="767333"/>
            <a:ext cx="2350008" cy="674370"/>
            <a:chOff x="269748" y="767333"/>
            <a:chExt cx="2350008" cy="674370"/>
          </a:xfrm>
        </p:grpSpPr>
        <p:pic>
          <p:nvPicPr>
            <p:cNvPr id="785" name="Google Shape;785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781811"/>
              <a:ext cx="2311908" cy="292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" name="Google Shape;786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778763"/>
              <a:ext cx="1344168" cy="32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7" name="Google Shape;787;p52"/>
            <p:cNvSpPr/>
            <p:nvPr/>
          </p:nvSpPr>
          <p:spPr>
            <a:xfrm>
              <a:off x="287274" y="767333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2301240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301240" y="281939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287274" y="767333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0" y="281939"/>
                  </a:moveTo>
                  <a:lnTo>
                    <a:pt x="2301240" y="281939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9" name="Google Shape;789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748" y="926591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Google Shape;790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7848" y="1118615"/>
              <a:ext cx="2311908" cy="292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656" y="1115567"/>
              <a:ext cx="1761744" cy="32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52"/>
            <p:cNvSpPr/>
            <p:nvPr/>
          </p:nvSpPr>
          <p:spPr>
            <a:xfrm>
              <a:off x="293370" y="1104137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2301240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301240" y="281939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293370" y="1104137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0" y="281939"/>
                  </a:moveTo>
                  <a:lnTo>
                    <a:pt x="2301240" y="281939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4" name="Google Shape;794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5844" y="1263395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5" name="Google Shape;795;p52"/>
          <p:cNvSpPr txBox="1"/>
          <p:nvPr/>
        </p:nvSpPr>
        <p:spPr>
          <a:xfrm>
            <a:off x="284784" y="556386"/>
            <a:ext cx="172275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test1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(pk) CASCADE CONSTRAINTS;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test1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(pk, fk, col1) CASCADE CONSTRAINTS;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3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1-312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3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2" name="Google Shape;802;p53"/>
          <p:cNvGrpSpPr/>
          <p:nvPr/>
        </p:nvGrpSpPr>
        <p:grpSpPr>
          <a:xfrm>
            <a:off x="282702" y="826769"/>
            <a:ext cx="2222754" cy="390906"/>
            <a:chOff x="282702" y="826769"/>
            <a:chExt cx="2222754" cy="390906"/>
          </a:xfrm>
        </p:grpSpPr>
        <p:pic>
          <p:nvPicPr>
            <p:cNvPr id="803" name="Google Shape;803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180" y="841247"/>
              <a:ext cx="2208276" cy="376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4" name="Google Shape;804;p53"/>
            <p:cNvSpPr/>
            <p:nvPr/>
          </p:nvSpPr>
          <p:spPr>
            <a:xfrm>
              <a:off x="282702" y="826769"/>
              <a:ext cx="2197735" cy="365760"/>
            </a:xfrm>
            <a:custGeom>
              <a:rect b="b" l="l" r="r" t="t"/>
              <a:pathLst>
                <a:path extrusionOk="0" h="365759" w="2197735">
                  <a:moveTo>
                    <a:pt x="219760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197608" y="365760"/>
                  </a:lnTo>
                  <a:lnTo>
                    <a:pt x="219760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282702" y="826769"/>
              <a:ext cx="2197735" cy="365760"/>
            </a:xfrm>
            <a:custGeom>
              <a:rect b="b" l="l" r="r" t="t"/>
              <a:pathLst>
                <a:path extrusionOk="0" h="365759" w="2197735">
                  <a:moveTo>
                    <a:pt x="0" y="365760"/>
                  </a:moveTo>
                  <a:lnTo>
                    <a:pt x="2197608" y="365760"/>
                  </a:lnTo>
                  <a:lnTo>
                    <a:pt x="2197608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6" name="Google Shape;806;p53"/>
          <p:cNvSpPr txBox="1"/>
          <p:nvPr/>
        </p:nvSpPr>
        <p:spPr>
          <a:xfrm>
            <a:off x="669036" y="1025651"/>
            <a:ext cx="698500" cy="7493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" marR="0" rtl="0" algn="l">
              <a:lnSpc>
                <a:spcPct val="91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user_constraints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Google Shape;807;p53"/>
          <p:cNvSpPr txBox="1"/>
          <p:nvPr/>
        </p:nvSpPr>
        <p:spPr>
          <a:xfrm>
            <a:off x="282702" y="826769"/>
            <a:ext cx="21977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68935" lvl="0" marL="390525" marR="4165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constraint_name, constraint_type,  search_condition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table_name = 'EMPLOYEES';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Google Shape;808;p53"/>
          <p:cNvSpPr txBox="1"/>
          <p:nvPr>
            <p:ph type="title"/>
          </p:nvPr>
        </p:nvSpPr>
        <p:spPr>
          <a:xfrm>
            <a:off x="864235" y="162305"/>
            <a:ext cx="10756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 Constraints</a:t>
            </a:r>
            <a:endParaRPr/>
          </a:p>
        </p:txBody>
      </p:sp>
      <p:sp>
        <p:nvSpPr>
          <p:cNvPr id="809" name="Google Shape;809;p53"/>
          <p:cNvSpPr txBox="1"/>
          <p:nvPr/>
        </p:nvSpPr>
        <p:spPr>
          <a:xfrm>
            <a:off x="280797" y="551433"/>
            <a:ext cx="193421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Query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USER_CONSTRAINTS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to view all  constraint definitions and names.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0" name="Google Shape;81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1249679"/>
            <a:ext cx="2188464" cy="4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53"/>
          <p:cNvSpPr txBox="1"/>
          <p:nvPr/>
        </p:nvSpPr>
        <p:spPr>
          <a:xfrm>
            <a:off x="268605" y="1657349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4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1-313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8" name="Google Shape;818;p54"/>
          <p:cNvGrpSpPr/>
          <p:nvPr/>
        </p:nvGrpSpPr>
        <p:grpSpPr>
          <a:xfrm>
            <a:off x="276606" y="808482"/>
            <a:ext cx="2140458" cy="305561"/>
            <a:chOff x="276606" y="808482"/>
            <a:chExt cx="2140458" cy="305561"/>
          </a:xfrm>
        </p:grpSpPr>
        <p:pic>
          <p:nvPicPr>
            <p:cNvPr id="819" name="Google Shape;81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084" y="822960"/>
              <a:ext cx="2125980" cy="291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0" name="Google Shape;820;p54"/>
            <p:cNvSpPr/>
            <p:nvPr/>
          </p:nvSpPr>
          <p:spPr>
            <a:xfrm>
              <a:off x="276606" y="808482"/>
              <a:ext cx="2115820" cy="280670"/>
            </a:xfrm>
            <a:custGeom>
              <a:rect b="b" l="l" r="r" t="t"/>
              <a:pathLst>
                <a:path extrusionOk="0" h="280669" w="2115820">
                  <a:moveTo>
                    <a:pt x="2115312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2115312" y="280416"/>
                  </a:lnTo>
                  <a:lnTo>
                    <a:pt x="21153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276606" y="808482"/>
              <a:ext cx="2115820" cy="280670"/>
            </a:xfrm>
            <a:custGeom>
              <a:rect b="b" l="l" r="r" t="t"/>
              <a:pathLst>
                <a:path extrusionOk="0" h="280669" w="2115820">
                  <a:moveTo>
                    <a:pt x="0" y="280416"/>
                  </a:moveTo>
                  <a:lnTo>
                    <a:pt x="2115312" y="280416"/>
                  </a:lnTo>
                  <a:lnTo>
                    <a:pt x="2115312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2" name="Google Shape;822;p54"/>
          <p:cNvSpPr txBox="1"/>
          <p:nvPr/>
        </p:nvSpPr>
        <p:spPr>
          <a:xfrm>
            <a:off x="656844" y="912876"/>
            <a:ext cx="767080" cy="838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415" marR="0" rtl="0" algn="l">
              <a:lnSpc>
                <a:spcPct val="9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user_cons_columns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54"/>
          <p:cNvSpPr txBox="1"/>
          <p:nvPr/>
        </p:nvSpPr>
        <p:spPr>
          <a:xfrm>
            <a:off x="276606" y="808482"/>
            <a:ext cx="2115820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29844" marR="536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constraint_name, column_name  FROM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table_name = 'EMPLOYEES';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54"/>
          <p:cNvSpPr txBox="1"/>
          <p:nvPr>
            <p:ph type="title"/>
          </p:nvPr>
        </p:nvSpPr>
        <p:spPr>
          <a:xfrm>
            <a:off x="426821" y="91567"/>
            <a:ext cx="1988185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676910" lvl="0" marL="6889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 the Columns Associated with  Constraints</a:t>
            </a:r>
            <a:endParaRPr/>
          </a:p>
        </p:txBody>
      </p:sp>
      <p:sp>
        <p:nvSpPr>
          <p:cNvPr id="825" name="Google Shape;825;p54"/>
          <p:cNvSpPr txBox="1"/>
          <p:nvPr/>
        </p:nvSpPr>
        <p:spPr>
          <a:xfrm>
            <a:off x="292100" y="552450"/>
            <a:ext cx="200025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the columns associated with the constraint  names in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USER_CONS_COLUMNS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892" y="1123188"/>
            <a:ext cx="2106168" cy="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54"/>
          <p:cNvSpPr txBox="1"/>
          <p:nvPr/>
        </p:nvSpPr>
        <p:spPr>
          <a:xfrm>
            <a:off x="261315" y="1598422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855980" y="154051"/>
            <a:ext cx="10909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en-US"/>
              <a:t>Option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284784" y="551815"/>
            <a:ext cx="202882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Specify a default value for a column during an  insert.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84784" y="1051687"/>
            <a:ext cx="2195830" cy="687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9689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Literal values, expressions, or SQL functions are  legal values.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09220" rtl="0" algn="l">
              <a:lnSpc>
                <a:spcPct val="118461"/>
              </a:lnSpc>
              <a:spcBef>
                <a:spcPts val="27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Another column’s name or a pseudocolumn are  illegal values.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default data type must match the column data  type.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6"/>
          <p:cNvGrpSpPr/>
          <p:nvPr/>
        </p:nvGrpSpPr>
        <p:grpSpPr>
          <a:xfrm>
            <a:off x="287274" y="819150"/>
            <a:ext cx="2329434" cy="221742"/>
            <a:chOff x="287274" y="819150"/>
            <a:chExt cx="2329434" cy="221742"/>
          </a:xfrm>
        </p:grpSpPr>
        <p:pic>
          <p:nvPicPr>
            <p:cNvPr id="100" name="Google Shape;10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833628"/>
              <a:ext cx="2314956" cy="2072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6"/>
            <p:cNvSpPr/>
            <p:nvPr/>
          </p:nvSpPr>
          <p:spPr>
            <a:xfrm>
              <a:off x="287274" y="819150"/>
              <a:ext cx="2304415" cy="196850"/>
            </a:xfrm>
            <a:custGeom>
              <a:rect b="b" l="l" r="r" t="t"/>
              <a:pathLst>
                <a:path extrusionOk="0" h="196850" w="2304415">
                  <a:moveTo>
                    <a:pt x="2304288" y="0"/>
                  </a:moveTo>
                  <a:lnTo>
                    <a:pt x="0" y="0"/>
                  </a:lnTo>
                  <a:lnTo>
                    <a:pt x="0" y="196596"/>
                  </a:lnTo>
                  <a:lnTo>
                    <a:pt x="2304288" y="196596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87274" y="819150"/>
              <a:ext cx="2304415" cy="196850"/>
            </a:xfrm>
            <a:custGeom>
              <a:rect b="b" l="l" r="r" t="t"/>
              <a:pathLst>
                <a:path extrusionOk="0" h="196850" w="2304415">
                  <a:moveTo>
                    <a:pt x="0" y="196596"/>
                  </a:moveTo>
                  <a:lnTo>
                    <a:pt x="2304288" y="196596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6"/>
          <p:cNvSpPr txBox="1"/>
          <p:nvPr/>
        </p:nvSpPr>
        <p:spPr>
          <a:xfrm>
            <a:off x="287274" y="819150"/>
            <a:ext cx="230441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495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hire_date DATE DEFAULT SYSDATE, 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296926" y="532891"/>
            <a:ext cx="817244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the 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296926" y="1067816"/>
            <a:ext cx="108331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Confirm table creation.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983107" y="161670"/>
            <a:ext cx="83946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Tables</a:t>
            </a: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280416" y="655320"/>
            <a:ext cx="2225040" cy="469392"/>
            <a:chOff x="280416" y="655320"/>
            <a:chExt cx="2225040" cy="469392"/>
          </a:xfrm>
        </p:grpSpPr>
        <p:pic>
          <p:nvPicPr>
            <p:cNvPr id="114" name="Google Shape;11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704" y="673608"/>
              <a:ext cx="2206752" cy="413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7"/>
            <p:cNvSpPr/>
            <p:nvPr/>
          </p:nvSpPr>
          <p:spPr>
            <a:xfrm>
              <a:off x="280416" y="655320"/>
              <a:ext cx="2204085" cy="410209"/>
            </a:xfrm>
            <a:custGeom>
              <a:rect b="b" l="l" r="r" t="t"/>
              <a:pathLst>
                <a:path extrusionOk="0" h="410209" w="2204085">
                  <a:moveTo>
                    <a:pt x="2203704" y="0"/>
                  </a:moveTo>
                  <a:lnTo>
                    <a:pt x="0" y="0"/>
                  </a:lnTo>
                  <a:lnTo>
                    <a:pt x="0" y="409955"/>
                  </a:lnTo>
                  <a:lnTo>
                    <a:pt x="2203704" y="409955"/>
                  </a:lnTo>
                  <a:lnTo>
                    <a:pt x="22037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966216"/>
              <a:ext cx="682751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7"/>
          <p:cNvSpPr txBox="1"/>
          <p:nvPr/>
        </p:nvSpPr>
        <p:spPr>
          <a:xfrm>
            <a:off x="353938" y="686500"/>
            <a:ext cx="22041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5244" marR="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4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</a:t>
            </a:r>
            <a:endParaRPr b="0" i="0" sz="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29" lvl="0" marL="582295" marR="711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4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(deptno NUMBER(2),  dname VARCHAR2(14),  loc	dname VARCHAR2(14),</a:t>
            </a:r>
            <a:endParaRPr b="0" i="0" sz="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244" marR="0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4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created.</a:t>
            </a:r>
            <a:endParaRPr b="0" i="0" sz="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04" y="1248156"/>
            <a:ext cx="2206752" cy="13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280416" y="1229868"/>
            <a:ext cx="2204085" cy="1314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838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 dept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416" y="1405128"/>
            <a:ext cx="2197607" cy="2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>
            <p:ph type="title"/>
          </p:nvPr>
        </p:nvSpPr>
        <p:spPr>
          <a:xfrm>
            <a:off x="615188" y="162305"/>
            <a:ext cx="15728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Tables in the Oracle Database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279908" y="525561"/>
            <a:ext cx="22308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Tables: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5080" rtl="0" algn="l">
              <a:lnSpc>
                <a:spcPct val="116666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a collection of tables created and maintained by  the user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 user information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Dictionary: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70485" rtl="0" algn="l">
              <a:lnSpc>
                <a:spcPct val="116666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collection of tables created and maintained by  the Oracle Server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 database information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9"/>
          <p:cNvGrpSpPr/>
          <p:nvPr/>
        </p:nvGrpSpPr>
        <p:grpSpPr>
          <a:xfrm>
            <a:off x="336042" y="689609"/>
            <a:ext cx="2329433" cy="229361"/>
            <a:chOff x="336042" y="689609"/>
            <a:chExt cx="2329433" cy="229361"/>
          </a:xfrm>
        </p:grpSpPr>
        <p:pic>
          <p:nvPicPr>
            <p:cNvPr id="136" name="Google Shape;13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520" y="704087"/>
              <a:ext cx="2314955" cy="214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9"/>
            <p:cNvSpPr/>
            <p:nvPr/>
          </p:nvSpPr>
          <p:spPr>
            <a:xfrm>
              <a:off x="336042" y="689609"/>
              <a:ext cx="2304415" cy="204470"/>
            </a:xfrm>
            <a:custGeom>
              <a:rect b="b" l="l" r="r" t="t"/>
              <a:pathLst>
                <a:path extrusionOk="0" h="204469" w="2304415">
                  <a:moveTo>
                    <a:pt x="0" y="204216"/>
                  </a:moveTo>
                  <a:lnTo>
                    <a:pt x="2304288" y="204216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38" name="Google Shape;138;p9"/>
          <p:cNvGraphicFramePr/>
          <p:nvPr/>
        </p:nvGraphicFramePr>
        <p:xfrm>
          <a:off x="410102" y="540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{0EF90FC8-E1CC-4472-8462-124963CFE478}</a:tableStyleId>
              </a:tblPr>
              <a:tblGrid>
                <a:gridCol w="35550"/>
                <a:gridCol w="810250"/>
                <a:gridCol w="1457325"/>
              </a:tblGrid>
              <a:tr h="97800">
                <a:tc gridSpan="3">
                  <a:txBody>
                    <a:bodyPr/>
                    <a:lstStyle/>
                    <a:p>
                      <a:pPr indent="0" lvl="0" marL="59055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table_name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015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user_tables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95" marR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39" name="Google Shape;139;p9"/>
          <p:cNvGrpSpPr/>
          <p:nvPr/>
        </p:nvGrpSpPr>
        <p:grpSpPr>
          <a:xfrm>
            <a:off x="336042" y="1503425"/>
            <a:ext cx="2329433" cy="204978"/>
            <a:chOff x="336042" y="1503425"/>
            <a:chExt cx="2329433" cy="204978"/>
          </a:xfrm>
        </p:grpSpPr>
        <p:pic>
          <p:nvPicPr>
            <p:cNvPr id="140" name="Google Shape;14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0520" y="1517903"/>
              <a:ext cx="2314955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9"/>
            <p:cNvSpPr/>
            <p:nvPr/>
          </p:nvSpPr>
          <p:spPr>
            <a:xfrm>
              <a:off x="336042" y="1503425"/>
              <a:ext cx="2304415" cy="180340"/>
            </a:xfrm>
            <a:custGeom>
              <a:rect b="b" l="l" r="r" t="t"/>
              <a:pathLst>
                <a:path extrusionOk="0" h="180339" w="2304415">
                  <a:moveTo>
                    <a:pt x="2304288" y="0"/>
                  </a:moveTo>
                  <a:lnTo>
                    <a:pt x="0" y="0"/>
                  </a:lnTo>
                  <a:lnTo>
                    <a:pt x="0" y="179831"/>
                  </a:lnTo>
                  <a:lnTo>
                    <a:pt x="2304288" y="179831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36042" y="1503425"/>
              <a:ext cx="2304415" cy="180340"/>
            </a:xfrm>
            <a:custGeom>
              <a:rect b="b" l="l" r="r" t="t"/>
              <a:pathLst>
                <a:path extrusionOk="0" h="180339" w="2304415">
                  <a:moveTo>
                    <a:pt x="0" y="179831"/>
                  </a:moveTo>
                  <a:lnTo>
                    <a:pt x="2304288" y="179831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798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43" name="Google Shape;143;p9"/>
          <p:cNvGraphicFramePr/>
          <p:nvPr/>
        </p:nvGraphicFramePr>
        <p:xfrm>
          <a:off x="336042" y="1503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{0EF90FC8-E1CC-4472-8462-124963CFE478}</a:tableStyleId>
              </a:tblPr>
              <a:tblGrid>
                <a:gridCol w="35550"/>
                <a:gridCol w="840750"/>
                <a:gridCol w="1426850"/>
              </a:tblGrid>
              <a:tr h="94200">
                <a:tc gridSpan="3"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9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*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hMerge="1"/>
                <a:tc hMerge="1"/>
              </a:tr>
              <a:tr h="34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	user_catalog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9"/>
          <p:cNvSpPr txBox="1"/>
          <p:nvPr>
            <p:ph type="title"/>
          </p:nvPr>
        </p:nvSpPr>
        <p:spPr>
          <a:xfrm>
            <a:off x="637159" y="162305"/>
            <a:ext cx="15328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Querying the Data Dictionary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286819" y="1280411"/>
            <a:ext cx="2401570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70485" lvl="0" marL="8255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tables, views, synonyms, and sequences owned by  the user.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9"/>
          <p:cNvGraphicFramePr/>
          <p:nvPr/>
        </p:nvGraphicFramePr>
        <p:xfrm>
          <a:off x="251475" y="951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{0EF90FC8-E1CC-4472-8462-124963CFE478}</a:tableStyleId>
              </a:tblPr>
              <a:tblGrid>
                <a:gridCol w="35550"/>
                <a:gridCol w="854700"/>
                <a:gridCol w="1413500"/>
              </a:tblGrid>
              <a:tr h="95250">
                <a:tc gridSpan="3"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9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DISTINCT object_type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3325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	user_objects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9"/>
          <p:cNvSpPr txBox="1"/>
          <p:nvPr/>
        </p:nvSpPr>
        <p:spPr>
          <a:xfrm>
            <a:off x="263272" y="408551"/>
            <a:ext cx="1953895" cy="5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70485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the names of tables owned by the user.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8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None/>
            </a:pPr>
            <a:r>
              <a:t/>
            </a:r>
            <a:endParaRPr b="1" i="0" sz="6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485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distinct object types owned by the user.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2021-09-05T08:44:31Z</dcterms:created>
  <dc:creator>Julie Rose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2021-09-05T00:00:00Z</vt:filetime>
  </property>
</Properties>
</file>