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2108200" cx="2806700"/>
  <p:notesSz cx="2108200" cy="2806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Lad20cLNthur0qR33CAYPXtc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A5192C-F41D-435F-AC99-3E536368CCC4}">
  <a:tblStyle styleId="{D7A5192C-F41D-435F-AC99-3E536368CC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913394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93614" y="1"/>
            <a:ext cx="914586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2665098"/>
            <a:ext cx="913394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93614" y="2665098"/>
            <a:ext cx="914586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ctrTitle"/>
          </p:nvPr>
        </p:nvSpPr>
        <p:spPr>
          <a:xfrm>
            <a:off x="763016" y="160781"/>
            <a:ext cx="1287017" cy="15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subTitle"/>
          </p:nvPr>
        </p:nvSpPr>
        <p:spPr>
          <a:xfrm>
            <a:off x="421957" y="1180592"/>
            <a:ext cx="196913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140652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1448720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/>
          <p:nvPr/>
        </p:nvSpPr>
        <p:spPr>
          <a:xfrm>
            <a:off x="0" y="0"/>
            <a:ext cx="2811780" cy="2108200"/>
          </a:xfrm>
          <a:custGeom>
            <a:rect b="b" l="l" r="r" t="t"/>
            <a:pathLst>
              <a:path extrusionOk="0" h="2108200" w="2811780">
                <a:moveTo>
                  <a:pt x="2811780" y="0"/>
                </a:moveTo>
                <a:lnTo>
                  <a:pt x="0" y="0"/>
                </a:lnTo>
                <a:lnTo>
                  <a:pt x="0" y="2107692"/>
                </a:lnTo>
                <a:lnTo>
                  <a:pt x="2811780" y="2107692"/>
                </a:lnTo>
                <a:lnTo>
                  <a:pt x="28117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6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6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35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5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40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5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2.png"/><Relationship Id="rId4" Type="http://schemas.openxmlformats.org/officeDocument/2006/relationships/image" Target="../media/image1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Relationship Id="rId6" Type="http://schemas.openxmlformats.org/officeDocument/2006/relationships/image" Target="../media/image56.png"/><Relationship Id="rId7" Type="http://schemas.openxmlformats.org/officeDocument/2006/relationships/image" Target="../media/image5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4.png"/><Relationship Id="rId4" Type="http://schemas.openxmlformats.org/officeDocument/2006/relationships/image" Target="../media/image6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Relationship Id="rId5" Type="http://schemas.openxmlformats.org/officeDocument/2006/relationships/image" Target="../media/image6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0.png"/><Relationship Id="rId4" Type="http://schemas.openxmlformats.org/officeDocument/2006/relationships/image" Target="../media/image6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Relationship Id="rId5" Type="http://schemas.openxmlformats.org/officeDocument/2006/relationships/image" Target="../media/image71.png"/><Relationship Id="rId6" Type="http://schemas.openxmlformats.org/officeDocument/2006/relationships/image" Target="../media/image6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jp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4.png"/><Relationship Id="rId4" Type="http://schemas.openxmlformats.org/officeDocument/2006/relationships/image" Target="../media/image64.png"/><Relationship Id="rId5" Type="http://schemas.openxmlformats.org/officeDocument/2006/relationships/image" Target="../media/image75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6.png"/><Relationship Id="rId4" Type="http://schemas.openxmlformats.org/officeDocument/2006/relationships/image" Target="../media/image85.png"/><Relationship Id="rId5" Type="http://schemas.openxmlformats.org/officeDocument/2006/relationships/image" Target="../media/image8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1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Relationship Id="rId5" Type="http://schemas.openxmlformats.org/officeDocument/2006/relationships/image" Target="../media/image79.png"/><Relationship Id="rId6" Type="http://schemas.openxmlformats.org/officeDocument/2006/relationships/image" Target="../media/image96.png"/><Relationship Id="rId7" Type="http://schemas.openxmlformats.org/officeDocument/2006/relationships/image" Target="../media/image84.png"/><Relationship Id="rId8" Type="http://schemas.openxmlformats.org/officeDocument/2006/relationships/image" Target="../media/image8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7.png"/><Relationship Id="rId4" Type="http://schemas.openxmlformats.org/officeDocument/2006/relationships/image" Target="../media/image93.png"/><Relationship Id="rId5" Type="http://schemas.openxmlformats.org/officeDocument/2006/relationships/image" Target="../media/image8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9.png"/><Relationship Id="rId10" Type="http://schemas.openxmlformats.org/officeDocument/2006/relationships/image" Target="../media/image97.png"/><Relationship Id="rId13" Type="http://schemas.openxmlformats.org/officeDocument/2006/relationships/image" Target="../media/image103.png"/><Relationship Id="rId1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3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Relationship Id="rId15" Type="http://schemas.openxmlformats.org/officeDocument/2006/relationships/image" Target="../media/image98.png"/><Relationship Id="rId14" Type="http://schemas.openxmlformats.org/officeDocument/2006/relationships/image" Target="../media/image100.png"/><Relationship Id="rId17" Type="http://schemas.openxmlformats.org/officeDocument/2006/relationships/image" Target="../media/image104.png"/><Relationship Id="rId16" Type="http://schemas.openxmlformats.org/officeDocument/2006/relationships/image" Target="../media/image102.png"/><Relationship Id="rId5" Type="http://schemas.openxmlformats.org/officeDocument/2006/relationships/image" Target="../media/image95.png"/><Relationship Id="rId6" Type="http://schemas.openxmlformats.org/officeDocument/2006/relationships/image" Target="../media/image92.png"/><Relationship Id="rId7" Type="http://schemas.openxmlformats.org/officeDocument/2006/relationships/image" Target="../media/image88.png"/><Relationship Id="rId8" Type="http://schemas.openxmlformats.org/officeDocument/2006/relationships/image" Target="../media/image8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1118997" y="255523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921258" y="819150"/>
            <a:ext cx="9671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Manipulating Data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10"/>
          <p:cNvGrpSpPr/>
          <p:nvPr/>
        </p:nvGrpSpPr>
        <p:grpSpPr>
          <a:xfrm>
            <a:off x="380238" y="712469"/>
            <a:ext cx="2186178" cy="482346"/>
            <a:chOff x="380238" y="712469"/>
            <a:chExt cx="2186178" cy="482346"/>
          </a:xfrm>
        </p:grpSpPr>
        <p:pic>
          <p:nvPicPr>
            <p:cNvPr id="192" name="Google Shape;19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4716" y="726947"/>
              <a:ext cx="2171700" cy="467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0"/>
            <p:cNvSpPr/>
            <p:nvPr/>
          </p:nvSpPr>
          <p:spPr>
            <a:xfrm>
              <a:off x="380238" y="712469"/>
              <a:ext cx="2161540" cy="457200"/>
            </a:xfrm>
            <a:custGeom>
              <a:rect b="b" l="l" r="r" t="t"/>
              <a:pathLst>
                <a:path extrusionOk="0" h="457200" w="2161540">
                  <a:moveTo>
                    <a:pt x="2161031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161031" y="457200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380238" y="712469"/>
              <a:ext cx="2161540" cy="457200"/>
            </a:xfrm>
            <a:custGeom>
              <a:rect b="b" l="l" r="r" t="t"/>
              <a:pathLst>
                <a:path extrusionOk="0" h="457200" w="2161540">
                  <a:moveTo>
                    <a:pt x="0" y="457200"/>
                  </a:moveTo>
                  <a:lnTo>
                    <a:pt x="2161031" y="457200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0"/>
          <p:cNvSpPr txBox="1"/>
          <p:nvPr/>
        </p:nvSpPr>
        <p:spPr>
          <a:xfrm>
            <a:off x="280797" y="519009"/>
            <a:ext cx="224536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your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with a subquery.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462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sales_reps(id, name, salary, commission_pct)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1073150" y="857927"/>
            <a:ext cx="2034600" cy="3063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746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 salary, commission_pct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465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465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job_id LIKE '%REP%';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904" y="1059179"/>
            <a:ext cx="649224" cy="1417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280797" y="1048394"/>
            <a:ext cx="196215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5">
            <a:spAutoFit/>
          </a:bodyPr>
          <a:lstStyle/>
          <a:p>
            <a:pPr indent="0" lvl="0" marL="134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4 rows created.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not 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Match the number of columns in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to those in the subquery.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>
            <p:ph type="title"/>
          </p:nvPr>
        </p:nvSpPr>
        <p:spPr>
          <a:xfrm>
            <a:off x="891667" y="162305"/>
            <a:ext cx="102235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116839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Copying Rows  from Another 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 txBox="1"/>
          <p:nvPr>
            <p:ph type="title"/>
          </p:nvPr>
        </p:nvSpPr>
        <p:spPr>
          <a:xfrm>
            <a:off x="740156" y="161670"/>
            <a:ext cx="132397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Data in a Table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258267" y="394843"/>
            <a:ext cx="4470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367080" y="1127506"/>
            <a:ext cx="145986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Update rows in the </a:t>
            </a:r>
            <a:r>
              <a:rPr lang="en-US" sz="65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1"/>
          <p:cNvGrpSpPr/>
          <p:nvPr/>
        </p:nvGrpSpPr>
        <p:grpSpPr>
          <a:xfrm>
            <a:off x="429768" y="1159764"/>
            <a:ext cx="2279904" cy="678180"/>
            <a:chOff x="429768" y="1159764"/>
            <a:chExt cx="2279904" cy="678180"/>
          </a:xfrm>
        </p:grpSpPr>
        <p:sp>
          <p:nvSpPr>
            <p:cNvPr id="210" name="Google Shape;210;p11"/>
            <p:cNvSpPr/>
            <p:nvPr/>
          </p:nvSpPr>
          <p:spPr>
            <a:xfrm>
              <a:off x="2093975" y="1159764"/>
              <a:ext cx="361315" cy="114935"/>
            </a:xfrm>
            <a:custGeom>
              <a:rect b="b" l="l" r="r" t="t"/>
              <a:pathLst>
                <a:path extrusionOk="0" h="114934" w="361314">
                  <a:moveTo>
                    <a:pt x="299593" y="64642"/>
                  </a:moveTo>
                  <a:lnTo>
                    <a:pt x="361188" y="114935"/>
                  </a:lnTo>
                  <a:lnTo>
                    <a:pt x="352038" y="85725"/>
                  </a:lnTo>
                  <a:lnTo>
                    <a:pt x="334390" y="85725"/>
                  </a:lnTo>
                  <a:lnTo>
                    <a:pt x="331088" y="83185"/>
                  </a:lnTo>
                  <a:lnTo>
                    <a:pt x="301328" y="65244"/>
                  </a:lnTo>
                  <a:lnTo>
                    <a:pt x="299593" y="64642"/>
                  </a:lnTo>
                  <a:close/>
                </a:path>
                <a:path extrusionOk="0" h="114934" w="361314">
                  <a:moveTo>
                    <a:pt x="301328" y="65244"/>
                  </a:moveTo>
                  <a:lnTo>
                    <a:pt x="334390" y="85725"/>
                  </a:lnTo>
                  <a:lnTo>
                    <a:pt x="339216" y="84962"/>
                  </a:lnTo>
                  <a:lnTo>
                    <a:pt x="341630" y="81661"/>
                  </a:lnTo>
                  <a:lnTo>
                    <a:pt x="344169" y="78231"/>
                  </a:lnTo>
                  <a:lnTo>
                    <a:pt x="344015" y="77088"/>
                  </a:lnTo>
                  <a:lnTo>
                    <a:pt x="335533" y="77088"/>
                  </a:lnTo>
                  <a:lnTo>
                    <a:pt x="301328" y="65244"/>
                  </a:lnTo>
                  <a:close/>
                </a:path>
                <a:path extrusionOk="0" h="114934" w="361314">
                  <a:moveTo>
                    <a:pt x="337438" y="39115"/>
                  </a:moveTo>
                  <a:lnTo>
                    <a:pt x="335993" y="67927"/>
                  </a:lnTo>
                  <a:lnTo>
                    <a:pt x="343534" y="73532"/>
                  </a:lnTo>
                  <a:lnTo>
                    <a:pt x="344169" y="78231"/>
                  </a:lnTo>
                  <a:lnTo>
                    <a:pt x="341630" y="81661"/>
                  </a:lnTo>
                  <a:lnTo>
                    <a:pt x="339216" y="84962"/>
                  </a:lnTo>
                  <a:lnTo>
                    <a:pt x="334390" y="85725"/>
                  </a:lnTo>
                  <a:lnTo>
                    <a:pt x="352038" y="85725"/>
                  </a:lnTo>
                  <a:lnTo>
                    <a:pt x="337438" y="39115"/>
                  </a:lnTo>
                  <a:close/>
                </a:path>
                <a:path extrusionOk="0" h="114934" w="361314">
                  <a:moveTo>
                    <a:pt x="7619" y="0"/>
                  </a:moveTo>
                  <a:lnTo>
                    <a:pt x="3428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3428" y="15239"/>
                  </a:lnTo>
                  <a:lnTo>
                    <a:pt x="8127" y="15239"/>
                  </a:lnTo>
                  <a:lnTo>
                    <a:pt x="43306" y="15748"/>
                  </a:lnTo>
                  <a:lnTo>
                    <a:pt x="110236" y="19938"/>
                  </a:lnTo>
                  <a:lnTo>
                    <a:pt x="171831" y="28066"/>
                  </a:lnTo>
                  <a:lnTo>
                    <a:pt x="226949" y="39369"/>
                  </a:lnTo>
                  <a:lnTo>
                    <a:pt x="273812" y="53721"/>
                  </a:lnTo>
                  <a:lnTo>
                    <a:pt x="301328" y="65244"/>
                  </a:lnTo>
                  <a:lnTo>
                    <a:pt x="335533" y="77088"/>
                  </a:lnTo>
                  <a:lnTo>
                    <a:pt x="299719" y="47625"/>
                  </a:lnTo>
                  <a:lnTo>
                    <a:pt x="255524" y="31496"/>
                  </a:lnTo>
                  <a:lnTo>
                    <a:pt x="203072" y="18287"/>
                  </a:lnTo>
                  <a:lnTo>
                    <a:pt x="143509" y="8381"/>
                  </a:lnTo>
                  <a:lnTo>
                    <a:pt x="78105" y="2159"/>
                  </a:lnTo>
                  <a:lnTo>
                    <a:pt x="43561" y="635"/>
                  </a:lnTo>
                  <a:lnTo>
                    <a:pt x="7619" y="0"/>
                  </a:lnTo>
                  <a:close/>
                </a:path>
                <a:path extrusionOk="0" h="114934" w="361314">
                  <a:moveTo>
                    <a:pt x="335993" y="67927"/>
                  </a:moveTo>
                  <a:lnTo>
                    <a:pt x="335533" y="77088"/>
                  </a:lnTo>
                  <a:lnTo>
                    <a:pt x="344015" y="77088"/>
                  </a:lnTo>
                  <a:lnTo>
                    <a:pt x="343534" y="73532"/>
                  </a:lnTo>
                  <a:lnTo>
                    <a:pt x="335993" y="67927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1" name="Google Shape;21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9768" y="1293876"/>
              <a:ext cx="2279904" cy="544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1"/>
            <p:cNvSpPr/>
            <p:nvPr/>
          </p:nvSpPr>
          <p:spPr>
            <a:xfrm>
              <a:off x="2336291" y="1572768"/>
              <a:ext cx="135890" cy="190500"/>
            </a:xfrm>
            <a:custGeom>
              <a:rect b="b" l="l" r="r" t="t"/>
              <a:pathLst>
                <a:path extrusionOk="0" h="190500" w="135889">
                  <a:moveTo>
                    <a:pt x="0" y="190500"/>
                  </a:moveTo>
                  <a:lnTo>
                    <a:pt x="135636" y="190500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19456" y="530352"/>
            <a:ext cx="2342388" cy="536448"/>
            <a:chOff x="219456" y="530352"/>
            <a:chExt cx="2342388" cy="536448"/>
          </a:xfrm>
        </p:grpSpPr>
        <p:pic>
          <p:nvPicPr>
            <p:cNvPr id="214" name="Google Shape;214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456" y="530352"/>
              <a:ext cx="2342388" cy="536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1"/>
            <p:cNvSpPr/>
            <p:nvPr/>
          </p:nvSpPr>
          <p:spPr>
            <a:xfrm>
              <a:off x="2132076" y="798576"/>
              <a:ext cx="134620" cy="190500"/>
            </a:xfrm>
            <a:custGeom>
              <a:rect b="b" l="l" r="r" t="t"/>
              <a:pathLst>
                <a:path extrusionOk="0" h="190500" w="134619">
                  <a:moveTo>
                    <a:pt x="0" y="190500"/>
                  </a:moveTo>
                  <a:lnTo>
                    <a:pt x="134112" y="190500"/>
                  </a:lnTo>
                  <a:lnTo>
                    <a:pt x="134112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>
            <p:ph type="title"/>
          </p:nvPr>
        </p:nvSpPr>
        <p:spPr>
          <a:xfrm>
            <a:off x="609727" y="154051"/>
            <a:ext cx="15862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/>
              <a:t>Statement Syntax</a:t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280797" y="541401"/>
            <a:ext cx="213487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existing rows with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280797" y="1106805"/>
            <a:ext cx="209740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more than one row at a time, if required.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2"/>
          <p:cNvGrpSpPr/>
          <p:nvPr/>
        </p:nvGrpSpPr>
        <p:grpSpPr>
          <a:xfrm>
            <a:off x="288798" y="698754"/>
            <a:ext cx="2329434" cy="357378"/>
            <a:chOff x="288798" y="698754"/>
            <a:chExt cx="2329434" cy="357378"/>
          </a:xfrm>
        </p:grpSpPr>
        <p:pic>
          <p:nvPicPr>
            <p:cNvPr id="226" name="Google Shape;22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276" y="713232"/>
              <a:ext cx="2314956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2608" y="736092"/>
              <a:ext cx="2237232" cy="316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2"/>
            <p:cNvSpPr/>
            <p:nvPr/>
          </p:nvSpPr>
          <p:spPr>
            <a:xfrm>
              <a:off x="288798" y="698754"/>
              <a:ext cx="2304415" cy="332740"/>
            </a:xfrm>
            <a:custGeom>
              <a:rect b="b" l="l" r="r" t="t"/>
              <a:pathLst>
                <a:path extrusionOk="0" h="332740" w="2304415">
                  <a:moveTo>
                    <a:pt x="230428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304288" y="332231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288798" y="698754"/>
              <a:ext cx="2304415" cy="332740"/>
            </a:xfrm>
            <a:custGeom>
              <a:rect b="b" l="l" r="r" t="t"/>
              <a:pathLst>
                <a:path extrusionOk="0" h="332740" w="2304415">
                  <a:moveTo>
                    <a:pt x="0" y="332231"/>
                  </a:moveTo>
                  <a:lnTo>
                    <a:pt x="2304288" y="332231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/>
          <p:nvPr/>
        </p:nvSpPr>
        <p:spPr>
          <a:xfrm>
            <a:off x="316738" y="717550"/>
            <a:ext cx="265430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 SET  [WHERE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877570" y="717550"/>
            <a:ext cx="1604010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[,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value, ...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3"/>
          <p:cNvGrpSpPr/>
          <p:nvPr/>
        </p:nvGrpSpPr>
        <p:grpSpPr>
          <a:xfrm>
            <a:off x="292608" y="806957"/>
            <a:ext cx="2356104" cy="401573"/>
            <a:chOff x="292608" y="806957"/>
            <a:chExt cx="2356104" cy="401573"/>
          </a:xfrm>
        </p:grpSpPr>
        <p:pic>
          <p:nvPicPr>
            <p:cNvPr id="239" name="Google Shape;23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0708" y="821435"/>
              <a:ext cx="2318004" cy="371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3"/>
            <p:cNvSpPr/>
            <p:nvPr/>
          </p:nvSpPr>
          <p:spPr>
            <a:xfrm>
              <a:off x="316230" y="806957"/>
              <a:ext cx="2307590" cy="361315"/>
            </a:xfrm>
            <a:custGeom>
              <a:rect b="b" l="l" r="r" t="t"/>
              <a:pathLst>
                <a:path extrusionOk="0" h="361315" w="2307590">
                  <a:moveTo>
                    <a:pt x="2307336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2307336" y="361188"/>
                  </a:lnTo>
                  <a:lnTo>
                    <a:pt x="230733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316230" y="806957"/>
              <a:ext cx="2307590" cy="361315"/>
            </a:xfrm>
            <a:custGeom>
              <a:rect b="b" l="l" r="r" t="t"/>
              <a:pathLst>
                <a:path extrusionOk="0" h="361315" w="2307590">
                  <a:moveTo>
                    <a:pt x="0" y="361188"/>
                  </a:moveTo>
                  <a:lnTo>
                    <a:pt x="2307336" y="361188"/>
                  </a:lnTo>
                  <a:lnTo>
                    <a:pt x="2307336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2" name="Google Shape;24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2608" y="1048511"/>
              <a:ext cx="682751" cy="160019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43" name="Google Shape;243;p13"/>
          <p:cNvGraphicFramePr/>
          <p:nvPr/>
        </p:nvGraphicFramePr>
        <p:xfrm>
          <a:off x="292612" y="806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{D7A5192C-F41D-435F-AC99-3E536368CCC4}</a:tableStyleId>
              </a:tblPr>
              <a:tblGrid>
                <a:gridCol w="1056000"/>
                <a:gridCol w="1271900"/>
              </a:tblGrid>
              <a:tr h="177175">
                <a:tc gridSpan="2">
                  <a:txBody>
                    <a:bodyPr/>
                    <a:lstStyle/>
                    <a:p>
                      <a:pPr indent="0" lvl="0" marL="107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079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	department_id = 70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975" marB="0" marR="0" marL="0">
                    <a:solidFill>
                      <a:srgbClr val="FFFFCC"/>
                    </a:solidFill>
                  </a:tcPr>
                </a:tc>
                <a:tc hMerge="1"/>
              </a:tr>
              <a:tr h="92700">
                <a:tc>
                  <a:txBody>
                    <a:bodyPr/>
                    <a:lstStyle/>
                    <a:p>
                      <a:pPr indent="0" lvl="0" marL="10795" marR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employee_id = 113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90175">
                <a:tc gridSpan="2">
                  <a:txBody>
                    <a:bodyPr/>
                    <a:lstStyle/>
                    <a:p>
                      <a:pPr indent="0" lvl="0" marL="10795" marR="0" rtl="0" algn="l">
                        <a:lnSpc>
                          <a:spcPct val="10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solidFill>
                            <a:srgbClr val="FF33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row updated.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</a:tbl>
          </a:graphicData>
        </a:graphic>
      </p:graphicFrame>
      <p:sp>
        <p:nvSpPr>
          <p:cNvPr id="244" name="Google Shape;244;p13"/>
          <p:cNvSpPr txBox="1"/>
          <p:nvPr/>
        </p:nvSpPr>
        <p:spPr>
          <a:xfrm>
            <a:off x="279908" y="556005"/>
            <a:ext cx="2093595" cy="220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row or rows are modified if you specify 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 txBox="1"/>
          <p:nvPr>
            <p:ph type="title"/>
          </p:nvPr>
        </p:nvSpPr>
        <p:spPr>
          <a:xfrm>
            <a:off x="732536" y="162305"/>
            <a:ext cx="13468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Rows in a Table</a:t>
            </a:r>
            <a:endParaRPr/>
          </a:p>
        </p:txBody>
      </p:sp>
      <p:grpSp>
        <p:nvGrpSpPr>
          <p:cNvPr id="246" name="Google Shape;246;p13"/>
          <p:cNvGrpSpPr/>
          <p:nvPr/>
        </p:nvGrpSpPr>
        <p:grpSpPr>
          <a:xfrm>
            <a:off x="297180" y="1469897"/>
            <a:ext cx="2348484" cy="340614"/>
            <a:chOff x="297180" y="1469897"/>
            <a:chExt cx="2348484" cy="340614"/>
          </a:xfrm>
        </p:grpSpPr>
        <p:pic>
          <p:nvPicPr>
            <p:cNvPr id="247" name="Google Shape;24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9184" y="1484375"/>
              <a:ext cx="2316480" cy="29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6992" y="1484375"/>
              <a:ext cx="1293876" cy="32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13"/>
            <p:cNvSpPr/>
            <p:nvPr/>
          </p:nvSpPr>
          <p:spPr>
            <a:xfrm>
              <a:off x="314706" y="1469897"/>
              <a:ext cx="2306320" cy="288290"/>
            </a:xfrm>
            <a:custGeom>
              <a:rect b="b" l="l" r="r" t="t"/>
              <a:pathLst>
                <a:path extrusionOk="0" h="288289" w="2306320">
                  <a:moveTo>
                    <a:pt x="230581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305812" y="288036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314706" y="1469897"/>
              <a:ext cx="2306320" cy="288290"/>
            </a:xfrm>
            <a:custGeom>
              <a:rect b="b" l="l" r="r" t="t"/>
              <a:pathLst>
                <a:path extrusionOk="0" h="288289" w="2306320">
                  <a:moveTo>
                    <a:pt x="0" y="288036"/>
                  </a:moveTo>
                  <a:lnTo>
                    <a:pt x="2305812" y="288036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1" name="Google Shape;25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7180" y="1632203"/>
              <a:ext cx="76657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13"/>
          <p:cNvSpPr txBox="1"/>
          <p:nvPr/>
        </p:nvSpPr>
        <p:spPr>
          <a:xfrm>
            <a:off x="279908" y="1188466"/>
            <a:ext cx="2103755" cy="556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rows in the table are modified if you omit the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864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copy_emp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8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	department_id = 110;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8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22 rows updated.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4"/>
          <p:cNvGrpSpPr/>
          <p:nvPr/>
        </p:nvGrpSpPr>
        <p:grpSpPr>
          <a:xfrm>
            <a:off x="281178" y="825245"/>
            <a:ext cx="2382773" cy="803910"/>
            <a:chOff x="281178" y="825245"/>
            <a:chExt cx="2382773" cy="803910"/>
          </a:xfrm>
        </p:grpSpPr>
        <p:pic>
          <p:nvPicPr>
            <p:cNvPr id="260" name="Google Shape;26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839723"/>
              <a:ext cx="2368295" cy="7894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14"/>
            <p:cNvSpPr/>
            <p:nvPr/>
          </p:nvSpPr>
          <p:spPr>
            <a:xfrm>
              <a:off x="281178" y="825245"/>
              <a:ext cx="2357755" cy="779145"/>
            </a:xfrm>
            <a:custGeom>
              <a:rect b="b" l="l" r="r" t="t"/>
              <a:pathLst>
                <a:path extrusionOk="0" h="779144" w="2357755">
                  <a:moveTo>
                    <a:pt x="2357628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2357628" y="778763"/>
                  </a:lnTo>
                  <a:lnTo>
                    <a:pt x="235762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81178" y="825245"/>
              <a:ext cx="2357755" cy="779145"/>
            </a:xfrm>
            <a:custGeom>
              <a:rect b="b" l="l" r="r" t="t"/>
              <a:pathLst>
                <a:path extrusionOk="0" h="779144" w="2357755">
                  <a:moveTo>
                    <a:pt x="0" y="778763"/>
                  </a:moveTo>
                  <a:lnTo>
                    <a:pt x="2357628" y="778763"/>
                  </a:lnTo>
                  <a:lnTo>
                    <a:pt x="2357628" y="0"/>
                  </a:lnTo>
                  <a:lnTo>
                    <a:pt x="0" y="0"/>
                  </a:lnTo>
                  <a:lnTo>
                    <a:pt x="0" y="77876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4"/>
          <p:cNvSpPr txBox="1"/>
          <p:nvPr/>
        </p:nvSpPr>
        <p:spPr>
          <a:xfrm>
            <a:off x="1318092" y="1393316"/>
            <a:ext cx="31940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114;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416" y="1473707"/>
            <a:ext cx="682751" cy="15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4"/>
          <p:cNvSpPr txBox="1"/>
          <p:nvPr/>
        </p:nvSpPr>
        <p:spPr>
          <a:xfrm>
            <a:off x="312801" y="1393316"/>
            <a:ext cx="86296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employee_id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updated.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1123188" y="883919"/>
            <a:ext cx="1126490" cy="525780"/>
          </a:xfrm>
          <a:custGeom>
            <a:rect b="b" l="l" r="r" t="t"/>
            <a:pathLst>
              <a:path extrusionOk="0" h="525780" w="1126489">
                <a:moveTo>
                  <a:pt x="0" y="525780"/>
                </a:moveTo>
                <a:lnTo>
                  <a:pt x="1126236" y="525780"/>
                </a:lnTo>
                <a:lnTo>
                  <a:pt x="1126236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 txBox="1"/>
          <p:nvPr>
            <p:ph type="title"/>
          </p:nvPr>
        </p:nvSpPr>
        <p:spPr>
          <a:xfrm>
            <a:off x="347599" y="162305"/>
            <a:ext cx="211137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Two Columns with a Subquery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>
            <a:off x="286893" y="560323"/>
            <a:ext cx="2233295" cy="85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employee 114’s job and salary to match that of  employee 205.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	job_id = (SELECT job_id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76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60374" lvl="0" marL="416559" marR="218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employee_id = 205),  salary = (SELECT salary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7693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76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employee_id = 205)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15"/>
          <p:cNvGrpSpPr/>
          <p:nvPr/>
        </p:nvGrpSpPr>
        <p:grpSpPr>
          <a:xfrm>
            <a:off x="266700" y="857250"/>
            <a:ext cx="2397251" cy="733806"/>
            <a:chOff x="266700" y="857250"/>
            <a:chExt cx="2397251" cy="733806"/>
          </a:xfrm>
        </p:grpSpPr>
        <p:pic>
          <p:nvPicPr>
            <p:cNvPr id="276" name="Google Shape;27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5" y="871728"/>
              <a:ext cx="2368296" cy="705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5"/>
            <p:cNvSpPr/>
            <p:nvPr/>
          </p:nvSpPr>
          <p:spPr>
            <a:xfrm>
              <a:off x="281177" y="857250"/>
              <a:ext cx="2357755" cy="695325"/>
            </a:xfrm>
            <a:custGeom>
              <a:rect b="b" l="l" r="r" t="t"/>
              <a:pathLst>
                <a:path extrusionOk="0" h="695325" w="2357755">
                  <a:moveTo>
                    <a:pt x="2357628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2357628" y="694944"/>
                  </a:lnTo>
                  <a:lnTo>
                    <a:pt x="235762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81177" y="857250"/>
              <a:ext cx="2357755" cy="695325"/>
            </a:xfrm>
            <a:custGeom>
              <a:rect b="b" l="l" r="r" t="t"/>
              <a:pathLst>
                <a:path extrusionOk="0" h="695325" w="2357755">
                  <a:moveTo>
                    <a:pt x="0" y="694944"/>
                  </a:moveTo>
                  <a:lnTo>
                    <a:pt x="2357628" y="694944"/>
                  </a:lnTo>
                  <a:lnTo>
                    <a:pt x="2357628" y="0"/>
                  </a:lnTo>
                  <a:lnTo>
                    <a:pt x="0" y="0"/>
                  </a:lnTo>
                  <a:lnTo>
                    <a:pt x="0" y="6949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9" name="Google Shape;27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700" y="1432560"/>
              <a:ext cx="682752" cy="15849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80" name="Google Shape;280;p15"/>
          <p:cNvGraphicFramePr/>
          <p:nvPr/>
        </p:nvGraphicFramePr>
        <p:xfrm>
          <a:off x="278129" y="8671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{D7A5192C-F41D-435F-AC99-3E536368CCC4}</a:tableStyleId>
              </a:tblPr>
              <a:tblGrid>
                <a:gridCol w="345450"/>
                <a:gridCol w="394975"/>
                <a:gridCol w="1617975"/>
              </a:tblGrid>
              <a:tr h="98425">
                <a:tc>
                  <a:txBody>
                    <a:bodyPr/>
                    <a:lstStyle/>
                    <a:p>
                      <a:pPr indent="0" lvl="0" marL="30480" marR="0" rtl="0" algn="l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" marR="0" rtl="0" algn="l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copy_emp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  <a:tr h="582300">
                <a:tc gridSpan="3">
                  <a:txBody>
                    <a:bodyPr/>
                    <a:lstStyle/>
                    <a:p>
                      <a:pPr indent="0" lvl="0" marL="30480" marR="0" rtl="0" algn="l">
                        <a:lnSpc>
                          <a:spcPct val="82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	department_id = (SELECT department_id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162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162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employee_id = 100)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1131570" lvl="0" marL="1162050" marR="601980" rtl="0" algn="l">
                        <a:lnSpc>
                          <a:spcPct val="121818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job_id	= (SELECT job_id  FROM employees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162050" marR="0" rtl="0" algn="l">
                        <a:lnSpc>
                          <a:spcPct val="11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employee_id = 200);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048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solidFill>
                            <a:srgbClr val="FF33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row updated.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 hMerge="1"/>
                <a:tc hMerge="1"/>
              </a:tr>
            </a:tbl>
          </a:graphicData>
        </a:graphic>
      </p:graphicFrame>
      <p:sp>
        <p:nvSpPr>
          <p:cNvPr id="281" name="Google Shape;281;p15"/>
          <p:cNvSpPr txBox="1"/>
          <p:nvPr>
            <p:ph type="title"/>
          </p:nvPr>
        </p:nvSpPr>
        <p:spPr>
          <a:xfrm>
            <a:off x="811784" y="161670"/>
            <a:ext cx="1179195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34620" lvl="0" marL="1466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Rows Based  on Another Table</a:t>
            </a:r>
            <a:endParaRPr/>
          </a:p>
        </p:txBody>
      </p:sp>
      <p:sp>
        <p:nvSpPr>
          <p:cNvPr id="282" name="Google Shape;282;p15"/>
          <p:cNvSpPr txBox="1"/>
          <p:nvPr/>
        </p:nvSpPr>
        <p:spPr>
          <a:xfrm>
            <a:off x="284784" y="557529"/>
            <a:ext cx="211264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subqueries in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 to update  rows in a table based on values from another 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1638300" y="1027176"/>
            <a:ext cx="394970" cy="344805"/>
          </a:xfrm>
          <a:custGeom>
            <a:rect b="b" l="l" r="r" t="t"/>
            <a:pathLst>
              <a:path extrusionOk="0" h="344805" w="394969">
                <a:moveTo>
                  <a:pt x="0" y="99059"/>
                </a:moveTo>
                <a:lnTo>
                  <a:pt x="394715" y="99059"/>
                </a:lnTo>
                <a:lnTo>
                  <a:pt x="394715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  <a:path extrusionOk="0" h="344805" w="394969">
                <a:moveTo>
                  <a:pt x="0" y="344423"/>
                </a:moveTo>
                <a:lnTo>
                  <a:pt x="394715" y="344423"/>
                </a:lnTo>
                <a:lnTo>
                  <a:pt x="394715" y="243839"/>
                </a:lnTo>
                <a:lnTo>
                  <a:pt x="0" y="243839"/>
                </a:lnTo>
                <a:lnTo>
                  <a:pt x="0" y="344423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16"/>
          <p:cNvGrpSpPr/>
          <p:nvPr/>
        </p:nvGrpSpPr>
        <p:grpSpPr>
          <a:xfrm>
            <a:off x="285750" y="1104138"/>
            <a:ext cx="2334006" cy="497586"/>
            <a:chOff x="285750" y="1104138"/>
            <a:chExt cx="2334006" cy="497586"/>
          </a:xfrm>
        </p:grpSpPr>
        <p:pic>
          <p:nvPicPr>
            <p:cNvPr id="291" name="Google Shape;29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1118616"/>
              <a:ext cx="2319528" cy="4693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1117092"/>
              <a:ext cx="2138172" cy="4846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16"/>
            <p:cNvSpPr/>
            <p:nvPr/>
          </p:nvSpPr>
          <p:spPr>
            <a:xfrm>
              <a:off x="285750" y="1104138"/>
              <a:ext cx="2308860" cy="459105"/>
            </a:xfrm>
            <a:custGeom>
              <a:rect b="b" l="l" r="r" t="t"/>
              <a:pathLst>
                <a:path extrusionOk="0" h="459105" w="2308860">
                  <a:moveTo>
                    <a:pt x="2308860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2308860" y="458724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85750" y="1104138"/>
              <a:ext cx="2308860" cy="459105"/>
            </a:xfrm>
            <a:custGeom>
              <a:rect b="b" l="l" r="r" t="t"/>
              <a:pathLst>
                <a:path extrusionOk="0" h="459105" w="2308860">
                  <a:moveTo>
                    <a:pt x="0" y="458724"/>
                  </a:moveTo>
                  <a:lnTo>
                    <a:pt x="2308860" y="458724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16"/>
          <p:cNvSpPr txBox="1"/>
          <p:nvPr/>
        </p:nvSpPr>
        <p:spPr>
          <a:xfrm>
            <a:off x="285750" y="1104138"/>
            <a:ext cx="230886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1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at line 1: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264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ORA-02291: integrity constraint (HR.EMP_DEPT_FK)  violated - parent key not found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6" name="Google Shape;296;p16"/>
          <p:cNvGrpSpPr/>
          <p:nvPr/>
        </p:nvGrpSpPr>
        <p:grpSpPr>
          <a:xfrm>
            <a:off x="290322" y="694182"/>
            <a:ext cx="2321814" cy="342138"/>
            <a:chOff x="290322" y="694182"/>
            <a:chExt cx="2321814" cy="342138"/>
          </a:xfrm>
        </p:grpSpPr>
        <p:pic>
          <p:nvPicPr>
            <p:cNvPr id="297" name="Google Shape;297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800" y="708660"/>
              <a:ext cx="2307336" cy="316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4132" y="719328"/>
              <a:ext cx="1217676" cy="316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6"/>
            <p:cNvSpPr/>
            <p:nvPr/>
          </p:nvSpPr>
          <p:spPr>
            <a:xfrm>
              <a:off x="290322" y="694182"/>
              <a:ext cx="2296795" cy="306705"/>
            </a:xfrm>
            <a:custGeom>
              <a:rect b="b" l="l" r="r" t="t"/>
              <a:pathLst>
                <a:path extrusionOk="0" h="306705" w="2296795">
                  <a:moveTo>
                    <a:pt x="2296667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2296667" y="306324"/>
                  </a:lnTo>
                  <a:lnTo>
                    <a:pt x="2296667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90322" y="694182"/>
              <a:ext cx="2296795" cy="306705"/>
            </a:xfrm>
            <a:custGeom>
              <a:rect b="b" l="l" r="r" t="t"/>
              <a:pathLst>
                <a:path extrusionOk="0" h="306705" w="2296795">
                  <a:moveTo>
                    <a:pt x="0" y="306324"/>
                  </a:moveTo>
                  <a:lnTo>
                    <a:pt x="2296667" y="306324"/>
                  </a:lnTo>
                  <a:lnTo>
                    <a:pt x="2296667" y="0"/>
                  </a:lnTo>
                  <a:lnTo>
                    <a:pt x="0" y="0"/>
                  </a:lnTo>
                  <a:lnTo>
                    <a:pt x="0" y="3063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16"/>
          <p:cNvSpPr txBox="1"/>
          <p:nvPr/>
        </p:nvSpPr>
        <p:spPr>
          <a:xfrm>
            <a:off x="290322" y="694182"/>
            <a:ext cx="22968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1129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	department_id = 55  WHERE department_id = 110;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16"/>
          <p:cNvSpPr txBox="1"/>
          <p:nvPr>
            <p:ph type="title"/>
          </p:nvPr>
        </p:nvSpPr>
        <p:spPr>
          <a:xfrm>
            <a:off x="722699" y="153530"/>
            <a:ext cx="1432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236219" lvl="0" marL="5841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Rows:  Integrity Constraint Error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8800" y="1642110"/>
            <a:ext cx="1662938" cy="8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320446" y="1122044"/>
            <a:ext cx="166814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a row from the </a:t>
            </a:r>
            <a:r>
              <a:rPr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r>
              <a:rPr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7"/>
          <p:cNvSpPr txBox="1"/>
          <p:nvPr>
            <p:ph type="title"/>
          </p:nvPr>
        </p:nvSpPr>
        <p:spPr>
          <a:xfrm>
            <a:off x="613663" y="162305"/>
            <a:ext cx="15767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Removing a Row from a Table</a:t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314960" y="324738"/>
            <a:ext cx="59563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28" y="1249679"/>
            <a:ext cx="2148840" cy="403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17"/>
          <p:cNvGrpSpPr/>
          <p:nvPr/>
        </p:nvGrpSpPr>
        <p:grpSpPr>
          <a:xfrm>
            <a:off x="338328" y="475487"/>
            <a:ext cx="2148840" cy="470915"/>
            <a:chOff x="338328" y="475487"/>
            <a:chExt cx="2148840" cy="470915"/>
          </a:xfrm>
        </p:grpSpPr>
        <p:pic>
          <p:nvPicPr>
            <p:cNvPr id="315" name="Google Shape;31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8328" y="475487"/>
              <a:ext cx="2148840" cy="470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17"/>
            <p:cNvSpPr/>
            <p:nvPr/>
          </p:nvSpPr>
          <p:spPr>
            <a:xfrm>
              <a:off x="364998" y="747521"/>
              <a:ext cx="2108200" cy="56515"/>
            </a:xfrm>
            <a:custGeom>
              <a:rect b="b" l="l" r="r" t="t"/>
              <a:pathLst>
                <a:path extrusionOk="0" h="56515" w="2108200">
                  <a:moveTo>
                    <a:pt x="0" y="56387"/>
                  </a:moveTo>
                  <a:lnTo>
                    <a:pt x="2107691" y="56387"/>
                  </a:lnTo>
                  <a:lnTo>
                    <a:pt x="2107691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>
            <p:ph type="title"/>
          </p:nvPr>
        </p:nvSpPr>
        <p:spPr>
          <a:xfrm>
            <a:off x="801751" y="154686"/>
            <a:ext cx="120205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en-US"/>
              <a:t>Statement</a:t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285369" y="556005"/>
            <a:ext cx="213804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remove existing rows from a table by using 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287274" y="845057"/>
            <a:ext cx="2330958" cy="281178"/>
            <a:chOff x="287274" y="845057"/>
            <a:chExt cx="2330958" cy="281178"/>
          </a:xfrm>
        </p:grpSpPr>
        <p:pic>
          <p:nvPicPr>
            <p:cNvPr id="326" name="Google Shape;32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859535"/>
              <a:ext cx="2316480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084" y="886967"/>
              <a:ext cx="1190244" cy="233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18"/>
            <p:cNvSpPr/>
            <p:nvPr/>
          </p:nvSpPr>
          <p:spPr>
            <a:xfrm>
              <a:off x="287274" y="845057"/>
              <a:ext cx="2306320" cy="256540"/>
            </a:xfrm>
            <a:custGeom>
              <a:rect b="b" l="l" r="r" t="t"/>
              <a:pathLst>
                <a:path extrusionOk="0" h="256540" w="2306320">
                  <a:moveTo>
                    <a:pt x="230581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2305812" y="256031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87274" y="845057"/>
              <a:ext cx="2306320" cy="256540"/>
            </a:xfrm>
            <a:custGeom>
              <a:rect b="b" l="l" r="r" t="t"/>
              <a:pathLst>
                <a:path extrusionOk="0" h="256540" w="2306320">
                  <a:moveTo>
                    <a:pt x="0" y="256031"/>
                  </a:moveTo>
                  <a:lnTo>
                    <a:pt x="2305812" y="256031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18"/>
          <p:cNvSpPr txBox="1"/>
          <p:nvPr/>
        </p:nvSpPr>
        <p:spPr>
          <a:xfrm>
            <a:off x="287274" y="845057"/>
            <a:ext cx="2306320" cy="25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[FROM]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[WHERE	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 txBox="1"/>
          <p:nvPr>
            <p:ph type="title"/>
          </p:nvPr>
        </p:nvSpPr>
        <p:spPr>
          <a:xfrm>
            <a:off x="676148" y="161670"/>
            <a:ext cx="14503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Rows from a Table</a:t>
            </a:r>
            <a:endParaRPr/>
          </a:p>
        </p:txBody>
      </p:sp>
      <p:grpSp>
        <p:nvGrpSpPr>
          <p:cNvPr id="338" name="Google Shape;338;p19"/>
          <p:cNvGrpSpPr/>
          <p:nvPr/>
        </p:nvGrpSpPr>
        <p:grpSpPr>
          <a:xfrm>
            <a:off x="318515" y="803910"/>
            <a:ext cx="2261616" cy="352805"/>
            <a:chOff x="318515" y="803910"/>
            <a:chExt cx="2261616" cy="352805"/>
          </a:xfrm>
        </p:grpSpPr>
        <p:pic>
          <p:nvPicPr>
            <p:cNvPr id="339" name="Google Shape;33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519" y="818388"/>
              <a:ext cx="2229612" cy="324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8327" y="832104"/>
              <a:ext cx="1595627" cy="324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19"/>
            <p:cNvSpPr/>
            <p:nvPr/>
          </p:nvSpPr>
          <p:spPr>
            <a:xfrm>
              <a:off x="336041" y="803910"/>
              <a:ext cx="2219325" cy="314325"/>
            </a:xfrm>
            <a:custGeom>
              <a:rect b="b" l="l" r="r" t="t"/>
              <a:pathLst>
                <a:path extrusionOk="0" h="314325" w="2219325">
                  <a:moveTo>
                    <a:pt x="2218944" y="0"/>
                  </a:moveTo>
                  <a:lnTo>
                    <a:pt x="0" y="0"/>
                  </a:lnTo>
                  <a:lnTo>
                    <a:pt x="0" y="313943"/>
                  </a:lnTo>
                  <a:lnTo>
                    <a:pt x="2218944" y="313943"/>
                  </a:lnTo>
                  <a:lnTo>
                    <a:pt x="221894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336041" y="803910"/>
              <a:ext cx="2219325" cy="314325"/>
            </a:xfrm>
            <a:custGeom>
              <a:rect b="b" l="l" r="r" t="t"/>
              <a:pathLst>
                <a:path extrusionOk="0" h="314325" w="2219325">
                  <a:moveTo>
                    <a:pt x="0" y="313943"/>
                  </a:moveTo>
                  <a:lnTo>
                    <a:pt x="2218944" y="313943"/>
                  </a:lnTo>
                  <a:lnTo>
                    <a:pt x="2218944" y="0"/>
                  </a:lnTo>
                  <a:lnTo>
                    <a:pt x="0" y="0"/>
                  </a:lnTo>
                  <a:lnTo>
                    <a:pt x="0" y="31394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3" name="Google Shape;343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8515" y="978408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19"/>
          <p:cNvGrpSpPr/>
          <p:nvPr/>
        </p:nvGrpSpPr>
        <p:grpSpPr>
          <a:xfrm>
            <a:off x="318515" y="1448562"/>
            <a:ext cx="2258568" cy="261365"/>
            <a:chOff x="318515" y="1448562"/>
            <a:chExt cx="2258568" cy="261365"/>
          </a:xfrm>
        </p:grpSpPr>
        <p:pic>
          <p:nvPicPr>
            <p:cNvPr id="345" name="Google Shape;345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0519" y="1463040"/>
              <a:ext cx="2226564" cy="22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8327" y="1469136"/>
              <a:ext cx="1008888" cy="240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19"/>
            <p:cNvSpPr/>
            <p:nvPr/>
          </p:nvSpPr>
          <p:spPr>
            <a:xfrm>
              <a:off x="336041" y="1448562"/>
              <a:ext cx="2216150" cy="215265"/>
            </a:xfrm>
            <a:custGeom>
              <a:rect b="b" l="l" r="r" t="t"/>
              <a:pathLst>
                <a:path extrusionOk="0" h="215264" w="2216150">
                  <a:moveTo>
                    <a:pt x="221589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2215896" y="214884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336041" y="1448562"/>
              <a:ext cx="2216150" cy="215265"/>
            </a:xfrm>
            <a:custGeom>
              <a:rect b="b" l="l" r="r" t="t"/>
              <a:pathLst>
                <a:path extrusionOk="0" h="215264" w="2216150">
                  <a:moveTo>
                    <a:pt x="0" y="214884"/>
                  </a:moveTo>
                  <a:lnTo>
                    <a:pt x="2215896" y="214884"/>
                  </a:lnTo>
                  <a:lnTo>
                    <a:pt x="221589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9" name="Google Shape;349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18515" y="1531620"/>
              <a:ext cx="766572" cy="1600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19"/>
          <p:cNvSpPr txBox="1"/>
          <p:nvPr/>
        </p:nvSpPr>
        <p:spPr>
          <a:xfrm>
            <a:off x="297281" y="547878"/>
            <a:ext cx="2190750" cy="1096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730" lvl="0" marL="137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rows are deleted if you specify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795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22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departments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2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department_name = 'Finance';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6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deleted.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730" lvl="0" marL="137795" marR="0" rtl="0" algn="l">
              <a:lnSpc>
                <a:spcPct val="116153"/>
              </a:lnSpc>
              <a:spcBef>
                <a:spcPts val="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rows in the table are deleted if you omit the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795" marR="0" rtl="0" algn="l">
              <a:lnSpc>
                <a:spcPct val="11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copy_emp;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6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22 rows deleted.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>
            <p:ph type="title"/>
          </p:nvPr>
        </p:nvSpPr>
        <p:spPr>
          <a:xfrm>
            <a:off x="644779" y="162305"/>
            <a:ext cx="151447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Manipulation Language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280797" y="529753"/>
            <a:ext cx="1983105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DML statement is executed when you: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new rows to a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existing rows in a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 existing rows from a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9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transaction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consists of a collection of DML  statements that form a logical unit of work.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0"/>
          <p:cNvGrpSpPr/>
          <p:nvPr/>
        </p:nvGrpSpPr>
        <p:grpSpPr>
          <a:xfrm>
            <a:off x="245364" y="860298"/>
            <a:ext cx="2470403" cy="514349"/>
            <a:chOff x="245364" y="860298"/>
            <a:chExt cx="2470403" cy="514349"/>
          </a:xfrm>
        </p:grpSpPr>
        <p:pic>
          <p:nvPicPr>
            <p:cNvPr id="358" name="Google Shape;35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176" y="874776"/>
              <a:ext cx="2450591" cy="499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20"/>
            <p:cNvSpPr/>
            <p:nvPr/>
          </p:nvSpPr>
          <p:spPr>
            <a:xfrm>
              <a:off x="250698" y="860298"/>
              <a:ext cx="2440305" cy="489584"/>
            </a:xfrm>
            <a:custGeom>
              <a:rect b="b" l="l" r="r" t="t"/>
              <a:pathLst>
                <a:path extrusionOk="0" h="489584" w="2440305">
                  <a:moveTo>
                    <a:pt x="2439924" y="0"/>
                  </a:moveTo>
                  <a:lnTo>
                    <a:pt x="0" y="0"/>
                  </a:lnTo>
                  <a:lnTo>
                    <a:pt x="0" y="489204"/>
                  </a:lnTo>
                  <a:lnTo>
                    <a:pt x="2439924" y="489204"/>
                  </a:lnTo>
                  <a:lnTo>
                    <a:pt x="243992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50698" y="860298"/>
              <a:ext cx="2440305" cy="489584"/>
            </a:xfrm>
            <a:custGeom>
              <a:rect b="b" l="l" r="r" t="t"/>
              <a:pathLst>
                <a:path extrusionOk="0" h="489584" w="2440305">
                  <a:moveTo>
                    <a:pt x="0" y="489204"/>
                  </a:moveTo>
                  <a:lnTo>
                    <a:pt x="2439924" y="489204"/>
                  </a:lnTo>
                  <a:lnTo>
                    <a:pt x="2439924" y="0"/>
                  </a:lnTo>
                  <a:lnTo>
                    <a:pt x="0" y="0"/>
                  </a:lnTo>
                  <a:lnTo>
                    <a:pt x="0" y="48920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1" name="Google Shape;36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5364" y="1223772"/>
              <a:ext cx="611124" cy="1432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2" name="Google Shape;362;p20"/>
          <p:cNvSpPr txBox="1"/>
          <p:nvPr/>
        </p:nvSpPr>
        <p:spPr>
          <a:xfrm>
            <a:off x="250698" y="860298"/>
            <a:ext cx="2440305" cy="489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35560" marR="1571625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employees  WHERE department_id =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8525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department_id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36625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departments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36625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department_name LIKE '%Public%');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deleted.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833755" y="161670"/>
            <a:ext cx="113665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13030" lvl="0" marL="12509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Rows Based  on Another Table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285369" y="551815"/>
            <a:ext cx="222694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subqueries in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 to remove   rows from a table based on values from another 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1132325" y="1001277"/>
            <a:ext cx="1503045" cy="335320"/>
          </a:xfrm>
          <a:custGeom>
            <a:rect b="b" l="l" r="r" t="t"/>
            <a:pathLst>
              <a:path extrusionOk="0" h="269875" w="1503045">
                <a:moveTo>
                  <a:pt x="0" y="269748"/>
                </a:moveTo>
                <a:lnTo>
                  <a:pt x="1502664" y="269748"/>
                </a:lnTo>
                <a:lnTo>
                  <a:pt x="1502664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255904" lvl="0" marL="571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Rows:  Integrity Constraint Error</a:t>
            </a:r>
            <a:endParaRPr/>
          </a:p>
        </p:txBody>
      </p:sp>
      <p:grpSp>
        <p:nvGrpSpPr>
          <p:cNvPr id="373" name="Google Shape;373;p21"/>
          <p:cNvGrpSpPr/>
          <p:nvPr/>
        </p:nvGrpSpPr>
        <p:grpSpPr>
          <a:xfrm>
            <a:off x="287274" y="730757"/>
            <a:ext cx="2329434" cy="284226"/>
            <a:chOff x="287274" y="730757"/>
            <a:chExt cx="2329434" cy="284226"/>
          </a:xfrm>
        </p:grpSpPr>
        <p:pic>
          <p:nvPicPr>
            <p:cNvPr id="374" name="Google Shape;37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745235"/>
              <a:ext cx="2314956" cy="269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084" y="774191"/>
              <a:ext cx="1385316" cy="233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1"/>
            <p:cNvSpPr/>
            <p:nvPr/>
          </p:nvSpPr>
          <p:spPr>
            <a:xfrm>
              <a:off x="287274" y="730757"/>
              <a:ext cx="2304415" cy="259079"/>
            </a:xfrm>
            <a:custGeom>
              <a:rect b="b" l="l" r="r" t="t"/>
              <a:pathLst>
                <a:path extrusionOk="0" h="259080" w="2304415">
                  <a:moveTo>
                    <a:pt x="2304288" y="0"/>
                  </a:moveTo>
                  <a:lnTo>
                    <a:pt x="0" y="0"/>
                  </a:lnTo>
                  <a:lnTo>
                    <a:pt x="0" y="259080"/>
                  </a:lnTo>
                  <a:lnTo>
                    <a:pt x="2304288" y="259080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87274" y="730757"/>
              <a:ext cx="2304415" cy="259079"/>
            </a:xfrm>
            <a:custGeom>
              <a:rect b="b" l="l" r="r" t="t"/>
              <a:pathLst>
                <a:path extrusionOk="0" h="259080" w="2304415">
                  <a:moveTo>
                    <a:pt x="0" y="259080"/>
                  </a:moveTo>
                  <a:lnTo>
                    <a:pt x="2304288" y="259080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25908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21"/>
          <p:cNvSpPr txBox="1"/>
          <p:nvPr/>
        </p:nvSpPr>
        <p:spPr>
          <a:xfrm>
            <a:off x="287274" y="730757"/>
            <a:ext cx="2304415" cy="259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departments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department_id = 60;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9" name="Google Shape;379;p21"/>
          <p:cNvGrpSpPr/>
          <p:nvPr/>
        </p:nvGrpSpPr>
        <p:grpSpPr>
          <a:xfrm>
            <a:off x="281178" y="1130045"/>
            <a:ext cx="2335530" cy="497585"/>
            <a:chOff x="281178" y="1130045"/>
            <a:chExt cx="2335530" cy="497585"/>
          </a:xfrm>
        </p:grpSpPr>
        <p:pic>
          <p:nvPicPr>
            <p:cNvPr id="380" name="Google Shape;38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656" y="1144523"/>
              <a:ext cx="2321052" cy="4693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4988" y="1142999"/>
              <a:ext cx="2138172" cy="4846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1"/>
            <p:cNvSpPr/>
            <p:nvPr/>
          </p:nvSpPr>
          <p:spPr>
            <a:xfrm>
              <a:off x="281178" y="1130045"/>
              <a:ext cx="2310765" cy="459105"/>
            </a:xfrm>
            <a:custGeom>
              <a:rect b="b" l="l" r="r" t="t"/>
              <a:pathLst>
                <a:path extrusionOk="0" h="459105" w="2310765">
                  <a:moveTo>
                    <a:pt x="2310384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2310384" y="458724"/>
                  </a:lnTo>
                  <a:lnTo>
                    <a:pt x="2310384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81178" y="1130045"/>
              <a:ext cx="2310765" cy="459105"/>
            </a:xfrm>
            <a:custGeom>
              <a:rect b="b" l="l" r="r" t="t"/>
              <a:pathLst>
                <a:path extrusionOk="0" h="459105" w="2310765">
                  <a:moveTo>
                    <a:pt x="0" y="458724"/>
                  </a:moveTo>
                  <a:lnTo>
                    <a:pt x="2310384" y="458724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1"/>
          <p:cNvSpPr txBox="1"/>
          <p:nvPr/>
        </p:nvSpPr>
        <p:spPr>
          <a:xfrm>
            <a:off x="281178" y="1130045"/>
            <a:ext cx="2310765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7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departments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02283" lvl="0" marL="27940" marR="1602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ERROR at line 1: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265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ORA-02292: integrity constraint (HR.EMP_DEPT_FK)  violated - child record found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5" name="Google Shape;38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1602" y="1659000"/>
            <a:ext cx="2172296" cy="205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>
            <p:ph type="title"/>
          </p:nvPr>
        </p:nvSpPr>
        <p:spPr>
          <a:xfrm>
            <a:off x="292735" y="154686"/>
            <a:ext cx="221996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Subquery in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/>
              <a:t>Statement</a:t>
            </a:r>
            <a:endParaRPr/>
          </a:p>
        </p:txBody>
      </p:sp>
      <p:grpSp>
        <p:nvGrpSpPr>
          <p:cNvPr id="393" name="Google Shape;393;p22"/>
          <p:cNvGrpSpPr/>
          <p:nvPr/>
        </p:nvGrpSpPr>
        <p:grpSpPr>
          <a:xfrm>
            <a:off x="265938" y="553973"/>
            <a:ext cx="2303526" cy="1003554"/>
            <a:chOff x="265938" y="553973"/>
            <a:chExt cx="2303526" cy="1003554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0416" y="568451"/>
              <a:ext cx="2289048" cy="976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9748" y="566927"/>
              <a:ext cx="2179319" cy="99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2"/>
            <p:cNvSpPr/>
            <p:nvPr/>
          </p:nvSpPr>
          <p:spPr>
            <a:xfrm>
              <a:off x="265938" y="553973"/>
              <a:ext cx="2278380" cy="966469"/>
            </a:xfrm>
            <a:custGeom>
              <a:rect b="b" l="l" r="r" t="t"/>
              <a:pathLst>
                <a:path extrusionOk="0" h="966469" w="2278380">
                  <a:moveTo>
                    <a:pt x="2278379" y="0"/>
                  </a:moveTo>
                  <a:lnTo>
                    <a:pt x="0" y="0"/>
                  </a:lnTo>
                  <a:lnTo>
                    <a:pt x="0" y="966215"/>
                  </a:lnTo>
                  <a:lnTo>
                    <a:pt x="2278379" y="966215"/>
                  </a:lnTo>
                  <a:lnTo>
                    <a:pt x="2278379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65938" y="553973"/>
              <a:ext cx="2278380" cy="966469"/>
            </a:xfrm>
            <a:custGeom>
              <a:rect b="b" l="l" r="r" t="t"/>
              <a:pathLst>
                <a:path extrusionOk="0" h="966469" w="2278380">
                  <a:moveTo>
                    <a:pt x="0" y="966215"/>
                  </a:moveTo>
                  <a:lnTo>
                    <a:pt x="2278379" y="966215"/>
                  </a:lnTo>
                  <a:lnTo>
                    <a:pt x="2278379" y="0"/>
                  </a:lnTo>
                  <a:lnTo>
                    <a:pt x="0" y="0"/>
                  </a:lnTo>
                  <a:lnTo>
                    <a:pt x="0" y="9662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p22"/>
          <p:cNvSpPr txBox="1"/>
          <p:nvPr/>
        </p:nvSpPr>
        <p:spPr>
          <a:xfrm>
            <a:off x="281432" y="548766"/>
            <a:ext cx="2077085" cy="951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(SELECT employee_id, last_name,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832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email, hire_date, job_id, salary,  department_id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77825" lvl="0" marL="12700" marR="58991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department_id = 50)  VALUES (99999, 'Taylor', 'DTAYLOR',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980" marR="29781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TO_DATE('07-JUN-99', 'DD-MON-RR'),  'ST_CLERK', 5000, 50);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 txBox="1"/>
          <p:nvPr>
            <p:ph type="title"/>
          </p:nvPr>
        </p:nvSpPr>
        <p:spPr>
          <a:xfrm>
            <a:off x="292100" y="154051"/>
            <a:ext cx="221996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Subquery in 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/>
              <a:t>Statement</a:t>
            </a:r>
            <a:endParaRPr/>
          </a:p>
        </p:txBody>
      </p:sp>
      <p:sp>
        <p:nvSpPr>
          <p:cNvPr id="406" name="Google Shape;406;p23"/>
          <p:cNvSpPr txBox="1"/>
          <p:nvPr/>
        </p:nvSpPr>
        <p:spPr>
          <a:xfrm>
            <a:off x="297484" y="553284"/>
            <a:ext cx="815340" cy="119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Verify the results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250698" y="563118"/>
            <a:ext cx="2175510" cy="412241"/>
            <a:chOff x="250698" y="563118"/>
            <a:chExt cx="2175510" cy="412241"/>
          </a:xfrm>
        </p:grpSpPr>
        <p:pic>
          <p:nvPicPr>
            <p:cNvPr id="408" name="Google Shape;40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176" y="577596"/>
              <a:ext cx="2161032" cy="384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4508" y="574548"/>
              <a:ext cx="2138172" cy="400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23"/>
            <p:cNvSpPr/>
            <p:nvPr/>
          </p:nvSpPr>
          <p:spPr>
            <a:xfrm>
              <a:off x="250698" y="563118"/>
              <a:ext cx="2150745" cy="373380"/>
            </a:xfrm>
            <a:custGeom>
              <a:rect b="b" l="l" r="r" t="t"/>
              <a:pathLst>
                <a:path extrusionOk="0" h="373380" w="2150745">
                  <a:moveTo>
                    <a:pt x="2150364" y="0"/>
                  </a:moveTo>
                  <a:lnTo>
                    <a:pt x="0" y="0"/>
                  </a:lnTo>
                  <a:lnTo>
                    <a:pt x="0" y="373379"/>
                  </a:lnTo>
                  <a:lnTo>
                    <a:pt x="2150364" y="373379"/>
                  </a:lnTo>
                  <a:lnTo>
                    <a:pt x="2150364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250698" y="563118"/>
              <a:ext cx="2150745" cy="373380"/>
            </a:xfrm>
            <a:custGeom>
              <a:rect b="b" l="l" r="r" t="t"/>
              <a:pathLst>
                <a:path extrusionOk="0" h="373380" w="2150745">
                  <a:moveTo>
                    <a:pt x="0" y="373379"/>
                  </a:moveTo>
                  <a:lnTo>
                    <a:pt x="2150364" y="373379"/>
                  </a:lnTo>
                  <a:lnTo>
                    <a:pt x="2150364" y="0"/>
                  </a:lnTo>
                  <a:lnTo>
                    <a:pt x="0" y="0"/>
                  </a:lnTo>
                  <a:lnTo>
                    <a:pt x="0" y="3733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3"/>
          <p:cNvSpPr txBox="1"/>
          <p:nvPr/>
        </p:nvSpPr>
        <p:spPr>
          <a:xfrm>
            <a:off x="250698" y="563118"/>
            <a:ext cx="2150745" cy="373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-294640" lvl="0" marL="321310" marR="1066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 email, hire_date,  job_id, salary, department_id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department_id = 50;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13" name="Google Shape;413;p23"/>
          <p:cNvGrpSpPr/>
          <p:nvPr/>
        </p:nvGrpSpPr>
        <p:grpSpPr>
          <a:xfrm>
            <a:off x="249936" y="976884"/>
            <a:ext cx="2157984" cy="554735"/>
            <a:chOff x="249936" y="976884"/>
            <a:chExt cx="2157984" cy="554735"/>
          </a:xfrm>
        </p:grpSpPr>
        <p:pic>
          <p:nvPicPr>
            <p:cNvPr id="414" name="Google Shape;414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9936" y="976884"/>
              <a:ext cx="2157984" cy="5547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23"/>
            <p:cNvSpPr/>
            <p:nvPr/>
          </p:nvSpPr>
          <p:spPr>
            <a:xfrm>
              <a:off x="287274" y="1389126"/>
              <a:ext cx="2112645" cy="58419"/>
            </a:xfrm>
            <a:custGeom>
              <a:rect b="b" l="l" r="r" t="t"/>
              <a:pathLst>
                <a:path extrusionOk="0" h="58419" w="2112645">
                  <a:moveTo>
                    <a:pt x="0" y="57912"/>
                  </a:moveTo>
                  <a:lnTo>
                    <a:pt x="2112264" y="57912"/>
                  </a:lnTo>
                  <a:lnTo>
                    <a:pt x="2112264" y="0"/>
                  </a:lnTo>
                  <a:lnTo>
                    <a:pt x="0" y="0"/>
                  </a:lnTo>
                  <a:lnTo>
                    <a:pt x="0" y="57912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 txBox="1"/>
          <p:nvPr>
            <p:ph type="title"/>
          </p:nvPr>
        </p:nvSpPr>
        <p:spPr>
          <a:xfrm>
            <a:off x="324739" y="154051"/>
            <a:ext cx="2156460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-554990" lvl="0" marL="567055" marR="5080" rtl="0" algn="l">
              <a:lnSpc>
                <a:spcPct val="10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WITH CHECK OPTION </a:t>
            </a:r>
            <a:r>
              <a:rPr lang="en-US"/>
              <a:t>Keyword  on DML Statements</a:t>
            </a:r>
            <a:endParaRPr/>
          </a:p>
        </p:txBody>
      </p:sp>
      <p:sp>
        <p:nvSpPr>
          <p:cNvPr id="423" name="Google Shape;423;p24"/>
          <p:cNvSpPr txBox="1"/>
          <p:nvPr/>
        </p:nvSpPr>
        <p:spPr>
          <a:xfrm>
            <a:off x="285369" y="551815"/>
            <a:ext cx="21412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220979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subquery is used to identify the table and  columns of the DML 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03099"/>
              </a:lnSpc>
              <a:spcBef>
                <a:spcPts val="19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WITH CHECK OPTION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keyword prohibits you  from changing rows that are not in the subquery.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24"/>
          <p:cNvGrpSpPr/>
          <p:nvPr/>
        </p:nvGrpSpPr>
        <p:grpSpPr>
          <a:xfrm>
            <a:off x="281178" y="1113282"/>
            <a:ext cx="2335530" cy="773430"/>
            <a:chOff x="281178" y="1113282"/>
            <a:chExt cx="2335530" cy="773430"/>
          </a:xfrm>
        </p:grpSpPr>
        <p:pic>
          <p:nvPicPr>
            <p:cNvPr id="425" name="Google Shape;42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656" y="1127760"/>
              <a:ext cx="2321052" cy="749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560" y="1118616"/>
              <a:ext cx="2250948" cy="768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4"/>
            <p:cNvSpPr/>
            <p:nvPr/>
          </p:nvSpPr>
          <p:spPr>
            <a:xfrm>
              <a:off x="281178" y="1113282"/>
              <a:ext cx="2310765" cy="739140"/>
            </a:xfrm>
            <a:custGeom>
              <a:rect b="b" l="l" r="r" t="t"/>
              <a:pathLst>
                <a:path extrusionOk="0" h="739139" w="2310765">
                  <a:moveTo>
                    <a:pt x="2310384" y="0"/>
                  </a:moveTo>
                  <a:lnTo>
                    <a:pt x="0" y="0"/>
                  </a:lnTo>
                  <a:lnTo>
                    <a:pt x="0" y="739139"/>
                  </a:lnTo>
                  <a:lnTo>
                    <a:pt x="2310384" y="739139"/>
                  </a:lnTo>
                  <a:lnTo>
                    <a:pt x="2310384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81178" y="1113282"/>
              <a:ext cx="2310765" cy="739140"/>
            </a:xfrm>
            <a:custGeom>
              <a:rect b="b" l="l" r="r" t="t"/>
              <a:pathLst>
                <a:path extrusionOk="0" h="739139" w="2310765">
                  <a:moveTo>
                    <a:pt x="0" y="739139"/>
                  </a:moveTo>
                  <a:lnTo>
                    <a:pt x="2310384" y="739139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7391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24"/>
          <p:cNvSpPr txBox="1"/>
          <p:nvPr/>
        </p:nvSpPr>
        <p:spPr>
          <a:xfrm>
            <a:off x="281175" y="1113275"/>
            <a:ext cx="2310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(SELECT employee_id, last_name, email,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12394" lvl="0" marL="554355" marR="700405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hire_date, job_id, salary  FROM employees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25780" lvl="0" marL="28575" marR="99060" rtl="0" algn="l">
              <a:lnSpc>
                <a:spcPct val="98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department_id = 50 </a:t>
            </a:r>
            <a:r>
              <a:rPr lang="en-US" sz="500">
                <a:solidFill>
                  <a:srgbClr val="FB0028"/>
                </a:solidFill>
                <a:latin typeface="Courier New"/>
                <a:ea typeface="Courier New"/>
                <a:cs typeface="Courier New"/>
                <a:sym typeface="Courier New"/>
              </a:rPr>
              <a:t>WITH CHECK OPTION</a:t>
            </a: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VALUES (99998, 'Smith', 'JSMITH',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8930" marR="69913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TO_DATE('07-JUN-99', 'DD-MON-RR'),  'ST_CLERK', 5000);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7820" lvl="0" marL="28575" marR="1672589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ERROR at line 1: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" marR="0" rtl="0" algn="l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ORA-01402: view WITH CHECK OPTION where-clause violation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1-239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5"/>
          <p:cNvSpPr txBox="1"/>
          <p:nvPr>
            <p:ph type="title"/>
          </p:nvPr>
        </p:nvSpPr>
        <p:spPr>
          <a:xfrm>
            <a:off x="382015" y="156463"/>
            <a:ext cx="20847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the Explicit Default Feature</a:t>
            </a:r>
            <a:endParaRPr/>
          </a:p>
        </p:txBody>
      </p:sp>
      <p:sp>
        <p:nvSpPr>
          <p:cNvPr id="437" name="Google Shape;437;p25"/>
          <p:cNvSpPr txBox="1"/>
          <p:nvPr/>
        </p:nvSpPr>
        <p:spPr>
          <a:xfrm>
            <a:off x="280212" y="549020"/>
            <a:ext cx="2183130" cy="1013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125095" lvl="0" marL="137160" marR="64769" rtl="0" algn="l">
              <a:lnSpc>
                <a:spcPct val="985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the explicit default feature, you can use the 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keyword as a column value where the  column default is desired.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addition of this feature is for compliance with  the SQL: 1999 Standard.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00965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allows the user to control where and when  the default value should be applied to data.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19230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defaults can be used in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 txBox="1"/>
          <p:nvPr>
            <p:ph type="title"/>
          </p:nvPr>
        </p:nvSpPr>
        <p:spPr>
          <a:xfrm>
            <a:off x="640207" y="162305"/>
            <a:ext cx="152527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Explicit Default Values</a:t>
            </a:r>
            <a:endParaRPr/>
          </a:p>
        </p:txBody>
      </p:sp>
      <p:grpSp>
        <p:nvGrpSpPr>
          <p:cNvPr id="445" name="Google Shape;445;p26"/>
          <p:cNvGrpSpPr/>
          <p:nvPr/>
        </p:nvGrpSpPr>
        <p:grpSpPr>
          <a:xfrm>
            <a:off x="287274" y="730757"/>
            <a:ext cx="2329434" cy="345185"/>
            <a:chOff x="287274" y="730757"/>
            <a:chExt cx="2329434" cy="345185"/>
          </a:xfrm>
        </p:grpSpPr>
        <p:pic>
          <p:nvPicPr>
            <p:cNvPr id="446" name="Google Shape;44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745235"/>
              <a:ext cx="2314956" cy="323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084" y="757427"/>
              <a:ext cx="2054352" cy="318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26"/>
            <p:cNvSpPr/>
            <p:nvPr/>
          </p:nvSpPr>
          <p:spPr>
            <a:xfrm>
              <a:off x="287274" y="730757"/>
              <a:ext cx="2304415" cy="312420"/>
            </a:xfrm>
            <a:custGeom>
              <a:rect b="b" l="l" r="r" t="t"/>
              <a:pathLst>
                <a:path extrusionOk="0" h="312419" w="2304415">
                  <a:moveTo>
                    <a:pt x="2304288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2304288" y="312419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287274" y="730757"/>
              <a:ext cx="2304415" cy="312420"/>
            </a:xfrm>
            <a:custGeom>
              <a:rect b="b" l="l" r="r" t="t"/>
              <a:pathLst>
                <a:path extrusionOk="0" h="312419" w="2304415">
                  <a:moveTo>
                    <a:pt x="0" y="312419"/>
                  </a:moveTo>
                  <a:lnTo>
                    <a:pt x="2304288" y="312419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3124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26"/>
          <p:cNvSpPr txBox="1"/>
          <p:nvPr/>
        </p:nvSpPr>
        <p:spPr>
          <a:xfrm>
            <a:off x="284400" y="693024"/>
            <a:ext cx="2304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-294640" lvl="0" marL="321310" marR="10667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last_name, email, hire_date,  job_id, salary, department_id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department_id = 50;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1" name="Google Shape;451;p26"/>
          <p:cNvGrpSpPr/>
          <p:nvPr/>
        </p:nvGrpSpPr>
        <p:grpSpPr>
          <a:xfrm>
            <a:off x="281178" y="1239773"/>
            <a:ext cx="2335530" cy="244601"/>
            <a:chOff x="281178" y="1239773"/>
            <a:chExt cx="2335530" cy="244601"/>
          </a:xfrm>
        </p:grpSpPr>
        <p:pic>
          <p:nvPicPr>
            <p:cNvPr id="452" name="Google Shape;452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656" y="1254251"/>
              <a:ext cx="2321052" cy="216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4988" y="1251203"/>
              <a:ext cx="2179320" cy="233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p26"/>
            <p:cNvSpPr/>
            <p:nvPr/>
          </p:nvSpPr>
          <p:spPr>
            <a:xfrm>
              <a:off x="281178" y="1239773"/>
              <a:ext cx="2310765" cy="205740"/>
            </a:xfrm>
            <a:custGeom>
              <a:rect b="b" l="l" r="r" t="t"/>
              <a:pathLst>
                <a:path extrusionOk="0" h="205740" w="2310765">
                  <a:moveTo>
                    <a:pt x="2310384" y="0"/>
                  </a:moveTo>
                  <a:lnTo>
                    <a:pt x="0" y="0"/>
                  </a:lnTo>
                  <a:lnTo>
                    <a:pt x="0" y="205739"/>
                  </a:lnTo>
                  <a:lnTo>
                    <a:pt x="2310384" y="205739"/>
                  </a:lnTo>
                  <a:lnTo>
                    <a:pt x="2310384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81178" y="1239773"/>
              <a:ext cx="2310765" cy="205740"/>
            </a:xfrm>
            <a:custGeom>
              <a:rect b="b" l="l" r="r" t="t"/>
              <a:pathLst>
                <a:path extrusionOk="0" h="205740" w="2310765">
                  <a:moveTo>
                    <a:pt x="0" y="205739"/>
                  </a:moveTo>
                  <a:lnTo>
                    <a:pt x="2310384" y="205739"/>
                  </a:lnTo>
                  <a:lnTo>
                    <a:pt x="2310384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6"/>
          <p:cNvSpPr txBox="1"/>
          <p:nvPr/>
        </p:nvSpPr>
        <p:spPr>
          <a:xfrm>
            <a:off x="281178" y="1239773"/>
            <a:ext cx="23109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departments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manager_id = </a:t>
            </a:r>
            <a:r>
              <a:rPr lang="en-US" sz="550">
                <a:solidFill>
                  <a:srgbClr val="FB0028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department_id = 10;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26"/>
          <p:cNvSpPr txBox="1"/>
          <p:nvPr/>
        </p:nvSpPr>
        <p:spPr>
          <a:xfrm>
            <a:off x="280797" y="542035"/>
            <a:ext cx="107124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6"/>
          <p:cNvSpPr txBox="1"/>
          <p:nvPr/>
        </p:nvSpPr>
        <p:spPr>
          <a:xfrm>
            <a:off x="280797" y="1076959"/>
            <a:ext cx="107124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 txBox="1"/>
          <p:nvPr>
            <p:ph type="title"/>
          </p:nvPr>
        </p:nvSpPr>
        <p:spPr>
          <a:xfrm>
            <a:off x="833119" y="154051"/>
            <a:ext cx="113665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 </a:t>
            </a:r>
            <a:r>
              <a:rPr lang="en-US"/>
              <a:t>Statement</a:t>
            </a:r>
            <a:endParaRPr/>
          </a:p>
        </p:txBody>
      </p:sp>
      <p:sp>
        <p:nvSpPr>
          <p:cNvPr id="466" name="Google Shape;466;p27"/>
          <p:cNvSpPr txBox="1"/>
          <p:nvPr/>
        </p:nvSpPr>
        <p:spPr>
          <a:xfrm>
            <a:off x="280212" y="545973"/>
            <a:ext cx="20142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Provides the ability to conditionally update or  insert data into a database table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19230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Performs an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row exists, and an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it is a new row: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Avoids separate updates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Increases performance and ease of use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useful in data warehousing applications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8"/>
          <p:cNvSpPr txBox="1"/>
          <p:nvPr>
            <p:ph type="title"/>
          </p:nvPr>
        </p:nvSpPr>
        <p:spPr>
          <a:xfrm>
            <a:off x="641731" y="154051"/>
            <a:ext cx="15220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 </a:t>
            </a:r>
            <a:r>
              <a:rPr lang="en-US"/>
              <a:t>Statement Syntax</a:t>
            </a:r>
            <a:endParaRPr/>
          </a:p>
        </p:txBody>
      </p:sp>
      <p:grpSp>
        <p:nvGrpSpPr>
          <p:cNvPr id="474" name="Google Shape;474;p28"/>
          <p:cNvGrpSpPr/>
          <p:nvPr/>
        </p:nvGrpSpPr>
        <p:grpSpPr>
          <a:xfrm>
            <a:off x="287274" y="851154"/>
            <a:ext cx="2330958" cy="922781"/>
            <a:chOff x="287274" y="851154"/>
            <a:chExt cx="2330958" cy="922781"/>
          </a:xfrm>
        </p:grpSpPr>
        <p:pic>
          <p:nvPicPr>
            <p:cNvPr id="475" name="Google Shape;47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752" y="865632"/>
              <a:ext cx="2316480" cy="893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084" y="868680"/>
              <a:ext cx="1594103" cy="905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p28"/>
            <p:cNvSpPr/>
            <p:nvPr/>
          </p:nvSpPr>
          <p:spPr>
            <a:xfrm>
              <a:off x="287274" y="851154"/>
              <a:ext cx="2306320" cy="882650"/>
            </a:xfrm>
            <a:custGeom>
              <a:rect b="b" l="l" r="r" t="t"/>
              <a:pathLst>
                <a:path extrusionOk="0" h="882650" w="2306320">
                  <a:moveTo>
                    <a:pt x="2305812" y="0"/>
                  </a:moveTo>
                  <a:lnTo>
                    <a:pt x="0" y="0"/>
                  </a:lnTo>
                  <a:lnTo>
                    <a:pt x="0" y="882395"/>
                  </a:lnTo>
                  <a:lnTo>
                    <a:pt x="2305812" y="882395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287274" y="851154"/>
              <a:ext cx="2306320" cy="882650"/>
            </a:xfrm>
            <a:custGeom>
              <a:rect b="b" l="l" r="r" t="t"/>
              <a:pathLst>
                <a:path extrusionOk="0" h="882650" w="2306320">
                  <a:moveTo>
                    <a:pt x="0" y="882395"/>
                  </a:moveTo>
                  <a:lnTo>
                    <a:pt x="2305812" y="882395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88239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28"/>
          <p:cNvSpPr txBox="1"/>
          <p:nvPr/>
        </p:nvSpPr>
        <p:spPr>
          <a:xfrm>
            <a:off x="285369" y="541401"/>
            <a:ext cx="1973580" cy="1174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conditionally insert or update rows in a  table by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MERGE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3820" lvl="0" marL="114300" marR="4260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 INTO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table_name table_alias 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(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table|view|sub_query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alias 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(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condition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3820" lvl="0" marL="198120" marR="11385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WHEN MATCHED THEN  UPDATE SET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8120" marR="109728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col1 = col_val1,  col2 = col2_val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WHEN NOT MATCHED THEN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8120" marR="8020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(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column_list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VALUES (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column_values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29"/>
          <p:cNvGrpSpPr/>
          <p:nvPr/>
        </p:nvGrpSpPr>
        <p:grpSpPr>
          <a:xfrm>
            <a:off x="256794" y="799337"/>
            <a:ext cx="2356866" cy="1111758"/>
            <a:chOff x="256794" y="799337"/>
            <a:chExt cx="2356866" cy="1111758"/>
          </a:xfrm>
        </p:grpSpPr>
        <p:pic>
          <p:nvPicPr>
            <p:cNvPr id="487" name="Google Shape;48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272" y="813815"/>
              <a:ext cx="2342388" cy="1097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29"/>
            <p:cNvSpPr/>
            <p:nvPr/>
          </p:nvSpPr>
          <p:spPr>
            <a:xfrm>
              <a:off x="256794" y="799337"/>
              <a:ext cx="2331720" cy="1087120"/>
            </a:xfrm>
            <a:custGeom>
              <a:rect b="b" l="l" r="r" t="t"/>
              <a:pathLst>
                <a:path extrusionOk="0" h="1087120" w="2331720">
                  <a:moveTo>
                    <a:pt x="2331720" y="0"/>
                  </a:moveTo>
                  <a:lnTo>
                    <a:pt x="0" y="0"/>
                  </a:lnTo>
                  <a:lnTo>
                    <a:pt x="0" y="1086612"/>
                  </a:lnTo>
                  <a:lnTo>
                    <a:pt x="2331720" y="1086612"/>
                  </a:lnTo>
                  <a:lnTo>
                    <a:pt x="233172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256794" y="799337"/>
              <a:ext cx="2331720" cy="1087120"/>
            </a:xfrm>
            <a:custGeom>
              <a:rect b="b" l="l" r="r" t="t"/>
              <a:pathLst>
                <a:path extrusionOk="0" h="1087120" w="2331720">
                  <a:moveTo>
                    <a:pt x="0" y="1086612"/>
                  </a:moveTo>
                  <a:lnTo>
                    <a:pt x="2331720" y="1086612"/>
                  </a:lnTo>
                  <a:lnTo>
                    <a:pt x="2331720" y="0"/>
                  </a:lnTo>
                  <a:lnTo>
                    <a:pt x="0" y="0"/>
                  </a:lnTo>
                  <a:lnTo>
                    <a:pt x="0" y="108661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29"/>
          <p:cNvSpPr txBox="1"/>
          <p:nvPr/>
        </p:nvSpPr>
        <p:spPr>
          <a:xfrm>
            <a:off x="286512" y="818387"/>
            <a:ext cx="954405" cy="9334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4765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 INTO copy_emp c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29"/>
          <p:cNvSpPr txBox="1"/>
          <p:nvPr/>
        </p:nvSpPr>
        <p:spPr>
          <a:xfrm>
            <a:off x="375005" y="879475"/>
            <a:ext cx="129921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employees 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(c.employee_id = e.employee_id)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29"/>
          <p:cNvSpPr txBox="1"/>
          <p:nvPr/>
        </p:nvSpPr>
        <p:spPr>
          <a:xfrm>
            <a:off x="292608" y="1051559"/>
            <a:ext cx="733425" cy="1447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415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WHEN MATCHED THEN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4615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SET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29"/>
          <p:cNvSpPr txBox="1"/>
          <p:nvPr/>
        </p:nvSpPr>
        <p:spPr>
          <a:xfrm>
            <a:off x="1124181" y="1178179"/>
            <a:ext cx="58674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e.first_name,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e.last_name,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487781" y="1178179"/>
            <a:ext cx="474345" cy="251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c.first_name  c.last_name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29"/>
          <p:cNvSpPr txBox="1"/>
          <p:nvPr/>
        </p:nvSpPr>
        <p:spPr>
          <a:xfrm>
            <a:off x="487781" y="1403730"/>
            <a:ext cx="129794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c.department_id = e.department_id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29"/>
          <p:cNvSpPr txBox="1"/>
          <p:nvPr/>
        </p:nvSpPr>
        <p:spPr>
          <a:xfrm>
            <a:off x="292608" y="1479803"/>
            <a:ext cx="828040" cy="939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84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WHEN NOT MATCHED THEN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29"/>
          <p:cNvSpPr txBox="1"/>
          <p:nvPr/>
        </p:nvSpPr>
        <p:spPr>
          <a:xfrm>
            <a:off x="292608" y="1573529"/>
            <a:ext cx="548640" cy="939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6514" marR="0" rtl="0" algn="l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VALUES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29"/>
          <p:cNvSpPr txBox="1"/>
          <p:nvPr/>
        </p:nvSpPr>
        <p:spPr>
          <a:xfrm>
            <a:off x="675233" y="1553082"/>
            <a:ext cx="178498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148590" lvl="0" marL="12700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(e.employee_id, e.first_name, e.last_name,  e.email, e.phone_number, e.hire_date, e.job_id,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29"/>
          <p:cNvSpPr txBox="1"/>
          <p:nvPr/>
        </p:nvSpPr>
        <p:spPr>
          <a:xfrm>
            <a:off x="675233" y="1702435"/>
            <a:ext cx="155956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e.salary, e.commission_pct, e.manager_id,  e.department_id);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29"/>
          <p:cNvSpPr txBox="1"/>
          <p:nvPr>
            <p:ph type="title"/>
          </p:nvPr>
        </p:nvSpPr>
        <p:spPr>
          <a:xfrm>
            <a:off x="1014475" y="162305"/>
            <a:ext cx="7753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Merging Rows</a:t>
            </a:r>
            <a:endParaRPr/>
          </a:p>
        </p:txBody>
      </p:sp>
      <p:sp>
        <p:nvSpPr>
          <p:cNvPr id="501" name="Google Shape;501;p29"/>
          <p:cNvSpPr txBox="1"/>
          <p:nvPr/>
        </p:nvSpPr>
        <p:spPr>
          <a:xfrm>
            <a:off x="284784" y="552957"/>
            <a:ext cx="219329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or update rows in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COPY_EMP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to match 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631952" y="161670"/>
            <a:ext cx="15405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a New Row to a Table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175971" y="454914"/>
            <a:ext cx="53975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507" y="592836"/>
            <a:ext cx="185928" cy="17678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1816735" y="366775"/>
            <a:ext cx="796925" cy="581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628650" marR="5080" rtl="0" algn="l">
              <a:lnSpc>
                <a:spcPct val="9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 row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32080" rtl="0" algn="ctr">
              <a:lnSpc>
                <a:spcPct val="98333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…insert a new row  into the  </a:t>
            </a:r>
            <a:r>
              <a:rPr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DEPARMENTS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001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table…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"/>
          <p:cNvGrpSpPr/>
          <p:nvPr/>
        </p:nvGrpSpPr>
        <p:grpSpPr>
          <a:xfrm>
            <a:off x="187452" y="565404"/>
            <a:ext cx="2237232" cy="1354836"/>
            <a:chOff x="187452" y="565404"/>
            <a:chExt cx="2237232" cy="1354836"/>
          </a:xfrm>
        </p:grpSpPr>
        <p:sp>
          <p:nvSpPr>
            <p:cNvPr id="70" name="Google Shape;70;p3"/>
            <p:cNvSpPr/>
            <p:nvPr/>
          </p:nvSpPr>
          <p:spPr>
            <a:xfrm>
              <a:off x="1920240" y="986028"/>
              <a:ext cx="448309" cy="191770"/>
            </a:xfrm>
            <a:custGeom>
              <a:rect b="b" l="l" r="r" t="t"/>
              <a:pathLst>
                <a:path extrusionOk="0" h="191769" w="448310">
                  <a:moveTo>
                    <a:pt x="401319" y="127000"/>
                  </a:moveTo>
                  <a:lnTo>
                    <a:pt x="448056" y="191389"/>
                  </a:lnTo>
                  <a:lnTo>
                    <a:pt x="446461" y="156972"/>
                  </a:lnTo>
                  <a:lnTo>
                    <a:pt x="433324" y="156972"/>
                  </a:lnTo>
                  <a:lnTo>
                    <a:pt x="428625" y="155829"/>
                  </a:lnTo>
                  <a:lnTo>
                    <a:pt x="426466" y="152146"/>
                  </a:lnTo>
                  <a:lnTo>
                    <a:pt x="424814" y="149606"/>
                  </a:lnTo>
                  <a:lnTo>
                    <a:pt x="418845" y="141224"/>
                  </a:lnTo>
                  <a:lnTo>
                    <a:pt x="413836" y="135394"/>
                  </a:lnTo>
                  <a:lnTo>
                    <a:pt x="401319" y="127000"/>
                  </a:lnTo>
                  <a:close/>
                </a:path>
                <a:path extrusionOk="0" h="191769" w="448310">
                  <a:moveTo>
                    <a:pt x="413836" y="135394"/>
                  </a:moveTo>
                  <a:lnTo>
                    <a:pt x="418845" y="141224"/>
                  </a:lnTo>
                  <a:lnTo>
                    <a:pt x="424814" y="149606"/>
                  </a:lnTo>
                  <a:lnTo>
                    <a:pt x="426466" y="152146"/>
                  </a:lnTo>
                  <a:lnTo>
                    <a:pt x="428625" y="155829"/>
                  </a:lnTo>
                  <a:lnTo>
                    <a:pt x="433324" y="156972"/>
                  </a:lnTo>
                  <a:lnTo>
                    <a:pt x="436880" y="154686"/>
                  </a:lnTo>
                  <a:lnTo>
                    <a:pt x="440436" y="152527"/>
                  </a:lnTo>
                  <a:lnTo>
                    <a:pt x="441486" y="148209"/>
                  </a:lnTo>
                  <a:lnTo>
                    <a:pt x="432943" y="148209"/>
                  </a:lnTo>
                  <a:lnTo>
                    <a:pt x="413836" y="135394"/>
                  </a:lnTo>
                  <a:close/>
                </a:path>
                <a:path extrusionOk="0" h="191769" w="448310">
                  <a:moveTo>
                    <a:pt x="444373" y="111887"/>
                  </a:moveTo>
                  <a:lnTo>
                    <a:pt x="435883" y="138866"/>
                  </a:lnTo>
                  <a:lnTo>
                    <a:pt x="437133" y="140589"/>
                  </a:lnTo>
                  <a:lnTo>
                    <a:pt x="439419" y="144272"/>
                  </a:lnTo>
                  <a:lnTo>
                    <a:pt x="441579" y="147828"/>
                  </a:lnTo>
                  <a:lnTo>
                    <a:pt x="440436" y="152527"/>
                  </a:lnTo>
                  <a:lnTo>
                    <a:pt x="436880" y="154686"/>
                  </a:lnTo>
                  <a:lnTo>
                    <a:pt x="433324" y="156972"/>
                  </a:lnTo>
                  <a:lnTo>
                    <a:pt x="446461" y="156972"/>
                  </a:lnTo>
                  <a:lnTo>
                    <a:pt x="444373" y="111887"/>
                  </a:lnTo>
                  <a:close/>
                </a:path>
                <a:path extrusionOk="0" h="191769" w="448310">
                  <a:moveTo>
                    <a:pt x="7619" y="0"/>
                  </a:moveTo>
                  <a:lnTo>
                    <a:pt x="3429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429" y="15240"/>
                  </a:lnTo>
                  <a:lnTo>
                    <a:pt x="8127" y="15240"/>
                  </a:lnTo>
                  <a:lnTo>
                    <a:pt x="51943" y="16129"/>
                  </a:lnTo>
                  <a:lnTo>
                    <a:pt x="94233" y="18923"/>
                  </a:lnTo>
                  <a:lnTo>
                    <a:pt x="135255" y="23368"/>
                  </a:lnTo>
                  <a:lnTo>
                    <a:pt x="174625" y="29464"/>
                  </a:lnTo>
                  <a:lnTo>
                    <a:pt x="212089" y="37084"/>
                  </a:lnTo>
                  <a:lnTo>
                    <a:pt x="264160" y="51181"/>
                  </a:lnTo>
                  <a:lnTo>
                    <a:pt x="311023" y="68072"/>
                  </a:lnTo>
                  <a:lnTo>
                    <a:pt x="351789" y="87757"/>
                  </a:lnTo>
                  <a:lnTo>
                    <a:pt x="385572" y="109601"/>
                  </a:lnTo>
                  <a:lnTo>
                    <a:pt x="413836" y="135394"/>
                  </a:lnTo>
                  <a:lnTo>
                    <a:pt x="432943" y="148209"/>
                  </a:lnTo>
                  <a:lnTo>
                    <a:pt x="414147" y="113792"/>
                  </a:lnTo>
                  <a:lnTo>
                    <a:pt x="383286" y="89281"/>
                  </a:lnTo>
                  <a:lnTo>
                    <a:pt x="345439" y="67183"/>
                  </a:lnTo>
                  <a:lnTo>
                    <a:pt x="301244" y="47752"/>
                  </a:lnTo>
                  <a:lnTo>
                    <a:pt x="251206" y="31369"/>
                  </a:lnTo>
                  <a:lnTo>
                    <a:pt x="176911" y="14351"/>
                  </a:lnTo>
                  <a:lnTo>
                    <a:pt x="136779" y="8255"/>
                  </a:lnTo>
                  <a:lnTo>
                    <a:pt x="95250" y="3683"/>
                  </a:lnTo>
                  <a:lnTo>
                    <a:pt x="52324" y="1016"/>
                  </a:lnTo>
                  <a:lnTo>
                    <a:pt x="7619" y="0"/>
                  </a:lnTo>
                  <a:close/>
                </a:path>
                <a:path extrusionOk="0" h="191769" w="448310">
                  <a:moveTo>
                    <a:pt x="435883" y="138866"/>
                  </a:moveTo>
                  <a:lnTo>
                    <a:pt x="432943" y="148209"/>
                  </a:lnTo>
                  <a:lnTo>
                    <a:pt x="441486" y="148209"/>
                  </a:lnTo>
                  <a:lnTo>
                    <a:pt x="441579" y="147828"/>
                  </a:lnTo>
                  <a:lnTo>
                    <a:pt x="439419" y="144272"/>
                  </a:lnTo>
                  <a:lnTo>
                    <a:pt x="437133" y="140589"/>
                  </a:lnTo>
                  <a:lnTo>
                    <a:pt x="435883" y="138866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Google Shape;7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7452" y="565404"/>
              <a:ext cx="1464564" cy="614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60120" y="1211580"/>
              <a:ext cx="1464564" cy="7086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119" y="422148"/>
            <a:ext cx="1452371" cy="8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0"/>
          <p:cNvSpPr txBox="1"/>
          <p:nvPr>
            <p:ph type="title"/>
          </p:nvPr>
        </p:nvSpPr>
        <p:spPr>
          <a:xfrm>
            <a:off x="1015111" y="162305"/>
            <a:ext cx="7753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Merging Rows</a:t>
            </a:r>
            <a:endParaRPr/>
          </a:p>
        </p:txBody>
      </p:sp>
      <p:grpSp>
        <p:nvGrpSpPr>
          <p:cNvPr id="509" name="Google Shape;509;p30"/>
          <p:cNvGrpSpPr/>
          <p:nvPr/>
        </p:nvGrpSpPr>
        <p:grpSpPr>
          <a:xfrm>
            <a:off x="279654" y="891539"/>
            <a:ext cx="2330958" cy="658368"/>
            <a:chOff x="279654" y="891539"/>
            <a:chExt cx="2330958" cy="658368"/>
          </a:xfrm>
        </p:grpSpPr>
        <p:pic>
          <p:nvPicPr>
            <p:cNvPr id="510" name="Google Shape;510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4132" y="909827"/>
              <a:ext cx="2316480" cy="608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8036" y="891539"/>
              <a:ext cx="1427988" cy="6583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30"/>
            <p:cNvSpPr/>
            <p:nvPr/>
          </p:nvSpPr>
          <p:spPr>
            <a:xfrm>
              <a:off x="279654" y="895349"/>
              <a:ext cx="2306320" cy="597535"/>
            </a:xfrm>
            <a:custGeom>
              <a:rect b="b" l="l" r="r" t="t"/>
              <a:pathLst>
                <a:path extrusionOk="0" h="597535" w="2306320">
                  <a:moveTo>
                    <a:pt x="2305812" y="0"/>
                  </a:moveTo>
                  <a:lnTo>
                    <a:pt x="0" y="0"/>
                  </a:lnTo>
                  <a:lnTo>
                    <a:pt x="0" y="597407"/>
                  </a:lnTo>
                  <a:lnTo>
                    <a:pt x="2305812" y="597407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79654" y="895349"/>
              <a:ext cx="2306320" cy="597535"/>
            </a:xfrm>
            <a:custGeom>
              <a:rect b="b" l="l" r="r" t="t"/>
              <a:pathLst>
                <a:path extrusionOk="0" h="597535" w="2306320">
                  <a:moveTo>
                    <a:pt x="0" y="597407"/>
                  </a:moveTo>
                  <a:lnTo>
                    <a:pt x="2305812" y="597407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5974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30"/>
          <p:cNvSpPr txBox="1"/>
          <p:nvPr/>
        </p:nvSpPr>
        <p:spPr>
          <a:xfrm>
            <a:off x="295402" y="873632"/>
            <a:ext cx="1375410" cy="6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76200" lvl="0" marL="88900" marR="56642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 INTO copy_emp c  USING employees 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89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(c.employee_id = e.employee_id)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0" marL="88900" marR="717550" rtl="0" algn="l">
              <a:lnSpc>
                <a:spcPct val="117999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WHEN MATCHED THEN  UPDATE SET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193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50800" marR="566420" rtl="0" algn="l">
              <a:lnSpc>
                <a:spcPct val="12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WHEN NOT MATCHED THEN  INSERT VALUES...;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5" name="Google Shape;515;p30"/>
          <p:cNvGrpSpPr/>
          <p:nvPr/>
        </p:nvGrpSpPr>
        <p:grpSpPr>
          <a:xfrm>
            <a:off x="279654" y="557783"/>
            <a:ext cx="2330958" cy="358139"/>
            <a:chOff x="279654" y="557783"/>
            <a:chExt cx="2330958" cy="358139"/>
          </a:xfrm>
        </p:grpSpPr>
        <p:pic>
          <p:nvPicPr>
            <p:cNvPr id="516" name="Google Shape;516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4132" y="580643"/>
              <a:ext cx="2316480" cy="295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8036" y="557783"/>
              <a:ext cx="678179" cy="358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30"/>
            <p:cNvSpPr/>
            <p:nvPr/>
          </p:nvSpPr>
          <p:spPr>
            <a:xfrm>
              <a:off x="279654" y="566165"/>
              <a:ext cx="2306320" cy="285115"/>
            </a:xfrm>
            <a:custGeom>
              <a:rect b="b" l="l" r="r" t="t"/>
              <a:pathLst>
                <a:path extrusionOk="0" h="285115" w="2306320">
                  <a:moveTo>
                    <a:pt x="2305812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2305812" y="284988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79654" y="566165"/>
              <a:ext cx="2306320" cy="285115"/>
            </a:xfrm>
            <a:custGeom>
              <a:rect b="b" l="l" r="r" t="t"/>
              <a:pathLst>
                <a:path extrusionOk="0" h="285115" w="2306320">
                  <a:moveTo>
                    <a:pt x="0" y="284988"/>
                  </a:moveTo>
                  <a:lnTo>
                    <a:pt x="2305812" y="284988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0" name="Google Shape;520;p30"/>
          <p:cNvSpPr txBox="1"/>
          <p:nvPr/>
        </p:nvSpPr>
        <p:spPr>
          <a:xfrm>
            <a:off x="279654" y="566165"/>
            <a:ext cx="230632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94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COPY_EMP;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 rows selected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1" name="Google Shape;521;p30"/>
          <p:cNvGrpSpPr/>
          <p:nvPr/>
        </p:nvGrpSpPr>
        <p:grpSpPr>
          <a:xfrm>
            <a:off x="279654" y="1533143"/>
            <a:ext cx="2330958" cy="358139"/>
            <a:chOff x="279654" y="1533143"/>
            <a:chExt cx="2330958" cy="358139"/>
          </a:xfrm>
        </p:grpSpPr>
        <p:pic>
          <p:nvPicPr>
            <p:cNvPr id="522" name="Google Shape;522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4132" y="1557527"/>
              <a:ext cx="2316480" cy="295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8036" y="1533143"/>
              <a:ext cx="714755" cy="358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30"/>
            <p:cNvSpPr/>
            <p:nvPr/>
          </p:nvSpPr>
          <p:spPr>
            <a:xfrm>
              <a:off x="279654" y="1543049"/>
              <a:ext cx="2306320" cy="285115"/>
            </a:xfrm>
            <a:custGeom>
              <a:rect b="b" l="l" r="r" t="t"/>
              <a:pathLst>
                <a:path extrusionOk="0" h="285114" w="2306320">
                  <a:moveTo>
                    <a:pt x="2305812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2305812" y="284988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79654" y="1543049"/>
              <a:ext cx="2306320" cy="285115"/>
            </a:xfrm>
            <a:custGeom>
              <a:rect b="b" l="l" r="r" t="t"/>
              <a:pathLst>
                <a:path extrusionOk="0" h="285114" w="2306320">
                  <a:moveTo>
                    <a:pt x="0" y="284988"/>
                  </a:moveTo>
                  <a:lnTo>
                    <a:pt x="2305812" y="284988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30"/>
          <p:cNvSpPr txBox="1"/>
          <p:nvPr/>
        </p:nvSpPr>
        <p:spPr>
          <a:xfrm>
            <a:off x="279654" y="1543050"/>
            <a:ext cx="230632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94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COPY_EMP;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9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rows selected.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1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1"/>
          <p:cNvSpPr txBox="1"/>
          <p:nvPr>
            <p:ph type="title"/>
          </p:nvPr>
        </p:nvSpPr>
        <p:spPr>
          <a:xfrm>
            <a:off x="791972" y="161670"/>
            <a:ext cx="121920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Transactions</a:t>
            </a:r>
            <a:endParaRPr/>
          </a:p>
        </p:txBody>
      </p:sp>
      <p:sp>
        <p:nvSpPr>
          <p:cNvPr id="534" name="Google Shape;534;p31"/>
          <p:cNvSpPr txBox="1"/>
          <p:nvPr/>
        </p:nvSpPr>
        <p:spPr>
          <a:xfrm>
            <a:off x="280212" y="518540"/>
            <a:ext cx="21437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271145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database transaction consists of one of the  following: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DML statements which constitute one consistent  change to the data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 DDL statement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 DCL statement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2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2"/>
          <p:cNvSpPr txBox="1"/>
          <p:nvPr>
            <p:ph type="title"/>
          </p:nvPr>
        </p:nvSpPr>
        <p:spPr>
          <a:xfrm>
            <a:off x="792607" y="161670"/>
            <a:ext cx="121920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Transactions</a:t>
            </a:r>
            <a:endParaRPr/>
          </a:p>
        </p:txBody>
      </p:sp>
      <p:sp>
        <p:nvSpPr>
          <p:cNvPr id="542" name="Google Shape;542;p32"/>
          <p:cNvSpPr txBox="1"/>
          <p:nvPr/>
        </p:nvSpPr>
        <p:spPr>
          <a:xfrm>
            <a:off x="280797" y="545973"/>
            <a:ext cx="1976120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74295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Begin when the first DML SQL statement is  executed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with one of the following events: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ROLLBACK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is issued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5080" rtl="0" algn="l">
              <a:lnSpc>
                <a:spcPct val="116666"/>
              </a:lnSpc>
              <a:spcBef>
                <a:spcPts val="31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DDL or DCL statement executes (automatic  commit)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user exits </a:t>
            </a:r>
            <a:r>
              <a:rPr b="1" i="1" lang="en-US" sz="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88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crashes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3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3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/>
              <a:t>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ROLLBACK </a:t>
            </a:r>
            <a:r>
              <a:rPr lang="en-US"/>
              <a:t>Statements</a:t>
            </a:r>
            <a:endParaRPr/>
          </a:p>
        </p:txBody>
      </p:sp>
      <p:sp>
        <p:nvSpPr>
          <p:cNvPr id="550" name="Google Shape;550;p33"/>
          <p:cNvSpPr txBox="1"/>
          <p:nvPr/>
        </p:nvSpPr>
        <p:spPr>
          <a:xfrm>
            <a:off x="280212" y="540501"/>
            <a:ext cx="2033270" cy="6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ROLLBACK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statements, you can: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Ensure data consistency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8255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Preview data changes before making changes  permanent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logically related operations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4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4"/>
          <p:cNvSpPr txBox="1"/>
          <p:nvPr>
            <p:ph type="title"/>
          </p:nvPr>
        </p:nvSpPr>
        <p:spPr>
          <a:xfrm>
            <a:off x="745363" y="162305"/>
            <a:ext cx="13150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Controlling Transactions</a:t>
            </a:r>
            <a:endParaRPr/>
          </a:p>
        </p:txBody>
      </p:sp>
      <p:sp>
        <p:nvSpPr>
          <p:cNvPr id="558" name="Google Shape;558;p34"/>
          <p:cNvSpPr txBox="1"/>
          <p:nvPr/>
        </p:nvSpPr>
        <p:spPr>
          <a:xfrm>
            <a:off x="510921" y="1522602"/>
            <a:ext cx="53721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SAVEPOINT B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>
            <a:off x="510921" y="891666"/>
            <a:ext cx="53276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SAVEPOINT A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4"/>
          <p:cNvSpPr/>
          <p:nvPr/>
        </p:nvSpPr>
        <p:spPr>
          <a:xfrm>
            <a:off x="531876" y="719327"/>
            <a:ext cx="393700" cy="140335"/>
          </a:xfrm>
          <a:custGeom>
            <a:rect b="b" l="l" r="r" t="t"/>
            <a:pathLst>
              <a:path extrusionOk="0" h="140334" w="393700">
                <a:moveTo>
                  <a:pt x="393191" y="0"/>
                </a:moveTo>
                <a:lnTo>
                  <a:pt x="0" y="0"/>
                </a:lnTo>
                <a:lnTo>
                  <a:pt x="0" y="140207"/>
                </a:lnTo>
                <a:lnTo>
                  <a:pt x="393191" y="140207"/>
                </a:lnTo>
                <a:lnTo>
                  <a:pt x="393191" y="0"/>
                </a:lnTo>
                <a:close/>
              </a:path>
            </a:pathLst>
          </a:custGeom>
          <a:solidFill>
            <a:srgbClr val="66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4"/>
          <p:cNvSpPr txBox="1"/>
          <p:nvPr/>
        </p:nvSpPr>
        <p:spPr>
          <a:xfrm>
            <a:off x="548132" y="704468"/>
            <a:ext cx="53022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531876" y="1040891"/>
            <a:ext cx="393700" cy="140335"/>
          </a:xfrm>
          <a:custGeom>
            <a:rect b="b" l="l" r="r" t="t"/>
            <a:pathLst>
              <a:path extrusionOk="0" h="140334" w="393700">
                <a:moveTo>
                  <a:pt x="393191" y="0"/>
                </a:moveTo>
                <a:lnTo>
                  <a:pt x="0" y="0"/>
                </a:lnTo>
                <a:lnTo>
                  <a:pt x="0" y="140207"/>
                </a:lnTo>
                <a:lnTo>
                  <a:pt x="393191" y="140207"/>
                </a:lnTo>
                <a:lnTo>
                  <a:pt x="393191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4"/>
          <p:cNvSpPr/>
          <p:nvPr/>
        </p:nvSpPr>
        <p:spPr>
          <a:xfrm>
            <a:off x="531876" y="1357883"/>
            <a:ext cx="393700" cy="140335"/>
          </a:xfrm>
          <a:custGeom>
            <a:rect b="b" l="l" r="r" t="t"/>
            <a:pathLst>
              <a:path extrusionOk="0" h="140334" w="393700">
                <a:moveTo>
                  <a:pt x="393191" y="0"/>
                </a:moveTo>
                <a:lnTo>
                  <a:pt x="0" y="0"/>
                </a:lnTo>
                <a:lnTo>
                  <a:pt x="0" y="140207"/>
                </a:lnTo>
                <a:lnTo>
                  <a:pt x="393191" y="140207"/>
                </a:lnTo>
                <a:lnTo>
                  <a:pt x="393191" y="0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4"/>
          <p:cNvSpPr txBox="1"/>
          <p:nvPr/>
        </p:nvSpPr>
        <p:spPr>
          <a:xfrm>
            <a:off x="548132" y="1026033"/>
            <a:ext cx="530225" cy="511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531876" y="1668779"/>
            <a:ext cx="393700" cy="142240"/>
          </a:xfrm>
          <a:custGeom>
            <a:rect b="b" l="l" r="r" t="t"/>
            <a:pathLst>
              <a:path extrusionOk="0" h="142239" w="393700">
                <a:moveTo>
                  <a:pt x="393191" y="0"/>
                </a:moveTo>
                <a:lnTo>
                  <a:pt x="0" y="0"/>
                </a:lnTo>
                <a:lnTo>
                  <a:pt x="0" y="141731"/>
                </a:lnTo>
                <a:lnTo>
                  <a:pt x="393191" y="141731"/>
                </a:lnTo>
                <a:lnTo>
                  <a:pt x="393191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4"/>
          <p:cNvSpPr/>
          <p:nvPr/>
        </p:nvSpPr>
        <p:spPr>
          <a:xfrm>
            <a:off x="341122" y="500633"/>
            <a:ext cx="23495" cy="1316990"/>
          </a:xfrm>
          <a:custGeom>
            <a:rect b="b" l="l" r="r" t="t"/>
            <a:pathLst>
              <a:path extrusionOk="0" h="1316989" w="23495">
                <a:moveTo>
                  <a:pt x="0" y="1277746"/>
                </a:moveTo>
                <a:lnTo>
                  <a:pt x="11683" y="1316735"/>
                </a:lnTo>
                <a:lnTo>
                  <a:pt x="18686" y="1293367"/>
                </a:lnTo>
                <a:lnTo>
                  <a:pt x="11683" y="1293367"/>
                </a:lnTo>
                <a:lnTo>
                  <a:pt x="7873" y="1293240"/>
                </a:lnTo>
                <a:lnTo>
                  <a:pt x="7873" y="1288274"/>
                </a:lnTo>
                <a:lnTo>
                  <a:pt x="0" y="1277746"/>
                </a:lnTo>
                <a:close/>
              </a:path>
              <a:path extrusionOk="0" h="1316989" w="23495">
                <a:moveTo>
                  <a:pt x="23367" y="1277746"/>
                </a:moveTo>
                <a:lnTo>
                  <a:pt x="15493" y="1288274"/>
                </a:lnTo>
                <a:lnTo>
                  <a:pt x="15493" y="1293240"/>
                </a:lnTo>
                <a:lnTo>
                  <a:pt x="11778" y="1293240"/>
                </a:lnTo>
                <a:lnTo>
                  <a:pt x="18686" y="1293367"/>
                </a:lnTo>
                <a:lnTo>
                  <a:pt x="15493" y="1293240"/>
                </a:lnTo>
                <a:lnTo>
                  <a:pt x="15493" y="1288274"/>
                </a:lnTo>
                <a:lnTo>
                  <a:pt x="20213" y="1288274"/>
                </a:lnTo>
                <a:lnTo>
                  <a:pt x="23367" y="1277746"/>
                </a:lnTo>
                <a:close/>
              </a:path>
              <a:path extrusionOk="0" h="1316989" w="23495">
                <a:moveTo>
                  <a:pt x="7873" y="1288274"/>
                </a:moveTo>
                <a:lnTo>
                  <a:pt x="7873" y="1293240"/>
                </a:lnTo>
                <a:lnTo>
                  <a:pt x="11589" y="1293240"/>
                </a:lnTo>
                <a:lnTo>
                  <a:pt x="7873" y="1288274"/>
                </a:lnTo>
                <a:close/>
              </a:path>
              <a:path extrusionOk="0" h="1316989" w="23495">
                <a:moveTo>
                  <a:pt x="15493" y="0"/>
                </a:moveTo>
                <a:lnTo>
                  <a:pt x="7873" y="0"/>
                </a:lnTo>
                <a:lnTo>
                  <a:pt x="7873" y="1288274"/>
                </a:lnTo>
                <a:lnTo>
                  <a:pt x="11589" y="1293240"/>
                </a:lnTo>
                <a:lnTo>
                  <a:pt x="11778" y="1293240"/>
                </a:lnTo>
                <a:lnTo>
                  <a:pt x="15493" y="1288274"/>
                </a:lnTo>
                <a:lnTo>
                  <a:pt x="15493" y="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4"/>
          <p:cNvSpPr txBox="1"/>
          <p:nvPr/>
        </p:nvSpPr>
        <p:spPr>
          <a:xfrm>
            <a:off x="253111" y="379857"/>
            <a:ext cx="17589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34"/>
          <p:cNvSpPr txBox="1"/>
          <p:nvPr/>
        </p:nvSpPr>
        <p:spPr>
          <a:xfrm>
            <a:off x="523113" y="375748"/>
            <a:ext cx="754380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62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4"/>
          <p:cNvSpPr txBox="1"/>
          <p:nvPr/>
        </p:nvSpPr>
        <p:spPr>
          <a:xfrm>
            <a:off x="522732" y="1655191"/>
            <a:ext cx="98425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baseline="30000" lang="en-US" sz="825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ROLLBACK</a:t>
            </a:r>
            <a:endParaRPr baseline="30000" sz="8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34"/>
          <p:cNvSpPr/>
          <p:nvPr/>
        </p:nvSpPr>
        <p:spPr>
          <a:xfrm>
            <a:off x="1058418" y="1610613"/>
            <a:ext cx="279400" cy="114300"/>
          </a:xfrm>
          <a:custGeom>
            <a:rect b="b" l="l" r="r" t="t"/>
            <a:pathLst>
              <a:path extrusionOk="0" h="114300" w="279400">
                <a:moveTo>
                  <a:pt x="271525" y="11684"/>
                </a:moveTo>
                <a:lnTo>
                  <a:pt x="271525" y="112395"/>
                </a:lnTo>
                <a:lnTo>
                  <a:pt x="273304" y="114046"/>
                </a:lnTo>
                <a:lnTo>
                  <a:pt x="277495" y="114046"/>
                </a:lnTo>
                <a:lnTo>
                  <a:pt x="279146" y="112395"/>
                </a:lnTo>
                <a:lnTo>
                  <a:pt x="279146" y="15493"/>
                </a:lnTo>
                <a:lnTo>
                  <a:pt x="275336" y="15493"/>
                </a:lnTo>
                <a:lnTo>
                  <a:pt x="271525" y="11684"/>
                </a:lnTo>
                <a:close/>
              </a:path>
              <a:path extrusionOk="0" h="114300" w="279400">
                <a:moveTo>
                  <a:pt x="38988" y="0"/>
                </a:moveTo>
                <a:lnTo>
                  <a:pt x="0" y="11684"/>
                </a:lnTo>
                <a:lnTo>
                  <a:pt x="38988" y="23368"/>
                </a:lnTo>
                <a:lnTo>
                  <a:pt x="28461" y="15493"/>
                </a:lnTo>
                <a:lnTo>
                  <a:pt x="21336" y="15493"/>
                </a:lnTo>
                <a:lnTo>
                  <a:pt x="19558" y="13843"/>
                </a:lnTo>
                <a:lnTo>
                  <a:pt x="19558" y="9525"/>
                </a:lnTo>
                <a:lnTo>
                  <a:pt x="21336" y="7874"/>
                </a:lnTo>
                <a:lnTo>
                  <a:pt x="28461" y="7874"/>
                </a:lnTo>
                <a:lnTo>
                  <a:pt x="38988" y="0"/>
                </a:lnTo>
                <a:close/>
              </a:path>
              <a:path extrusionOk="0" h="114300" w="279400">
                <a:moveTo>
                  <a:pt x="28461" y="7874"/>
                </a:moveTo>
                <a:lnTo>
                  <a:pt x="21336" y="7874"/>
                </a:lnTo>
                <a:lnTo>
                  <a:pt x="19558" y="9525"/>
                </a:lnTo>
                <a:lnTo>
                  <a:pt x="19558" y="13843"/>
                </a:lnTo>
                <a:lnTo>
                  <a:pt x="21336" y="15493"/>
                </a:lnTo>
                <a:lnTo>
                  <a:pt x="28461" y="15493"/>
                </a:lnTo>
                <a:lnTo>
                  <a:pt x="23368" y="11684"/>
                </a:lnTo>
                <a:lnTo>
                  <a:pt x="28461" y="7874"/>
                </a:lnTo>
                <a:close/>
              </a:path>
              <a:path extrusionOk="0" h="114300" w="279400">
                <a:moveTo>
                  <a:pt x="277495" y="7874"/>
                </a:moveTo>
                <a:lnTo>
                  <a:pt x="28461" y="7874"/>
                </a:lnTo>
                <a:lnTo>
                  <a:pt x="23368" y="11684"/>
                </a:lnTo>
                <a:lnTo>
                  <a:pt x="28461" y="15493"/>
                </a:lnTo>
                <a:lnTo>
                  <a:pt x="271525" y="15493"/>
                </a:lnTo>
                <a:lnTo>
                  <a:pt x="271525" y="11684"/>
                </a:lnTo>
                <a:lnTo>
                  <a:pt x="279146" y="11684"/>
                </a:lnTo>
                <a:lnTo>
                  <a:pt x="279146" y="9525"/>
                </a:lnTo>
                <a:lnTo>
                  <a:pt x="277495" y="7874"/>
                </a:lnTo>
                <a:close/>
              </a:path>
              <a:path extrusionOk="0" h="114300" w="279400">
                <a:moveTo>
                  <a:pt x="279146" y="11684"/>
                </a:moveTo>
                <a:lnTo>
                  <a:pt x="271525" y="11684"/>
                </a:lnTo>
                <a:lnTo>
                  <a:pt x="275336" y="15493"/>
                </a:lnTo>
                <a:lnTo>
                  <a:pt x="279146" y="15493"/>
                </a:lnTo>
                <a:lnTo>
                  <a:pt x="279146" y="11684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1782572" y="1710054"/>
            <a:ext cx="3619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ROLLBACK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34"/>
          <p:cNvSpPr txBox="1"/>
          <p:nvPr/>
        </p:nvSpPr>
        <p:spPr>
          <a:xfrm>
            <a:off x="989330" y="1801748"/>
            <a:ext cx="132651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to SAVEPOINT B </a:t>
            </a:r>
            <a:r>
              <a:rPr baseline="30000" lang="en-US" sz="825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to SAVEPOINT A</a:t>
            </a:r>
            <a:endParaRPr baseline="30000" sz="8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34"/>
          <p:cNvSpPr/>
          <p:nvPr/>
        </p:nvSpPr>
        <p:spPr>
          <a:xfrm>
            <a:off x="1084326" y="981201"/>
            <a:ext cx="897890" cy="740410"/>
          </a:xfrm>
          <a:custGeom>
            <a:rect b="b" l="l" r="r" t="t"/>
            <a:pathLst>
              <a:path extrusionOk="0" h="740410" w="897889">
                <a:moveTo>
                  <a:pt x="890269" y="11684"/>
                </a:moveTo>
                <a:lnTo>
                  <a:pt x="890269" y="738759"/>
                </a:lnTo>
                <a:lnTo>
                  <a:pt x="892048" y="740410"/>
                </a:lnTo>
                <a:lnTo>
                  <a:pt x="896238" y="740410"/>
                </a:lnTo>
                <a:lnTo>
                  <a:pt x="897889" y="738759"/>
                </a:lnTo>
                <a:lnTo>
                  <a:pt x="897889" y="15493"/>
                </a:lnTo>
                <a:lnTo>
                  <a:pt x="894079" y="15493"/>
                </a:lnTo>
                <a:lnTo>
                  <a:pt x="890269" y="11684"/>
                </a:lnTo>
                <a:close/>
              </a:path>
              <a:path extrusionOk="0" h="740410" w="897889">
                <a:moveTo>
                  <a:pt x="38988" y="0"/>
                </a:moveTo>
                <a:lnTo>
                  <a:pt x="0" y="11684"/>
                </a:lnTo>
                <a:lnTo>
                  <a:pt x="38988" y="23368"/>
                </a:lnTo>
                <a:lnTo>
                  <a:pt x="28461" y="15493"/>
                </a:lnTo>
                <a:lnTo>
                  <a:pt x="21336" y="15493"/>
                </a:lnTo>
                <a:lnTo>
                  <a:pt x="19558" y="13843"/>
                </a:lnTo>
                <a:lnTo>
                  <a:pt x="19558" y="9525"/>
                </a:lnTo>
                <a:lnTo>
                  <a:pt x="21336" y="7874"/>
                </a:lnTo>
                <a:lnTo>
                  <a:pt x="28461" y="7874"/>
                </a:lnTo>
                <a:lnTo>
                  <a:pt x="38988" y="0"/>
                </a:lnTo>
                <a:close/>
              </a:path>
              <a:path extrusionOk="0" h="740410" w="897889">
                <a:moveTo>
                  <a:pt x="28461" y="7874"/>
                </a:moveTo>
                <a:lnTo>
                  <a:pt x="21336" y="7874"/>
                </a:lnTo>
                <a:lnTo>
                  <a:pt x="19558" y="9525"/>
                </a:lnTo>
                <a:lnTo>
                  <a:pt x="19558" y="13843"/>
                </a:lnTo>
                <a:lnTo>
                  <a:pt x="21336" y="15493"/>
                </a:lnTo>
                <a:lnTo>
                  <a:pt x="28461" y="15493"/>
                </a:lnTo>
                <a:lnTo>
                  <a:pt x="23367" y="11684"/>
                </a:lnTo>
                <a:lnTo>
                  <a:pt x="28461" y="7874"/>
                </a:lnTo>
                <a:close/>
              </a:path>
              <a:path extrusionOk="0" h="740410" w="897889">
                <a:moveTo>
                  <a:pt x="896238" y="7874"/>
                </a:moveTo>
                <a:lnTo>
                  <a:pt x="28461" y="7874"/>
                </a:lnTo>
                <a:lnTo>
                  <a:pt x="23367" y="11684"/>
                </a:lnTo>
                <a:lnTo>
                  <a:pt x="28461" y="15493"/>
                </a:lnTo>
                <a:lnTo>
                  <a:pt x="890269" y="15493"/>
                </a:lnTo>
                <a:lnTo>
                  <a:pt x="890269" y="11684"/>
                </a:lnTo>
                <a:lnTo>
                  <a:pt x="897889" y="11684"/>
                </a:lnTo>
                <a:lnTo>
                  <a:pt x="897889" y="9525"/>
                </a:lnTo>
                <a:lnTo>
                  <a:pt x="896238" y="7874"/>
                </a:lnTo>
                <a:close/>
              </a:path>
              <a:path extrusionOk="0" h="740410" w="897889">
                <a:moveTo>
                  <a:pt x="897889" y="11684"/>
                </a:moveTo>
                <a:lnTo>
                  <a:pt x="890269" y="11684"/>
                </a:lnTo>
                <a:lnTo>
                  <a:pt x="894079" y="15493"/>
                </a:lnTo>
                <a:lnTo>
                  <a:pt x="897889" y="15493"/>
                </a:lnTo>
                <a:lnTo>
                  <a:pt x="897889" y="11684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4"/>
          <p:cNvSpPr txBox="1"/>
          <p:nvPr/>
        </p:nvSpPr>
        <p:spPr>
          <a:xfrm>
            <a:off x="2336673" y="1725929"/>
            <a:ext cx="36195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ROLLBACK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1037082" y="527049"/>
            <a:ext cx="1533525" cy="1208405"/>
          </a:xfrm>
          <a:custGeom>
            <a:rect b="b" l="l" r="r" t="t"/>
            <a:pathLst>
              <a:path extrusionOk="0" h="1208405" w="1533525">
                <a:moveTo>
                  <a:pt x="1525778" y="11684"/>
                </a:moveTo>
                <a:lnTo>
                  <a:pt x="1525778" y="1206627"/>
                </a:lnTo>
                <a:lnTo>
                  <a:pt x="1527556" y="1208278"/>
                </a:lnTo>
                <a:lnTo>
                  <a:pt x="1531747" y="1208278"/>
                </a:lnTo>
                <a:lnTo>
                  <a:pt x="1533398" y="1206627"/>
                </a:lnTo>
                <a:lnTo>
                  <a:pt x="1533398" y="15493"/>
                </a:lnTo>
                <a:lnTo>
                  <a:pt x="1529588" y="15493"/>
                </a:lnTo>
                <a:lnTo>
                  <a:pt x="1525778" y="11684"/>
                </a:lnTo>
                <a:close/>
              </a:path>
              <a:path extrusionOk="0" h="1208405" w="1533525">
                <a:moveTo>
                  <a:pt x="38988" y="0"/>
                </a:moveTo>
                <a:lnTo>
                  <a:pt x="0" y="11684"/>
                </a:lnTo>
                <a:lnTo>
                  <a:pt x="38988" y="23368"/>
                </a:lnTo>
                <a:lnTo>
                  <a:pt x="28461" y="15493"/>
                </a:lnTo>
                <a:lnTo>
                  <a:pt x="21336" y="15493"/>
                </a:lnTo>
                <a:lnTo>
                  <a:pt x="19685" y="13843"/>
                </a:lnTo>
                <a:lnTo>
                  <a:pt x="19685" y="9525"/>
                </a:lnTo>
                <a:lnTo>
                  <a:pt x="21336" y="7874"/>
                </a:lnTo>
                <a:lnTo>
                  <a:pt x="28461" y="7874"/>
                </a:lnTo>
                <a:lnTo>
                  <a:pt x="38988" y="0"/>
                </a:lnTo>
                <a:close/>
              </a:path>
              <a:path extrusionOk="0" h="1208405" w="1533525">
                <a:moveTo>
                  <a:pt x="28461" y="7874"/>
                </a:moveTo>
                <a:lnTo>
                  <a:pt x="21336" y="7874"/>
                </a:lnTo>
                <a:lnTo>
                  <a:pt x="19685" y="9525"/>
                </a:lnTo>
                <a:lnTo>
                  <a:pt x="19685" y="13843"/>
                </a:lnTo>
                <a:lnTo>
                  <a:pt x="21336" y="15493"/>
                </a:lnTo>
                <a:lnTo>
                  <a:pt x="28461" y="15493"/>
                </a:lnTo>
                <a:lnTo>
                  <a:pt x="23368" y="11684"/>
                </a:lnTo>
                <a:lnTo>
                  <a:pt x="28461" y="7874"/>
                </a:lnTo>
                <a:close/>
              </a:path>
              <a:path extrusionOk="0" h="1208405" w="1533525">
                <a:moveTo>
                  <a:pt x="1531747" y="7874"/>
                </a:moveTo>
                <a:lnTo>
                  <a:pt x="28461" y="7874"/>
                </a:lnTo>
                <a:lnTo>
                  <a:pt x="23368" y="11684"/>
                </a:lnTo>
                <a:lnTo>
                  <a:pt x="28461" y="15493"/>
                </a:lnTo>
                <a:lnTo>
                  <a:pt x="1525778" y="15493"/>
                </a:lnTo>
                <a:lnTo>
                  <a:pt x="1525778" y="11684"/>
                </a:lnTo>
                <a:lnTo>
                  <a:pt x="1533398" y="11684"/>
                </a:lnTo>
                <a:lnTo>
                  <a:pt x="1533398" y="9525"/>
                </a:lnTo>
                <a:lnTo>
                  <a:pt x="1531747" y="7874"/>
                </a:lnTo>
                <a:close/>
              </a:path>
              <a:path extrusionOk="0" h="1208405" w="1533525">
                <a:moveTo>
                  <a:pt x="1533398" y="11684"/>
                </a:moveTo>
                <a:lnTo>
                  <a:pt x="1525778" y="11684"/>
                </a:lnTo>
                <a:lnTo>
                  <a:pt x="1529588" y="15493"/>
                </a:lnTo>
                <a:lnTo>
                  <a:pt x="1533398" y="15493"/>
                </a:lnTo>
                <a:lnTo>
                  <a:pt x="1533398" y="11684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1-249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5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2" name="Google Shape;582;p35"/>
          <p:cNvGrpSpPr/>
          <p:nvPr/>
        </p:nvGrpSpPr>
        <p:grpSpPr>
          <a:xfrm>
            <a:off x="260604" y="1061466"/>
            <a:ext cx="2359152" cy="573786"/>
            <a:chOff x="260604" y="1061466"/>
            <a:chExt cx="2359152" cy="573786"/>
          </a:xfrm>
        </p:grpSpPr>
        <p:pic>
          <p:nvPicPr>
            <p:cNvPr id="583" name="Google Shape;58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1075944"/>
              <a:ext cx="2319528" cy="553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35"/>
            <p:cNvSpPr/>
            <p:nvPr/>
          </p:nvSpPr>
          <p:spPr>
            <a:xfrm>
              <a:off x="285750" y="1061466"/>
              <a:ext cx="2308860" cy="542925"/>
            </a:xfrm>
            <a:custGeom>
              <a:rect b="b" l="l" r="r" t="t"/>
              <a:pathLst>
                <a:path extrusionOk="0" h="542925" w="2308860">
                  <a:moveTo>
                    <a:pt x="2308860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2308860" y="542544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285750" y="1061466"/>
              <a:ext cx="2308860" cy="542925"/>
            </a:xfrm>
            <a:custGeom>
              <a:rect b="b" l="l" r="r" t="t"/>
              <a:pathLst>
                <a:path extrusionOk="0" h="542925" w="2308860">
                  <a:moveTo>
                    <a:pt x="0" y="542544"/>
                  </a:moveTo>
                  <a:lnTo>
                    <a:pt x="2308860" y="542544"/>
                  </a:lnTo>
                  <a:lnTo>
                    <a:pt x="2308860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6" name="Google Shape;586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0604" y="1223772"/>
              <a:ext cx="850392" cy="1584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0604" y="1476756"/>
              <a:ext cx="850392" cy="15849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88" name="Google Shape;588;p35"/>
          <p:cNvGraphicFramePr/>
          <p:nvPr/>
        </p:nvGraphicFramePr>
        <p:xfrm>
          <a:off x="288035" y="1061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{D7A5192C-F41D-435F-AC99-3E536368CCC4}</a:tableStyleId>
              </a:tblPr>
              <a:tblGrid>
                <a:gridCol w="939175"/>
                <a:gridCol w="102225"/>
                <a:gridCol w="1280800"/>
              </a:tblGrid>
              <a:tr h="95250">
                <a:tc gridSpan="3">
                  <a:txBody>
                    <a:bodyPr/>
                    <a:lstStyle/>
                    <a:p>
                      <a:pPr indent="0" lvl="0" marL="14604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UPDATE...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525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85100">
                <a:tc>
                  <a:txBody>
                    <a:bodyPr/>
                    <a:lstStyle/>
                    <a:p>
                      <a:pPr indent="0" lvl="0" marL="14604" marR="0" rtl="0" algn="l">
                        <a:lnSpc>
                          <a:spcPct val="10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SAVEPOINT update_done;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177800">
                <a:tc gridSpan="3">
                  <a:txBody>
                    <a:bodyPr/>
                    <a:lstStyle/>
                    <a:p>
                      <a:pPr indent="0" lvl="0" marL="14604" marR="0" rtl="0" algn="l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solidFill>
                            <a:srgbClr val="FF33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Savepoint created.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46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INSERT...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80650">
                <a:tc gridSpan="2">
                  <a:txBody>
                    <a:bodyPr/>
                    <a:lstStyle/>
                    <a:p>
                      <a:pPr indent="0" lvl="0" marL="14604" marR="0" rtl="0" algn="l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ROLLBACK TO update_done;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102875">
                <a:tc gridSpan="3">
                  <a:txBody>
                    <a:bodyPr/>
                    <a:lstStyle/>
                    <a:p>
                      <a:pPr indent="0" lvl="0" marL="14604" marR="0" rtl="0" algn="l">
                        <a:lnSpc>
                          <a:spcPct val="10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50" u="none" cap="none" strike="noStrike">
                          <a:solidFill>
                            <a:srgbClr val="FF33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Rollback complete.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89" name="Google Shape;589;p35"/>
          <p:cNvSpPr txBox="1"/>
          <p:nvPr>
            <p:ph type="title"/>
          </p:nvPr>
        </p:nvSpPr>
        <p:spPr>
          <a:xfrm>
            <a:off x="811784" y="161670"/>
            <a:ext cx="118110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85115" lvl="0" marL="2971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Rolling Back Changes  to a Marker</a:t>
            </a:r>
            <a:endParaRPr/>
          </a:p>
        </p:txBody>
      </p:sp>
      <p:sp>
        <p:nvSpPr>
          <p:cNvPr id="590" name="Google Shape;590;p35"/>
          <p:cNvSpPr txBox="1"/>
          <p:nvPr/>
        </p:nvSpPr>
        <p:spPr>
          <a:xfrm>
            <a:off x="284784" y="556387"/>
            <a:ext cx="215011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5080" rtl="0" algn="l">
              <a:lnSpc>
                <a:spcPct val="112307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marker in a current transaction by using 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SAVEPOINT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7785" rtl="0" algn="l">
              <a:lnSpc>
                <a:spcPct val="118461"/>
              </a:lnSpc>
              <a:spcBef>
                <a:spcPts val="30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Roll back to that marker by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ROLLBACK  TO SAVEPOINT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6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6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6"/>
          <p:cNvSpPr txBox="1"/>
          <p:nvPr/>
        </p:nvSpPr>
        <p:spPr>
          <a:xfrm>
            <a:off x="288798" y="561594"/>
            <a:ext cx="2145030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715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automatic commit occurs under the following  circumstances: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DDL statement is issued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DCL statement is issued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005" marR="156210" rtl="0" algn="l">
              <a:lnSpc>
                <a:spcPct val="111666"/>
              </a:lnSpc>
              <a:spcBef>
                <a:spcPts val="29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 exit from </a:t>
            </a:r>
            <a:r>
              <a:rPr b="1" i="1" lang="en-US" sz="6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SQL*Plus, without explicitly  issuing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ROLLBACK </a:t>
            </a: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6923"/>
              </a:lnSpc>
              <a:spcBef>
                <a:spcPts val="3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automatic rollback occurs under an abnormal  termination of </a:t>
            </a:r>
            <a:r>
              <a:rPr b="1" i="1" lang="en-US" sz="6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SQL*Plus or a system failure.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6"/>
          <p:cNvSpPr txBox="1"/>
          <p:nvPr>
            <p:ph type="title"/>
          </p:nvPr>
        </p:nvSpPr>
        <p:spPr>
          <a:xfrm>
            <a:off x="567055" y="161670"/>
            <a:ext cx="167132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Implicit Transaction Processing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7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7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7"/>
          <p:cNvSpPr txBox="1"/>
          <p:nvPr>
            <p:ph type="title"/>
          </p:nvPr>
        </p:nvSpPr>
        <p:spPr>
          <a:xfrm>
            <a:off x="657859" y="162305"/>
            <a:ext cx="1487170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299720" lvl="0" marL="12700" marR="5080" rtl="0" algn="l">
              <a:lnSpc>
                <a:spcPct val="121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the Data  Before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r>
              <a:rPr lang="en-US"/>
              <a:t>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ROLLBACK</a:t>
            </a:r>
            <a:endParaRPr/>
          </a:p>
        </p:txBody>
      </p:sp>
      <p:sp>
        <p:nvSpPr>
          <p:cNvPr id="606" name="Google Shape;606;p37"/>
          <p:cNvSpPr txBox="1"/>
          <p:nvPr/>
        </p:nvSpPr>
        <p:spPr>
          <a:xfrm>
            <a:off x="280212" y="555970"/>
            <a:ext cx="2475865" cy="8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previous state of the data can be recovered.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64160" rtl="0" algn="l">
              <a:lnSpc>
                <a:spcPct val="112307"/>
              </a:lnSpc>
              <a:spcBef>
                <a:spcPts val="34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current user can review the results of the DML  operations by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408940" rtl="0" algn="l">
              <a:lnSpc>
                <a:spcPct val="118461"/>
              </a:lnSpc>
              <a:spcBef>
                <a:spcPts val="33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users </a:t>
            </a:r>
            <a:r>
              <a:rPr b="1" i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cannot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 the results of the DML  statements by the current user.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affected rows are </a:t>
            </a:r>
            <a:r>
              <a:rPr b="1" i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locked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other users cannot change  the data within the affected rows.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8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8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8"/>
          <p:cNvSpPr txBox="1"/>
          <p:nvPr>
            <p:ph type="title"/>
          </p:nvPr>
        </p:nvSpPr>
        <p:spPr>
          <a:xfrm>
            <a:off x="612775" y="154686"/>
            <a:ext cx="157861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the Data after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/>
          </a:p>
        </p:txBody>
      </p:sp>
      <p:sp>
        <p:nvSpPr>
          <p:cNvPr id="614" name="Google Shape;614;p38"/>
          <p:cNvSpPr txBox="1"/>
          <p:nvPr/>
        </p:nvSpPr>
        <p:spPr>
          <a:xfrm>
            <a:off x="297561" y="548731"/>
            <a:ext cx="2287270" cy="773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changes are made permanent in the database.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previous state of the data is permanently lost.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users can view the results.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Locks on the affected rows are released; those rows  are available for other users to manipulate.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savepoints are erased.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9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9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9"/>
          <p:cNvGrpSpPr/>
          <p:nvPr/>
        </p:nvGrpSpPr>
        <p:grpSpPr>
          <a:xfrm>
            <a:off x="290322" y="1486662"/>
            <a:ext cx="2326385" cy="240029"/>
            <a:chOff x="290322" y="1486662"/>
            <a:chExt cx="2326385" cy="240029"/>
          </a:xfrm>
        </p:grpSpPr>
        <p:pic>
          <p:nvPicPr>
            <p:cNvPr id="622" name="Google Shape;622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1501140"/>
              <a:ext cx="2311907" cy="225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39"/>
            <p:cNvSpPr/>
            <p:nvPr/>
          </p:nvSpPr>
          <p:spPr>
            <a:xfrm>
              <a:off x="290322" y="1486662"/>
              <a:ext cx="2301240" cy="215265"/>
            </a:xfrm>
            <a:custGeom>
              <a:rect b="b" l="l" r="r" t="t"/>
              <a:pathLst>
                <a:path extrusionOk="0" h="215264" w="2301240">
                  <a:moveTo>
                    <a:pt x="230124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2301240" y="214884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90322" y="1486662"/>
              <a:ext cx="2301240" cy="215265"/>
            </a:xfrm>
            <a:custGeom>
              <a:rect b="b" l="l" r="r" t="t"/>
              <a:pathLst>
                <a:path extrusionOk="0" h="215264" w="2301240">
                  <a:moveTo>
                    <a:pt x="0" y="214884"/>
                  </a:moveTo>
                  <a:lnTo>
                    <a:pt x="2301240" y="214884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39"/>
          <p:cNvSpPr txBox="1"/>
          <p:nvPr/>
        </p:nvSpPr>
        <p:spPr>
          <a:xfrm>
            <a:off x="295656" y="1498092"/>
            <a:ext cx="266700" cy="86995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525" marR="0" rtl="0" algn="l">
              <a:lnSpc>
                <a:spcPct val="11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39"/>
          <p:cNvSpPr txBox="1"/>
          <p:nvPr/>
        </p:nvSpPr>
        <p:spPr>
          <a:xfrm>
            <a:off x="544337" y="1482979"/>
            <a:ext cx="6794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7" name="Google Shape;62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604" y="1563624"/>
            <a:ext cx="766572" cy="16002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9"/>
          <p:cNvSpPr txBox="1"/>
          <p:nvPr/>
        </p:nvSpPr>
        <p:spPr>
          <a:xfrm>
            <a:off x="293014" y="1566799"/>
            <a:ext cx="69659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Commit complete.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268224" y="681990"/>
            <a:ext cx="2353056" cy="675893"/>
            <a:chOff x="268224" y="681990"/>
            <a:chExt cx="2353056" cy="675893"/>
          </a:xfrm>
        </p:grpSpPr>
        <p:pic>
          <p:nvPicPr>
            <p:cNvPr id="630" name="Google Shape;630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0228" y="696468"/>
              <a:ext cx="2321052" cy="635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8036" y="696468"/>
              <a:ext cx="1845564" cy="661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39"/>
            <p:cNvSpPr/>
            <p:nvPr/>
          </p:nvSpPr>
          <p:spPr>
            <a:xfrm>
              <a:off x="285750" y="681990"/>
              <a:ext cx="2310765" cy="624840"/>
            </a:xfrm>
            <a:custGeom>
              <a:rect b="b" l="l" r="r" t="t"/>
              <a:pathLst>
                <a:path extrusionOk="0" h="624840" w="2310765">
                  <a:moveTo>
                    <a:pt x="2310383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2310383" y="624839"/>
                  </a:lnTo>
                  <a:lnTo>
                    <a:pt x="2310383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5750" y="681990"/>
              <a:ext cx="2310765" cy="624840"/>
            </a:xfrm>
            <a:custGeom>
              <a:rect b="b" l="l" r="r" t="t"/>
              <a:pathLst>
                <a:path extrusionOk="0" h="624840" w="2310765">
                  <a:moveTo>
                    <a:pt x="0" y="624839"/>
                  </a:moveTo>
                  <a:lnTo>
                    <a:pt x="2310383" y="624839"/>
                  </a:lnTo>
                  <a:lnTo>
                    <a:pt x="2310383" y="0"/>
                  </a:lnTo>
                  <a:lnTo>
                    <a:pt x="0" y="0"/>
                  </a:lnTo>
                  <a:lnTo>
                    <a:pt x="0" y="6248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4" name="Google Shape;634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8224" y="760476"/>
              <a:ext cx="1226819" cy="1584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3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8224" y="842772"/>
              <a:ext cx="682752" cy="160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3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8224" y="1179576"/>
              <a:ext cx="723900" cy="1600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7" name="Google Shape;637;p39"/>
          <p:cNvSpPr txBox="1"/>
          <p:nvPr/>
        </p:nvSpPr>
        <p:spPr>
          <a:xfrm>
            <a:off x="284784" y="522502"/>
            <a:ext cx="1798955" cy="964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-53974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Make the changes.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" marR="630555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employees  WHERE employee_id = 99999;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deleted.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departments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 (290, 'Corporate Tax', NULL, 1700);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inserted.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Commit the changes.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9"/>
          <p:cNvSpPr txBox="1"/>
          <p:nvPr>
            <p:ph type="title"/>
          </p:nvPr>
        </p:nvSpPr>
        <p:spPr>
          <a:xfrm>
            <a:off x="951991" y="161670"/>
            <a:ext cx="9004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Committing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610240" y="154051"/>
            <a:ext cx="1586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/>
              <a:t>Statement Syntax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290576" y="551815"/>
            <a:ext cx="199834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new rows to a table by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290576" y="1117219"/>
            <a:ext cx="2209165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one row is inserted at a time with this syntax.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4"/>
          <p:cNvGrpSpPr/>
          <p:nvPr/>
        </p:nvGrpSpPr>
        <p:grpSpPr>
          <a:xfrm>
            <a:off x="294894" y="854202"/>
            <a:ext cx="2330958" cy="244601"/>
            <a:chOff x="294894" y="854202"/>
            <a:chExt cx="2330958" cy="244601"/>
          </a:xfrm>
        </p:grpSpPr>
        <p:pic>
          <p:nvPicPr>
            <p:cNvPr id="84" name="Google Shape;8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372" y="868680"/>
              <a:ext cx="2316480" cy="207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704" y="865632"/>
              <a:ext cx="1903476" cy="233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4"/>
            <p:cNvSpPr/>
            <p:nvPr/>
          </p:nvSpPr>
          <p:spPr>
            <a:xfrm>
              <a:off x="294894" y="854202"/>
              <a:ext cx="2306320" cy="196850"/>
            </a:xfrm>
            <a:custGeom>
              <a:rect b="b" l="l" r="r" t="t"/>
              <a:pathLst>
                <a:path extrusionOk="0" h="196850" w="2306320">
                  <a:moveTo>
                    <a:pt x="2305812" y="0"/>
                  </a:moveTo>
                  <a:lnTo>
                    <a:pt x="0" y="0"/>
                  </a:lnTo>
                  <a:lnTo>
                    <a:pt x="0" y="196596"/>
                  </a:lnTo>
                  <a:lnTo>
                    <a:pt x="2305812" y="196596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94894" y="854202"/>
              <a:ext cx="2306320" cy="196850"/>
            </a:xfrm>
            <a:custGeom>
              <a:rect b="b" l="l" r="r" t="t"/>
              <a:pathLst>
                <a:path extrusionOk="0" h="196850" w="2306320">
                  <a:moveTo>
                    <a:pt x="0" y="196596"/>
                  </a:moveTo>
                  <a:lnTo>
                    <a:pt x="2305812" y="196596"/>
                  </a:lnTo>
                  <a:lnTo>
                    <a:pt x="2305812" y="0"/>
                  </a:lnTo>
                  <a:lnTo>
                    <a:pt x="0" y="0"/>
                  </a:lnTo>
                  <a:lnTo>
                    <a:pt x="0" y="19659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/>
          <p:nvPr/>
        </p:nvSpPr>
        <p:spPr>
          <a:xfrm>
            <a:off x="294894" y="854202"/>
            <a:ext cx="2306320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27940" marR="4514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column...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])]  VALUES	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(value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value...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0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0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40"/>
          <p:cNvGrpSpPr/>
          <p:nvPr/>
        </p:nvGrpSpPr>
        <p:grpSpPr>
          <a:xfrm>
            <a:off x="290322" y="1285494"/>
            <a:ext cx="2326386" cy="403098"/>
            <a:chOff x="290322" y="1285494"/>
            <a:chExt cx="2326386" cy="403098"/>
          </a:xfrm>
        </p:grpSpPr>
        <p:pic>
          <p:nvPicPr>
            <p:cNvPr id="646" name="Google Shape;64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1299972"/>
              <a:ext cx="2311908" cy="388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7" name="Google Shape;647;p40"/>
            <p:cNvSpPr/>
            <p:nvPr/>
          </p:nvSpPr>
          <p:spPr>
            <a:xfrm>
              <a:off x="290322" y="1285494"/>
              <a:ext cx="2301240" cy="378460"/>
            </a:xfrm>
            <a:custGeom>
              <a:rect b="b" l="l" r="r" t="t"/>
              <a:pathLst>
                <a:path extrusionOk="0" h="378460" w="2301240">
                  <a:moveTo>
                    <a:pt x="2301240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301240" y="377951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290322" y="1285494"/>
              <a:ext cx="2301240" cy="378460"/>
            </a:xfrm>
            <a:custGeom>
              <a:rect b="b" l="l" r="r" t="t"/>
              <a:pathLst>
                <a:path extrusionOk="0" h="378460" w="2301240">
                  <a:moveTo>
                    <a:pt x="0" y="377951"/>
                  </a:moveTo>
                  <a:lnTo>
                    <a:pt x="2301240" y="377951"/>
                  </a:lnTo>
                  <a:lnTo>
                    <a:pt x="230124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9" name="Google Shape;649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656" y="1360932"/>
              <a:ext cx="766572" cy="204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0" name="Google Shape;650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5656" y="1528572"/>
              <a:ext cx="850391" cy="158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1" name="Google Shape;651;p40"/>
          <p:cNvSpPr txBox="1"/>
          <p:nvPr>
            <p:ph type="title"/>
          </p:nvPr>
        </p:nvSpPr>
        <p:spPr>
          <a:xfrm>
            <a:off x="496951" y="161670"/>
            <a:ext cx="18103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the Data After ROLLBACK</a:t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285369" y="547242"/>
            <a:ext cx="2159635" cy="636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Discard all pending changes by using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ROLLBACK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changes are undone.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Previous state of the data is restored.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Locks on the affected rows are released.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0"/>
          <p:cNvSpPr txBox="1"/>
          <p:nvPr/>
        </p:nvSpPr>
        <p:spPr>
          <a:xfrm>
            <a:off x="328676" y="1279652"/>
            <a:ext cx="905510" cy="361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copy_emp;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295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22 rows deleted.  </a:t>
            </a: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ROLLBACK;  </a:t>
            </a: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Rollback complete.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1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1"/>
          <p:cNvSpPr txBox="1"/>
          <p:nvPr>
            <p:ph type="title"/>
          </p:nvPr>
        </p:nvSpPr>
        <p:spPr>
          <a:xfrm>
            <a:off x="723391" y="162305"/>
            <a:ext cx="13576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Statement-Level Rollback</a:t>
            </a:r>
            <a:endParaRPr/>
          </a:p>
        </p:txBody>
      </p:sp>
      <p:sp>
        <p:nvSpPr>
          <p:cNvPr id="661" name="Google Shape;661;p41"/>
          <p:cNvSpPr txBox="1"/>
          <p:nvPr/>
        </p:nvSpPr>
        <p:spPr>
          <a:xfrm>
            <a:off x="280212" y="546607"/>
            <a:ext cx="2152650" cy="817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37465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a single DML statement fails during execution,  only that statement is rolled back.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330835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Oracle server implements an implicit  savepoint.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other changes are retained.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0769"/>
              </a:lnSpc>
              <a:spcBef>
                <a:spcPts val="3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user should terminate transactions explicitly  by executing a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COMMIT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ROLLBACK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2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2"/>
          <p:cNvSpPr txBox="1"/>
          <p:nvPr>
            <p:ph type="title"/>
          </p:nvPr>
        </p:nvSpPr>
        <p:spPr>
          <a:xfrm>
            <a:off x="916051" y="162305"/>
            <a:ext cx="97536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<p:sp>
        <p:nvSpPr>
          <p:cNvPr id="669" name="Google Shape;669;p42"/>
          <p:cNvSpPr txBox="1"/>
          <p:nvPr/>
        </p:nvSpPr>
        <p:spPr>
          <a:xfrm>
            <a:off x="275082" y="557022"/>
            <a:ext cx="2200275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consistency guarantees a consistent view of  the data at all times.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24460" rtl="0" algn="l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Changes made by one user do not conflict with  changes made by another user.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consistency ensures that on the same data: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Readers do not wait for writers.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Writers do not wait for readers.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3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3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3"/>
          <p:cNvSpPr txBox="1"/>
          <p:nvPr/>
        </p:nvSpPr>
        <p:spPr>
          <a:xfrm>
            <a:off x="541121" y="1289685"/>
            <a:ext cx="36322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43"/>
          <p:cNvSpPr txBox="1"/>
          <p:nvPr>
            <p:ph type="title"/>
          </p:nvPr>
        </p:nvSpPr>
        <p:spPr>
          <a:xfrm>
            <a:off x="430784" y="161670"/>
            <a:ext cx="194563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of Read Consistency</a:t>
            </a:r>
            <a:endParaRPr/>
          </a:p>
        </p:txBody>
      </p:sp>
      <p:pic>
        <p:nvPicPr>
          <p:cNvPr id="678" name="Google Shape;6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64" y="601980"/>
            <a:ext cx="417093" cy="481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9" name="Google Shape;679;p43"/>
          <p:cNvGrpSpPr/>
          <p:nvPr/>
        </p:nvGrpSpPr>
        <p:grpSpPr>
          <a:xfrm>
            <a:off x="1341119" y="1217676"/>
            <a:ext cx="1370075" cy="562355"/>
            <a:chOff x="1341119" y="1217676"/>
            <a:chExt cx="1370075" cy="562355"/>
          </a:xfrm>
        </p:grpSpPr>
        <p:pic>
          <p:nvPicPr>
            <p:cNvPr id="680" name="Google Shape;68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54835" y="1231392"/>
              <a:ext cx="1356359" cy="5486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p43"/>
            <p:cNvSpPr/>
            <p:nvPr/>
          </p:nvSpPr>
          <p:spPr>
            <a:xfrm>
              <a:off x="1341119" y="1217676"/>
              <a:ext cx="1353820" cy="546100"/>
            </a:xfrm>
            <a:custGeom>
              <a:rect b="b" l="l" r="r" t="t"/>
              <a:pathLst>
                <a:path extrusionOk="0" h="546100" w="1353820">
                  <a:moveTo>
                    <a:pt x="1353312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353312" y="545591"/>
                  </a:lnTo>
                  <a:lnTo>
                    <a:pt x="135331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2" name="Google Shape;682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6839" y="1310640"/>
              <a:ext cx="406907" cy="377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3" name="Google Shape;683;p43"/>
            <p:cNvSpPr/>
            <p:nvPr/>
          </p:nvSpPr>
          <p:spPr>
            <a:xfrm>
              <a:off x="1376171" y="1299972"/>
              <a:ext cx="403860" cy="375285"/>
            </a:xfrm>
            <a:custGeom>
              <a:rect b="b" l="l" r="r" t="t"/>
              <a:pathLst>
                <a:path extrusionOk="0" h="375285" w="403860">
                  <a:moveTo>
                    <a:pt x="403860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403860" y="374903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4" name="Google Shape;684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73579" y="1257300"/>
              <a:ext cx="277368" cy="155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37003" y="1246632"/>
              <a:ext cx="300228" cy="196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Google Shape;686;p43"/>
            <p:cNvSpPr/>
            <p:nvPr/>
          </p:nvSpPr>
          <p:spPr>
            <a:xfrm>
              <a:off x="1926336" y="1277112"/>
              <a:ext cx="276225" cy="152400"/>
            </a:xfrm>
            <a:custGeom>
              <a:rect b="b" l="l" r="r" t="t"/>
              <a:pathLst>
                <a:path extrusionOk="0" h="152400" w="276225">
                  <a:moveTo>
                    <a:pt x="27584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75844" y="152400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7" name="Google Shape;687;p43"/>
          <p:cNvSpPr txBox="1"/>
          <p:nvPr/>
        </p:nvSpPr>
        <p:spPr>
          <a:xfrm>
            <a:off x="546912" y="628014"/>
            <a:ext cx="1037590" cy="250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2667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employees  SET	salary = 7000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WHERE last_name = 'Goyal';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88" name="Google Shape;688;p43"/>
          <p:cNvGrpSpPr/>
          <p:nvPr/>
        </p:nvGrpSpPr>
        <p:grpSpPr>
          <a:xfrm>
            <a:off x="1780032" y="597408"/>
            <a:ext cx="931163" cy="560832"/>
            <a:chOff x="1780032" y="597408"/>
            <a:chExt cx="931163" cy="560832"/>
          </a:xfrm>
        </p:grpSpPr>
        <p:pic>
          <p:nvPicPr>
            <p:cNvPr id="689" name="Google Shape;689;p4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93748" y="611124"/>
              <a:ext cx="917447" cy="547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0" name="Google Shape;690;p43"/>
            <p:cNvSpPr/>
            <p:nvPr/>
          </p:nvSpPr>
          <p:spPr>
            <a:xfrm>
              <a:off x="1780032" y="597408"/>
              <a:ext cx="914400" cy="544195"/>
            </a:xfrm>
            <a:custGeom>
              <a:rect b="b" l="l" r="r" t="t"/>
              <a:pathLst>
                <a:path extrusionOk="0" h="544194" w="914400">
                  <a:moveTo>
                    <a:pt x="914400" y="0"/>
                  </a:moveTo>
                  <a:lnTo>
                    <a:pt x="0" y="0"/>
                  </a:lnTo>
                  <a:lnTo>
                    <a:pt x="0" y="544067"/>
                  </a:lnTo>
                  <a:lnTo>
                    <a:pt x="914400" y="5440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1" name="Google Shape;691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73580" y="637032"/>
              <a:ext cx="277368" cy="155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4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37004" y="626364"/>
              <a:ext cx="300228" cy="195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3" name="Google Shape;693;p43"/>
            <p:cNvSpPr/>
            <p:nvPr/>
          </p:nvSpPr>
          <p:spPr>
            <a:xfrm>
              <a:off x="1926336" y="655320"/>
              <a:ext cx="276225" cy="152400"/>
            </a:xfrm>
            <a:custGeom>
              <a:rect b="b" l="l" r="r" t="t"/>
              <a:pathLst>
                <a:path extrusionOk="0" h="152400" w="276225">
                  <a:moveTo>
                    <a:pt x="27584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75844" y="152400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4" name="Google Shape;694;p43"/>
          <p:cNvSpPr txBox="1"/>
          <p:nvPr/>
        </p:nvSpPr>
        <p:spPr>
          <a:xfrm>
            <a:off x="2291588" y="613029"/>
            <a:ext cx="244475" cy="21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Data  blocks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43"/>
          <p:cNvGrpSpPr/>
          <p:nvPr/>
        </p:nvGrpSpPr>
        <p:grpSpPr>
          <a:xfrm>
            <a:off x="1488947" y="685800"/>
            <a:ext cx="771144" cy="432816"/>
            <a:chOff x="1488947" y="685800"/>
            <a:chExt cx="771144" cy="432816"/>
          </a:xfrm>
        </p:grpSpPr>
        <p:pic>
          <p:nvPicPr>
            <p:cNvPr id="696" name="Google Shape;696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43099" y="963168"/>
              <a:ext cx="278892" cy="155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4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932431" y="909828"/>
              <a:ext cx="327660" cy="195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8" name="Google Shape;698;p43"/>
            <p:cNvSpPr/>
            <p:nvPr/>
          </p:nvSpPr>
          <p:spPr>
            <a:xfrm>
              <a:off x="1970531" y="899160"/>
              <a:ext cx="276225" cy="152400"/>
            </a:xfrm>
            <a:custGeom>
              <a:rect b="b" l="l" r="r" t="t"/>
              <a:pathLst>
                <a:path extrusionOk="0" h="152400" w="276225">
                  <a:moveTo>
                    <a:pt x="27584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75844" y="152400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9" name="Google Shape;699;p4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40635" y="824484"/>
              <a:ext cx="18287" cy="1402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0" name="Google Shape;700;p43"/>
            <p:cNvSpPr/>
            <p:nvPr/>
          </p:nvSpPr>
          <p:spPr>
            <a:xfrm>
              <a:off x="2037587" y="813816"/>
              <a:ext cx="0" cy="129539"/>
            </a:xfrm>
            <a:custGeom>
              <a:rect b="b" l="l" r="r" t="t"/>
              <a:pathLst>
                <a:path extrusionOk="0" h="129540" w="120000">
                  <a:moveTo>
                    <a:pt x="0" y="0"/>
                  </a:moveTo>
                  <a:lnTo>
                    <a:pt x="0" y="129540"/>
                  </a:lnTo>
                </a:path>
              </a:pathLst>
            </a:custGeom>
            <a:noFill/>
            <a:ln cap="flat" cmpd="sng" w="152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1" name="Google Shape;701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01951" y="696468"/>
              <a:ext cx="278892" cy="153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2" name="Google Shape;702;p43"/>
            <p:cNvSpPr/>
            <p:nvPr/>
          </p:nvSpPr>
          <p:spPr>
            <a:xfrm>
              <a:off x="1891283" y="685800"/>
              <a:ext cx="276225" cy="151130"/>
            </a:xfrm>
            <a:custGeom>
              <a:rect b="b" l="l" r="r" t="t"/>
              <a:pathLst>
                <a:path extrusionOk="0" h="151130" w="276225">
                  <a:moveTo>
                    <a:pt x="275844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275844" y="150875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1891283" y="743712"/>
              <a:ext cx="276225" cy="38100"/>
            </a:xfrm>
            <a:custGeom>
              <a:rect b="b" l="l" r="r" t="t"/>
              <a:pathLst>
                <a:path extrusionOk="0" h="38100" w="276225">
                  <a:moveTo>
                    <a:pt x="27584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75844" y="38100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891284" y="743711"/>
              <a:ext cx="276225" cy="38100"/>
            </a:xfrm>
            <a:custGeom>
              <a:rect b="b" l="l" r="r" t="t"/>
              <a:pathLst>
                <a:path extrusionOk="0" h="38100" w="276225">
                  <a:moveTo>
                    <a:pt x="3048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0480" y="38100"/>
                  </a:lnTo>
                  <a:lnTo>
                    <a:pt x="30480" y="0"/>
                  </a:lnTo>
                  <a:close/>
                </a:path>
                <a:path extrusionOk="0" h="38100" w="276225">
                  <a:moveTo>
                    <a:pt x="89916" y="0"/>
                  </a:moveTo>
                  <a:lnTo>
                    <a:pt x="60960" y="0"/>
                  </a:lnTo>
                  <a:lnTo>
                    <a:pt x="60960" y="38100"/>
                  </a:lnTo>
                  <a:lnTo>
                    <a:pt x="89916" y="38100"/>
                  </a:lnTo>
                  <a:lnTo>
                    <a:pt x="89916" y="0"/>
                  </a:lnTo>
                  <a:close/>
                </a:path>
                <a:path extrusionOk="0" h="38100" w="276225">
                  <a:moveTo>
                    <a:pt x="150876" y="0"/>
                  </a:moveTo>
                  <a:lnTo>
                    <a:pt x="121920" y="0"/>
                  </a:lnTo>
                  <a:lnTo>
                    <a:pt x="121920" y="38100"/>
                  </a:lnTo>
                  <a:lnTo>
                    <a:pt x="150876" y="38100"/>
                  </a:lnTo>
                  <a:lnTo>
                    <a:pt x="150876" y="0"/>
                  </a:lnTo>
                  <a:close/>
                </a:path>
                <a:path extrusionOk="0" h="38100" w="276225">
                  <a:moveTo>
                    <a:pt x="213360" y="0"/>
                  </a:moveTo>
                  <a:lnTo>
                    <a:pt x="182880" y="0"/>
                  </a:lnTo>
                  <a:lnTo>
                    <a:pt x="182880" y="38100"/>
                  </a:lnTo>
                  <a:lnTo>
                    <a:pt x="213360" y="38100"/>
                  </a:lnTo>
                  <a:lnTo>
                    <a:pt x="213360" y="0"/>
                  </a:lnTo>
                  <a:close/>
                </a:path>
                <a:path extrusionOk="0" h="38100" w="276225">
                  <a:moveTo>
                    <a:pt x="275844" y="0"/>
                  </a:moveTo>
                  <a:lnTo>
                    <a:pt x="246888" y="0"/>
                  </a:lnTo>
                  <a:lnTo>
                    <a:pt x="246888" y="38100"/>
                  </a:lnTo>
                  <a:lnTo>
                    <a:pt x="275844" y="38100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5" name="Google Shape;705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01951" y="922020"/>
              <a:ext cx="278892" cy="155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Google Shape;706;p43"/>
            <p:cNvSpPr/>
            <p:nvPr/>
          </p:nvSpPr>
          <p:spPr>
            <a:xfrm>
              <a:off x="1891283" y="911352"/>
              <a:ext cx="276225" cy="152400"/>
            </a:xfrm>
            <a:custGeom>
              <a:rect b="b" l="l" r="r" t="t"/>
              <a:pathLst>
                <a:path extrusionOk="0" h="152400" w="276225">
                  <a:moveTo>
                    <a:pt x="27584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75844" y="152400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7" name="Google Shape;707;p4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914143" y="934212"/>
              <a:ext cx="231648" cy="111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8" name="Google Shape;708;p43"/>
            <p:cNvSpPr/>
            <p:nvPr/>
          </p:nvSpPr>
          <p:spPr>
            <a:xfrm>
              <a:off x="1488947" y="728472"/>
              <a:ext cx="338455" cy="45720"/>
            </a:xfrm>
            <a:custGeom>
              <a:rect b="b" l="l" r="r" t="t"/>
              <a:pathLst>
                <a:path extrusionOk="0" h="45720" w="338455">
                  <a:moveTo>
                    <a:pt x="292608" y="22860"/>
                  </a:moveTo>
                  <a:lnTo>
                    <a:pt x="262128" y="45720"/>
                  </a:lnTo>
                  <a:lnTo>
                    <a:pt x="312928" y="30479"/>
                  </a:lnTo>
                  <a:lnTo>
                    <a:pt x="292608" y="30479"/>
                  </a:lnTo>
                  <a:lnTo>
                    <a:pt x="292608" y="22860"/>
                  </a:lnTo>
                  <a:close/>
                </a:path>
                <a:path extrusionOk="0" h="45720" w="338455">
                  <a:moveTo>
                    <a:pt x="282448" y="15240"/>
                  </a:moveTo>
                  <a:lnTo>
                    <a:pt x="0" y="15240"/>
                  </a:lnTo>
                  <a:lnTo>
                    <a:pt x="0" y="30479"/>
                  </a:lnTo>
                  <a:lnTo>
                    <a:pt x="282448" y="30479"/>
                  </a:lnTo>
                  <a:lnTo>
                    <a:pt x="292608" y="22860"/>
                  </a:lnTo>
                  <a:lnTo>
                    <a:pt x="282448" y="15240"/>
                  </a:lnTo>
                  <a:close/>
                </a:path>
                <a:path extrusionOk="0" h="45720" w="338455">
                  <a:moveTo>
                    <a:pt x="312928" y="15240"/>
                  </a:moveTo>
                  <a:lnTo>
                    <a:pt x="292608" y="15240"/>
                  </a:lnTo>
                  <a:lnTo>
                    <a:pt x="292608" y="30479"/>
                  </a:lnTo>
                  <a:lnTo>
                    <a:pt x="312928" y="30479"/>
                  </a:lnTo>
                  <a:lnTo>
                    <a:pt x="338328" y="22860"/>
                  </a:lnTo>
                  <a:lnTo>
                    <a:pt x="312928" y="15240"/>
                  </a:lnTo>
                  <a:close/>
                </a:path>
                <a:path extrusionOk="0" h="45720" w="338455">
                  <a:moveTo>
                    <a:pt x="262128" y="0"/>
                  </a:moveTo>
                  <a:lnTo>
                    <a:pt x="292608" y="22860"/>
                  </a:lnTo>
                  <a:lnTo>
                    <a:pt x="292608" y="15240"/>
                  </a:lnTo>
                  <a:lnTo>
                    <a:pt x="312928" y="15240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9" name="Google Shape;709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7348" y="1222248"/>
            <a:ext cx="41708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3"/>
          <p:cNvSpPr txBox="1"/>
          <p:nvPr/>
        </p:nvSpPr>
        <p:spPr>
          <a:xfrm>
            <a:off x="2291588" y="929385"/>
            <a:ext cx="361950" cy="379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Rollback  segments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changed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3"/>
          <p:cNvSpPr txBox="1"/>
          <p:nvPr/>
        </p:nvSpPr>
        <p:spPr>
          <a:xfrm>
            <a:off x="2291588" y="1275715"/>
            <a:ext cx="45910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500">
                <a:solidFill>
                  <a:srgbClr val="FB0028"/>
                </a:solidFill>
                <a:latin typeface="Arial"/>
                <a:ea typeface="Arial"/>
                <a:cs typeface="Arial"/>
                <a:sym typeface="Arial"/>
              </a:rPr>
              <a:t>unchanged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3"/>
          <p:cNvSpPr txBox="1"/>
          <p:nvPr/>
        </p:nvSpPr>
        <p:spPr>
          <a:xfrm>
            <a:off x="2291588" y="1342771"/>
            <a:ext cx="14732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B0028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3"/>
          <p:cNvSpPr txBox="1"/>
          <p:nvPr/>
        </p:nvSpPr>
        <p:spPr>
          <a:xfrm>
            <a:off x="2297683" y="1499362"/>
            <a:ext cx="288290" cy="250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before  change  “old” data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43"/>
          <p:cNvGrpSpPr/>
          <p:nvPr/>
        </p:nvGrpSpPr>
        <p:grpSpPr>
          <a:xfrm>
            <a:off x="1891283" y="1306068"/>
            <a:ext cx="368808" cy="434340"/>
            <a:chOff x="1891283" y="1306068"/>
            <a:chExt cx="368808" cy="434340"/>
          </a:xfrm>
        </p:grpSpPr>
        <p:pic>
          <p:nvPicPr>
            <p:cNvPr id="715" name="Google Shape;715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43099" y="1584960"/>
              <a:ext cx="278892" cy="155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" name="Google Shape;716;p4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932431" y="1530096"/>
              <a:ext cx="327660" cy="196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" name="Google Shape;717;p43"/>
            <p:cNvSpPr/>
            <p:nvPr/>
          </p:nvSpPr>
          <p:spPr>
            <a:xfrm>
              <a:off x="1970531" y="1519428"/>
              <a:ext cx="276225" cy="152400"/>
            </a:xfrm>
            <a:custGeom>
              <a:rect b="b" l="l" r="r" t="t"/>
              <a:pathLst>
                <a:path extrusionOk="0" h="152400" w="276225">
                  <a:moveTo>
                    <a:pt x="27584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75844" y="152400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8" name="Google Shape;718;p4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040635" y="1444752"/>
              <a:ext cx="18287" cy="140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9" name="Google Shape;719;p43"/>
            <p:cNvSpPr/>
            <p:nvPr/>
          </p:nvSpPr>
          <p:spPr>
            <a:xfrm>
              <a:off x="2037587" y="1434084"/>
              <a:ext cx="0" cy="129539"/>
            </a:xfrm>
            <a:custGeom>
              <a:rect b="b" l="l" r="r" t="t"/>
              <a:pathLst>
                <a:path extrusionOk="0" h="129540" w="120000">
                  <a:moveTo>
                    <a:pt x="0" y="0"/>
                  </a:moveTo>
                  <a:lnTo>
                    <a:pt x="0" y="129540"/>
                  </a:lnTo>
                </a:path>
              </a:pathLst>
            </a:custGeom>
            <a:noFill/>
            <a:ln cap="flat" cmpd="sng" w="152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0" name="Google Shape;720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01951" y="1316736"/>
              <a:ext cx="278892" cy="155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1" name="Google Shape;721;p43"/>
            <p:cNvSpPr/>
            <p:nvPr/>
          </p:nvSpPr>
          <p:spPr>
            <a:xfrm>
              <a:off x="1891283" y="1306068"/>
              <a:ext cx="276225" cy="152400"/>
            </a:xfrm>
            <a:custGeom>
              <a:rect b="b" l="l" r="r" t="t"/>
              <a:pathLst>
                <a:path extrusionOk="0" h="152400" w="276225">
                  <a:moveTo>
                    <a:pt x="27584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75844" y="152400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1891283" y="1365504"/>
              <a:ext cx="276225" cy="36830"/>
            </a:xfrm>
            <a:custGeom>
              <a:rect b="b" l="l" r="r" t="t"/>
              <a:pathLst>
                <a:path extrusionOk="0" h="36830" w="276225">
                  <a:moveTo>
                    <a:pt x="275844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275844" y="36575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1891284" y="1365503"/>
              <a:ext cx="276225" cy="36830"/>
            </a:xfrm>
            <a:custGeom>
              <a:rect b="b" l="l" r="r" t="t"/>
              <a:pathLst>
                <a:path extrusionOk="0" h="36830" w="276225">
                  <a:moveTo>
                    <a:pt x="30480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0480" y="36576"/>
                  </a:lnTo>
                  <a:lnTo>
                    <a:pt x="30480" y="0"/>
                  </a:lnTo>
                  <a:close/>
                </a:path>
                <a:path extrusionOk="0" h="36830" w="276225">
                  <a:moveTo>
                    <a:pt x="89916" y="0"/>
                  </a:moveTo>
                  <a:lnTo>
                    <a:pt x="60960" y="0"/>
                  </a:lnTo>
                  <a:lnTo>
                    <a:pt x="60960" y="36576"/>
                  </a:lnTo>
                  <a:lnTo>
                    <a:pt x="89916" y="36576"/>
                  </a:lnTo>
                  <a:lnTo>
                    <a:pt x="89916" y="0"/>
                  </a:lnTo>
                  <a:close/>
                </a:path>
                <a:path extrusionOk="0" h="36830" w="276225">
                  <a:moveTo>
                    <a:pt x="150876" y="0"/>
                  </a:moveTo>
                  <a:lnTo>
                    <a:pt x="121920" y="0"/>
                  </a:lnTo>
                  <a:lnTo>
                    <a:pt x="121920" y="36576"/>
                  </a:lnTo>
                  <a:lnTo>
                    <a:pt x="150876" y="36576"/>
                  </a:lnTo>
                  <a:lnTo>
                    <a:pt x="150876" y="0"/>
                  </a:lnTo>
                  <a:close/>
                </a:path>
                <a:path extrusionOk="0" h="36830" w="276225">
                  <a:moveTo>
                    <a:pt x="213360" y="0"/>
                  </a:moveTo>
                  <a:lnTo>
                    <a:pt x="182880" y="0"/>
                  </a:lnTo>
                  <a:lnTo>
                    <a:pt x="182880" y="36576"/>
                  </a:lnTo>
                  <a:lnTo>
                    <a:pt x="213360" y="36576"/>
                  </a:lnTo>
                  <a:lnTo>
                    <a:pt x="213360" y="0"/>
                  </a:lnTo>
                  <a:close/>
                </a:path>
                <a:path extrusionOk="0" h="36830" w="276225">
                  <a:moveTo>
                    <a:pt x="275844" y="0"/>
                  </a:moveTo>
                  <a:lnTo>
                    <a:pt x="246888" y="0"/>
                  </a:lnTo>
                  <a:lnTo>
                    <a:pt x="246888" y="36576"/>
                  </a:lnTo>
                  <a:lnTo>
                    <a:pt x="275844" y="36576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4" name="Google Shape;724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01951" y="1543812"/>
              <a:ext cx="278892" cy="155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5" name="Google Shape;725;p43"/>
            <p:cNvSpPr/>
            <p:nvPr/>
          </p:nvSpPr>
          <p:spPr>
            <a:xfrm>
              <a:off x="1891283" y="1533144"/>
              <a:ext cx="276225" cy="152400"/>
            </a:xfrm>
            <a:custGeom>
              <a:rect b="b" l="l" r="r" t="t"/>
              <a:pathLst>
                <a:path extrusionOk="0" h="152400" w="276225">
                  <a:moveTo>
                    <a:pt x="275844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275844" y="152400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6" name="Google Shape;726;p4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914143" y="1554480"/>
              <a:ext cx="231648" cy="111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7" name="Google Shape;727;p43"/>
          <p:cNvSpPr txBox="1"/>
          <p:nvPr/>
        </p:nvSpPr>
        <p:spPr>
          <a:xfrm>
            <a:off x="231140" y="484378"/>
            <a:ext cx="25844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User A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3"/>
          <p:cNvSpPr txBox="1"/>
          <p:nvPr/>
        </p:nvSpPr>
        <p:spPr>
          <a:xfrm>
            <a:off x="182676" y="1713992"/>
            <a:ext cx="26352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User B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3"/>
          <p:cNvSpPr txBox="1"/>
          <p:nvPr/>
        </p:nvSpPr>
        <p:spPr>
          <a:xfrm>
            <a:off x="515721" y="1356741"/>
            <a:ext cx="109410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FROM userA.employees; </a:t>
            </a:r>
            <a:r>
              <a:rPr baseline="30000" lang="en-US" sz="825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baseline="30000" sz="8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3"/>
          <p:cNvSpPr txBox="1"/>
          <p:nvPr/>
        </p:nvSpPr>
        <p:spPr>
          <a:xfrm>
            <a:off x="1390650" y="1432306"/>
            <a:ext cx="34353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consistent  image</a:t>
            </a:r>
            <a:endParaRPr sz="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3"/>
          <p:cNvSpPr/>
          <p:nvPr/>
        </p:nvSpPr>
        <p:spPr>
          <a:xfrm>
            <a:off x="1101852" y="1338071"/>
            <a:ext cx="779145" cy="295910"/>
          </a:xfrm>
          <a:custGeom>
            <a:rect b="b" l="l" r="r" t="t"/>
            <a:pathLst>
              <a:path extrusionOk="0" h="295910" w="779144">
                <a:moveTo>
                  <a:pt x="262128" y="22860"/>
                </a:moveTo>
                <a:lnTo>
                  <a:pt x="236728" y="15240"/>
                </a:lnTo>
                <a:lnTo>
                  <a:pt x="185928" y="0"/>
                </a:lnTo>
                <a:lnTo>
                  <a:pt x="206248" y="15240"/>
                </a:lnTo>
                <a:lnTo>
                  <a:pt x="0" y="15240"/>
                </a:lnTo>
                <a:lnTo>
                  <a:pt x="0" y="30480"/>
                </a:lnTo>
                <a:lnTo>
                  <a:pt x="206235" y="30480"/>
                </a:lnTo>
                <a:lnTo>
                  <a:pt x="216408" y="22860"/>
                </a:lnTo>
                <a:lnTo>
                  <a:pt x="185928" y="45720"/>
                </a:lnTo>
                <a:lnTo>
                  <a:pt x="236715" y="30480"/>
                </a:lnTo>
                <a:lnTo>
                  <a:pt x="262128" y="22860"/>
                </a:lnTo>
                <a:close/>
              </a:path>
              <a:path extrusionOk="0" h="295910" w="779144">
                <a:moveTo>
                  <a:pt x="778764" y="265176"/>
                </a:moveTo>
                <a:lnTo>
                  <a:pt x="698995" y="265176"/>
                </a:lnTo>
                <a:lnTo>
                  <a:pt x="719328" y="249936"/>
                </a:lnTo>
                <a:lnTo>
                  <a:pt x="643128" y="272796"/>
                </a:lnTo>
                <a:lnTo>
                  <a:pt x="719328" y="295656"/>
                </a:lnTo>
                <a:lnTo>
                  <a:pt x="699008" y="280416"/>
                </a:lnTo>
                <a:lnTo>
                  <a:pt x="778764" y="280416"/>
                </a:lnTo>
                <a:lnTo>
                  <a:pt x="778764" y="265176"/>
                </a:lnTo>
                <a:close/>
              </a:path>
              <a:path extrusionOk="0" h="295910" w="779144">
                <a:moveTo>
                  <a:pt x="778764" y="30480"/>
                </a:moveTo>
                <a:lnTo>
                  <a:pt x="698995" y="30480"/>
                </a:lnTo>
                <a:lnTo>
                  <a:pt x="719328" y="15240"/>
                </a:lnTo>
                <a:lnTo>
                  <a:pt x="643128" y="38100"/>
                </a:lnTo>
                <a:lnTo>
                  <a:pt x="719328" y="60960"/>
                </a:lnTo>
                <a:lnTo>
                  <a:pt x="699008" y="45720"/>
                </a:lnTo>
                <a:lnTo>
                  <a:pt x="778764" y="45720"/>
                </a:lnTo>
                <a:lnTo>
                  <a:pt x="778764" y="3048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4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4"/>
          <p:cNvSpPr txBox="1"/>
          <p:nvPr>
            <p:ph type="title"/>
          </p:nvPr>
        </p:nvSpPr>
        <p:spPr>
          <a:xfrm>
            <a:off x="1179703" y="161670"/>
            <a:ext cx="4464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Locking</a:t>
            </a:r>
            <a:endParaRPr/>
          </a:p>
        </p:txBody>
      </p:sp>
      <p:sp>
        <p:nvSpPr>
          <p:cNvPr id="739" name="Google Shape;739;p44"/>
          <p:cNvSpPr txBox="1"/>
          <p:nvPr/>
        </p:nvSpPr>
        <p:spPr>
          <a:xfrm>
            <a:off x="299466" y="548096"/>
            <a:ext cx="1991995" cy="1097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an Oracle database, locks: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20979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Prevent destructive interaction between  concurrent transactions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 no user action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349885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Automatically use the lowest level of  restrictiveness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held for the duration of the transaction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of two types: explicit locking and implicit  locking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5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1-259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5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5"/>
          <p:cNvSpPr txBox="1"/>
          <p:nvPr>
            <p:ph type="title"/>
          </p:nvPr>
        </p:nvSpPr>
        <p:spPr>
          <a:xfrm>
            <a:off x="973327" y="162305"/>
            <a:ext cx="8578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Implicit Locking</a:t>
            </a:r>
            <a:endParaRPr/>
          </a:p>
        </p:txBody>
      </p:sp>
      <p:sp>
        <p:nvSpPr>
          <p:cNvPr id="747" name="Google Shape;747;p45"/>
          <p:cNvSpPr txBox="1"/>
          <p:nvPr/>
        </p:nvSpPr>
        <p:spPr>
          <a:xfrm>
            <a:off x="280212" y="531911"/>
            <a:ext cx="1637030" cy="103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lock modes: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Exclusive: Locks out other users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Share: Allows other users to access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 level of data concurrency: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DML: Table share, row exclusive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Queries: No locks required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555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DDL: Protects object definitions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Locks held until commit or rollback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1-219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5"/>
          <p:cNvGrpSpPr/>
          <p:nvPr/>
        </p:nvGrpSpPr>
        <p:grpSpPr>
          <a:xfrm>
            <a:off x="310134" y="1191005"/>
            <a:ext cx="2387345" cy="375666"/>
            <a:chOff x="310134" y="1191005"/>
            <a:chExt cx="2387345" cy="375666"/>
          </a:xfrm>
        </p:grpSpPr>
        <p:pic>
          <p:nvPicPr>
            <p:cNvPr id="96" name="Google Shape;9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612" y="1205483"/>
              <a:ext cx="2372867" cy="361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5"/>
            <p:cNvSpPr/>
            <p:nvPr/>
          </p:nvSpPr>
          <p:spPr>
            <a:xfrm>
              <a:off x="310134" y="1191005"/>
              <a:ext cx="2362200" cy="350520"/>
            </a:xfrm>
            <a:custGeom>
              <a:rect b="b" l="l" r="r" t="t"/>
              <a:pathLst>
                <a:path extrusionOk="0" h="350519" w="2362200">
                  <a:moveTo>
                    <a:pt x="2362200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2362200" y="350519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10134" y="1191005"/>
              <a:ext cx="2362200" cy="350520"/>
            </a:xfrm>
            <a:custGeom>
              <a:rect b="b" l="l" r="r" t="t"/>
              <a:pathLst>
                <a:path extrusionOk="0" h="350519" w="2362200">
                  <a:moveTo>
                    <a:pt x="0" y="350519"/>
                  </a:moveTo>
                  <a:lnTo>
                    <a:pt x="2362200" y="350519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5"/>
          <p:cNvSpPr txBox="1"/>
          <p:nvPr>
            <p:ph type="title"/>
          </p:nvPr>
        </p:nvSpPr>
        <p:spPr>
          <a:xfrm>
            <a:off x="868172" y="162305"/>
            <a:ext cx="106616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New Rows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289661" y="557022"/>
            <a:ext cx="2164715" cy="591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243204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a new row containing values for each  column.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39370" rtl="0" algn="l">
              <a:lnSpc>
                <a:spcPct val="118461"/>
              </a:lnSpc>
              <a:spcBef>
                <a:spcPts val="28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 values in the default order of the columns in  the 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Optionally, list the columns in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289661" y="1581150"/>
            <a:ext cx="2099945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Enclose character and date values within single  quotation marks.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310134" y="1191005"/>
            <a:ext cx="2362200" cy="35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32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departments(department_id, department_name,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005840" lvl="0" marL="20320" marR="324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manager_id, location_id)  VALUES	(70, 'Public Relations', 100, 1700);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B0028"/>
                </a:solidFill>
                <a:latin typeface="Courier New"/>
                <a:ea typeface="Courier New"/>
                <a:cs typeface="Courier New"/>
                <a:sym typeface="Courier New"/>
              </a:rPr>
              <a:t>1 row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6"/>
          <p:cNvGrpSpPr/>
          <p:nvPr/>
        </p:nvGrpSpPr>
        <p:grpSpPr>
          <a:xfrm>
            <a:off x="288798" y="849629"/>
            <a:ext cx="2332482" cy="395478"/>
            <a:chOff x="288798" y="849629"/>
            <a:chExt cx="2332482" cy="395478"/>
          </a:xfrm>
        </p:grpSpPr>
        <p:pic>
          <p:nvPicPr>
            <p:cNvPr id="110" name="Google Shape;11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276" y="864107"/>
              <a:ext cx="2318004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6"/>
            <p:cNvSpPr/>
            <p:nvPr/>
          </p:nvSpPr>
          <p:spPr>
            <a:xfrm>
              <a:off x="288798" y="849629"/>
              <a:ext cx="2307590" cy="370840"/>
            </a:xfrm>
            <a:custGeom>
              <a:rect b="b" l="l" r="r" t="t"/>
              <a:pathLst>
                <a:path extrusionOk="0" h="370840" w="2307590">
                  <a:moveTo>
                    <a:pt x="2307336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2307336" y="370331"/>
                  </a:lnTo>
                  <a:lnTo>
                    <a:pt x="230733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88798" y="849629"/>
              <a:ext cx="2307590" cy="370840"/>
            </a:xfrm>
            <a:custGeom>
              <a:rect b="b" l="l" r="r" t="t"/>
              <a:pathLst>
                <a:path extrusionOk="0" h="370840" w="2307590">
                  <a:moveTo>
                    <a:pt x="0" y="370331"/>
                  </a:moveTo>
                  <a:lnTo>
                    <a:pt x="2307336" y="370331"/>
                  </a:lnTo>
                  <a:lnTo>
                    <a:pt x="2307336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266700" y="1479041"/>
            <a:ext cx="2350008" cy="314705"/>
            <a:chOff x="266700" y="1479041"/>
            <a:chExt cx="2350008" cy="314705"/>
          </a:xfrm>
        </p:grpSpPr>
        <p:pic>
          <p:nvPicPr>
            <p:cNvPr id="114" name="Google Shape;11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704" y="1493519"/>
              <a:ext cx="2318004" cy="292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6"/>
            <p:cNvSpPr/>
            <p:nvPr/>
          </p:nvSpPr>
          <p:spPr>
            <a:xfrm>
              <a:off x="284226" y="1479041"/>
              <a:ext cx="2307590" cy="281940"/>
            </a:xfrm>
            <a:custGeom>
              <a:rect b="b" l="l" r="r" t="t"/>
              <a:pathLst>
                <a:path extrusionOk="0" h="281939" w="2307590">
                  <a:moveTo>
                    <a:pt x="2307336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2307336" y="281939"/>
                  </a:lnTo>
                  <a:lnTo>
                    <a:pt x="230733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284226" y="1479041"/>
              <a:ext cx="2307590" cy="281940"/>
            </a:xfrm>
            <a:custGeom>
              <a:rect b="b" l="l" r="r" t="t"/>
              <a:pathLst>
                <a:path extrusionOk="0" h="281939" w="2307590">
                  <a:moveTo>
                    <a:pt x="0" y="281939"/>
                  </a:moveTo>
                  <a:lnTo>
                    <a:pt x="2307336" y="281939"/>
                  </a:lnTo>
                  <a:lnTo>
                    <a:pt x="2307336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6700" y="1635251"/>
              <a:ext cx="682751" cy="1584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6"/>
            <p:cNvSpPr/>
            <p:nvPr/>
          </p:nvSpPr>
          <p:spPr>
            <a:xfrm>
              <a:off x="1572768" y="1574291"/>
              <a:ext cx="437515" cy="106680"/>
            </a:xfrm>
            <a:custGeom>
              <a:rect b="b" l="l" r="r" t="t"/>
              <a:pathLst>
                <a:path extrusionOk="0" h="106680" w="437514">
                  <a:moveTo>
                    <a:pt x="0" y="106680"/>
                  </a:moveTo>
                  <a:lnTo>
                    <a:pt x="184403" y="106680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  <a:path extrusionOk="0" h="106680" w="437514">
                  <a:moveTo>
                    <a:pt x="252984" y="106680"/>
                  </a:moveTo>
                  <a:lnTo>
                    <a:pt x="437388" y="106680"/>
                  </a:lnTo>
                  <a:lnTo>
                    <a:pt x="437388" y="0"/>
                  </a:lnTo>
                  <a:lnTo>
                    <a:pt x="252984" y="0"/>
                  </a:lnTo>
                  <a:lnTo>
                    <a:pt x="252984" y="106680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6"/>
          <p:cNvSpPr txBox="1"/>
          <p:nvPr/>
        </p:nvSpPr>
        <p:spPr>
          <a:xfrm>
            <a:off x="297561" y="843534"/>
            <a:ext cx="174307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2984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departments (department_id,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department_name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2181249" y="927353"/>
            <a:ext cx="6794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1" name="Google Shape;121;p6"/>
          <p:cNvGrpSpPr/>
          <p:nvPr/>
        </p:nvGrpSpPr>
        <p:grpSpPr>
          <a:xfrm>
            <a:off x="265176" y="954023"/>
            <a:ext cx="1920748" cy="297179"/>
            <a:chOff x="265176" y="954023"/>
            <a:chExt cx="1920748" cy="297179"/>
          </a:xfrm>
        </p:grpSpPr>
        <p:pic>
          <p:nvPicPr>
            <p:cNvPr id="122" name="Google Shape;12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5176" y="1091183"/>
              <a:ext cx="682751" cy="160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6"/>
            <p:cNvSpPr/>
            <p:nvPr/>
          </p:nvSpPr>
          <p:spPr>
            <a:xfrm>
              <a:off x="2051304" y="954023"/>
              <a:ext cx="134620" cy="81280"/>
            </a:xfrm>
            <a:custGeom>
              <a:rect b="b" l="l" r="r" t="t"/>
              <a:pathLst>
                <a:path extrusionOk="0" h="81280" w="134619">
                  <a:moveTo>
                    <a:pt x="0" y="80772"/>
                  </a:moveTo>
                  <a:lnTo>
                    <a:pt x="44196" y="80772"/>
                  </a:lnTo>
                  <a:lnTo>
                    <a:pt x="44196" y="0"/>
                  </a:lnTo>
                  <a:lnTo>
                    <a:pt x="0" y="0"/>
                  </a:lnTo>
                  <a:lnTo>
                    <a:pt x="0" y="80772"/>
                  </a:lnTo>
                  <a:close/>
                </a:path>
                <a:path extrusionOk="0" h="81280" w="134619">
                  <a:moveTo>
                    <a:pt x="89915" y="80772"/>
                  </a:moveTo>
                  <a:lnTo>
                    <a:pt x="134112" y="80772"/>
                  </a:lnTo>
                  <a:lnTo>
                    <a:pt x="134112" y="0"/>
                  </a:lnTo>
                  <a:lnTo>
                    <a:pt x="89915" y="0"/>
                  </a:lnTo>
                  <a:lnTo>
                    <a:pt x="89915" y="80772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6"/>
          <p:cNvSpPr txBox="1"/>
          <p:nvPr>
            <p:ph type="title"/>
          </p:nvPr>
        </p:nvSpPr>
        <p:spPr>
          <a:xfrm>
            <a:off x="567055" y="162305"/>
            <a:ext cx="167005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Rows with Null Values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280797" y="557022"/>
            <a:ext cx="1883410" cy="22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Implicit method: Omit the column from the  column list.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280797" y="1011174"/>
            <a:ext cx="2010410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92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	(30, 'Purchasing');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19230"/>
              </a:lnSpc>
              <a:spcBef>
                <a:spcPts val="43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method: Specify the </a:t>
            </a:r>
            <a:r>
              <a:rPr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keyword in the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r>
              <a:rPr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7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departments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	(100, 'Finance', NULL, NULL);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7"/>
          <p:cNvGrpSpPr/>
          <p:nvPr/>
        </p:nvGrpSpPr>
        <p:grpSpPr>
          <a:xfrm>
            <a:off x="285750" y="800862"/>
            <a:ext cx="2324862" cy="1075181"/>
            <a:chOff x="285750" y="800862"/>
            <a:chExt cx="2324862" cy="1075181"/>
          </a:xfrm>
        </p:grpSpPr>
        <p:pic>
          <p:nvPicPr>
            <p:cNvPr id="134" name="Google Shape;13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0228" y="815340"/>
              <a:ext cx="2310384" cy="1060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7"/>
            <p:cNvSpPr/>
            <p:nvPr/>
          </p:nvSpPr>
          <p:spPr>
            <a:xfrm>
              <a:off x="285750" y="800862"/>
              <a:ext cx="2299970" cy="1050290"/>
            </a:xfrm>
            <a:custGeom>
              <a:rect b="b" l="l" r="r" t="t"/>
              <a:pathLst>
                <a:path extrusionOk="0" h="1050289" w="2299970">
                  <a:moveTo>
                    <a:pt x="2299716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2299716" y="1050036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285750" y="800862"/>
              <a:ext cx="2299970" cy="1050290"/>
            </a:xfrm>
            <a:custGeom>
              <a:rect b="b" l="l" r="r" t="t"/>
              <a:pathLst>
                <a:path extrusionOk="0" h="1050289" w="2299970">
                  <a:moveTo>
                    <a:pt x="0" y="1050036"/>
                  </a:moveTo>
                  <a:lnTo>
                    <a:pt x="2299716" y="1050036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10500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7"/>
          <p:cNvSpPr txBox="1"/>
          <p:nvPr/>
        </p:nvSpPr>
        <p:spPr>
          <a:xfrm>
            <a:off x="287528" y="1300099"/>
            <a:ext cx="278100" cy="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975105" y="1216279"/>
            <a:ext cx="1054735" cy="361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5400" lvl="0" marL="12700" marR="422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department_id)  (113,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'Louis', 'Popp',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'LPOPP', '515.124.4567',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31" y="1717548"/>
            <a:ext cx="682752" cy="158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287528" y="1551559"/>
            <a:ext cx="1910080" cy="2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25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SYSDATE, 'AC_ACCOUNT', 6900,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2580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NULL, 205, 100);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7"/>
          <p:cNvSpPr txBox="1"/>
          <p:nvPr>
            <p:ph type="title"/>
          </p:nvPr>
        </p:nvSpPr>
        <p:spPr>
          <a:xfrm>
            <a:off x="763016" y="161670"/>
            <a:ext cx="12769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Special Values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280212" y="545338"/>
            <a:ext cx="1936114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SYSDATE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 records the current date  and time.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685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employees (employee_id,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33425" marR="66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first_name, last_name,  email, phone_number,  hire_date, job_id, salary,  commission_pct, manager_id,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992124" y="1060704"/>
            <a:ext cx="398145" cy="601980"/>
          </a:xfrm>
          <a:custGeom>
            <a:rect b="b" l="l" r="r" t="t"/>
            <a:pathLst>
              <a:path extrusionOk="0" h="601980" w="398144">
                <a:moveTo>
                  <a:pt x="18287" y="100583"/>
                </a:moveTo>
                <a:lnTo>
                  <a:pt x="397764" y="100583"/>
                </a:lnTo>
                <a:lnTo>
                  <a:pt x="397764" y="0"/>
                </a:lnTo>
                <a:lnTo>
                  <a:pt x="18287" y="0"/>
                </a:lnTo>
                <a:lnTo>
                  <a:pt x="18287" y="100583"/>
                </a:lnTo>
                <a:close/>
              </a:path>
              <a:path extrusionOk="0" h="601980" w="398144">
                <a:moveTo>
                  <a:pt x="0" y="601979"/>
                </a:moveTo>
                <a:lnTo>
                  <a:pt x="315467" y="601979"/>
                </a:lnTo>
                <a:lnTo>
                  <a:pt x="315467" y="501395"/>
                </a:lnTo>
                <a:lnTo>
                  <a:pt x="0" y="501395"/>
                </a:lnTo>
                <a:lnTo>
                  <a:pt x="0" y="601979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8"/>
          <p:cNvGrpSpPr/>
          <p:nvPr/>
        </p:nvGrpSpPr>
        <p:grpSpPr>
          <a:xfrm>
            <a:off x="282702" y="703326"/>
            <a:ext cx="2369058" cy="649985"/>
            <a:chOff x="282702" y="703326"/>
            <a:chExt cx="2369058" cy="649985"/>
          </a:xfrm>
        </p:grpSpPr>
        <p:pic>
          <p:nvPicPr>
            <p:cNvPr id="151" name="Google Shape;15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7180" y="717804"/>
              <a:ext cx="2354580" cy="635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8"/>
            <p:cNvSpPr/>
            <p:nvPr/>
          </p:nvSpPr>
          <p:spPr>
            <a:xfrm>
              <a:off x="282702" y="703326"/>
              <a:ext cx="2344420" cy="624840"/>
            </a:xfrm>
            <a:custGeom>
              <a:rect b="b" l="l" r="r" t="t"/>
              <a:pathLst>
                <a:path extrusionOk="0" h="624840" w="2344420">
                  <a:moveTo>
                    <a:pt x="23439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2343912" y="624840"/>
                  </a:lnTo>
                  <a:lnTo>
                    <a:pt x="2343912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82702" y="703326"/>
              <a:ext cx="2344420" cy="624840"/>
            </a:xfrm>
            <a:custGeom>
              <a:rect b="b" l="l" r="r" t="t"/>
              <a:pathLst>
                <a:path extrusionOk="0" h="624840" w="2344420">
                  <a:moveTo>
                    <a:pt x="0" y="624840"/>
                  </a:moveTo>
                  <a:lnTo>
                    <a:pt x="2343912" y="624840"/>
                  </a:lnTo>
                  <a:lnTo>
                    <a:pt x="2343912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8"/>
          <p:cNvSpPr txBox="1"/>
          <p:nvPr/>
        </p:nvSpPr>
        <p:spPr>
          <a:xfrm>
            <a:off x="288163" y="788924"/>
            <a:ext cx="278130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790808" y="788924"/>
            <a:ext cx="119697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(114,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'Den', 'Raphealy',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5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'DRAPHEAL', '515.127.4561',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32" y="1207008"/>
            <a:ext cx="682751" cy="15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" y="1505712"/>
            <a:ext cx="2325624" cy="158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>
            <p:ph type="title"/>
          </p:nvPr>
        </p:nvSpPr>
        <p:spPr>
          <a:xfrm>
            <a:off x="612775" y="161675"/>
            <a:ext cx="16002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Inserting Specific Date Values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280797" y="500016"/>
            <a:ext cx="1020444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new employee.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685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employees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280797" y="1040384"/>
            <a:ext cx="2209800" cy="451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65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TO_DATE('FEB 3, 1999', 'MON DD, YYYY'),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657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'AC_ACCOUNT', 11000, NULL, 100, 30);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Verify your addition.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632204" y="1594104"/>
            <a:ext cx="227329" cy="59690"/>
          </a:xfrm>
          <a:custGeom>
            <a:rect b="b" l="l" r="r" t="t"/>
            <a:pathLst>
              <a:path extrusionOk="0" h="59689" w="227330">
                <a:moveTo>
                  <a:pt x="0" y="59436"/>
                </a:moveTo>
                <a:lnTo>
                  <a:pt x="227075" y="59436"/>
                </a:lnTo>
                <a:lnTo>
                  <a:pt x="227075" y="0"/>
                </a:lnTo>
                <a:lnTo>
                  <a:pt x="0" y="0"/>
                </a:lnTo>
                <a:lnTo>
                  <a:pt x="0" y="59436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829056" y="1063752"/>
            <a:ext cx="1600200" cy="88900"/>
          </a:xfrm>
          <a:custGeom>
            <a:rect b="b" l="l" r="r" t="t"/>
            <a:pathLst>
              <a:path extrusionOk="0" h="88900" w="1600200">
                <a:moveTo>
                  <a:pt x="0" y="88392"/>
                </a:moveTo>
                <a:lnTo>
                  <a:pt x="1600200" y="88392"/>
                </a:lnTo>
                <a:lnTo>
                  <a:pt x="1600200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1-223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9"/>
          <p:cNvGrpSpPr/>
          <p:nvPr/>
        </p:nvGrpSpPr>
        <p:grpSpPr>
          <a:xfrm>
            <a:off x="223266" y="910589"/>
            <a:ext cx="2292858" cy="313182"/>
            <a:chOff x="223266" y="910589"/>
            <a:chExt cx="2292858" cy="313182"/>
          </a:xfrm>
        </p:grpSpPr>
        <p:pic>
          <p:nvPicPr>
            <p:cNvPr id="170" name="Google Shape;17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744" y="925067"/>
              <a:ext cx="2278380" cy="298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9"/>
            <p:cNvSpPr/>
            <p:nvPr/>
          </p:nvSpPr>
          <p:spPr>
            <a:xfrm>
              <a:off x="223266" y="910589"/>
              <a:ext cx="2268220" cy="288290"/>
            </a:xfrm>
            <a:custGeom>
              <a:rect b="b" l="l" r="r" t="t"/>
              <a:pathLst>
                <a:path extrusionOk="0" h="288290" w="2268220">
                  <a:moveTo>
                    <a:pt x="0" y="288036"/>
                  </a:moveTo>
                  <a:lnTo>
                    <a:pt x="2267712" y="288036"/>
                  </a:lnTo>
                  <a:lnTo>
                    <a:pt x="226771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9"/>
          <p:cNvSpPr txBox="1"/>
          <p:nvPr/>
        </p:nvSpPr>
        <p:spPr>
          <a:xfrm>
            <a:off x="2002099" y="1089786"/>
            <a:ext cx="6350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3" name="Google Shape;173;p9"/>
          <p:cNvGraphicFramePr/>
          <p:nvPr/>
        </p:nvGraphicFramePr>
        <p:xfrm>
          <a:off x="223265" y="910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{D7A5192C-F41D-435F-AC99-3E536368CCC4}</a:tableStyleId>
              </a:tblPr>
              <a:tblGrid>
                <a:gridCol w="527050"/>
                <a:gridCol w="534025"/>
                <a:gridCol w="50800"/>
                <a:gridCol w="702950"/>
                <a:gridCol w="26025"/>
                <a:gridCol w="386075"/>
                <a:gridCol w="71125"/>
              </a:tblGrid>
              <a:tr h="193050">
                <a:tc gridSpan="7">
                  <a:txBody>
                    <a:bodyPr/>
                    <a:lstStyle/>
                    <a:p>
                      <a:pPr indent="0" lvl="0" marL="31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departments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82600" marR="0" rtl="0" algn="l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(department_id, department_name, location_id)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175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9375">
                <a:tc>
                  <a:txBody>
                    <a:bodyPr/>
                    <a:lstStyle/>
                    <a:p>
                      <a:pPr indent="0" lvl="0" marL="31115" marR="0" rtl="0" algn="l">
                        <a:lnSpc>
                          <a:spcPct val="105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	(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l">
                        <a:lnSpc>
                          <a:spcPct val="105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&amp;department_id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l">
                        <a:lnSpc>
                          <a:spcPct val="105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034" marR="0" rtl="0" algn="l">
                        <a:lnSpc>
                          <a:spcPct val="105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'&amp;department_name'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" marR="0" rtl="0" algn="l">
                        <a:lnSpc>
                          <a:spcPct val="105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&amp;location)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85" marR="0" rtl="0" algn="l">
                        <a:lnSpc>
                          <a:spcPct val="105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9"/>
          <p:cNvSpPr txBox="1"/>
          <p:nvPr>
            <p:ph type="title"/>
          </p:nvPr>
        </p:nvSpPr>
        <p:spPr>
          <a:xfrm>
            <a:off x="951991" y="238505"/>
            <a:ext cx="9003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Script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284784" y="552703"/>
            <a:ext cx="2129790" cy="359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&amp; substitution in a SQL statement to prompt  for values.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placeholder for the variable value.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9"/>
          <p:cNvGrpSpPr/>
          <p:nvPr/>
        </p:nvGrpSpPr>
        <p:grpSpPr>
          <a:xfrm>
            <a:off x="227076" y="1770888"/>
            <a:ext cx="2304288" cy="158495"/>
            <a:chOff x="227076" y="1770888"/>
            <a:chExt cx="2304288" cy="158495"/>
          </a:xfrm>
        </p:grpSpPr>
        <p:pic>
          <p:nvPicPr>
            <p:cNvPr id="177" name="Google Shape;17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316" y="1792224"/>
              <a:ext cx="2289048" cy="11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9"/>
            <p:cNvSpPr/>
            <p:nvPr/>
          </p:nvSpPr>
          <p:spPr>
            <a:xfrm>
              <a:off x="227838" y="1777746"/>
              <a:ext cx="2278380" cy="102235"/>
            </a:xfrm>
            <a:custGeom>
              <a:rect b="b" l="l" r="r" t="t"/>
              <a:pathLst>
                <a:path extrusionOk="0" h="102235" w="2278380">
                  <a:moveTo>
                    <a:pt x="2278380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2278380" y="102107"/>
                  </a:lnTo>
                  <a:lnTo>
                    <a:pt x="227838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227838" y="1777746"/>
              <a:ext cx="2278380" cy="102235"/>
            </a:xfrm>
            <a:custGeom>
              <a:rect b="b" l="l" r="r" t="t"/>
              <a:pathLst>
                <a:path extrusionOk="0" h="102235" w="2278380">
                  <a:moveTo>
                    <a:pt x="0" y="102107"/>
                  </a:moveTo>
                  <a:lnTo>
                    <a:pt x="2278380" y="102107"/>
                  </a:lnTo>
                  <a:lnTo>
                    <a:pt x="2278380" y="0"/>
                  </a:lnTo>
                  <a:lnTo>
                    <a:pt x="0" y="0"/>
                  </a:lnTo>
                  <a:lnTo>
                    <a:pt x="0" y="10210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7076" y="1770888"/>
              <a:ext cx="682752" cy="158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9"/>
          <p:cNvSpPr txBox="1"/>
          <p:nvPr/>
        </p:nvSpPr>
        <p:spPr>
          <a:xfrm>
            <a:off x="258876" y="1773681"/>
            <a:ext cx="612775" cy="10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1 row created.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2" name="Google Shape;182;p9"/>
          <p:cNvGrpSpPr/>
          <p:nvPr/>
        </p:nvGrpSpPr>
        <p:grpSpPr>
          <a:xfrm>
            <a:off x="223266" y="1230629"/>
            <a:ext cx="2261870" cy="504825"/>
            <a:chOff x="223266" y="1230629"/>
            <a:chExt cx="2261870" cy="504825"/>
          </a:xfrm>
        </p:grpSpPr>
        <p:pic>
          <p:nvPicPr>
            <p:cNvPr id="183" name="Google Shape;183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7076" y="1234439"/>
              <a:ext cx="2253996" cy="496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9"/>
            <p:cNvSpPr/>
            <p:nvPr/>
          </p:nvSpPr>
          <p:spPr>
            <a:xfrm>
              <a:off x="223266" y="1230629"/>
              <a:ext cx="2261870" cy="504825"/>
            </a:xfrm>
            <a:custGeom>
              <a:rect b="b" l="l" r="r" t="t"/>
              <a:pathLst>
                <a:path extrusionOk="0" h="504825" w="2261870">
                  <a:moveTo>
                    <a:pt x="0" y="504444"/>
                  </a:moveTo>
                  <a:lnTo>
                    <a:pt x="2261616" y="504444"/>
                  </a:lnTo>
                  <a:lnTo>
                    <a:pt x="2261616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2021-09-05T08:44:31Z</dcterms:created>
  <dc:creator>Julie Rose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2021-09-05T00:00:00Z</vt:filetime>
  </property>
</Properties>
</file>