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 id="2147483654" r:id="rId7"/>
    <p:sldMasterId id="2147483656" r:id="rId8"/>
    <p:sldMasterId id="2147483657" r:id="rId9"/>
    <p:sldMasterId id="2147483659" r:id="rId10"/>
    <p:sldMasterId id="2147483661" r:id="rId11"/>
    <p:sldMasterId id="2147483663" r:id="rId12"/>
    <p:sldMasterId id="2147483665" r:id="rId13"/>
    <p:sldMasterId id="2147483667" r:id="rId14"/>
    <p:sldMasterId id="2147483669" r:id="rId15"/>
    <p:sldMasterId id="214748367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Lst>
  <p:sldSz cy="6858000" cx="9144000"/>
  <p:notesSz cx="6858000" cy="911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08">
          <p15:clr>
            <a:srgbClr val="000000"/>
          </p15:clr>
        </p15:guide>
        <p15:guide id="2" pos="2838">
          <p15:clr>
            <a:srgbClr val="000000"/>
          </p15:clr>
        </p15:guide>
      </p15:notesGuideLst>
    </p:ext>
    <p:ext uri="http://customooxmlschemas.google.com/">
      <go:slidesCustomData xmlns:go="http://customooxmlschemas.google.com/" r:id="rId50" roundtripDataSignature="AMtx7mhJmXCSo5rtn8xNojxGNuYDUwqu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08" orient="horz"/>
        <p:guide pos="283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0" Type="http://customschemas.google.com/relationships/presentationmetadata" Target="meta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notesMaster" Target="notesMasters/notesMaster1.xml"/><Relationship Id="rId16" Type="http://schemas.openxmlformats.org/officeDocument/2006/relationships/slideMaster" Target="slideMasters/slideMaster13.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100000">
              <a:srgbClr val="FFFFFF"/>
            </a:gs>
          </a:gsLst>
          <a:lin ang="5400000" scaled="0"/>
        </a:gra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587"/>
            <a:ext cx="2971800" cy="455612"/>
          </a:xfrm>
          <a:prstGeom prst="rect">
            <a:avLst/>
          </a:prstGeom>
          <a:noFill/>
          <a:ln>
            <a:noFill/>
          </a:ln>
        </p:spPr>
        <p:txBody>
          <a:bodyPr anchorCtr="0" anchor="t" bIns="0" lIns="18675" spcFirstLastPara="1" rIns="18675" wrap="square" tIns="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1587"/>
            <a:ext cx="2971800" cy="455612"/>
          </a:xfrm>
          <a:prstGeom prst="rect">
            <a:avLst/>
          </a:prstGeom>
          <a:noFill/>
          <a:ln>
            <a:noFill/>
          </a:ln>
        </p:spPr>
        <p:txBody>
          <a:bodyPr anchorCtr="0" anchor="t" bIns="0" lIns="18675" spcFirstLastPara="1" rIns="18675" wrap="square" tIns="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nvSpPr>
        <p:spPr>
          <a:xfrm>
            <a:off x="750887" y="8604250"/>
            <a:ext cx="5195887" cy="3397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8" name="Google Shape;8;n"/>
          <p:cNvSpPr txBox="1"/>
          <p:nvPr/>
        </p:nvSpPr>
        <p:spPr>
          <a:xfrm>
            <a:off x="698500" y="8823325"/>
            <a:ext cx="52451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 name="Google Shape;9;n"/>
          <p:cNvSpPr txBox="1"/>
          <p:nvPr/>
        </p:nvSpPr>
        <p:spPr>
          <a:xfrm>
            <a:off x="420687" y="8550275"/>
            <a:ext cx="5884862" cy="16668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Introduction to Oracle9</a:t>
            </a:r>
            <a:r>
              <a:rPr b="1" i="1" lang="en-US" sz="1100" u="none">
                <a:solidFill>
                  <a:srgbClr val="000000"/>
                </a:solidFill>
                <a:latin typeface="Times New Roman"/>
                <a:ea typeface="Times New Roman"/>
                <a:cs typeface="Times New Roman"/>
                <a:sym typeface="Times New Roman"/>
              </a:rPr>
              <a:t>i</a:t>
            </a:r>
            <a:r>
              <a:rPr b="1" i="0" lang="en-US" sz="1100" u="none">
                <a:solidFill>
                  <a:srgbClr val="000000"/>
                </a:solidFill>
                <a:latin typeface="Arial"/>
                <a:ea typeface="Arial"/>
                <a:cs typeface="Arial"/>
                <a:sym typeface="Arial"/>
              </a:rPr>
              <a:t>: SQL 17</a:t>
            </a:r>
            <a:r>
              <a:rPr b="1" i="0" lang="en-US" sz="1100" u="none">
                <a:solidFill>
                  <a:srgbClr val="000000"/>
                </a:solidFill>
                <a:latin typeface="Times New Roman"/>
                <a:ea typeface="Times New Roman"/>
                <a:cs typeface="Times New Roman"/>
                <a:sym typeface="Times New Roman"/>
              </a:rPr>
              <a:t>-</a:t>
            </a:r>
            <a:fld id="{00000000-1234-1234-1234-123412341234}" type="slidenum">
              <a:rPr b="1" i="0" lang="en-US" sz="11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17.png"/></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28.png"/></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19.png"/></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18.png"/></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25.png"/><Relationship Id="rId3" Type="http://schemas.openxmlformats.org/officeDocument/2006/relationships/image" Target="../media/image27.png"/></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11.png"/><Relationship Id="rId3" Type="http://schemas.openxmlformats.org/officeDocument/2006/relationships/image" Target="../media/image2.png"/></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image" Target="../media/image8.png"/></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200"/>
              <a:buNone/>
            </a:pPr>
            <a:r>
              <a:t/>
            </a:r>
            <a:endParaRPr sz="1200">
              <a:solidFill>
                <a:srgbClr val="0000FF"/>
              </a:solidFill>
            </a:endParaRPr>
          </a:p>
          <a:p>
            <a:pPr indent="0" lvl="0" marL="0" rtl="0" algn="l">
              <a:spcBef>
                <a:spcPts val="0"/>
              </a:spcBef>
              <a:spcAft>
                <a:spcPts val="0"/>
              </a:spcAft>
              <a:buClr>
                <a:srgbClr val="0000FF"/>
              </a:buClr>
              <a:buSzPts val="1800"/>
              <a:buNone/>
            </a:pPr>
            <a:r>
              <a:rPr lang="en-US">
                <a:solidFill>
                  <a:srgbClr val="0000FF"/>
                </a:solidFill>
              </a:rPr>
              <a:t>Schedule:	Timing	Topic</a:t>
            </a:r>
            <a:endParaRPr/>
          </a:p>
          <a:p>
            <a:pPr indent="0" lvl="1" marL="0" rtl="0" algn="l">
              <a:spcBef>
                <a:spcPts val="0"/>
              </a:spcBef>
              <a:spcAft>
                <a:spcPts val="0"/>
              </a:spcAft>
              <a:buClr>
                <a:srgbClr val="0000FF"/>
              </a:buClr>
              <a:buSzPts val="1800"/>
              <a:buNone/>
            </a:pPr>
            <a:r>
              <a:rPr lang="en-US">
                <a:solidFill>
                  <a:srgbClr val="0000FF"/>
                </a:solidFill>
              </a:rPr>
              <a:t>	45 minutes	Lecture</a:t>
            </a:r>
            <a:endParaRPr/>
          </a:p>
          <a:p>
            <a:pPr indent="0" lvl="1" marL="0" rtl="0" algn="l">
              <a:spcBef>
                <a:spcPts val="0"/>
              </a:spcBef>
              <a:spcAft>
                <a:spcPts val="0"/>
              </a:spcAft>
              <a:buClr>
                <a:srgbClr val="0000FF"/>
              </a:buClr>
              <a:buSzPts val="1800"/>
              <a:buNone/>
            </a:pPr>
            <a:r>
              <a:rPr lang="en-US">
                <a:solidFill>
                  <a:srgbClr val="0000FF"/>
                </a:solidFill>
              </a:rPr>
              <a:t>	30 minutes	Practice</a:t>
            </a:r>
            <a:endParaRPr/>
          </a:p>
          <a:p>
            <a:pPr indent="0" lvl="1" marL="0" rtl="0" algn="l">
              <a:spcBef>
                <a:spcPts val="0"/>
              </a:spcBef>
              <a:spcAft>
                <a:spcPts val="0"/>
              </a:spcAft>
              <a:buClr>
                <a:srgbClr val="0000FF"/>
              </a:buClr>
              <a:buSzPts val="1800"/>
              <a:buNone/>
            </a:pPr>
            <a:r>
              <a:rPr lang="en-US">
                <a:solidFill>
                  <a:srgbClr val="0000FF"/>
                </a:solidFill>
              </a:rPr>
              <a:t>	75 minutes	Total</a:t>
            </a:r>
            <a:endParaRPr/>
          </a:p>
        </p:txBody>
      </p:sp>
      <p:sp>
        <p:nvSpPr>
          <p:cNvPr id="99" name="Google Shape;99;p1: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48" name="Google Shape;248;p10: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49" name="Google Shape;249;p10:notes"/>
          <p:cNvSpPr txBox="1"/>
          <p:nvPr>
            <p:ph idx="1" type="body"/>
          </p:nvPr>
        </p:nvSpPr>
        <p:spPr>
          <a:xfrm>
            <a:off x="458787" y="4708525"/>
            <a:ext cx="6016625" cy="3783012"/>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Example of a </a:t>
            </a:r>
            <a:r>
              <a:rPr lang="en-US">
                <a:latin typeface="Courier New"/>
                <a:ea typeface="Courier New"/>
                <a:cs typeface="Courier New"/>
                <a:sym typeface="Courier New"/>
              </a:rPr>
              <a:t>CUBE</a:t>
            </a:r>
            <a:r>
              <a:rPr lang="en-US"/>
              <a:t> Operator </a:t>
            </a:r>
            <a:endParaRPr/>
          </a:p>
          <a:p>
            <a:pPr indent="0" lvl="1" marL="0" rtl="0" algn="l">
              <a:spcBef>
                <a:spcPts val="0"/>
              </a:spcBef>
              <a:spcAft>
                <a:spcPts val="0"/>
              </a:spcAft>
              <a:buSzPts val="1800"/>
              <a:buNone/>
            </a:pPr>
            <a:r>
              <a:rPr lang="en-US"/>
              <a:t> The output of the </a:t>
            </a:r>
            <a:r>
              <a:rPr lang="en-US">
                <a:latin typeface="Courier New"/>
                <a:ea typeface="Courier New"/>
                <a:cs typeface="Courier New"/>
                <a:sym typeface="Courier New"/>
              </a:rPr>
              <a:t>SELECT</a:t>
            </a:r>
            <a:r>
              <a:rPr lang="en-US"/>
              <a:t> statement in the example can be interpreted as follows:</a:t>
            </a:r>
            <a:endParaRPr/>
          </a:p>
          <a:p>
            <a:pPr indent="0" lvl="2" marL="0" rtl="0" algn="l">
              <a:spcBef>
                <a:spcPts val="0"/>
              </a:spcBef>
              <a:spcAft>
                <a:spcPts val="0"/>
              </a:spcAft>
              <a:buSzPts val="1800"/>
              <a:buNone/>
            </a:pPr>
            <a:r>
              <a:rPr lang="en-US"/>
              <a:t>The total salary for every job within a department (for those departments whose department ID is less than 60) is displayed by the </a:t>
            </a:r>
            <a:r>
              <a:rPr lang="en-US">
                <a:latin typeface="Courier New"/>
                <a:ea typeface="Courier New"/>
                <a:cs typeface="Courier New"/>
                <a:sym typeface="Courier New"/>
              </a:rPr>
              <a:t>GROUP BY</a:t>
            </a:r>
            <a:r>
              <a:rPr lang="en-US"/>
              <a:t> clause (labeled 1)</a:t>
            </a:r>
            <a:endParaRPr/>
          </a:p>
          <a:p>
            <a:pPr indent="0" lvl="2" marL="0" rtl="0" algn="l">
              <a:spcBef>
                <a:spcPts val="0"/>
              </a:spcBef>
              <a:spcAft>
                <a:spcPts val="0"/>
              </a:spcAft>
              <a:buSzPts val="1800"/>
              <a:buNone/>
            </a:pPr>
            <a:r>
              <a:rPr lang="en-US"/>
              <a:t>The total salary for those departments whose department ID is less than 60 (labeled 2)</a:t>
            </a:r>
            <a:endParaRPr/>
          </a:p>
          <a:p>
            <a:pPr indent="0" lvl="2" marL="0" rtl="0" algn="l">
              <a:spcBef>
                <a:spcPts val="0"/>
              </a:spcBef>
              <a:spcAft>
                <a:spcPts val="0"/>
              </a:spcAft>
              <a:buSzPts val="1800"/>
              <a:buNone/>
            </a:pPr>
            <a:r>
              <a:rPr lang="en-US"/>
              <a:t>The total salary for every job irrespective of the department (labeled 3)</a:t>
            </a:r>
            <a:endParaRPr/>
          </a:p>
          <a:p>
            <a:pPr indent="0" lvl="2" marL="0" rtl="0" algn="l">
              <a:spcBef>
                <a:spcPts val="0"/>
              </a:spcBef>
              <a:spcAft>
                <a:spcPts val="0"/>
              </a:spcAft>
              <a:buSzPts val="1800"/>
              <a:buNone/>
            </a:pPr>
            <a:r>
              <a:rPr lang="en-US"/>
              <a:t>Total salary for those departments whose department ID is less than 60, irrespective of the job titles (labeled 4)</a:t>
            </a:r>
            <a:endParaRPr/>
          </a:p>
          <a:p>
            <a:pPr indent="0" lvl="1" marL="0" rtl="0" algn="l">
              <a:spcBef>
                <a:spcPts val="0"/>
              </a:spcBef>
              <a:spcAft>
                <a:spcPts val="0"/>
              </a:spcAft>
              <a:buSzPts val="1800"/>
              <a:buNone/>
            </a:pPr>
            <a:r>
              <a:rPr lang="en-US"/>
              <a:t>In the preceding example, all rows indicated as 1 are regular rows, all rows indicated as 2 and 4 are superaggregate rows, and all rows indicated as 3 are </a:t>
            </a:r>
            <a:r>
              <a:rPr lang="en-US">
                <a:solidFill>
                  <a:srgbClr val="FC0128"/>
                </a:solidFill>
              </a:rPr>
              <a:t>cross-tabulation values.</a:t>
            </a:r>
            <a:endParaRPr/>
          </a:p>
          <a:p>
            <a:pPr indent="0" lvl="1" marL="0" rtl="0" algn="l">
              <a:spcBef>
                <a:spcPts val="0"/>
              </a:spcBef>
              <a:spcAft>
                <a:spcPts val="0"/>
              </a:spcAft>
              <a:buSzPts val="1800"/>
              <a:buNone/>
            </a:pPr>
            <a:r>
              <a:rPr lang="en-US"/>
              <a:t>The </a:t>
            </a:r>
            <a:r>
              <a:rPr lang="en-US">
                <a:latin typeface="Courier New"/>
                <a:ea typeface="Courier New"/>
                <a:cs typeface="Courier New"/>
                <a:sym typeface="Courier New"/>
              </a:rPr>
              <a:t>CUBE </a:t>
            </a:r>
            <a:r>
              <a:rPr lang="en-US"/>
              <a:t>operator has also performed the </a:t>
            </a:r>
            <a:r>
              <a:rPr lang="en-US">
                <a:latin typeface="Courier New"/>
                <a:ea typeface="Courier New"/>
                <a:cs typeface="Courier New"/>
                <a:sym typeface="Courier New"/>
              </a:rPr>
              <a:t>ROLLUP</a:t>
            </a:r>
            <a:r>
              <a:rPr lang="en-US"/>
              <a:t> operation to display the subtotals for those departments whose department ID is less than 60 and the total salary for those departments whose department ID is less than 60, irrespective of the job titles. Additionally, the </a:t>
            </a:r>
            <a:r>
              <a:rPr lang="en-US">
                <a:latin typeface="Courier New"/>
                <a:ea typeface="Courier New"/>
                <a:cs typeface="Courier New"/>
                <a:sym typeface="Courier New"/>
              </a:rPr>
              <a:t>CUBE</a:t>
            </a:r>
            <a:r>
              <a:rPr lang="en-US"/>
              <a:t> operator displays the total salary for every job irrespective of the department. </a:t>
            </a:r>
            <a:endParaRPr/>
          </a:p>
          <a:p>
            <a:pPr indent="0" lvl="1" marL="0" rtl="0" algn="l">
              <a:spcBef>
                <a:spcPts val="0"/>
              </a:spcBef>
              <a:spcAft>
                <a:spcPts val="0"/>
              </a:spcAft>
              <a:buSzPts val="1800"/>
              <a:buNone/>
            </a:pPr>
            <a:r>
              <a:rPr b="1" lang="en-US"/>
              <a:t>Note</a:t>
            </a:r>
            <a:r>
              <a:rPr lang="en-US"/>
              <a:t>: Similar to the </a:t>
            </a:r>
            <a:r>
              <a:rPr lang="en-US">
                <a:latin typeface="Courier New"/>
                <a:ea typeface="Courier New"/>
                <a:cs typeface="Courier New"/>
                <a:sym typeface="Courier New"/>
              </a:rPr>
              <a:t>ROLLUP</a:t>
            </a:r>
            <a:r>
              <a:rPr lang="en-US"/>
              <a:t> operator, producing subtotals in </a:t>
            </a:r>
            <a:r>
              <a:rPr i="1" lang="en-US"/>
              <a:t>n</a:t>
            </a:r>
            <a:r>
              <a:rPr lang="en-US"/>
              <a:t> dimensions (that is, </a:t>
            </a:r>
            <a:r>
              <a:rPr i="1" lang="en-US"/>
              <a:t>n</a:t>
            </a:r>
            <a:r>
              <a:rPr lang="en-US"/>
              <a:t> columns in the </a:t>
            </a:r>
            <a:r>
              <a:rPr lang="en-US">
                <a:latin typeface="Courier New"/>
                <a:ea typeface="Courier New"/>
                <a:cs typeface="Courier New"/>
                <a:sym typeface="Courier New"/>
              </a:rPr>
              <a:t>GROUP BY</a:t>
            </a:r>
            <a:r>
              <a:rPr lang="en-US"/>
              <a:t> clause) without a </a:t>
            </a:r>
            <a:r>
              <a:rPr lang="en-US">
                <a:latin typeface="Courier New"/>
                <a:ea typeface="Courier New"/>
                <a:cs typeface="Courier New"/>
                <a:sym typeface="Courier New"/>
              </a:rPr>
              <a:t>CUBE</a:t>
            </a:r>
            <a:r>
              <a:rPr lang="en-US"/>
              <a:t> operator requires 2</a:t>
            </a:r>
            <a:r>
              <a:rPr baseline="30000" i="1" lang="en-US"/>
              <a:t>n</a:t>
            </a:r>
            <a:r>
              <a:rPr lang="en-US"/>
              <a:t> </a:t>
            </a:r>
            <a:r>
              <a:rPr lang="en-US">
                <a:latin typeface="Courier New"/>
                <a:ea typeface="Courier New"/>
                <a:cs typeface="Courier New"/>
                <a:sym typeface="Courier New"/>
              </a:rPr>
              <a:t>SELECT</a:t>
            </a:r>
            <a:r>
              <a:rPr lang="en-US"/>
              <a:t> statements to be linked with </a:t>
            </a:r>
            <a:r>
              <a:rPr lang="en-US">
                <a:latin typeface="Courier New"/>
                <a:ea typeface="Courier New"/>
                <a:cs typeface="Courier New"/>
                <a:sym typeface="Courier New"/>
              </a:rPr>
              <a:t>UNION ALL</a:t>
            </a:r>
            <a:r>
              <a:rPr lang="en-US"/>
              <a:t>. Thus, a report with three dimensions requires 2</a:t>
            </a:r>
            <a:r>
              <a:rPr baseline="30000" lang="en-US"/>
              <a:t>3</a:t>
            </a:r>
            <a:r>
              <a:rPr lang="en-US"/>
              <a:t> = 8 </a:t>
            </a:r>
            <a:r>
              <a:rPr lang="en-US">
                <a:latin typeface="Courier New"/>
                <a:ea typeface="Courier New"/>
                <a:cs typeface="Courier New"/>
                <a:sym typeface="Courier New"/>
              </a:rPr>
              <a:t>SELECT</a:t>
            </a:r>
            <a:r>
              <a:rPr lang="en-US"/>
              <a:t> statements to be linked with </a:t>
            </a:r>
            <a:r>
              <a:rPr lang="en-US">
                <a:latin typeface="Courier New"/>
                <a:ea typeface="Courier New"/>
                <a:cs typeface="Courier New"/>
                <a:sym typeface="Courier New"/>
              </a:rPr>
              <a:t>UNION ALL</a:t>
            </a:r>
            <a:r>
              <a:rPr lang="en-US"/>
              <a:t>.</a:t>
            </a:r>
            <a:endParaRPr/>
          </a:p>
        </p:txBody>
      </p:sp>
      <p:sp>
        <p:nvSpPr>
          <p:cNvPr id="250" name="Google Shape;250;p10: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4" name="Google Shape;284;p11: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5" name="Google Shape;285;p11:notes"/>
          <p:cNvSpPr txBox="1"/>
          <p:nvPr>
            <p:ph idx="1" type="body"/>
          </p:nvPr>
        </p:nvSpPr>
        <p:spPr>
          <a:xfrm>
            <a:off x="334962" y="4749800"/>
            <a:ext cx="6215062" cy="3740150"/>
          </a:xfrm>
          <a:prstGeom prst="rect">
            <a:avLst/>
          </a:prstGeom>
          <a:noFill/>
          <a:ln>
            <a:noFill/>
          </a:ln>
        </p:spPr>
        <p:txBody>
          <a:bodyPr anchorCtr="0" anchor="t" bIns="46725" lIns="90325" spcFirstLastPara="1" rIns="90325" wrap="square" tIns="46725">
            <a:noAutofit/>
          </a:bodyPr>
          <a:lstStyle/>
          <a:p>
            <a:pPr indent="0" lvl="0" marL="0" rtl="0" algn="l">
              <a:lnSpc>
                <a:spcPct val="90000"/>
              </a:lnSpc>
              <a:spcBef>
                <a:spcPts val="0"/>
              </a:spcBef>
              <a:spcAft>
                <a:spcPts val="0"/>
              </a:spcAft>
              <a:buSzPts val="1800"/>
              <a:buNone/>
            </a:pPr>
            <a:r>
              <a:rPr lang="en-US"/>
              <a:t>The </a:t>
            </a:r>
            <a:r>
              <a:rPr lang="en-US">
                <a:latin typeface="Courier New"/>
                <a:ea typeface="Courier New"/>
                <a:cs typeface="Courier New"/>
                <a:sym typeface="Courier New"/>
              </a:rPr>
              <a:t>GROUPING</a:t>
            </a:r>
            <a:r>
              <a:rPr lang="en-US"/>
              <a:t> Function </a:t>
            </a:r>
            <a:endParaRPr/>
          </a:p>
          <a:p>
            <a:pPr indent="0" lvl="1" marL="0" rtl="0" algn="l">
              <a:spcBef>
                <a:spcPts val="0"/>
              </a:spcBef>
              <a:spcAft>
                <a:spcPts val="0"/>
              </a:spcAft>
              <a:buSzPts val="1800"/>
              <a:buNone/>
            </a:pPr>
            <a:r>
              <a:rPr lang="en-US"/>
              <a:t>The </a:t>
            </a:r>
            <a:r>
              <a:rPr lang="en-US">
                <a:solidFill>
                  <a:srgbClr val="FC0128"/>
                </a:solidFill>
                <a:latin typeface="Courier New"/>
                <a:ea typeface="Courier New"/>
                <a:cs typeface="Courier New"/>
                <a:sym typeface="Courier New"/>
              </a:rPr>
              <a:t>GROUPING</a:t>
            </a:r>
            <a:r>
              <a:rPr lang="en-US">
                <a:solidFill>
                  <a:srgbClr val="FC0128"/>
                </a:solidFill>
              </a:rPr>
              <a:t> </a:t>
            </a:r>
            <a:r>
              <a:rPr lang="en-US"/>
              <a:t>function can be used with either the </a:t>
            </a:r>
            <a:r>
              <a:rPr lang="en-US">
                <a:latin typeface="Courier New"/>
                <a:ea typeface="Courier New"/>
                <a:cs typeface="Courier New"/>
                <a:sym typeface="Courier New"/>
              </a:rPr>
              <a:t>CUBE</a:t>
            </a:r>
            <a:r>
              <a:rPr lang="en-US"/>
              <a:t> or </a:t>
            </a:r>
            <a:r>
              <a:rPr lang="en-US">
                <a:latin typeface="Courier New"/>
                <a:ea typeface="Courier New"/>
                <a:cs typeface="Courier New"/>
                <a:sym typeface="Courier New"/>
              </a:rPr>
              <a:t>ROLLUP</a:t>
            </a:r>
            <a:r>
              <a:rPr lang="en-US"/>
              <a:t> operator to help you understand how a summary value has been obtained. </a:t>
            </a:r>
            <a:endParaRPr/>
          </a:p>
          <a:p>
            <a:pPr indent="0" lvl="1" marL="0" rtl="0" algn="l">
              <a:spcBef>
                <a:spcPts val="0"/>
              </a:spcBef>
              <a:spcAft>
                <a:spcPts val="0"/>
              </a:spcAft>
              <a:buSzPts val="1800"/>
              <a:buNone/>
            </a:pPr>
            <a:r>
              <a:rPr lang="en-US"/>
              <a:t>The </a:t>
            </a:r>
            <a:r>
              <a:rPr lang="en-US">
                <a:latin typeface="Courier New"/>
                <a:ea typeface="Courier New"/>
                <a:cs typeface="Courier New"/>
                <a:sym typeface="Courier New"/>
              </a:rPr>
              <a:t>GROUPING</a:t>
            </a:r>
            <a:r>
              <a:rPr lang="en-US"/>
              <a:t> function uses a single column as its argument. The </a:t>
            </a:r>
            <a:r>
              <a:rPr i="1" lang="en-US">
                <a:latin typeface="Courier New"/>
                <a:ea typeface="Courier New"/>
                <a:cs typeface="Courier New"/>
                <a:sym typeface="Courier New"/>
              </a:rPr>
              <a:t>expr</a:t>
            </a:r>
            <a:r>
              <a:rPr i="1" lang="en-US"/>
              <a:t> </a:t>
            </a:r>
            <a:r>
              <a:rPr lang="en-US"/>
              <a:t>in the </a:t>
            </a:r>
            <a:r>
              <a:rPr lang="en-US">
                <a:latin typeface="Courier New"/>
                <a:ea typeface="Courier New"/>
                <a:cs typeface="Courier New"/>
                <a:sym typeface="Courier New"/>
              </a:rPr>
              <a:t>GROUPING</a:t>
            </a:r>
            <a:r>
              <a:rPr lang="en-US"/>
              <a:t> function must match one of the expressions in the </a:t>
            </a:r>
            <a:r>
              <a:rPr lang="en-US">
                <a:latin typeface="Courier New"/>
                <a:ea typeface="Courier New"/>
                <a:cs typeface="Courier New"/>
                <a:sym typeface="Courier New"/>
              </a:rPr>
              <a:t>GROUP BY</a:t>
            </a:r>
            <a:r>
              <a:rPr lang="en-US"/>
              <a:t> clause. The function returns a value of 0 or 1.</a:t>
            </a:r>
            <a:endParaRPr/>
          </a:p>
          <a:p>
            <a:pPr indent="0" lvl="1" marL="0" rtl="0" algn="l">
              <a:spcBef>
                <a:spcPts val="0"/>
              </a:spcBef>
              <a:spcAft>
                <a:spcPts val="0"/>
              </a:spcAft>
              <a:buSzPts val="1800"/>
              <a:buNone/>
            </a:pPr>
            <a:r>
              <a:rPr lang="en-US"/>
              <a:t>The values returned by the </a:t>
            </a:r>
            <a:r>
              <a:rPr lang="en-US">
                <a:latin typeface="Courier New"/>
                <a:ea typeface="Courier New"/>
                <a:cs typeface="Courier New"/>
                <a:sym typeface="Courier New"/>
              </a:rPr>
              <a:t>GROUPING</a:t>
            </a:r>
            <a:r>
              <a:rPr lang="en-US"/>
              <a:t> function are useful to:</a:t>
            </a:r>
            <a:endParaRPr/>
          </a:p>
          <a:p>
            <a:pPr indent="-212725" lvl="2" marL="441325" rtl="0" algn="l">
              <a:spcBef>
                <a:spcPts val="0"/>
              </a:spcBef>
              <a:spcAft>
                <a:spcPts val="0"/>
              </a:spcAft>
              <a:buSzPts val="1800"/>
              <a:buNone/>
            </a:pPr>
            <a:r>
              <a:rPr lang="en-US"/>
              <a:t>Determine the level of aggregation of a given subtotal; that is, the group or groups on which the subtotal is based</a:t>
            </a:r>
            <a:endParaRPr/>
          </a:p>
          <a:p>
            <a:pPr indent="-212725" lvl="2" marL="441325" rtl="0" algn="l">
              <a:spcBef>
                <a:spcPts val="0"/>
              </a:spcBef>
              <a:spcAft>
                <a:spcPts val="0"/>
              </a:spcAft>
              <a:buSzPts val="1800"/>
              <a:buNone/>
            </a:pPr>
            <a:r>
              <a:rPr lang="en-US"/>
              <a:t>Identify whether a </a:t>
            </a:r>
            <a:r>
              <a:rPr lang="en-US">
                <a:latin typeface="Courier New"/>
                <a:ea typeface="Courier New"/>
                <a:cs typeface="Courier New"/>
                <a:sym typeface="Courier New"/>
              </a:rPr>
              <a:t>NULL</a:t>
            </a:r>
            <a:r>
              <a:rPr lang="en-US"/>
              <a:t> value in the expression column of a row of the result set indicates: </a:t>
            </a:r>
            <a:endParaRPr/>
          </a:p>
          <a:p>
            <a:pPr indent="-163512" lvl="3" marL="781050" rtl="0" algn="l">
              <a:spcBef>
                <a:spcPts val="0"/>
              </a:spcBef>
              <a:spcAft>
                <a:spcPts val="0"/>
              </a:spcAft>
              <a:buSzPts val="1800"/>
              <a:buNone/>
            </a:pPr>
            <a:r>
              <a:rPr lang="en-US"/>
              <a:t>A </a:t>
            </a:r>
            <a:r>
              <a:rPr lang="en-US">
                <a:latin typeface="Courier New"/>
                <a:ea typeface="Courier New"/>
                <a:cs typeface="Courier New"/>
                <a:sym typeface="Courier New"/>
              </a:rPr>
              <a:t>NULL</a:t>
            </a:r>
            <a:r>
              <a:rPr lang="en-US"/>
              <a:t> value from the base table (stored </a:t>
            </a:r>
            <a:r>
              <a:rPr lang="en-US">
                <a:latin typeface="Courier New"/>
                <a:ea typeface="Courier New"/>
                <a:cs typeface="Courier New"/>
                <a:sym typeface="Courier New"/>
              </a:rPr>
              <a:t>NULL</a:t>
            </a:r>
            <a:r>
              <a:rPr lang="en-US"/>
              <a:t> value)</a:t>
            </a:r>
            <a:endParaRPr/>
          </a:p>
          <a:p>
            <a:pPr indent="-163512" lvl="3" marL="781050" rtl="0" algn="l">
              <a:spcBef>
                <a:spcPts val="0"/>
              </a:spcBef>
              <a:spcAft>
                <a:spcPts val="0"/>
              </a:spcAft>
              <a:buSzPts val="1800"/>
              <a:buNone/>
            </a:pPr>
            <a:r>
              <a:rPr lang="en-US"/>
              <a:t>A </a:t>
            </a:r>
            <a:r>
              <a:rPr lang="en-US">
                <a:latin typeface="Courier New"/>
                <a:ea typeface="Courier New"/>
                <a:cs typeface="Courier New"/>
                <a:sym typeface="Courier New"/>
              </a:rPr>
              <a:t>NULL</a:t>
            </a:r>
            <a:r>
              <a:rPr lang="en-US"/>
              <a:t> value created by </a:t>
            </a:r>
            <a:r>
              <a:rPr lang="en-US">
                <a:latin typeface="Courier New"/>
                <a:ea typeface="Courier New"/>
                <a:cs typeface="Courier New"/>
                <a:sym typeface="Courier New"/>
              </a:rPr>
              <a:t>ROLLUP</a:t>
            </a:r>
            <a:r>
              <a:rPr lang="en-US"/>
              <a:t>/</a:t>
            </a:r>
            <a:r>
              <a:rPr lang="en-US">
                <a:latin typeface="Courier New"/>
                <a:ea typeface="Courier New"/>
                <a:cs typeface="Courier New"/>
                <a:sym typeface="Courier New"/>
              </a:rPr>
              <a:t>CUBE </a:t>
            </a:r>
            <a:r>
              <a:rPr lang="en-US"/>
              <a:t>(as a result of a group function on that expression)</a:t>
            </a:r>
            <a:endParaRPr/>
          </a:p>
          <a:p>
            <a:pPr indent="0" lvl="1" marL="0" rtl="0" algn="l">
              <a:spcBef>
                <a:spcPts val="0"/>
              </a:spcBef>
              <a:spcAft>
                <a:spcPts val="0"/>
              </a:spcAft>
              <a:buSzPts val="1800"/>
              <a:buNone/>
            </a:pPr>
            <a:r>
              <a:rPr lang="en-US"/>
              <a:t>A value of 0 returned by the </a:t>
            </a:r>
            <a:r>
              <a:rPr lang="en-US">
                <a:latin typeface="Courier New"/>
                <a:ea typeface="Courier New"/>
                <a:cs typeface="Courier New"/>
                <a:sym typeface="Courier New"/>
              </a:rPr>
              <a:t>GROUPING</a:t>
            </a:r>
            <a:r>
              <a:rPr lang="en-US"/>
              <a:t> function based on an expression indicates one of the following:</a:t>
            </a:r>
            <a:endParaRPr/>
          </a:p>
          <a:p>
            <a:pPr indent="-212725" lvl="2" marL="441325" rtl="0" algn="l">
              <a:spcBef>
                <a:spcPts val="0"/>
              </a:spcBef>
              <a:spcAft>
                <a:spcPts val="0"/>
              </a:spcAft>
              <a:buSzPts val="1800"/>
              <a:buNone/>
            </a:pPr>
            <a:r>
              <a:rPr lang="en-US"/>
              <a:t>The expression has been used to calculate the aggregate value.</a:t>
            </a:r>
            <a:endParaRPr/>
          </a:p>
          <a:p>
            <a:pPr indent="-212725" lvl="2" marL="441325" rtl="0" algn="l">
              <a:spcBef>
                <a:spcPts val="0"/>
              </a:spcBef>
              <a:spcAft>
                <a:spcPts val="0"/>
              </a:spcAft>
              <a:buSzPts val="1800"/>
              <a:buNone/>
            </a:pPr>
            <a:r>
              <a:rPr lang="en-US"/>
              <a:t>The </a:t>
            </a:r>
            <a:r>
              <a:rPr lang="en-US">
                <a:latin typeface="Courier New"/>
                <a:ea typeface="Courier New"/>
                <a:cs typeface="Courier New"/>
                <a:sym typeface="Courier New"/>
              </a:rPr>
              <a:t>NULL</a:t>
            </a:r>
            <a:r>
              <a:rPr lang="en-US"/>
              <a:t> value in the expression column is a stored </a:t>
            </a:r>
            <a:r>
              <a:rPr lang="en-US">
                <a:latin typeface="Courier New"/>
                <a:ea typeface="Courier New"/>
                <a:cs typeface="Courier New"/>
                <a:sym typeface="Courier New"/>
              </a:rPr>
              <a:t>NULL</a:t>
            </a:r>
            <a:r>
              <a:rPr lang="en-US"/>
              <a:t> value.</a:t>
            </a:r>
            <a:endParaRPr/>
          </a:p>
          <a:p>
            <a:pPr indent="0" lvl="1" marL="0" rtl="0" algn="l">
              <a:spcBef>
                <a:spcPts val="0"/>
              </a:spcBef>
              <a:spcAft>
                <a:spcPts val="0"/>
              </a:spcAft>
              <a:buSzPts val="1800"/>
              <a:buNone/>
            </a:pPr>
            <a:r>
              <a:rPr lang="en-US"/>
              <a:t>A value of 1 returned by the </a:t>
            </a:r>
            <a:r>
              <a:rPr lang="en-US">
                <a:latin typeface="Courier New"/>
                <a:ea typeface="Courier New"/>
                <a:cs typeface="Courier New"/>
                <a:sym typeface="Courier New"/>
              </a:rPr>
              <a:t>GROUPING</a:t>
            </a:r>
            <a:r>
              <a:rPr lang="en-US"/>
              <a:t> function based on an expression indicates one of the following: </a:t>
            </a:r>
            <a:endParaRPr/>
          </a:p>
          <a:p>
            <a:pPr indent="-212725" lvl="2" marL="441325" rtl="0" algn="l">
              <a:spcBef>
                <a:spcPts val="0"/>
              </a:spcBef>
              <a:spcAft>
                <a:spcPts val="0"/>
              </a:spcAft>
              <a:buSzPts val="1800"/>
              <a:buNone/>
            </a:pPr>
            <a:r>
              <a:rPr lang="en-US"/>
              <a:t>The expression has not been used to calculate the aggregate value. </a:t>
            </a:r>
            <a:endParaRPr/>
          </a:p>
          <a:p>
            <a:pPr indent="-212725" lvl="2" marL="441325" rtl="0" algn="l">
              <a:spcBef>
                <a:spcPts val="0"/>
              </a:spcBef>
              <a:spcAft>
                <a:spcPts val="0"/>
              </a:spcAft>
              <a:buSzPts val="1800"/>
              <a:buNone/>
            </a:pPr>
            <a:r>
              <a:rPr lang="en-US"/>
              <a:t>The </a:t>
            </a:r>
            <a:r>
              <a:rPr lang="en-US">
                <a:latin typeface="Courier New"/>
                <a:ea typeface="Courier New"/>
                <a:cs typeface="Courier New"/>
                <a:sym typeface="Courier New"/>
              </a:rPr>
              <a:t>NULL</a:t>
            </a:r>
            <a:r>
              <a:rPr lang="en-US"/>
              <a:t> value in the expression column is created by </a:t>
            </a:r>
            <a:r>
              <a:rPr lang="en-US">
                <a:latin typeface="Courier New"/>
                <a:ea typeface="Courier New"/>
                <a:cs typeface="Courier New"/>
                <a:sym typeface="Courier New"/>
              </a:rPr>
              <a:t>ROLLUP</a:t>
            </a:r>
            <a:r>
              <a:rPr lang="en-US"/>
              <a:t> or </a:t>
            </a:r>
            <a:r>
              <a:rPr lang="en-US">
                <a:latin typeface="Courier New"/>
                <a:ea typeface="Courier New"/>
                <a:cs typeface="Courier New"/>
                <a:sym typeface="Courier New"/>
              </a:rPr>
              <a:t>CUBE</a:t>
            </a:r>
            <a:r>
              <a:rPr lang="en-US"/>
              <a:t> as a result of grouping.</a:t>
            </a:r>
            <a:endParaRPr/>
          </a:p>
        </p:txBody>
      </p:sp>
      <p:sp>
        <p:nvSpPr>
          <p:cNvPr id="286" name="Google Shape;286;p11: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99" name="Google Shape;299;p12: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0" name="Google Shape;300;p12: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Example of a </a:t>
            </a:r>
            <a:r>
              <a:rPr lang="en-US">
                <a:latin typeface="Courier New"/>
                <a:ea typeface="Courier New"/>
                <a:cs typeface="Courier New"/>
                <a:sym typeface="Courier New"/>
              </a:rPr>
              <a:t>GROUPING</a:t>
            </a:r>
            <a:r>
              <a:rPr lang="en-US"/>
              <a:t> Function </a:t>
            </a:r>
            <a:endParaRPr/>
          </a:p>
          <a:p>
            <a:pPr indent="0" lvl="1" marL="0" rtl="0" algn="l">
              <a:spcBef>
                <a:spcPts val="0"/>
              </a:spcBef>
              <a:spcAft>
                <a:spcPts val="0"/>
              </a:spcAft>
              <a:buSzPts val="1800"/>
              <a:buNone/>
            </a:pPr>
            <a:r>
              <a:rPr lang="en-US"/>
              <a:t>In the example in the slide, consider the summary value 4400 in the first row (labeled 1). This summary value is the total salary for the job ID of AD_ASST within department 10. To calculate this summary value, both the columns </a:t>
            </a:r>
            <a:r>
              <a:rPr lang="en-US">
                <a:latin typeface="Courier New"/>
                <a:ea typeface="Courier New"/>
                <a:cs typeface="Courier New"/>
                <a:sym typeface="Courier New"/>
              </a:rPr>
              <a:t>DEPARTMENT_ID</a:t>
            </a:r>
            <a:r>
              <a:rPr lang="en-US"/>
              <a:t> and </a:t>
            </a:r>
            <a:r>
              <a:rPr lang="en-US">
                <a:latin typeface="Courier New"/>
                <a:ea typeface="Courier New"/>
                <a:cs typeface="Courier New"/>
                <a:sym typeface="Courier New"/>
              </a:rPr>
              <a:t>JOB_ID</a:t>
            </a:r>
            <a:r>
              <a:rPr lang="en-US"/>
              <a:t> have been taken into account. Thus a value of 0 is returned for both the expressions </a:t>
            </a:r>
            <a:r>
              <a:rPr lang="en-US">
                <a:latin typeface="Courier New"/>
                <a:ea typeface="Courier New"/>
                <a:cs typeface="Courier New"/>
                <a:sym typeface="Courier New"/>
              </a:rPr>
              <a:t>GROUPING(department_id)</a:t>
            </a:r>
            <a:r>
              <a:rPr lang="en-US"/>
              <a:t> and </a:t>
            </a:r>
            <a:r>
              <a:rPr lang="en-US">
                <a:latin typeface="Courier New"/>
                <a:ea typeface="Courier New"/>
                <a:cs typeface="Courier New"/>
                <a:sym typeface="Courier New"/>
              </a:rPr>
              <a:t>GROUPING(job_id)</a:t>
            </a:r>
            <a:r>
              <a:rPr lang="en-US"/>
              <a:t>.</a:t>
            </a:r>
            <a:endParaRPr/>
          </a:p>
          <a:p>
            <a:pPr indent="0" lvl="1" marL="0" rtl="0" algn="l">
              <a:spcBef>
                <a:spcPts val="0"/>
              </a:spcBef>
              <a:spcAft>
                <a:spcPts val="0"/>
              </a:spcAft>
              <a:buSzPts val="1800"/>
              <a:buNone/>
            </a:pPr>
            <a:r>
              <a:rPr lang="en-US"/>
              <a:t>Consider the summary value 4400 in the second row (labeled 2). This value is the total salary for department 10 and has been calculated by taking into account the column </a:t>
            </a:r>
            <a:r>
              <a:rPr lang="en-US">
                <a:latin typeface="Courier New"/>
                <a:ea typeface="Courier New"/>
                <a:cs typeface="Courier New"/>
                <a:sym typeface="Courier New"/>
              </a:rPr>
              <a:t>DEPARTMENT_ID</a:t>
            </a:r>
            <a:r>
              <a:rPr lang="en-US"/>
              <a:t>; thus a value of 0 has been returned by </a:t>
            </a:r>
            <a:r>
              <a:rPr lang="en-US">
                <a:solidFill>
                  <a:srgbClr val="FC0128"/>
                </a:solidFill>
                <a:latin typeface="Courier New"/>
                <a:ea typeface="Courier New"/>
                <a:cs typeface="Courier New"/>
                <a:sym typeface="Courier New"/>
              </a:rPr>
              <a:t>GROUPING(</a:t>
            </a:r>
            <a:r>
              <a:rPr lang="en-US">
                <a:latin typeface="Courier New"/>
                <a:ea typeface="Courier New"/>
                <a:cs typeface="Courier New"/>
                <a:sym typeface="Courier New"/>
              </a:rPr>
              <a:t>department_id)</a:t>
            </a:r>
            <a:r>
              <a:rPr lang="en-US"/>
              <a:t>. Because the column </a:t>
            </a:r>
            <a:r>
              <a:rPr lang="en-US">
                <a:latin typeface="Courier New"/>
                <a:ea typeface="Courier New"/>
                <a:cs typeface="Courier New"/>
                <a:sym typeface="Courier New"/>
              </a:rPr>
              <a:t>JOB_ID</a:t>
            </a:r>
            <a:r>
              <a:rPr lang="en-US"/>
              <a:t> has not been taken into account to calculate this value, a value of 1 has been returned for </a:t>
            </a:r>
            <a:r>
              <a:rPr lang="en-US">
                <a:latin typeface="Courier New"/>
                <a:ea typeface="Courier New"/>
                <a:cs typeface="Courier New"/>
                <a:sym typeface="Courier New"/>
              </a:rPr>
              <a:t>GROUPING(job_id)</a:t>
            </a:r>
            <a:r>
              <a:rPr lang="en-US"/>
              <a:t>. You can observe similar output in the fifth row.</a:t>
            </a:r>
            <a:endParaRPr/>
          </a:p>
          <a:p>
            <a:pPr indent="0" lvl="1" marL="0" rtl="0" algn="l">
              <a:spcBef>
                <a:spcPts val="0"/>
              </a:spcBef>
              <a:spcAft>
                <a:spcPts val="0"/>
              </a:spcAft>
              <a:buSzPts val="1800"/>
              <a:buNone/>
            </a:pPr>
            <a:r>
              <a:rPr lang="en-US"/>
              <a:t>In the last row, consider the summary value 23400 (labeled 3). This is the total salary for those departments whose department ID is less than 50 and all job titles. To calculate this summary value, neither of the columns </a:t>
            </a:r>
            <a:r>
              <a:rPr lang="en-US">
                <a:latin typeface="Courier New"/>
                <a:ea typeface="Courier New"/>
                <a:cs typeface="Courier New"/>
                <a:sym typeface="Courier New"/>
              </a:rPr>
              <a:t>DEPARTMENT_ID</a:t>
            </a:r>
            <a:r>
              <a:rPr lang="en-US"/>
              <a:t> and </a:t>
            </a:r>
            <a:r>
              <a:rPr lang="en-US">
                <a:latin typeface="Courier New"/>
                <a:ea typeface="Courier New"/>
                <a:cs typeface="Courier New"/>
                <a:sym typeface="Courier New"/>
              </a:rPr>
              <a:t>JOB_ID</a:t>
            </a:r>
            <a:r>
              <a:rPr lang="en-US"/>
              <a:t> have been taken into account. Thus a value of 1 is returned for both the expressions </a:t>
            </a:r>
            <a:r>
              <a:rPr lang="en-US">
                <a:latin typeface="Courier New"/>
                <a:ea typeface="Courier New"/>
                <a:cs typeface="Courier New"/>
                <a:sym typeface="Courier New"/>
              </a:rPr>
              <a:t>GROUPING(department_id)</a:t>
            </a:r>
            <a:r>
              <a:rPr lang="en-US"/>
              <a:t> and </a:t>
            </a:r>
            <a:r>
              <a:rPr lang="en-US">
                <a:latin typeface="Courier New"/>
                <a:ea typeface="Courier New"/>
                <a:cs typeface="Courier New"/>
                <a:sym typeface="Courier New"/>
              </a:rPr>
              <a:t>GROUPING(job_id)</a:t>
            </a:r>
            <a:r>
              <a:rPr lang="en-US"/>
              <a:t>.</a:t>
            </a:r>
            <a:endParaRPr/>
          </a:p>
          <a:p>
            <a:pPr indent="0" lvl="0" marL="0" rtl="0" algn="l">
              <a:spcBef>
                <a:spcPts val="0"/>
              </a:spcBef>
              <a:spcAft>
                <a:spcPts val="0"/>
              </a:spcAft>
              <a:buClr>
                <a:srgbClr val="0000FF"/>
              </a:buClr>
              <a:buSzPts val="1800"/>
              <a:buNone/>
            </a:pPr>
            <a:r>
              <a:rPr lang="en-US">
                <a:solidFill>
                  <a:srgbClr val="0000FF"/>
                </a:solidFill>
              </a:rPr>
              <a:t>Instructor Note </a:t>
            </a:r>
            <a:endParaRPr b="0" sz="1200">
              <a:solidFill>
                <a:srgbClr val="0000FF"/>
              </a:solidFill>
              <a:latin typeface="Times New Roman"/>
              <a:ea typeface="Times New Roman"/>
              <a:cs typeface="Times New Roman"/>
              <a:sym typeface="Times New Roman"/>
            </a:endParaRPr>
          </a:p>
          <a:p>
            <a:pPr indent="0" lvl="1" marL="0" rtl="0" algn="l">
              <a:spcBef>
                <a:spcPts val="0"/>
              </a:spcBef>
              <a:spcAft>
                <a:spcPts val="0"/>
              </a:spcAft>
              <a:buClr>
                <a:srgbClr val="0000FF"/>
              </a:buClr>
              <a:buSzPts val="1800"/>
              <a:buNone/>
            </a:pPr>
            <a:r>
              <a:rPr lang="en-US">
                <a:solidFill>
                  <a:srgbClr val="0000FF"/>
                </a:solidFill>
              </a:rPr>
              <a:t>Explain that if the same example is run with the </a:t>
            </a:r>
            <a:r>
              <a:rPr lang="en-US">
                <a:solidFill>
                  <a:srgbClr val="0000FF"/>
                </a:solidFill>
                <a:latin typeface="Courier New"/>
                <a:ea typeface="Courier New"/>
                <a:cs typeface="Courier New"/>
                <a:sym typeface="Courier New"/>
              </a:rPr>
              <a:t>CUBE</a:t>
            </a:r>
            <a:r>
              <a:rPr lang="en-US">
                <a:solidFill>
                  <a:srgbClr val="0000FF"/>
                </a:solidFill>
              </a:rPr>
              <a:t> operator, it returns a results set that has 1 for </a:t>
            </a:r>
            <a:r>
              <a:rPr lang="en-US">
                <a:solidFill>
                  <a:srgbClr val="0000FF"/>
                </a:solidFill>
                <a:latin typeface="Courier New"/>
                <a:ea typeface="Courier New"/>
                <a:cs typeface="Courier New"/>
                <a:sym typeface="Courier New"/>
              </a:rPr>
              <a:t>GROUPING(department_id)</a:t>
            </a:r>
            <a:r>
              <a:rPr lang="en-US">
                <a:solidFill>
                  <a:srgbClr val="0000FF"/>
                </a:solidFill>
              </a:rPr>
              <a:t> and 0 for </a:t>
            </a:r>
            <a:r>
              <a:rPr lang="en-US">
                <a:solidFill>
                  <a:srgbClr val="0000FF"/>
                </a:solidFill>
                <a:latin typeface="Courier New"/>
                <a:ea typeface="Courier New"/>
                <a:cs typeface="Courier New"/>
                <a:sym typeface="Courier New"/>
              </a:rPr>
              <a:t>GROUPING(job_id)</a:t>
            </a:r>
            <a:r>
              <a:rPr lang="en-US">
                <a:solidFill>
                  <a:srgbClr val="0000FF"/>
                </a:solidFill>
              </a:rPr>
              <a:t> in the cross-tabulation rows, because the subtotal values are the result of grouping on job irrespective of department number.</a:t>
            </a:r>
            <a:endParaRPr/>
          </a:p>
        </p:txBody>
      </p:sp>
      <p:sp>
        <p:nvSpPr>
          <p:cNvPr id="301" name="Google Shape;301;p12: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2" name="Google Shape;322;p13: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3" name="Google Shape;323;p13: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Font typeface="Courier New"/>
              <a:buNone/>
            </a:pPr>
            <a:r>
              <a:rPr lang="en-US">
                <a:latin typeface="Courier New"/>
                <a:ea typeface="Courier New"/>
                <a:cs typeface="Courier New"/>
                <a:sym typeface="Courier New"/>
              </a:rPr>
              <a:t>GROUPING SETS</a:t>
            </a:r>
            <a:endParaRPr/>
          </a:p>
          <a:p>
            <a:pPr indent="0" lvl="1" marL="0" rtl="0" algn="l">
              <a:spcBef>
                <a:spcPts val="0"/>
              </a:spcBef>
              <a:spcAft>
                <a:spcPts val="0"/>
              </a:spcAft>
              <a:buClr>
                <a:srgbClr val="FC0128"/>
              </a:buClr>
              <a:buSzPts val="1800"/>
              <a:buFont typeface="Courier New"/>
              <a:buNone/>
            </a:pPr>
            <a:r>
              <a:rPr lang="en-US">
                <a:solidFill>
                  <a:srgbClr val="FC0128"/>
                </a:solidFill>
                <a:latin typeface="Courier New"/>
                <a:ea typeface="Courier New"/>
                <a:cs typeface="Courier New"/>
                <a:sym typeface="Courier New"/>
              </a:rPr>
              <a:t>GROUPING SETS</a:t>
            </a:r>
            <a:r>
              <a:rPr lang="en-US"/>
              <a:t> are a further extension of the </a:t>
            </a:r>
            <a:r>
              <a:rPr lang="en-US">
                <a:latin typeface="Courier New"/>
                <a:ea typeface="Courier New"/>
                <a:cs typeface="Courier New"/>
                <a:sym typeface="Courier New"/>
              </a:rPr>
              <a:t>GROUP BY</a:t>
            </a:r>
            <a:r>
              <a:rPr lang="en-US"/>
              <a:t> clause that let you specify multiple groupings of data. Doing so facilitates efficient aggregation and hence facilitates analysis of data across multiple dimensions. </a:t>
            </a:r>
            <a:endParaRPr/>
          </a:p>
          <a:p>
            <a:pPr indent="0" lvl="1" marL="0" rtl="0" algn="l">
              <a:spcBef>
                <a:spcPts val="0"/>
              </a:spcBef>
              <a:spcAft>
                <a:spcPts val="0"/>
              </a:spcAft>
              <a:buSzPts val="1800"/>
              <a:buNone/>
            </a:pPr>
            <a:r>
              <a:rPr lang="en-US"/>
              <a:t>A single </a:t>
            </a:r>
            <a:r>
              <a:rPr lang="en-US">
                <a:latin typeface="Courier New"/>
                <a:ea typeface="Courier New"/>
                <a:cs typeface="Courier New"/>
                <a:sym typeface="Courier New"/>
              </a:rPr>
              <a:t>SELECT</a:t>
            </a:r>
            <a:r>
              <a:rPr lang="en-US"/>
              <a:t> statement can now be written using </a:t>
            </a:r>
            <a:r>
              <a:rPr lang="en-US">
                <a:latin typeface="Courier New"/>
                <a:ea typeface="Courier New"/>
                <a:cs typeface="Courier New"/>
                <a:sym typeface="Courier New"/>
              </a:rPr>
              <a:t>GROUPING SETS</a:t>
            </a:r>
            <a:r>
              <a:rPr lang="en-US"/>
              <a:t> to specify various groupings (that can also include </a:t>
            </a:r>
            <a:r>
              <a:rPr lang="en-US">
                <a:latin typeface="Courier New"/>
                <a:ea typeface="Courier New"/>
                <a:cs typeface="Courier New"/>
                <a:sym typeface="Courier New"/>
              </a:rPr>
              <a:t>ROLLUP</a:t>
            </a:r>
            <a:r>
              <a:rPr lang="en-US"/>
              <a:t> or </a:t>
            </a:r>
            <a:r>
              <a:rPr lang="en-US">
                <a:latin typeface="Courier New"/>
                <a:ea typeface="Courier New"/>
                <a:cs typeface="Courier New"/>
                <a:sym typeface="Courier New"/>
              </a:rPr>
              <a:t>CUBE</a:t>
            </a:r>
            <a:r>
              <a:rPr lang="en-US"/>
              <a:t> operators), rather than multiple </a:t>
            </a:r>
            <a:r>
              <a:rPr lang="en-US">
                <a:latin typeface="Courier New"/>
                <a:ea typeface="Courier New"/>
                <a:cs typeface="Courier New"/>
                <a:sym typeface="Courier New"/>
              </a:rPr>
              <a:t>SELECT</a:t>
            </a:r>
            <a:r>
              <a:rPr lang="en-US"/>
              <a:t> statements combined by </a:t>
            </a:r>
            <a:r>
              <a:rPr lang="en-US">
                <a:latin typeface="Courier New"/>
                <a:ea typeface="Courier New"/>
                <a:cs typeface="Courier New"/>
                <a:sym typeface="Courier New"/>
              </a:rPr>
              <a:t>UNION ALL </a:t>
            </a:r>
            <a:r>
              <a:rPr lang="en-US"/>
              <a:t>operators. For example, you can say:</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 manager_id, AVG(salary)</a:t>
            </a:r>
            <a:br>
              <a:rPr lang="en-US">
                <a:latin typeface="Courier New"/>
                <a:ea typeface="Courier New"/>
                <a:cs typeface="Courier New"/>
                <a:sym typeface="Courier New"/>
              </a:rPr>
            </a:br>
            <a:r>
              <a:rPr lang="en-US">
                <a:latin typeface="Courier New"/>
                <a:ea typeface="Courier New"/>
                <a:cs typeface="Courier New"/>
                <a:sym typeface="Courier New"/>
              </a:rPr>
              <a:t>   FROM     employees</a:t>
            </a:r>
            <a:br>
              <a:rPr lang="en-US">
                <a:latin typeface="Courier New"/>
                <a:ea typeface="Courier New"/>
                <a:cs typeface="Courier New"/>
                <a:sym typeface="Courier New"/>
              </a:rPr>
            </a:br>
            <a:r>
              <a:rPr lang="en-US">
                <a:latin typeface="Courier New"/>
                <a:ea typeface="Courier New"/>
                <a:cs typeface="Courier New"/>
                <a:sym typeface="Courier New"/>
              </a:rPr>
              <a:t>   GROUP BY GROUPING SETS</a:t>
            </a:r>
            <a:br>
              <a:rPr lang="en-US">
                <a:latin typeface="Courier New"/>
                <a:ea typeface="Courier New"/>
                <a:cs typeface="Courier New"/>
                <a:sym typeface="Courier New"/>
              </a:rPr>
            </a:br>
            <a:r>
              <a:rPr lang="en-US">
                <a:latin typeface="Courier New"/>
                <a:ea typeface="Courier New"/>
                <a:cs typeface="Courier New"/>
                <a:sym typeface="Courier New"/>
              </a:rPr>
              <a:t>   ((department_id, job_id, manager_id),</a:t>
            </a:r>
            <a:br>
              <a:rPr lang="en-US">
                <a:latin typeface="Courier New"/>
                <a:ea typeface="Courier New"/>
                <a:cs typeface="Courier New"/>
                <a:sym typeface="Courier New"/>
              </a:rPr>
            </a:br>
            <a:r>
              <a:rPr lang="en-US">
                <a:latin typeface="Courier New"/>
                <a:ea typeface="Courier New"/>
                <a:cs typeface="Courier New"/>
                <a:sym typeface="Courier New"/>
              </a:rPr>
              <a:t>   (department_id, manager_id),(job_id, manager_id));</a:t>
            </a:r>
            <a:r>
              <a:rPr b="1" lang="en-US">
                <a:latin typeface="Courier New"/>
                <a:ea typeface="Courier New"/>
                <a:cs typeface="Courier New"/>
                <a:sym typeface="Courier New"/>
              </a:rPr>
              <a:t> </a:t>
            </a:r>
            <a:endParaRPr/>
          </a:p>
          <a:p>
            <a:pPr indent="0" lvl="1" marL="0" rtl="0" algn="l">
              <a:spcBef>
                <a:spcPts val="0"/>
              </a:spcBef>
              <a:spcAft>
                <a:spcPts val="0"/>
              </a:spcAft>
              <a:buSzPts val="1800"/>
              <a:buNone/>
            </a:pPr>
            <a:r>
              <a:rPr lang="en-US"/>
              <a:t>This statement calculates aggregates over three groupings: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(department_id, job_id, manager_id), (department_id, manager_id)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and (job_id, manager_id) </a:t>
            </a:r>
            <a:endParaRPr/>
          </a:p>
          <a:p>
            <a:pPr indent="0" lvl="1" marL="0" rtl="0" algn="l">
              <a:spcBef>
                <a:spcPts val="0"/>
              </a:spcBef>
              <a:spcAft>
                <a:spcPts val="0"/>
              </a:spcAft>
              <a:buSzPts val="1800"/>
              <a:buNone/>
            </a:pPr>
            <a:r>
              <a:rPr lang="en-US"/>
              <a:t>Without this enhancement in Oracle9</a:t>
            </a:r>
            <a:r>
              <a:rPr i="1" lang="en-US"/>
              <a:t>i</a:t>
            </a:r>
            <a:r>
              <a:rPr lang="en-US"/>
              <a:t>, multiple queries combined together with </a:t>
            </a:r>
            <a:r>
              <a:rPr lang="en-US">
                <a:latin typeface="Courier New"/>
                <a:ea typeface="Courier New"/>
                <a:cs typeface="Courier New"/>
                <a:sym typeface="Courier New"/>
              </a:rPr>
              <a:t>UNION ALL</a:t>
            </a:r>
            <a:r>
              <a:rPr lang="en-US"/>
              <a:t> are required to get the output of the preceding </a:t>
            </a:r>
            <a:r>
              <a:rPr lang="en-US">
                <a:latin typeface="Courier New"/>
                <a:ea typeface="Courier New"/>
                <a:cs typeface="Courier New"/>
                <a:sym typeface="Courier New"/>
              </a:rPr>
              <a:t>SELECT</a:t>
            </a:r>
            <a:r>
              <a:rPr lang="en-US"/>
              <a:t> statement. A multiquery approach is inefficient, for it requires multiple scans of the same data.</a:t>
            </a:r>
            <a:endParaRPr/>
          </a:p>
        </p:txBody>
      </p:sp>
      <p:sp>
        <p:nvSpPr>
          <p:cNvPr id="324" name="Google Shape;324;p13: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4: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4" name="Google Shape;334;p14: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5" name="Google Shape;335;p14:notes"/>
          <p:cNvSpPr txBox="1"/>
          <p:nvPr>
            <p:ph idx="1" type="body"/>
          </p:nvPr>
        </p:nvSpPr>
        <p:spPr>
          <a:xfrm>
            <a:off x="409575" y="379412"/>
            <a:ext cx="5995987" cy="8112125"/>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Font typeface="Courier New"/>
              <a:buNone/>
            </a:pPr>
            <a:r>
              <a:rPr lang="en-US">
                <a:latin typeface="Courier New"/>
                <a:ea typeface="Courier New"/>
                <a:cs typeface="Courier New"/>
                <a:sym typeface="Courier New"/>
              </a:rPr>
              <a:t>GROUPING SETS</a:t>
            </a:r>
            <a:r>
              <a:rPr lang="en-US"/>
              <a:t> (continued)</a:t>
            </a:r>
            <a:endParaRPr/>
          </a:p>
          <a:p>
            <a:pPr indent="0" lvl="1" marL="0" rtl="0" algn="l">
              <a:spcBef>
                <a:spcPts val="0"/>
              </a:spcBef>
              <a:spcAft>
                <a:spcPts val="0"/>
              </a:spcAft>
              <a:buSzPts val="1800"/>
              <a:buNone/>
            </a:pPr>
            <a:r>
              <a:rPr lang="en-US"/>
              <a:t>Compare the preceding statement with this alternative: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 manager_id, AVG(salary)</a:t>
            </a:r>
            <a:br>
              <a:rPr lang="en-US">
                <a:latin typeface="Courier New"/>
                <a:ea typeface="Courier New"/>
                <a:cs typeface="Courier New"/>
                <a:sym typeface="Courier New"/>
              </a:rPr>
            </a:br>
            <a:r>
              <a:rPr lang="en-US">
                <a:latin typeface="Courier New"/>
                <a:ea typeface="Courier New"/>
                <a:cs typeface="Courier New"/>
                <a:sym typeface="Courier New"/>
              </a:rPr>
              <a:t>   FROM     employees</a:t>
            </a:r>
            <a:br>
              <a:rPr lang="en-US">
                <a:latin typeface="Courier New"/>
                <a:ea typeface="Courier New"/>
                <a:cs typeface="Courier New"/>
                <a:sym typeface="Courier New"/>
              </a:rPr>
            </a:br>
            <a:r>
              <a:rPr lang="en-US">
                <a:latin typeface="Courier New"/>
                <a:ea typeface="Courier New"/>
                <a:cs typeface="Courier New"/>
                <a:sym typeface="Courier New"/>
              </a:rPr>
              <a:t>   GROUP BY CUBE(department_id, job_id, manager_id);</a:t>
            </a:r>
            <a:endParaRPr/>
          </a:p>
          <a:p>
            <a:pPr indent="0" lvl="1" marL="0" rtl="0" algn="l">
              <a:spcBef>
                <a:spcPts val="0"/>
              </a:spcBef>
              <a:spcAft>
                <a:spcPts val="0"/>
              </a:spcAft>
              <a:buSzPts val="1800"/>
              <a:buNone/>
            </a:pPr>
            <a:r>
              <a:rPr lang="en-US"/>
              <a:t>The preceding statement computes all the 8 (2 *2 *2) groupings, though only the groups      </a:t>
            </a:r>
            <a:r>
              <a:rPr lang="en-US">
                <a:latin typeface="Courier New"/>
                <a:ea typeface="Courier New"/>
                <a:cs typeface="Courier New"/>
                <a:sym typeface="Courier New"/>
              </a:rPr>
              <a:t>(department_id, job_id, manager_id), (department_id, manager_id) </a:t>
            </a:r>
            <a:r>
              <a:rPr lang="en-US"/>
              <a:t>and</a:t>
            </a:r>
            <a:r>
              <a:rPr lang="en-US">
                <a:latin typeface="Courier New"/>
                <a:ea typeface="Courier New"/>
                <a:cs typeface="Courier New"/>
                <a:sym typeface="Courier New"/>
              </a:rPr>
              <a:t> (job_id, manager_id)</a:t>
            </a:r>
            <a:r>
              <a:rPr lang="en-US"/>
              <a:t>are of interest to you.</a:t>
            </a:r>
            <a:endParaRPr/>
          </a:p>
          <a:p>
            <a:pPr indent="0" lvl="1" marL="0" rtl="0" algn="l">
              <a:spcBef>
                <a:spcPts val="0"/>
              </a:spcBef>
              <a:spcAft>
                <a:spcPts val="0"/>
              </a:spcAft>
              <a:buSzPts val="1800"/>
              <a:buNone/>
            </a:pPr>
            <a:r>
              <a:rPr lang="en-US"/>
              <a:t>Another alternative is the following statement: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 manager_id, AVG(salary)</a:t>
            </a:r>
            <a:br>
              <a:rPr lang="en-US">
                <a:latin typeface="Courier New"/>
                <a:ea typeface="Courier New"/>
                <a:cs typeface="Courier New"/>
                <a:sym typeface="Courier New"/>
              </a:rPr>
            </a:br>
            <a:r>
              <a:rPr lang="en-US">
                <a:latin typeface="Courier New"/>
                <a:ea typeface="Courier New"/>
                <a:cs typeface="Courier New"/>
                <a:sym typeface="Courier New"/>
              </a:rPr>
              <a:t>   FROM     employees</a:t>
            </a:r>
            <a:br>
              <a:rPr lang="en-US">
                <a:latin typeface="Courier New"/>
                <a:ea typeface="Courier New"/>
                <a:cs typeface="Courier New"/>
                <a:sym typeface="Courier New"/>
              </a:rPr>
            </a:br>
            <a:r>
              <a:rPr lang="en-US">
                <a:latin typeface="Courier New"/>
                <a:ea typeface="Courier New"/>
                <a:cs typeface="Courier New"/>
                <a:sym typeface="Courier New"/>
              </a:rPr>
              <a:t>   GROUP BY department_id, job_id, manager_id </a:t>
            </a:r>
            <a:br>
              <a:rPr lang="en-US">
                <a:latin typeface="Courier New"/>
                <a:ea typeface="Courier New"/>
                <a:cs typeface="Courier New"/>
                <a:sym typeface="Courier New"/>
              </a:rPr>
            </a:br>
            <a:r>
              <a:rPr lang="en-US">
                <a:latin typeface="Courier New"/>
                <a:ea typeface="Courier New"/>
                <a:cs typeface="Courier New"/>
                <a:sym typeface="Courier New"/>
              </a:rPr>
              <a:t>   UNION ALL</a:t>
            </a:r>
            <a:br>
              <a:rPr lang="en-US">
                <a:latin typeface="Courier New"/>
                <a:ea typeface="Courier New"/>
                <a:cs typeface="Courier New"/>
                <a:sym typeface="Courier New"/>
              </a:rPr>
            </a:br>
            <a:r>
              <a:rPr lang="en-US">
                <a:latin typeface="Courier New"/>
                <a:ea typeface="Courier New"/>
                <a:cs typeface="Courier New"/>
                <a:sym typeface="Courier New"/>
              </a:rPr>
              <a:t>   SELECT   department_id, NULL, manager_id, AVG(salary)</a:t>
            </a:r>
            <a:br>
              <a:rPr lang="en-US">
                <a:latin typeface="Courier New"/>
                <a:ea typeface="Courier New"/>
                <a:cs typeface="Courier New"/>
                <a:sym typeface="Courier New"/>
              </a:rPr>
            </a:br>
            <a:r>
              <a:rPr lang="en-US">
                <a:latin typeface="Courier New"/>
                <a:ea typeface="Courier New"/>
                <a:cs typeface="Courier New"/>
                <a:sym typeface="Courier New"/>
              </a:rPr>
              <a:t>   FROM     employees</a:t>
            </a:r>
            <a:br>
              <a:rPr lang="en-US">
                <a:latin typeface="Courier New"/>
                <a:ea typeface="Courier New"/>
                <a:cs typeface="Courier New"/>
                <a:sym typeface="Courier New"/>
              </a:rPr>
            </a:br>
            <a:r>
              <a:rPr lang="en-US">
                <a:latin typeface="Courier New"/>
                <a:ea typeface="Courier New"/>
                <a:cs typeface="Courier New"/>
                <a:sym typeface="Courier New"/>
              </a:rPr>
              <a:t>   GROUP BY department_id, manager_id</a:t>
            </a:r>
            <a:br>
              <a:rPr lang="en-US">
                <a:latin typeface="Courier New"/>
                <a:ea typeface="Courier New"/>
                <a:cs typeface="Courier New"/>
                <a:sym typeface="Courier New"/>
              </a:rPr>
            </a:br>
            <a:r>
              <a:rPr lang="en-US">
                <a:latin typeface="Courier New"/>
                <a:ea typeface="Courier New"/>
                <a:cs typeface="Courier New"/>
                <a:sym typeface="Courier New"/>
              </a:rPr>
              <a:t>   UNION ALL</a:t>
            </a:r>
            <a:br>
              <a:rPr lang="en-US">
                <a:latin typeface="Courier New"/>
                <a:ea typeface="Courier New"/>
                <a:cs typeface="Courier New"/>
                <a:sym typeface="Courier New"/>
              </a:rPr>
            </a:br>
            <a:r>
              <a:rPr lang="en-US">
                <a:latin typeface="Courier New"/>
                <a:ea typeface="Courier New"/>
                <a:cs typeface="Courier New"/>
                <a:sym typeface="Courier New"/>
              </a:rPr>
              <a:t>   SELECT   NULL, job_id, manager_id, AVG(salary)</a:t>
            </a:r>
            <a:br>
              <a:rPr lang="en-US">
                <a:latin typeface="Courier New"/>
                <a:ea typeface="Courier New"/>
                <a:cs typeface="Courier New"/>
                <a:sym typeface="Courier New"/>
              </a:rPr>
            </a:br>
            <a:r>
              <a:rPr lang="en-US">
                <a:latin typeface="Courier New"/>
                <a:ea typeface="Courier New"/>
                <a:cs typeface="Courier New"/>
                <a:sym typeface="Courier New"/>
              </a:rPr>
              <a:t>   FROM     employees</a:t>
            </a:r>
            <a:br>
              <a:rPr lang="en-US">
                <a:latin typeface="Courier New"/>
                <a:ea typeface="Courier New"/>
                <a:cs typeface="Courier New"/>
                <a:sym typeface="Courier New"/>
              </a:rPr>
            </a:br>
            <a:r>
              <a:rPr lang="en-US">
                <a:latin typeface="Courier New"/>
                <a:ea typeface="Courier New"/>
                <a:cs typeface="Courier New"/>
                <a:sym typeface="Courier New"/>
              </a:rPr>
              <a:t>   GROUP BY job_id, manager_id;</a:t>
            </a:r>
            <a:endParaRPr/>
          </a:p>
          <a:p>
            <a:pPr indent="0" lvl="1" marL="0" rtl="0" algn="l">
              <a:spcBef>
                <a:spcPts val="0"/>
              </a:spcBef>
              <a:spcAft>
                <a:spcPts val="0"/>
              </a:spcAft>
              <a:buSzPts val="1800"/>
              <a:buNone/>
            </a:pPr>
            <a:r>
              <a:rPr lang="en-US"/>
              <a:t>This statement requires three scans of the base table, making it inefficient.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CUBE</a:t>
            </a:r>
            <a:r>
              <a:rPr lang="en-US"/>
              <a:t> and </a:t>
            </a:r>
            <a:r>
              <a:rPr lang="en-US">
                <a:latin typeface="Courier New"/>
                <a:ea typeface="Courier New"/>
                <a:cs typeface="Courier New"/>
                <a:sym typeface="Courier New"/>
              </a:rPr>
              <a:t>ROLLUP</a:t>
            </a:r>
            <a:r>
              <a:rPr lang="en-US"/>
              <a:t> can be thought of as grouping sets with very specific semantics. The following equivalencies show this fact: </a:t>
            </a:r>
            <a:endParaRPr/>
          </a:p>
        </p:txBody>
      </p:sp>
      <p:grpSp>
        <p:nvGrpSpPr>
          <p:cNvPr id="336" name="Google Shape;336;p14:notes"/>
          <p:cNvGrpSpPr/>
          <p:nvPr/>
        </p:nvGrpSpPr>
        <p:grpSpPr>
          <a:xfrm>
            <a:off x="623887" y="4913312"/>
            <a:ext cx="5789612" cy="1524000"/>
            <a:chOff x="401" y="3151"/>
            <a:chExt cx="3718" cy="977"/>
          </a:xfrm>
        </p:grpSpPr>
        <p:sp>
          <p:nvSpPr>
            <p:cNvPr id="337" name="Google Shape;337;p14:notes"/>
            <p:cNvSpPr txBox="1"/>
            <p:nvPr/>
          </p:nvSpPr>
          <p:spPr>
            <a:xfrm>
              <a:off x="1329" y="3639"/>
              <a:ext cx="2790" cy="489"/>
            </a:xfrm>
            <a:prstGeom prst="rect">
              <a:avLst/>
            </a:prstGeom>
            <a:noFill/>
            <a:ln>
              <a:noFill/>
            </a:ln>
          </p:spPr>
          <p:txBody>
            <a:bodyPr anchorCtr="0" anchor="t" bIns="41175" lIns="83825" spcFirstLastPara="1" rIns="83825" wrap="square" tIns="4117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GROUPING SETS ((a, b, c), (a, b),(a), ())</a:t>
              </a:r>
              <a:endParaRPr/>
            </a:p>
            <a:p>
              <a:pPr indent="0" lvl="0" marL="0" marR="0" rtl="0" algn="l">
                <a:lnSpc>
                  <a:spcPct val="100000"/>
                </a:lnSpc>
                <a:spcBef>
                  <a:spcPts val="0"/>
                </a:spcBef>
                <a:spcAft>
                  <a:spcPts val="0"/>
                </a:spcAft>
                <a:buNone/>
              </a:pPr>
              <a:r>
                <a:t/>
              </a:r>
              <a:endParaRPr b="0" i="0" sz="1100" u="none">
                <a:solidFill>
                  <a:srgbClr val="000000"/>
                </a:solidFill>
                <a:latin typeface="Courier New"/>
                <a:ea typeface="Courier New"/>
                <a:cs typeface="Courier New"/>
                <a:sym typeface="Courier New"/>
              </a:endParaRPr>
            </a:p>
          </p:txBody>
        </p:sp>
        <p:sp>
          <p:nvSpPr>
            <p:cNvPr id="338" name="Google Shape;338;p14:notes"/>
            <p:cNvSpPr txBox="1"/>
            <p:nvPr/>
          </p:nvSpPr>
          <p:spPr>
            <a:xfrm>
              <a:off x="401" y="3639"/>
              <a:ext cx="928" cy="489"/>
            </a:xfrm>
            <a:prstGeom prst="rect">
              <a:avLst/>
            </a:prstGeom>
            <a:noFill/>
            <a:ln>
              <a:noFill/>
            </a:ln>
          </p:spPr>
          <p:txBody>
            <a:bodyPr anchorCtr="0" anchor="t" bIns="41175" lIns="83825" spcFirstLastPara="1" rIns="83825" wrap="square" tIns="4117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ROLLUP(a, b,c) </a:t>
              </a:r>
              <a:endParaRPr/>
            </a:p>
            <a:p>
              <a:pPr indent="0" lvl="0" marL="0" marR="0" rtl="0" algn="l">
                <a:lnSpc>
                  <a:spcPct val="100000"/>
                </a:lnSpc>
                <a:spcBef>
                  <a:spcPts val="33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is equivalent to </a:t>
              </a:r>
              <a:endParaRPr/>
            </a:p>
            <a:p>
              <a:pPr indent="0" lvl="0" marL="0" marR="0" rtl="0" algn="l">
                <a:lnSpc>
                  <a:spcPct val="100000"/>
                </a:lnSpc>
                <a:spcBef>
                  <a:spcPts val="0"/>
                </a:spcBef>
                <a:spcAft>
                  <a:spcPts val="0"/>
                </a:spcAft>
                <a:buNone/>
              </a:pPr>
              <a:r>
                <a:t/>
              </a:r>
              <a:endParaRPr b="0" i="0" sz="1100" u="none">
                <a:solidFill>
                  <a:srgbClr val="000000"/>
                </a:solidFill>
                <a:latin typeface="Times New Roman"/>
                <a:ea typeface="Times New Roman"/>
                <a:cs typeface="Times New Roman"/>
                <a:sym typeface="Times New Roman"/>
              </a:endParaRPr>
            </a:p>
          </p:txBody>
        </p:sp>
        <p:sp>
          <p:nvSpPr>
            <p:cNvPr id="339" name="Google Shape;339;p14:notes"/>
            <p:cNvSpPr txBox="1"/>
            <p:nvPr/>
          </p:nvSpPr>
          <p:spPr>
            <a:xfrm>
              <a:off x="1329" y="3151"/>
              <a:ext cx="2790" cy="488"/>
            </a:xfrm>
            <a:prstGeom prst="rect">
              <a:avLst/>
            </a:prstGeom>
            <a:noFill/>
            <a:ln>
              <a:noFill/>
            </a:ln>
          </p:spPr>
          <p:txBody>
            <a:bodyPr anchorCtr="0" anchor="t" bIns="41175" lIns="83825" spcFirstLastPara="1" rIns="83825" wrap="square" tIns="4117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GROUPING SETS </a:t>
              </a:r>
              <a:br>
                <a:rPr b="0" i="0" lang="en-US" sz="1100" u="none">
                  <a:solidFill>
                    <a:srgbClr val="000000"/>
                  </a:solidFill>
                  <a:latin typeface="Courier New"/>
                  <a:ea typeface="Courier New"/>
                  <a:cs typeface="Courier New"/>
                  <a:sym typeface="Courier New"/>
                </a:rPr>
              </a:br>
              <a:r>
                <a:rPr b="0" i="0" lang="en-US" sz="1100" u="none">
                  <a:solidFill>
                    <a:srgbClr val="000000"/>
                  </a:solidFill>
                  <a:latin typeface="Courier New"/>
                  <a:ea typeface="Courier New"/>
                  <a:cs typeface="Courier New"/>
                  <a:sym typeface="Courier New"/>
                </a:rPr>
                <a:t>((a, b, c), (a, b), (a, c), (b, c), </a:t>
              </a:r>
              <a:br>
                <a:rPr b="0" i="0" lang="en-US" sz="1100" u="none">
                  <a:solidFill>
                    <a:srgbClr val="000000"/>
                  </a:solidFill>
                  <a:latin typeface="Courier New"/>
                  <a:ea typeface="Courier New"/>
                  <a:cs typeface="Courier New"/>
                  <a:sym typeface="Courier New"/>
                </a:rPr>
              </a:br>
              <a:r>
                <a:rPr b="0" i="0" lang="en-US" sz="1100" u="none">
                  <a:solidFill>
                    <a:srgbClr val="000000"/>
                  </a:solidFill>
                  <a:latin typeface="Courier New"/>
                  <a:ea typeface="Courier New"/>
                  <a:cs typeface="Courier New"/>
                  <a:sym typeface="Courier New"/>
                </a:rPr>
                <a:t> (a), (b), (c), ())</a:t>
              </a:r>
              <a:endParaRPr/>
            </a:p>
            <a:p>
              <a:pPr indent="0" lvl="0" marL="0" marR="0" rtl="0" algn="l">
                <a:lnSpc>
                  <a:spcPct val="100000"/>
                </a:lnSpc>
                <a:spcBef>
                  <a:spcPts val="0"/>
                </a:spcBef>
                <a:spcAft>
                  <a:spcPts val="0"/>
                </a:spcAft>
                <a:buNone/>
              </a:pPr>
              <a:r>
                <a:t/>
              </a:r>
              <a:endParaRPr b="0" i="0" sz="1100" u="none">
                <a:solidFill>
                  <a:srgbClr val="000000"/>
                </a:solidFill>
                <a:latin typeface="Courier New"/>
                <a:ea typeface="Courier New"/>
                <a:cs typeface="Courier New"/>
                <a:sym typeface="Courier New"/>
              </a:endParaRPr>
            </a:p>
          </p:txBody>
        </p:sp>
        <p:sp>
          <p:nvSpPr>
            <p:cNvPr id="340" name="Google Shape;340;p14:notes"/>
            <p:cNvSpPr txBox="1"/>
            <p:nvPr/>
          </p:nvSpPr>
          <p:spPr>
            <a:xfrm>
              <a:off x="401" y="3151"/>
              <a:ext cx="928" cy="488"/>
            </a:xfrm>
            <a:prstGeom prst="rect">
              <a:avLst/>
            </a:prstGeom>
            <a:noFill/>
            <a:ln>
              <a:noFill/>
            </a:ln>
          </p:spPr>
          <p:txBody>
            <a:bodyPr anchorCtr="0" anchor="t" bIns="41175" lIns="83825" spcFirstLastPara="1" rIns="83825" wrap="square" tIns="4117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CUBE(a, b, c)</a:t>
              </a:r>
              <a:endParaRPr/>
            </a:p>
            <a:p>
              <a:pPr indent="0" lvl="0" marL="0" marR="0" rtl="0" algn="l">
                <a:lnSpc>
                  <a:spcPct val="100000"/>
                </a:lnSpc>
                <a:spcBef>
                  <a:spcPts val="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is equivalent to</a:t>
              </a:r>
              <a:endParaRPr/>
            </a:p>
          </p:txBody>
        </p:sp>
        <p:cxnSp>
          <p:nvCxnSpPr>
            <p:cNvPr id="341" name="Google Shape;341;p14:notes"/>
            <p:cNvCxnSpPr/>
            <p:nvPr/>
          </p:nvCxnSpPr>
          <p:spPr>
            <a:xfrm>
              <a:off x="401" y="3151"/>
              <a:ext cx="3718" cy="0"/>
            </a:xfrm>
            <a:prstGeom prst="straightConnector1">
              <a:avLst/>
            </a:prstGeom>
            <a:noFill/>
            <a:ln cap="flat" cmpd="sng" w="12700">
              <a:solidFill>
                <a:srgbClr val="000000"/>
              </a:solidFill>
              <a:prstDash val="solid"/>
              <a:miter lim="800000"/>
              <a:headEnd len="med" w="med" type="none"/>
              <a:tailEnd len="med" w="med" type="none"/>
            </a:ln>
          </p:spPr>
        </p:cxnSp>
        <p:cxnSp>
          <p:nvCxnSpPr>
            <p:cNvPr id="342" name="Google Shape;342;p14:notes"/>
            <p:cNvCxnSpPr/>
            <p:nvPr/>
          </p:nvCxnSpPr>
          <p:spPr>
            <a:xfrm>
              <a:off x="401" y="3639"/>
              <a:ext cx="3718" cy="0"/>
            </a:xfrm>
            <a:prstGeom prst="straightConnector1">
              <a:avLst/>
            </a:prstGeom>
            <a:noFill/>
            <a:ln cap="flat" cmpd="sng" w="12700">
              <a:solidFill>
                <a:srgbClr val="000000"/>
              </a:solidFill>
              <a:prstDash val="solid"/>
              <a:miter lim="800000"/>
              <a:headEnd len="med" w="med" type="none"/>
              <a:tailEnd len="med" w="med" type="none"/>
            </a:ln>
          </p:spPr>
        </p:cxnSp>
        <p:cxnSp>
          <p:nvCxnSpPr>
            <p:cNvPr id="343" name="Google Shape;343;p14:notes"/>
            <p:cNvCxnSpPr/>
            <p:nvPr/>
          </p:nvCxnSpPr>
          <p:spPr>
            <a:xfrm>
              <a:off x="401" y="4128"/>
              <a:ext cx="3718" cy="0"/>
            </a:xfrm>
            <a:prstGeom prst="straightConnector1">
              <a:avLst/>
            </a:prstGeom>
            <a:noFill/>
            <a:ln cap="flat" cmpd="sng" w="12700">
              <a:solidFill>
                <a:srgbClr val="000000"/>
              </a:solidFill>
              <a:prstDash val="solid"/>
              <a:miter lim="800000"/>
              <a:headEnd len="med" w="med" type="none"/>
              <a:tailEnd len="med" w="med" type="none"/>
            </a:ln>
          </p:spPr>
        </p:cxnSp>
        <p:cxnSp>
          <p:nvCxnSpPr>
            <p:cNvPr id="344" name="Google Shape;344;p14:notes"/>
            <p:cNvCxnSpPr/>
            <p:nvPr/>
          </p:nvCxnSpPr>
          <p:spPr>
            <a:xfrm>
              <a:off x="401" y="3151"/>
              <a:ext cx="0" cy="977"/>
            </a:xfrm>
            <a:prstGeom prst="straightConnector1">
              <a:avLst/>
            </a:prstGeom>
            <a:noFill/>
            <a:ln cap="flat" cmpd="sng" w="12700">
              <a:solidFill>
                <a:srgbClr val="000000"/>
              </a:solidFill>
              <a:prstDash val="solid"/>
              <a:miter lim="800000"/>
              <a:headEnd len="med" w="med" type="none"/>
              <a:tailEnd len="med" w="med" type="none"/>
            </a:ln>
          </p:spPr>
        </p:cxnSp>
        <p:cxnSp>
          <p:nvCxnSpPr>
            <p:cNvPr id="345" name="Google Shape;345;p14:notes"/>
            <p:cNvCxnSpPr/>
            <p:nvPr/>
          </p:nvCxnSpPr>
          <p:spPr>
            <a:xfrm>
              <a:off x="1341" y="3151"/>
              <a:ext cx="0" cy="977"/>
            </a:xfrm>
            <a:prstGeom prst="straightConnector1">
              <a:avLst/>
            </a:prstGeom>
            <a:noFill/>
            <a:ln cap="flat" cmpd="sng" w="12700">
              <a:solidFill>
                <a:srgbClr val="000000"/>
              </a:solidFill>
              <a:prstDash val="solid"/>
              <a:miter lim="800000"/>
              <a:headEnd len="med" w="med" type="none"/>
              <a:tailEnd len="med" w="med" type="none"/>
            </a:ln>
          </p:spPr>
        </p:cxnSp>
        <p:cxnSp>
          <p:nvCxnSpPr>
            <p:cNvPr id="346" name="Google Shape;346;p14:notes"/>
            <p:cNvCxnSpPr/>
            <p:nvPr/>
          </p:nvCxnSpPr>
          <p:spPr>
            <a:xfrm>
              <a:off x="4119" y="3151"/>
              <a:ext cx="0" cy="977"/>
            </a:xfrm>
            <a:prstGeom prst="straightConnector1">
              <a:avLst/>
            </a:prstGeom>
            <a:noFill/>
            <a:ln cap="flat" cmpd="sng" w="12700">
              <a:solidFill>
                <a:srgbClr val="000000"/>
              </a:solidFill>
              <a:prstDash val="solid"/>
              <a:miter lim="800000"/>
              <a:headEnd len="med" w="med" type="none"/>
              <a:tailEnd len="med" w="med" type="none"/>
            </a:ln>
          </p:spPr>
        </p:cxnSp>
      </p:grpSp>
      <p:sp>
        <p:nvSpPr>
          <p:cNvPr id="347" name="Google Shape;347;p14: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6" name="Google Shape;356;p15: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7" name="Google Shape;357;p15: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Font typeface="Courier New"/>
              <a:buNone/>
            </a:pPr>
            <a:r>
              <a:rPr lang="en-US">
                <a:latin typeface="Courier New"/>
                <a:ea typeface="Courier New"/>
                <a:cs typeface="Courier New"/>
                <a:sym typeface="Courier New"/>
              </a:rPr>
              <a:t>GROUPING SETS</a:t>
            </a:r>
            <a:r>
              <a:rPr lang="en-US"/>
              <a:t>: Example</a:t>
            </a:r>
            <a:endParaRPr/>
          </a:p>
          <a:p>
            <a:pPr indent="0" lvl="1" marL="0" rtl="0" algn="l">
              <a:lnSpc>
                <a:spcPct val="95000"/>
              </a:lnSpc>
              <a:spcBef>
                <a:spcPts val="0"/>
              </a:spcBef>
              <a:spcAft>
                <a:spcPts val="0"/>
              </a:spcAft>
              <a:buSzPts val="1800"/>
              <a:buNone/>
            </a:pPr>
            <a:r>
              <a:rPr lang="en-US"/>
              <a:t>The query in the slide calculates aggregates over two groupings. The table is divided into the following groups:</a:t>
            </a:r>
            <a:endParaRPr/>
          </a:p>
          <a:p>
            <a:pPr indent="0" lvl="2" marL="0" rtl="0" algn="l">
              <a:lnSpc>
                <a:spcPct val="95000"/>
              </a:lnSpc>
              <a:spcBef>
                <a:spcPts val="0"/>
              </a:spcBef>
              <a:spcAft>
                <a:spcPts val="0"/>
              </a:spcAft>
              <a:buSzPts val="1800"/>
              <a:buNone/>
            </a:pPr>
            <a:r>
              <a:rPr lang="en-US"/>
              <a:t>  Department ID, Job ID</a:t>
            </a:r>
            <a:endParaRPr/>
          </a:p>
          <a:p>
            <a:pPr indent="0" lvl="2" marL="0" rtl="0" algn="l">
              <a:lnSpc>
                <a:spcPct val="95000"/>
              </a:lnSpc>
              <a:spcBef>
                <a:spcPts val="0"/>
              </a:spcBef>
              <a:spcAft>
                <a:spcPts val="0"/>
              </a:spcAft>
              <a:buSzPts val="1800"/>
              <a:buNone/>
            </a:pPr>
            <a:r>
              <a:rPr lang="en-US"/>
              <a:t>  Job ID, Manager ID </a:t>
            </a:r>
            <a:endParaRPr/>
          </a:p>
          <a:p>
            <a:pPr indent="0" lvl="1" marL="0" rtl="0" algn="l">
              <a:lnSpc>
                <a:spcPct val="95000"/>
              </a:lnSpc>
              <a:spcBef>
                <a:spcPts val="0"/>
              </a:spcBef>
              <a:spcAft>
                <a:spcPts val="0"/>
              </a:spcAft>
              <a:buSzPts val="1800"/>
              <a:buNone/>
            </a:pPr>
            <a:r>
              <a:rPr lang="en-US"/>
              <a:t>The average salaries for each of these groups are calculated. The results set displays average salary for each of the two groups.</a:t>
            </a:r>
            <a:endParaRPr/>
          </a:p>
          <a:p>
            <a:pPr indent="0" lvl="1" marL="0" rtl="0" algn="l">
              <a:spcBef>
                <a:spcPts val="0"/>
              </a:spcBef>
              <a:spcAft>
                <a:spcPts val="0"/>
              </a:spcAft>
              <a:buSzPts val="1800"/>
              <a:buNone/>
            </a:pPr>
            <a:r>
              <a:rPr lang="en-US"/>
              <a:t>In the output, the group marked as 1 can be interpreted as:</a:t>
            </a:r>
            <a:endParaRPr/>
          </a:p>
          <a:p>
            <a:pPr indent="0" lvl="2" marL="0" rtl="0" algn="l">
              <a:lnSpc>
                <a:spcPct val="95000"/>
              </a:lnSpc>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AD_ASST</a:t>
            </a:r>
            <a:r>
              <a:rPr lang="en-US"/>
              <a:t> in the department 10 is 4400.</a:t>
            </a:r>
            <a:endParaRPr/>
          </a:p>
          <a:p>
            <a:pPr indent="0" lvl="2" marL="0" rtl="0" algn="l">
              <a:lnSpc>
                <a:spcPct val="95000"/>
              </a:lnSpc>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MK_MAN</a:t>
            </a:r>
            <a:r>
              <a:rPr lang="en-US"/>
              <a:t> in the department 20 is 13000.</a:t>
            </a:r>
            <a:endParaRPr/>
          </a:p>
          <a:p>
            <a:pPr indent="0" lvl="2" marL="0" rtl="0" algn="l">
              <a:lnSpc>
                <a:spcPct val="95000"/>
              </a:lnSpc>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MK_REP</a:t>
            </a:r>
            <a:r>
              <a:rPr lang="en-US"/>
              <a:t> in the department 20 is 6000.</a:t>
            </a:r>
            <a:endParaRPr/>
          </a:p>
          <a:p>
            <a:pPr indent="0" lvl="2" marL="0" rtl="0" algn="l">
              <a:lnSpc>
                <a:spcPct val="95000"/>
              </a:lnSpc>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ST_CLERK</a:t>
            </a:r>
            <a:r>
              <a:rPr lang="en-US"/>
              <a:t> in the department  50 is 2925 and so on.</a:t>
            </a:r>
            <a:endParaRPr/>
          </a:p>
        </p:txBody>
      </p:sp>
      <p:sp>
        <p:nvSpPr>
          <p:cNvPr id="358" name="Google Shape;358;p15: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0" name="Google Shape;380;p16: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1" name="Google Shape;381;p16:notes"/>
          <p:cNvSpPr txBox="1"/>
          <p:nvPr>
            <p:ph idx="1" type="body"/>
          </p:nvPr>
        </p:nvSpPr>
        <p:spPr>
          <a:xfrm>
            <a:off x="409575" y="150812"/>
            <a:ext cx="5995987" cy="8340725"/>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Font typeface="Courier New"/>
              <a:buNone/>
            </a:pPr>
            <a:r>
              <a:rPr lang="en-US">
                <a:latin typeface="Courier New"/>
                <a:ea typeface="Courier New"/>
                <a:cs typeface="Courier New"/>
                <a:sym typeface="Courier New"/>
              </a:rPr>
              <a:t>GROUPING SETS</a:t>
            </a:r>
            <a:r>
              <a:rPr lang="en-US"/>
              <a:t>: Example (continued)</a:t>
            </a:r>
            <a:endParaRPr/>
          </a:p>
          <a:p>
            <a:pPr indent="0" lvl="2" marL="0" rtl="0" algn="l">
              <a:spcBef>
                <a:spcPts val="0"/>
              </a:spcBef>
              <a:spcAft>
                <a:spcPts val="0"/>
              </a:spcAft>
              <a:buSzPts val="1800"/>
              <a:buNone/>
            </a:pPr>
            <a:r>
              <a:rPr lang="en-US"/>
              <a:t>The group marked as 2 in the output is interpreted as:</a:t>
            </a:r>
            <a:endParaRPr/>
          </a:p>
          <a:p>
            <a:pPr indent="0" lvl="2" marL="0" rtl="0" algn="l">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MK_REP</a:t>
            </a:r>
            <a:r>
              <a:rPr lang="en-US"/>
              <a:t>, who report to the manager with the manager ID 201, is 6000.</a:t>
            </a:r>
            <a:endParaRPr/>
          </a:p>
          <a:p>
            <a:pPr indent="0" lvl="2" marL="0" rtl="0" algn="l">
              <a:spcBef>
                <a:spcPts val="0"/>
              </a:spcBef>
              <a:spcAft>
                <a:spcPts val="0"/>
              </a:spcAft>
              <a:buSzPts val="1800"/>
              <a:buNone/>
            </a:pPr>
            <a:r>
              <a:rPr lang="en-US"/>
              <a:t>The average salary of all employees with the job ID </a:t>
            </a:r>
            <a:r>
              <a:rPr lang="en-US">
                <a:latin typeface="Courier New"/>
                <a:ea typeface="Courier New"/>
                <a:cs typeface="Courier New"/>
                <a:sym typeface="Courier New"/>
              </a:rPr>
              <a:t>SA_MAN</a:t>
            </a:r>
            <a:r>
              <a:rPr lang="en-US"/>
              <a:t>, who report to the manager with the manager ID 100, is 10500, and so on. </a:t>
            </a:r>
            <a:endParaRPr/>
          </a:p>
          <a:p>
            <a:pPr indent="0" lvl="2" marL="0" rtl="0" algn="l">
              <a:spcBef>
                <a:spcPts val="0"/>
              </a:spcBef>
              <a:spcAft>
                <a:spcPts val="0"/>
              </a:spcAft>
              <a:buSzPts val="1800"/>
              <a:buNone/>
            </a:pPr>
            <a:r>
              <a:t/>
            </a:r>
            <a:endParaRPr/>
          </a:p>
          <a:p>
            <a:pPr indent="0" lvl="1" marL="0" rtl="0" algn="l">
              <a:spcBef>
                <a:spcPts val="0"/>
              </a:spcBef>
              <a:spcAft>
                <a:spcPts val="0"/>
              </a:spcAft>
              <a:buSzPts val="1800"/>
              <a:buNone/>
            </a:pPr>
            <a:r>
              <a:rPr lang="en-US"/>
              <a:t>The example in the slide can also be written as: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 NULL as manager_id, </a:t>
            </a:r>
            <a:br>
              <a:rPr lang="en-US">
                <a:latin typeface="Courier New"/>
                <a:ea typeface="Courier New"/>
                <a:cs typeface="Courier New"/>
                <a:sym typeface="Courier New"/>
              </a:rPr>
            </a:br>
            <a:r>
              <a:rPr lang="en-US">
                <a:latin typeface="Courier New"/>
                <a:ea typeface="Courier New"/>
                <a:cs typeface="Courier New"/>
                <a:sym typeface="Courier New"/>
              </a:rPr>
              <a:t>            AVG(salary) as AVGSAL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FROM     employees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department_id, job_id</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SELECT   NULL, job_id, manager_id, avg(salary) as AVGSAL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FROM     employees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job_id, manager_id;</a:t>
            </a:r>
            <a:endParaRPr/>
          </a:p>
          <a:p>
            <a:pPr indent="0" lvl="1" marL="0" rtl="0" algn="l">
              <a:spcBef>
                <a:spcPts val="0"/>
              </a:spcBef>
              <a:spcAft>
                <a:spcPts val="0"/>
              </a:spcAft>
              <a:buSzPts val="1800"/>
              <a:buNone/>
            </a:pPr>
            <a:r>
              <a:rPr lang="en-US"/>
              <a:t>In the absence of an optimizer that looks across query blocks to generate the execution plan, the preceding query would need two scans of the base table, </a:t>
            </a:r>
            <a:r>
              <a:rPr lang="en-US">
                <a:latin typeface="Courier New"/>
                <a:ea typeface="Courier New"/>
                <a:cs typeface="Courier New"/>
                <a:sym typeface="Courier New"/>
              </a:rPr>
              <a:t>EMPLOYEES</a:t>
            </a:r>
            <a:r>
              <a:rPr lang="en-US"/>
              <a:t>. This could be very inefficient. Hence the usage of the </a:t>
            </a:r>
            <a:r>
              <a:rPr lang="en-US">
                <a:latin typeface="Courier New"/>
                <a:ea typeface="Courier New"/>
                <a:cs typeface="Courier New"/>
                <a:sym typeface="Courier New"/>
              </a:rPr>
              <a:t>GROUPING SETS</a:t>
            </a:r>
            <a:r>
              <a:rPr lang="en-US"/>
              <a:t> statement is recommended. </a:t>
            </a:r>
            <a:endParaRPr/>
          </a:p>
        </p:txBody>
      </p:sp>
      <p:sp>
        <p:nvSpPr>
          <p:cNvPr id="382" name="Google Shape;382;p16: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1" name="Google Shape;391;p17: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2" name="Google Shape;392;p17:notes"/>
          <p:cNvSpPr txBox="1"/>
          <p:nvPr>
            <p:ph idx="1" type="body"/>
          </p:nvPr>
        </p:nvSpPr>
        <p:spPr>
          <a:xfrm>
            <a:off x="409575" y="4749800"/>
            <a:ext cx="5995987" cy="4064000"/>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Composite Columns  </a:t>
            </a:r>
            <a:endParaRPr/>
          </a:p>
          <a:p>
            <a:pPr indent="0" lvl="1" marL="0" rtl="0" algn="l">
              <a:spcBef>
                <a:spcPts val="0"/>
              </a:spcBef>
              <a:spcAft>
                <a:spcPts val="0"/>
              </a:spcAft>
              <a:buSzPts val="1800"/>
              <a:buNone/>
            </a:pPr>
            <a:r>
              <a:rPr lang="en-US"/>
              <a:t>A </a:t>
            </a:r>
            <a:r>
              <a:rPr lang="en-US">
                <a:solidFill>
                  <a:srgbClr val="FC0128"/>
                </a:solidFill>
              </a:rPr>
              <a:t>composite column</a:t>
            </a:r>
            <a:r>
              <a:rPr lang="en-US"/>
              <a:t> is a collection of columns that are treated as a unit during the computation of groupings. You specify the columns in parentheses as in the following statement: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ROLLUP (a, (b, c), d) </a:t>
            </a:r>
            <a:endParaRPr/>
          </a:p>
          <a:p>
            <a:pPr indent="0" lvl="1" marL="0" rtl="0" algn="l">
              <a:spcBef>
                <a:spcPts val="0"/>
              </a:spcBef>
              <a:spcAft>
                <a:spcPts val="0"/>
              </a:spcAft>
              <a:buSzPts val="1800"/>
              <a:buNone/>
            </a:pPr>
            <a:r>
              <a:rPr lang="en-US"/>
              <a:t>Here, </a:t>
            </a:r>
            <a:r>
              <a:rPr lang="en-US">
                <a:latin typeface="Courier New"/>
                <a:ea typeface="Courier New"/>
                <a:cs typeface="Courier New"/>
                <a:sym typeface="Courier New"/>
              </a:rPr>
              <a:t>(b,c)</a:t>
            </a:r>
            <a:r>
              <a:rPr lang="en-US"/>
              <a:t> form a composite column and are treated as a unit. In general, composite columns are useful in </a:t>
            </a:r>
            <a:r>
              <a:rPr lang="en-US">
                <a:latin typeface="Courier New"/>
                <a:ea typeface="Courier New"/>
                <a:cs typeface="Courier New"/>
                <a:sym typeface="Courier New"/>
              </a:rPr>
              <a:t>ROLLUP</a:t>
            </a:r>
            <a:r>
              <a:rPr lang="en-US"/>
              <a:t>, </a:t>
            </a:r>
            <a:r>
              <a:rPr lang="en-US">
                <a:latin typeface="Courier New"/>
                <a:ea typeface="Courier New"/>
                <a:cs typeface="Courier New"/>
                <a:sym typeface="Courier New"/>
              </a:rPr>
              <a:t>CUBE</a:t>
            </a:r>
            <a:r>
              <a:rPr lang="en-US"/>
              <a:t>, and </a:t>
            </a:r>
            <a:r>
              <a:rPr lang="en-US">
                <a:latin typeface="Courier New"/>
                <a:ea typeface="Courier New"/>
                <a:cs typeface="Courier New"/>
                <a:sym typeface="Courier New"/>
              </a:rPr>
              <a:t>GROUPING SETS</a:t>
            </a:r>
            <a:r>
              <a:rPr lang="en-US"/>
              <a:t>. For example, in </a:t>
            </a:r>
            <a:r>
              <a:rPr lang="en-US">
                <a:latin typeface="Courier New"/>
                <a:ea typeface="Courier New"/>
                <a:cs typeface="Courier New"/>
                <a:sym typeface="Courier New"/>
              </a:rPr>
              <a:t>CUBE</a:t>
            </a:r>
            <a:r>
              <a:rPr lang="en-US"/>
              <a:t> or </a:t>
            </a:r>
            <a:r>
              <a:rPr lang="en-US">
                <a:latin typeface="Courier New"/>
                <a:ea typeface="Courier New"/>
                <a:cs typeface="Courier New"/>
                <a:sym typeface="Courier New"/>
              </a:rPr>
              <a:t>ROLLUP</a:t>
            </a:r>
            <a:r>
              <a:rPr lang="en-US"/>
              <a:t>, composite columns would mean skipping aggregation across certain levels.</a:t>
            </a:r>
            <a:endParaRPr/>
          </a:p>
          <a:p>
            <a:pPr indent="0" lvl="1" marL="0" rtl="0" algn="l">
              <a:spcBef>
                <a:spcPts val="0"/>
              </a:spcBef>
              <a:spcAft>
                <a:spcPts val="0"/>
              </a:spcAft>
              <a:buSzPts val="1800"/>
              <a:buNone/>
            </a:pPr>
            <a:r>
              <a:rPr lang="en-US"/>
              <a:t>That is, </a:t>
            </a:r>
            <a:r>
              <a:rPr lang="en-US">
                <a:solidFill>
                  <a:srgbClr val="FC0128"/>
                </a:solidFill>
                <a:latin typeface="Courier New"/>
                <a:ea typeface="Courier New"/>
                <a:cs typeface="Courier New"/>
                <a:sym typeface="Courier New"/>
              </a:rPr>
              <a:t>GROUP BY ROLLUP</a:t>
            </a:r>
            <a:r>
              <a:rPr lang="en-US">
                <a:latin typeface="Courier New"/>
                <a:ea typeface="Courier New"/>
                <a:cs typeface="Courier New"/>
                <a:sym typeface="Courier New"/>
              </a:rPr>
              <a:t>(a, (b, c))</a:t>
            </a:r>
            <a:endParaRPr/>
          </a:p>
          <a:p>
            <a:pPr indent="0" lvl="1" marL="0" rtl="0" algn="l">
              <a:spcBef>
                <a:spcPts val="0"/>
              </a:spcBef>
              <a:spcAft>
                <a:spcPts val="0"/>
              </a:spcAft>
              <a:buSzPts val="1800"/>
              <a:buNone/>
            </a:pPr>
            <a:r>
              <a:rPr lang="en-US"/>
              <a:t>is equivalent to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b, c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t>
            </a:r>
            <a:endParaRPr/>
          </a:p>
          <a:p>
            <a:pPr indent="0" lvl="1" marL="0" rtl="0" algn="l">
              <a:spcBef>
                <a:spcPts val="0"/>
              </a:spcBef>
              <a:spcAft>
                <a:spcPts val="0"/>
              </a:spcAft>
              <a:buSzPts val="1800"/>
              <a:buNone/>
            </a:pPr>
            <a:r>
              <a:rPr lang="en-US"/>
              <a:t>Here, </a:t>
            </a:r>
            <a:r>
              <a:rPr lang="en-US">
                <a:latin typeface="Courier New"/>
                <a:ea typeface="Courier New"/>
                <a:cs typeface="Courier New"/>
                <a:sym typeface="Courier New"/>
              </a:rPr>
              <a:t>(b, c)</a:t>
            </a:r>
            <a:r>
              <a:rPr lang="en-US"/>
              <a:t> are treated as a unit and rollup will not be applied across </a:t>
            </a:r>
            <a:r>
              <a:rPr lang="en-US">
                <a:latin typeface="Courier New"/>
                <a:ea typeface="Courier New"/>
                <a:cs typeface="Courier New"/>
                <a:sym typeface="Courier New"/>
              </a:rPr>
              <a:t>(b, c)</a:t>
            </a:r>
            <a:r>
              <a:rPr lang="en-US"/>
              <a:t>. It is as if you have an alias, for example </a:t>
            </a:r>
            <a:r>
              <a:rPr lang="en-US">
                <a:latin typeface="Courier New"/>
                <a:ea typeface="Courier New"/>
                <a:cs typeface="Courier New"/>
                <a:sym typeface="Courier New"/>
              </a:rPr>
              <a:t>z</a:t>
            </a:r>
            <a:r>
              <a:rPr lang="en-US"/>
              <a:t>, for </a:t>
            </a:r>
            <a:r>
              <a:rPr lang="en-US">
                <a:latin typeface="Courier New"/>
                <a:ea typeface="Courier New"/>
                <a:cs typeface="Courier New"/>
                <a:sym typeface="Courier New"/>
              </a:rPr>
              <a:t>(b, c)</a:t>
            </a:r>
            <a:r>
              <a:rPr lang="en-US"/>
              <a:t>, and the </a:t>
            </a:r>
            <a:r>
              <a:rPr lang="en-US">
                <a:latin typeface="Courier New"/>
                <a:ea typeface="Courier New"/>
                <a:cs typeface="Courier New"/>
                <a:sym typeface="Courier New"/>
              </a:rPr>
              <a:t>GROUP BY</a:t>
            </a:r>
            <a:r>
              <a:rPr lang="en-US"/>
              <a:t> expression reduces to </a:t>
            </a:r>
            <a:br>
              <a:rPr lang="en-US"/>
            </a:br>
            <a:r>
              <a:rPr lang="en-US">
                <a:latin typeface="Courier New"/>
                <a:ea typeface="Courier New"/>
                <a:cs typeface="Courier New"/>
                <a:sym typeface="Courier New"/>
              </a:rPr>
              <a:t>GROUP BY ROLLUP(a, z)</a:t>
            </a:r>
            <a:r>
              <a:rPr lang="en-US"/>
              <a:t>. </a:t>
            </a:r>
            <a:endParaRPr/>
          </a:p>
          <a:p>
            <a:pPr indent="0" lvl="1" marL="0" rtl="0" algn="l">
              <a:spcBef>
                <a:spcPts val="0"/>
              </a:spcBef>
              <a:spcAft>
                <a:spcPts val="0"/>
              </a:spcAft>
              <a:buSzPts val="1800"/>
              <a:buNone/>
            </a:pPr>
            <a:r>
              <a:rPr b="1" lang="en-US"/>
              <a:t>Note:</a:t>
            </a:r>
            <a:r>
              <a:rPr lang="en-US"/>
              <a:t> </a:t>
            </a:r>
            <a:r>
              <a:rPr lang="en-US">
                <a:latin typeface="Courier New"/>
                <a:ea typeface="Courier New"/>
                <a:cs typeface="Courier New"/>
                <a:sym typeface="Courier New"/>
              </a:rPr>
              <a:t>GROUP BY( )</a:t>
            </a:r>
            <a:r>
              <a:rPr lang="en-US"/>
              <a:t> is typically a </a:t>
            </a:r>
            <a:r>
              <a:rPr lang="en-US">
                <a:latin typeface="Courier New"/>
                <a:ea typeface="Courier New"/>
                <a:cs typeface="Courier New"/>
                <a:sym typeface="Courier New"/>
              </a:rPr>
              <a:t>SELECT</a:t>
            </a:r>
            <a:r>
              <a:rPr lang="en-US"/>
              <a:t> statement with </a:t>
            </a:r>
            <a:r>
              <a:rPr lang="en-US">
                <a:latin typeface="Courier New"/>
                <a:ea typeface="Courier New"/>
                <a:cs typeface="Courier New"/>
                <a:sym typeface="Courier New"/>
              </a:rPr>
              <a:t>NULL</a:t>
            </a:r>
            <a:r>
              <a:rPr lang="en-US"/>
              <a:t> values for the columns a and b and only the aggregate function. This is generally used for generating the  grand totals.</a:t>
            </a:r>
            <a:br>
              <a:rPr lang="en-US"/>
            </a:br>
            <a:r>
              <a:rPr lang="en-US">
                <a:latin typeface="Courier New"/>
                <a:ea typeface="Courier New"/>
                <a:cs typeface="Courier New"/>
                <a:sym typeface="Courier New"/>
              </a:rPr>
              <a:t>   SELECT   NULL, NULL, aggregate_col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FROM     &lt;table_name&gt;</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 );</a:t>
            </a:r>
            <a:endParaRPr/>
          </a:p>
        </p:txBody>
      </p:sp>
      <p:sp>
        <p:nvSpPr>
          <p:cNvPr id="393" name="Google Shape;393;p17: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8: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5" name="Google Shape;405;p18: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6" name="Google Shape;406;p18:notes"/>
          <p:cNvSpPr txBox="1"/>
          <p:nvPr>
            <p:ph idx="1" type="body"/>
          </p:nvPr>
        </p:nvSpPr>
        <p:spPr>
          <a:xfrm>
            <a:off x="409575" y="150812"/>
            <a:ext cx="5995987" cy="866298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Composite Columns (continued)</a:t>
            </a:r>
            <a:endParaRPr/>
          </a:p>
          <a:p>
            <a:pPr indent="0" lvl="1" marL="0" rtl="0" algn="l">
              <a:spcBef>
                <a:spcPts val="0"/>
              </a:spcBef>
              <a:spcAft>
                <a:spcPts val="0"/>
              </a:spcAft>
              <a:buSzPts val="1800"/>
              <a:buNone/>
            </a:pPr>
            <a:r>
              <a:rPr lang="en-US"/>
              <a:t>Compare this with the normal </a:t>
            </a:r>
            <a:r>
              <a:rPr lang="en-US">
                <a:latin typeface="Courier New"/>
                <a:ea typeface="Courier New"/>
                <a:cs typeface="Courier New"/>
                <a:sym typeface="Courier New"/>
              </a:rPr>
              <a:t>ROLLUP</a:t>
            </a:r>
            <a:r>
              <a:rPr lang="en-US"/>
              <a:t> as in: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ROLLUP(a, b, c)</a:t>
            </a:r>
            <a:endParaRPr/>
          </a:p>
          <a:p>
            <a:pPr indent="0" lvl="1" marL="0" rtl="0" algn="l">
              <a:spcBef>
                <a:spcPts val="0"/>
              </a:spcBef>
              <a:spcAft>
                <a:spcPts val="0"/>
              </a:spcAft>
              <a:buSzPts val="1800"/>
              <a:buNone/>
            </a:pPr>
            <a:r>
              <a:rPr lang="en-US"/>
              <a:t>which would be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b, c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b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t>
            </a:r>
            <a:endParaRPr/>
          </a:p>
          <a:p>
            <a:pPr indent="0" lvl="1" marL="0" rtl="0" algn="l">
              <a:spcBef>
                <a:spcPts val="0"/>
              </a:spcBef>
              <a:spcAft>
                <a:spcPts val="0"/>
              </a:spcAft>
              <a:buSzPts val="1800"/>
              <a:buNone/>
            </a:pPr>
            <a:r>
              <a:rPr lang="en-US"/>
              <a:t>Similarly,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CUBE((a, b), c) </a:t>
            </a:r>
            <a:endParaRPr/>
          </a:p>
          <a:p>
            <a:pPr indent="0" lvl="1" marL="0" rtl="0" algn="l">
              <a:spcBef>
                <a:spcPts val="0"/>
              </a:spcBef>
              <a:spcAft>
                <a:spcPts val="0"/>
              </a:spcAft>
              <a:buSzPts val="1800"/>
              <a:buNone/>
            </a:pPr>
            <a:r>
              <a:rPr lang="en-US"/>
              <a:t>would be equivalent to</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b, c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 b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c UNION ALL</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GROUP By ()</a:t>
            </a:r>
            <a:endParaRPr/>
          </a:p>
          <a:p>
            <a:pPr indent="0" lvl="1" marL="0" rtl="0" algn="l">
              <a:spcBef>
                <a:spcPts val="0"/>
              </a:spcBef>
              <a:spcAft>
                <a:spcPts val="0"/>
              </a:spcAft>
              <a:buSzPts val="1800"/>
              <a:buNone/>
            </a:pPr>
            <a:r>
              <a:rPr lang="en-US"/>
              <a:t>The following table shows grouping sets specification and equivalent </a:t>
            </a:r>
            <a:r>
              <a:rPr lang="en-US">
                <a:latin typeface="Courier New"/>
                <a:ea typeface="Courier New"/>
                <a:cs typeface="Courier New"/>
                <a:sym typeface="Courier New"/>
              </a:rPr>
              <a:t>GROUP BY</a:t>
            </a:r>
            <a:r>
              <a:rPr lang="en-US"/>
              <a:t> specification.</a:t>
            </a:r>
            <a:endParaRPr/>
          </a:p>
          <a:p>
            <a:pPr indent="0" lvl="0" marL="0" rtl="0" algn="l">
              <a:spcBef>
                <a:spcPts val="0"/>
              </a:spcBef>
              <a:spcAft>
                <a:spcPts val="0"/>
              </a:spcAft>
              <a:buNone/>
            </a:pPr>
            <a:r>
              <a:t/>
            </a:r>
            <a:endParaRPr/>
          </a:p>
        </p:txBody>
      </p:sp>
      <p:grpSp>
        <p:nvGrpSpPr>
          <p:cNvPr id="407" name="Google Shape;407;p18:notes"/>
          <p:cNvGrpSpPr/>
          <p:nvPr/>
        </p:nvGrpSpPr>
        <p:grpSpPr>
          <a:xfrm>
            <a:off x="676275" y="3357562"/>
            <a:ext cx="5505450" cy="3325812"/>
            <a:chOff x="434" y="2153"/>
            <a:chExt cx="3536" cy="2133"/>
          </a:xfrm>
        </p:grpSpPr>
        <p:sp>
          <p:nvSpPr>
            <p:cNvPr id="408" name="Google Shape;408;p18:notes"/>
            <p:cNvSpPr txBox="1"/>
            <p:nvPr/>
          </p:nvSpPr>
          <p:spPr>
            <a:xfrm>
              <a:off x="2496" y="3368"/>
              <a:ext cx="1469" cy="872"/>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a:buNone/>
              </a:pPr>
              <a:r>
                <a:rPr b="0" i="0" lang="en-US" sz="1100" u="none">
                  <a:solidFill>
                    <a:srgbClr val="000000"/>
                  </a:solidFill>
                  <a:latin typeface="Courier"/>
                  <a:ea typeface="Courier"/>
                  <a:cs typeface="Courier"/>
                  <a:sym typeface="Courier"/>
                </a:rPr>
                <a:t>GROUP BY a UNION ALL</a:t>
              </a:r>
              <a:endParaRPr/>
            </a:p>
            <a:p>
              <a:pPr indent="0" lvl="0" marL="0" marR="0" rtl="0" algn="l">
                <a:lnSpc>
                  <a:spcPct val="100000"/>
                </a:lnSpc>
                <a:spcBef>
                  <a:spcPts val="0"/>
                </a:spcBef>
                <a:spcAft>
                  <a:spcPts val="0"/>
                </a:spcAft>
                <a:buClr>
                  <a:srgbClr val="000000"/>
                </a:buClr>
                <a:buSzPts val="1100"/>
                <a:buFont typeface="Courier"/>
                <a:buNone/>
              </a:pPr>
              <a:r>
                <a:rPr b="0" i="0" lang="en-US" sz="1100" u="none">
                  <a:solidFill>
                    <a:srgbClr val="000000"/>
                  </a:solidFill>
                  <a:latin typeface="Courier"/>
                  <a:ea typeface="Courier"/>
                  <a:cs typeface="Courier"/>
                  <a:sym typeface="Courier"/>
                </a:rPr>
                <a:t>GROUP BY b UNION ALL</a:t>
              </a:r>
              <a:endParaRPr/>
            </a:p>
            <a:p>
              <a:pPr indent="0" lvl="0" marL="0" marR="0" rtl="0" algn="l">
                <a:lnSpc>
                  <a:spcPct val="100000"/>
                </a:lnSpc>
                <a:spcBef>
                  <a:spcPts val="0"/>
                </a:spcBef>
                <a:spcAft>
                  <a:spcPts val="0"/>
                </a:spcAft>
                <a:buClr>
                  <a:srgbClr val="000000"/>
                </a:buClr>
                <a:buSzPts val="1100"/>
                <a:buFont typeface="Courier"/>
                <a:buNone/>
              </a:pPr>
              <a:r>
                <a:rPr b="0" i="0" lang="en-US" sz="1100" u="none">
                  <a:solidFill>
                    <a:srgbClr val="000000"/>
                  </a:solidFill>
                  <a:latin typeface="Courier"/>
                  <a:ea typeface="Courier"/>
                  <a:cs typeface="Courier"/>
                  <a:sym typeface="Courier"/>
                </a:rPr>
                <a:t>GROUP BY ()</a:t>
              </a:r>
              <a:endParaRPr/>
            </a:p>
          </p:txBody>
        </p:sp>
        <p:grpSp>
          <p:nvGrpSpPr>
            <p:cNvPr id="409" name="Google Shape;409;p18:notes"/>
            <p:cNvGrpSpPr/>
            <p:nvPr/>
          </p:nvGrpSpPr>
          <p:grpSpPr>
            <a:xfrm>
              <a:off x="434" y="2153"/>
              <a:ext cx="3536" cy="2133"/>
              <a:chOff x="434" y="2153"/>
              <a:chExt cx="3536" cy="2133"/>
            </a:xfrm>
          </p:grpSpPr>
          <p:sp>
            <p:nvSpPr>
              <p:cNvPr id="410" name="Google Shape;410;p18:notes"/>
              <p:cNvSpPr txBox="1"/>
              <p:nvPr/>
            </p:nvSpPr>
            <p:spPr>
              <a:xfrm>
                <a:off x="439" y="3368"/>
                <a:ext cx="2057" cy="918"/>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a:buNone/>
                </a:pPr>
                <a:r>
                  <a:rPr b="0" i="0" lang="en-US" sz="1100" u="none">
                    <a:solidFill>
                      <a:srgbClr val="000000"/>
                    </a:solidFill>
                    <a:latin typeface="Courier"/>
                    <a:ea typeface="Courier"/>
                    <a:cs typeface="Courier"/>
                    <a:sym typeface="Courier"/>
                  </a:rPr>
                  <a:t>GROUP BY GROUPING SETS(a, (b), ()) </a:t>
                </a:r>
                <a:endParaRPr/>
              </a:p>
            </p:txBody>
          </p:sp>
          <p:grpSp>
            <p:nvGrpSpPr>
              <p:cNvPr id="411" name="Google Shape;411;p18:notes"/>
              <p:cNvGrpSpPr/>
              <p:nvPr/>
            </p:nvGrpSpPr>
            <p:grpSpPr>
              <a:xfrm>
                <a:off x="434" y="2153"/>
                <a:ext cx="3536" cy="2093"/>
                <a:chOff x="434" y="2153"/>
                <a:chExt cx="3536" cy="2093"/>
              </a:xfrm>
            </p:grpSpPr>
            <p:sp>
              <p:nvSpPr>
                <p:cNvPr id="412" name="Google Shape;412;p18:notes"/>
                <p:cNvSpPr txBox="1"/>
                <p:nvPr/>
              </p:nvSpPr>
              <p:spPr>
                <a:xfrm>
                  <a:off x="2490" y="3795"/>
                  <a:ext cx="1468" cy="380"/>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a UNION ALL</a:t>
                  </a:r>
                  <a:endParaRPr/>
                </a:p>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ROLLUP(b, c)</a:t>
                  </a:r>
                  <a:endParaRPr/>
                </a:p>
              </p:txBody>
            </p:sp>
            <p:sp>
              <p:nvSpPr>
                <p:cNvPr id="413" name="Google Shape;413;p18:notes"/>
                <p:cNvSpPr txBox="1"/>
                <p:nvPr/>
              </p:nvSpPr>
              <p:spPr>
                <a:xfrm>
                  <a:off x="434" y="3789"/>
                  <a:ext cx="2056" cy="381"/>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GROUPING SETS </a:t>
                  </a:r>
                  <a:br>
                    <a:rPr b="0" i="0" lang="en-US" sz="1100" u="none">
                      <a:solidFill>
                        <a:srgbClr val="000000"/>
                      </a:solidFill>
                      <a:latin typeface="Courier New"/>
                      <a:ea typeface="Courier New"/>
                      <a:cs typeface="Courier New"/>
                      <a:sym typeface="Courier New"/>
                    </a:rPr>
                  </a:br>
                  <a:r>
                    <a:rPr b="0" i="0" lang="en-US" sz="1100" u="none">
                      <a:solidFill>
                        <a:srgbClr val="000000"/>
                      </a:solidFill>
                      <a:latin typeface="Courier New"/>
                      <a:ea typeface="Courier New"/>
                      <a:cs typeface="Courier New"/>
                      <a:sym typeface="Courier New"/>
                    </a:rPr>
                    <a:t>(a,ROLLUP(b, c))</a:t>
                  </a:r>
                  <a:endParaRPr/>
                </a:p>
                <a:p>
                  <a:pPr indent="0" lvl="0" marL="0" marR="0" rtl="0" algn="l">
                    <a:lnSpc>
                      <a:spcPct val="100000"/>
                    </a:lnSpc>
                    <a:spcBef>
                      <a:spcPts val="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(The </a:t>
                  </a:r>
                  <a:r>
                    <a:rPr b="0" i="0" lang="en-US" sz="1100" u="none">
                      <a:solidFill>
                        <a:srgbClr val="000000"/>
                      </a:solidFill>
                      <a:latin typeface="Courier New"/>
                      <a:ea typeface="Courier New"/>
                      <a:cs typeface="Courier New"/>
                      <a:sym typeface="Courier New"/>
                    </a:rPr>
                    <a:t>GROUPING SETS</a:t>
                  </a:r>
                  <a:r>
                    <a:rPr b="0" i="0" lang="en-US" sz="1100" u="none">
                      <a:solidFill>
                        <a:srgbClr val="000000"/>
                      </a:solidFill>
                      <a:latin typeface="Times New Roman"/>
                      <a:ea typeface="Times New Roman"/>
                      <a:cs typeface="Times New Roman"/>
                      <a:sym typeface="Times New Roman"/>
                    </a:rPr>
                    <a:t> expression has a composite column)</a:t>
                  </a:r>
                  <a:endParaRPr b="0" i="0" sz="11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100" u="none">
                    <a:solidFill>
                      <a:srgbClr val="000000"/>
                    </a:solidFill>
                    <a:latin typeface="Courier New"/>
                    <a:ea typeface="Courier New"/>
                    <a:cs typeface="Courier New"/>
                    <a:sym typeface="Courier New"/>
                  </a:endParaRPr>
                </a:p>
              </p:txBody>
            </p:sp>
            <p:sp>
              <p:nvSpPr>
                <p:cNvPr id="414" name="Google Shape;414;p18:notes"/>
                <p:cNvSpPr txBox="1"/>
                <p:nvPr/>
              </p:nvSpPr>
              <p:spPr>
                <a:xfrm>
                  <a:off x="2496" y="3204"/>
                  <a:ext cx="1469" cy="164"/>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a, b, c</a:t>
                  </a:r>
                  <a:endParaRPr/>
                </a:p>
              </p:txBody>
            </p:sp>
            <p:sp>
              <p:nvSpPr>
                <p:cNvPr id="415" name="Google Shape;415;p18:notes"/>
                <p:cNvSpPr txBox="1"/>
                <p:nvPr/>
              </p:nvSpPr>
              <p:spPr>
                <a:xfrm>
                  <a:off x="439" y="3204"/>
                  <a:ext cx="2057" cy="164"/>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GROUPING SETS((a, b, c))</a:t>
                  </a:r>
                  <a:endParaRPr/>
                </a:p>
              </p:txBody>
            </p:sp>
            <p:sp>
              <p:nvSpPr>
                <p:cNvPr id="416" name="Google Shape;416;p18:notes"/>
                <p:cNvSpPr txBox="1"/>
                <p:nvPr/>
              </p:nvSpPr>
              <p:spPr>
                <a:xfrm>
                  <a:off x="2496" y="2825"/>
                  <a:ext cx="1469" cy="379"/>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a UNION ALL</a:t>
                  </a:r>
                  <a:endParaRPr/>
                </a:p>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b UNION ALL</a:t>
                  </a:r>
                  <a:endParaRPr/>
                </a:p>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b, c</a:t>
                  </a:r>
                  <a:endParaRPr/>
                </a:p>
              </p:txBody>
            </p:sp>
            <p:sp>
              <p:nvSpPr>
                <p:cNvPr id="417" name="Google Shape;417;p18:notes"/>
                <p:cNvSpPr txBox="1"/>
                <p:nvPr/>
              </p:nvSpPr>
              <p:spPr>
                <a:xfrm>
                  <a:off x="439" y="2825"/>
                  <a:ext cx="2057" cy="379"/>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GROUPING SETS(a, b,(b, c))</a:t>
                  </a:r>
                  <a:endParaRPr/>
                </a:p>
                <a:p>
                  <a:pPr indent="0" lvl="0" marL="0" marR="0" rtl="0" algn="l">
                    <a:lnSpc>
                      <a:spcPct val="100000"/>
                    </a:lnSpc>
                    <a:spcBef>
                      <a:spcPts val="0"/>
                    </a:spcBef>
                    <a:spcAft>
                      <a:spcPts val="0"/>
                    </a:spcAft>
                    <a:buClr>
                      <a:srgbClr val="000000"/>
                    </a:buClr>
                    <a:buSzPts val="1100"/>
                    <a:buFont typeface="Times New Roman"/>
                    <a:buNone/>
                  </a:pPr>
                  <a:r>
                    <a:rPr b="0" i="0" lang="en-US" sz="1100" u="none">
                      <a:solidFill>
                        <a:srgbClr val="000000"/>
                      </a:solidFill>
                      <a:latin typeface="Times New Roman"/>
                      <a:ea typeface="Times New Roman"/>
                      <a:cs typeface="Times New Roman"/>
                      <a:sym typeface="Times New Roman"/>
                    </a:rPr>
                    <a:t>(The </a:t>
                  </a:r>
                  <a:r>
                    <a:rPr b="0" i="0" lang="en-US" sz="1100" u="none">
                      <a:solidFill>
                        <a:srgbClr val="000000"/>
                      </a:solidFill>
                      <a:latin typeface="Courier New"/>
                      <a:ea typeface="Courier New"/>
                      <a:cs typeface="Courier New"/>
                      <a:sym typeface="Courier New"/>
                    </a:rPr>
                    <a:t>GROUPING SETS</a:t>
                  </a:r>
                  <a:r>
                    <a:rPr b="0" i="0" lang="en-US" sz="1100" u="none">
                      <a:solidFill>
                        <a:srgbClr val="000000"/>
                      </a:solidFill>
                      <a:latin typeface="Times New Roman"/>
                      <a:ea typeface="Times New Roman"/>
                      <a:cs typeface="Times New Roman"/>
                      <a:sym typeface="Times New Roman"/>
                    </a:rPr>
                    <a:t> expression has a composite column)</a:t>
                  </a:r>
                  <a:endParaRPr/>
                </a:p>
              </p:txBody>
            </p:sp>
            <p:sp>
              <p:nvSpPr>
                <p:cNvPr id="418" name="Google Shape;418;p18:notes"/>
                <p:cNvSpPr txBox="1"/>
                <p:nvPr/>
              </p:nvSpPr>
              <p:spPr>
                <a:xfrm>
                  <a:off x="2496" y="2444"/>
                  <a:ext cx="1469" cy="381"/>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a UNION ALL</a:t>
                  </a:r>
                  <a:endParaRPr/>
                </a:p>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b UNION ALL</a:t>
                  </a:r>
                  <a:endParaRPr/>
                </a:p>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c</a:t>
                  </a:r>
                  <a:endParaRPr/>
                </a:p>
              </p:txBody>
            </p:sp>
            <p:sp>
              <p:nvSpPr>
                <p:cNvPr id="419" name="Google Shape;419;p18:notes"/>
                <p:cNvSpPr txBox="1"/>
                <p:nvPr/>
              </p:nvSpPr>
              <p:spPr>
                <a:xfrm>
                  <a:off x="439" y="2444"/>
                  <a:ext cx="2057" cy="381"/>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0" i="0" lang="en-US" sz="1100" u="none">
                      <a:solidFill>
                        <a:srgbClr val="000000"/>
                      </a:solidFill>
                      <a:latin typeface="Courier New"/>
                      <a:ea typeface="Courier New"/>
                      <a:cs typeface="Courier New"/>
                      <a:sym typeface="Courier New"/>
                    </a:rPr>
                    <a:t>GROUP BY GROUPING SETS(a, b, c)</a:t>
                  </a:r>
                  <a:endParaRPr/>
                </a:p>
              </p:txBody>
            </p:sp>
            <p:sp>
              <p:nvSpPr>
                <p:cNvPr id="420" name="Google Shape;420;p18:notes"/>
                <p:cNvSpPr txBox="1"/>
                <p:nvPr/>
              </p:nvSpPr>
              <p:spPr>
                <a:xfrm>
                  <a:off x="2496" y="2153"/>
                  <a:ext cx="1469" cy="291"/>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Equivalent </a:t>
                  </a:r>
                  <a:r>
                    <a:rPr b="1" i="0" lang="en-US" sz="1100" u="none">
                      <a:solidFill>
                        <a:srgbClr val="000000"/>
                      </a:solidFill>
                      <a:latin typeface="Courier New"/>
                      <a:ea typeface="Courier New"/>
                      <a:cs typeface="Courier New"/>
                      <a:sym typeface="Courier New"/>
                    </a:rPr>
                    <a:t>GROUP BY</a:t>
                  </a:r>
                  <a:r>
                    <a:rPr b="1" i="0" lang="en-US" sz="1100" u="none">
                      <a:solidFill>
                        <a:srgbClr val="000000"/>
                      </a:solidFill>
                      <a:latin typeface="Times New Roman"/>
                      <a:ea typeface="Times New Roman"/>
                      <a:cs typeface="Times New Roman"/>
                      <a:sym typeface="Times New Roman"/>
                    </a:rPr>
                    <a:t> Statements</a:t>
                  </a:r>
                  <a:endParaRPr/>
                </a:p>
              </p:txBody>
            </p:sp>
            <p:sp>
              <p:nvSpPr>
                <p:cNvPr id="421" name="Google Shape;421;p18:notes"/>
                <p:cNvSpPr txBox="1"/>
                <p:nvPr/>
              </p:nvSpPr>
              <p:spPr>
                <a:xfrm>
                  <a:off x="439" y="2153"/>
                  <a:ext cx="2057" cy="291"/>
                </a:xfrm>
                <a:prstGeom prst="rect">
                  <a:avLst/>
                </a:prstGeom>
                <a:noFill/>
                <a:ln>
                  <a:noFill/>
                </a:ln>
              </p:spPr>
              <p:txBody>
                <a:bodyPr anchorCtr="0" anchor="t" bIns="35325" lIns="71950" spcFirstLastPara="1" rIns="71950" wrap="square" tIns="35325">
                  <a:noAutofit/>
                </a:bodyPr>
                <a:lstStyle/>
                <a:p>
                  <a:pPr indent="0" lvl="0" marL="0" marR="0" rtl="0" algn="l">
                    <a:lnSpc>
                      <a:spcPct val="100000"/>
                    </a:lnSpc>
                    <a:spcBef>
                      <a:spcPts val="0"/>
                    </a:spcBef>
                    <a:spcAft>
                      <a:spcPts val="0"/>
                    </a:spcAft>
                    <a:buClr>
                      <a:srgbClr val="000000"/>
                    </a:buClr>
                    <a:buSzPts val="1100"/>
                    <a:buFont typeface="Courier New"/>
                    <a:buNone/>
                  </a:pPr>
                  <a:r>
                    <a:rPr b="1" i="0" lang="en-US" sz="1100" u="none">
                      <a:solidFill>
                        <a:srgbClr val="000000"/>
                      </a:solidFill>
                      <a:latin typeface="Courier New"/>
                      <a:ea typeface="Courier New"/>
                      <a:cs typeface="Courier New"/>
                      <a:sym typeface="Courier New"/>
                    </a:rPr>
                    <a:t>GROUPING SETS</a:t>
                  </a:r>
                  <a:r>
                    <a:rPr b="1" i="0" lang="en-US" sz="1100" u="none">
                      <a:solidFill>
                        <a:srgbClr val="000000"/>
                      </a:solidFill>
                      <a:latin typeface="Times New Roman"/>
                      <a:ea typeface="Times New Roman"/>
                      <a:cs typeface="Times New Roman"/>
                      <a:sym typeface="Times New Roman"/>
                    </a:rPr>
                    <a:t> Statements</a:t>
                  </a:r>
                  <a:endParaRPr/>
                </a:p>
              </p:txBody>
            </p:sp>
            <p:cxnSp>
              <p:nvCxnSpPr>
                <p:cNvPr id="422" name="Google Shape;422;p18:notes"/>
                <p:cNvCxnSpPr/>
                <p:nvPr/>
              </p:nvCxnSpPr>
              <p:spPr>
                <a:xfrm>
                  <a:off x="439" y="2444"/>
                  <a:ext cx="3526" cy="0"/>
                </a:xfrm>
                <a:prstGeom prst="straightConnector1">
                  <a:avLst/>
                </a:prstGeom>
                <a:noFill/>
                <a:ln cap="flat" cmpd="sng" w="12700">
                  <a:solidFill>
                    <a:srgbClr val="000000"/>
                  </a:solidFill>
                  <a:prstDash val="solid"/>
                  <a:miter lim="800000"/>
                  <a:headEnd len="med" w="med" type="none"/>
                  <a:tailEnd len="med" w="med" type="none"/>
                </a:ln>
              </p:spPr>
            </p:cxnSp>
            <p:cxnSp>
              <p:nvCxnSpPr>
                <p:cNvPr id="423" name="Google Shape;423;p18:notes"/>
                <p:cNvCxnSpPr/>
                <p:nvPr/>
              </p:nvCxnSpPr>
              <p:spPr>
                <a:xfrm>
                  <a:off x="2496" y="2153"/>
                  <a:ext cx="0" cy="2046"/>
                </a:xfrm>
                <a:prstGeom prst="straightConnector1">
                  <a:avLst/>
                </a:prstGeom>
                <a:noFill/>
                <a:ln cap="flat" cmpd="sng" w="12700">
                  <a:solidFill>
                    <a:srgbClr val="000000"/>
                  </a:solidFill>
                  <a:prstDash val="solid"/>
                  <a:miter lim="800000"/>
                  <a:headEnd len="med" w="med" type="none"/>
                  <a:tailEnd len="med" w="med" type="none"/>
                </a:ln>
              </p:spPr>
            </p:cxnSp>
            <p:cxnSp>
              <p:nvCxnSpPr>
                <p:cNvPr id="424" name="Google Shape;424;p18:notes"/>
                <p:cNvCxnSpPr/>
                <p:nvPr/>
              </p:nvCxnSpPr>
              <p:spPr>
                <a:xfrm>
                  <a:off x="439" y="2825"/>
                  <a:ext cx="3526" cy="0"/>
                </a:xfrm>
                <a:prstGeom prst="straightConnector1">
                  <a:avLst/>
                </a:prstGeom>
                <a:noFill/>
                <a:ln cap="flat" cmpd="sng" w="12700">
                  <a:solidFill>
                    <a:srgbClr val="000000"/>
                  </a:solidFill>
                  <a:prstDash val="solid"/>
                  <a:miter lim="800000"/>
                  <a:headEnd len="med" w="med" type="none"/>
                  <a:tailEnd len="med" w="med" type="none"/>
                </a:ln>
              </p:spPr>
            </p:cxnSp>
            <p:cxnSp>
              <p:nvCxnSpPr>
                <p:cNvPr id="425" name="Google Shape;425;p18:notes"/>
                <p:cNvCxnSpPr/>
                <p:nvPr/>
              </p:nvCxnSpPr>
              <p:spPr>
                <a:xfrm>
                  <a:off x="439" y="3204"/>
                  <a:ext cx="3526" cy="0"/>
                </a:xfrm>
                <a:prstGeom prst="straightConnector1">
                  <a:avLst/>
                </a:prstGeom>
                <a:noFill/>
                <a:ln cap="flat" cmpd="sng" w="12700">
                  <a:solidFill>
                    <a:srgbClr val="000000"/>
                  </a:solidFill>
                  <a:prstDash val="solid"/>
                  <a:miter lim="800000"/>
                  <a:headEnd len="med" w="med" type="none"/>
                  <a:tailEnd len="med" w="med" type="none"/>
                </a:ln>
              </p:spPr>
            </p:cxnSp>
            <p:cxnSp>
              <p:nvCxnSpPr>
                <p:cNvPr id="426" name="Google Shape;426;p18:notes"/>
                <p:cNvCxnSpPr/>
                <p:nvPr/>
              </p:nvCxnSpPr>
              <p:spPr>
                <a:xfrm>
                  <a:off x="439" y="3368"/>
                  <a:ext cx="3526" cy="0"/>
                </a:xfrm>
                <a:prstGeom prst="straightConnector1">
                  <a:avLst/>
                </a:prstGeom>
                <a:noFill/>
                <a:ln cap="flat" cmpd="sng" w="12700">
                  <a:solidFill>
                    <a:srgbClr val="000000"/>
                  </a:solidFill>
                  <a:prstDash val="solid"/>
                  <a:miter lim="800000"/>
                  <a:headEnd len="med" w="med" type="none"/>
                  <a:tailEnd len="med" w="med" type="none"/>
                </a:ln>
              </p:spPr>
            </p:cxnSp>
            <p:cxnSp>
              <p:nvCxnSpPr>
                <p:cNvPr id="427" name="Google Shape;427;p18:notes"/>
                <p:cNvCxnSpPr/>
                <p:nvPr/>
              </p:nvCxnSpPr>
              <p:spPr>
                <a:xfrm>
                  <a:off x="439" y="2153"/>
                  <a:ext cx="3526" cy="0"/>
                </a:xfrm>
                <a:prstGeom prst="straightConnector1">
                  <a:avLst/>
                </a:prstGeom>
                <a:noFill/>
                <a:ln cap="flat" cmpd="sng" w="12700">
                  <a:solidFill>
                    <a:srgbClr val="000000"/>
                  </a:solidFill>
                  <a:prstDash val="solid"/>
                  <a:miter lim="800000"/>
                  <a:headEnd len="med" w="med" type="none"/>
                  <a:tailEnd len="med" w="med" type="none"/>
                </a:ln>
              </p:spPr>
            </p:cxnSp>
            <p:cxnSp>
              <p:nvCxnSpPr>
                <p:cNvPr id="428" name="Google Shape;428;p18:notes"/>
                <p:cNvCxnSpPr/>
                <p:nvPr/>
              </p:nvCxnSpPr>
              <p:spPr>
                <a:xfrm flipH="1">
                  <a:off x="437" y="2153"/>
                  <a:ext cx="2" cy="2093"/>
                </a:xfrm>
                <a:prstGeom prst="straightConnector1">
                  <a:avLst/>
                </a:prstGeom>
                <a:noFill/>
                <a:ln cap="flat" cmpd="sng" w="12700">
                  <a:solidFill>
                    <a:srgbClr val="000000"/>
                  </a:solidFill>
                  <a:prstDash val="solid"/>
                  <a:miter lim="800000"/>
                  <a:headEnd len="med" w="med" type="none"/>
                  <a:tailEnd len="med" w="med" type="none"/>
                </a:ln>
              </p:spPr>
            </p:cxnSp>
            <p:cxnSp>
              <p:nvCxnSpPr>
                <p:cNvPr id="429" name="Google Shape;429;p18:notes"/>
                <p:cNvCxnSpPr/>
                <p:nvPr/>
              </p:nvCxnSpPr>
              <p:spPr>
                <a:xfrm>
                  <a:off x="3965" y="2153"/>
                  <a:ext cx="0" cy="2087"/>
                </a:xfrm>
                <a:prstGeom prst="straightConnector1">
                  <a:avLst/>
                </a:prstGeom>
                <a:noFill/>
                <a:ln cap="flat" cmpd="sng" w="12700">
                  <a:solidFill>
                    <a:srgbClr val="000000"/>
                  </a:solidFill>
                  <a:prstDash val="solid"/>
                  <a:miter lim="800000"/>
                  <a:headEnd len="med" w="med" type="none"/>
                  <a:tailEnd len="med" w="med" type="none"/>
                </a:ln>
              </p:spPr>
            </p:cxnSp>
            <p:cxnSp>
              <p:nvCxnSpPr>
                <p:cNvPr id="430" name="Google Shape;430;p18:notes"/>
                <p:cNvCxnSpPr/>
                <p:nvPr/>
              </p:nvCxnSpPr>
              <p:spPr>
                <a:xfrm>
                  <a:off x="434" y="4245"/>
                  <a:ext cx="3524" cy="0"/>
                </a:xfrm>
                <a:prstGeom prst="straightConnector1">
                  <a:avLst/>
                </a:prstGeom>
                <a:noFill/>
                <a:ln cap="flat" cmpd="sng" w="12700">
                  <a:solidFill>
                    <a:srgbClr val="000000"/>
                  </a:solidFill>
                  <a:prstDash val="solid"/>
                  <a:miter lim="800000"/>
                  <a:headEnd len="med" w="med" type="none"/>
                  <a:tailEnd len="med" w="med" type="none"/>
                </a:ln>
              </p:spPr>
            </p:cxnSp>
            <p:cxnSp>
              <p:nvCxnSpPr>
                <p:cNvPr id="431" name="Google Shape;431;p18:notes"/>
                <p:cNvCxnSpPr/>
                <p:nvPr/>
              </p:nvCxnSpPr>
              <p:spPr>
                <a:xfrm>
                  <a:off x="446" y="3783"/>
                  <a:ext cx="3524" cy="0"/>
                </a:xfrm>
                <a:prstGeom prst="straightConnector1">
                  <a:avLst/>
                </a:prstGeom>
                <a:noFill/>
                <a:ln cap="flat" cmpd="sng" w="12700">
                  <a:solidFill>
                    <a:srgbClr val="000000"/>
                  </a:solidFill>
                  <a:prstDash val="solid"/>
                  <a:miter lim="800000"/>
                  <a:headEnd len="med" w="med" type="none"/>
                  <a:tailEnd len="med" w="med" type="none"/>
                </a:ln>
              </p:spPr>
            </p:cxnSp>
          </p:grpSp>
        </p:grpSp>
      </p:grpSp>
      <p:sp>
        <p:nvSpPr>
          <p:cNvPr id="432" name="Google Shape;432;p18: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1" name="Google Shape;441;p19: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2" name="Google Shape;442;p19:notes"/>
          <p:cNvSpPr txBox="1"/>
          <p:nvPr>
            <p:ph idx="1" type="body"/>
          </p:nvPr>
        </p:nvSpPr>
        <p:spPr>
          <a:xfrm>
            <a:off x="454025" y="4633912"/>
            <a:ext cx="6099175" cy="3738562"/>
          </a:xfrm>
          <a:prstGeom prst="rect">
            <a:avLst/>
          </a:prstGeom>
          <a:noFill/>
          <a:ln>
            <a:noFill/>
          </a:ln>
        </p:spPr>
        <p:txBody>
          <a:bodyPr anchorCtr="0" anchor="t" bIns="46725" lIns="90325" spcFirstLastPara="1" rIns="90325" wrap="square" tIns="46725">
            <a:noAutofit/>
          </a:bodyPr>
          <a:lstStyle/>
          <a:p>
            <a:pPr indent="0" lvl="0" marL="0" rtl="0" algn="l">
              <a:lnSpc>
                <a:spcPct val="90000"/>
              </a:lnSpc>
              <a:spcBef>
                <a:spcPts val="0"/>
              </a:spcBef>
              <a:spcAft>
                <a:spcPts val="0"/>
              </a:spcAft>
              <a:buSzPts val="1800"/>
              <a:buNone/>
            </a:pPr>
            <a:r>
              <a:rPr lang="en-US"/>
              <a:t>Composite Columns: Example</a:t>
            </a:r>
            <a:endParaRPr/>
          </a:p>
          <a:p>
            <a:pPr indent="0" lvl="1" marL="166687" rtl="0" algn="l">
              <a:lnSpc>
                <a:spcPct val="90000"/>
              </a:lnSpc>
              <a:spcBef>
                <a:spcPts val="0"/>
              </a:spcBef>
              <a:spcAft>
                <a:spcPts val="0"/>
              </a:spcAft>
              <a:buSzPts val="1800"/>
              <a:buNone/>
            </a:pPr>
            <a:r>
              <a:rPr lang="en-US"/>
              <a:t>Consider the example: </a:t>
            </a:r>
            <a:endParaRPr/>
          </a:p>
          <a:p>
            <a:pPr indent="0" lvl="1" marL="166687"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job_id,manager_id, SUM(salary)</a:t>
            </a:r>
            <a:endParaRPr/>
          </a:p>
          <a:p>
            <a:pPr indent="0" lvl="1" marL="166687" rtl="0" algn="l">
              <a:spcBef>
                <a:spcPts val="0"/>
              </a:spcBef>
              <a:spcAft>
                <a:spcPts val="0"/>
              </a:spcAft>
              <a:buSzPts val="1800"/>
              <a:buFont typeface="Courier New"/>
              <a:buNone/>
            </a:pPr>
            <a:r>
              <a:rPr lang="en-US">
                <a:latin typeface="Courier New"/>
                <a:ea typeface="Courier New"/>
                <a:cs typeface="Courier New"/>
                <a:sym typeface="Courier New"/>
              </a:rPr>
              <a:t>   FROM   employees  </a:t>
            </a:r>
            <a:endParaRPr/>
          </a:p>
          <a:p>
            <a:pPr indent="0" lvl="1" marL="166687" rtl="0" algn="l">
              <a:spcBef>
                <a:spcPts val="0"/>
              </a:spcBef>
              <a:spcAft>
                <a:spcPts val="0"/>
              </a:spcAft>
              <a:buSzPts val="1800"/>
              <a:buFont typeface="Courier New"/>
              <a:buNone/>
            </a:pPr>
            <a:r>
              <a:rPr lang="en-US">
                <a:latin typeface="Courier New"/>
                <a:ea typeface="Courier New"/>
                <a:cs typeface="Courier New"/>
                <a:sym typeface="Courier New"/>
              </a:rPr>
              <a:t>   GROUP BY ROLLUP( department_id,job_id, manager_id);</a:t>
            </a:r>
            <a:endParaRPr/>
          </a:p>
          <a:p>
            <a:pPr indent="0" lvl="1" marL="166687" rtl="0" algn="l">
              <a:lnSpc>
                <a:spcPct val="90000"/>
              </a:lnSpc>
              <a:spcBef>
                <a:spcPts val="0"/>
              </a:spcBef>
              <a:spcAft>
                <a:spcPts val="0"/>
              </a:spcAft>
              <a:buSzPts val="1800"/>
              <a:buNone/>
            </a:pPr>
            <a:r>
              <a:rPr lang="en-US"/>
              <a:t>The preceding query results in the Oracle Server computing the following groupings:</a:t>
            </a:r>
            <a:endParaRPr/>
          </a:p>
          <a:p>
            <a:pPr indent="-215900" lvl="3" marL="977900" rtl="0" algn="l">
              <a:spcBef>
                <a:spcPts val="0"/>
              </a:spcBef>
              <a:spcAft>
                <a:spcPts val="0"/>
              </a:spcAft>
              <a:buSzPts val="1800"/>
              <a:buNone/>
            </a:pPr>
            <a:r>
              <a:rPr lang="en-US"/>
              <a:t>1.	</a:t>
            </a:r>
            <a:r>
              <a:rPr lang="en-US">
                <a:latin typeface="Courier New"/>
                <a:ea typeface="Courier New"/>
                <a:cs typeface="Courier New"/>
                <a:sym typeface="Courier New"/>
              </a:rPr>
              <a:t>(department_id, job_id, manager_id)</a:t>
            </a:r>
            <a:endParaRPr/>
          </a:p>
          <a:p>
            <a:pPr indent="-215900" lvl="3" marL="977900" rtl="0" algn="l">
              <a:spcBef>
                <a:spcPts val="0"/>
              </a:spcBef>
              <a:spcAft>
                <a:spcPts val="0"/>
              </a:spcAft>
              <a:buSzPts val="1800"/>
              <a:buNone/>
            </a:pPr>
            <a:r>
              <a:rPr lang="en-US"/>
              <a:t>2.	</a:t>
            </a:r>
            <a:r>
              <a:rPr lang="en-US">
                <a:latin typeface="Courier New"/>
                <a:ea typeface="Courier New"/>
                <a:cs typeface="Courier New"/>
                <a:sym typeface="Courier New"/>
              </a:rPr>
              <a:t>(department_id, job_id)</a:t>
            </a:r>
            <a:endParaRPr/>
          </a:p>
          <a:p>
            <a:pPr indent="-215900" lvl="3" marL="977900" rtl="0" algn="l">
              <a:spcBef>
                <a:spcPts val="0"/>
              </a:spcBef>
              <a:spcAft>
                <a:spcPts val="0"/>
              </a:spcAft>
              <a:buSzPts val="1800"/>
              <a:buNone/>
            </a:pPr>
            <a:r>
              <a:rPr lang="en-US"/>
              <a:t>3.	</a:t>
            </a:r>
            <a:r>
              <a:rPr lang="en-US">
                <a:latin typeface="Courier New"/>
                <a:ea typeface="Courier New"/>
                <a:cs typeface="Courier New"/>
                <a:sym typeface="Courier New"/>
              </a:rPr>
              <a:t>(department_id)</a:t>
            </a:r>
            <a:endParaRPr/>
          </a:p>
          <a:p>
            <a:pPr indent="-215900" lvl="3" marL="977900" rtl="0" algn="l">
              <a:spcBef>
                <a:spcPts val="0"/>
              </a:spcBef>
              <a:spcAft>
                <a:spcPts val="0"/>
              </a:spcAft>
              <a:buSzPts val="1800"/>
              <a:buNone/>
            </a:pPr>
            <a:r>
              <a:rPr lang="en-US"/>
              <a:t>4.	</a:t>
            </a:r>
            <a:r>
              <a:rPr lang="en-US">
                <a:latin typeface="Courier New"/>
                <a:ea typeface="Courier New"/>
                <a:cs typeface="Courier New"/>
                <a:sym typeface="Courier New"/>
              </a:rPr>
              <a:t>( )</a:t>
            </a:r>
            <a:endParaRPr/>
          </a:p>
          <a:p>
            <a:pPr indent="0" lvl="1" marL="166687" rtl="0" algn="l">
              <a:spcBef>
                <a:spcPts val="0"/>
              </a:spcBef>
              <a:spcAft>
                <a:spcPts val="0"/>
              </a:spcAft>
              <a:buSzPts val="1800"/>
              <a:buNone/>
            </a:pPr>
            <a:r>
              <a:rPr lang="en-US"/>
              <a:t>If you are just interested in grouping of lines (1), (3), and (4) in the preceding example, you cannot limit the calculation to  those groupings without using composite columns. With composite columns, this is possible by treating </a:t>
            </a:r>
            <a:r>
              <a:rPr lang="en-US">
                <a:latin typeface="Courier New"/>
                <a:ea typeface="Courier New"/>
                <a:cs typeface="Courier New"/>
                <a:sym typeface="Courier New"/>
              </a:rPr>
              <a:t>JOB_ID</a:t>
            </a:r>
            <a:r>
              <a:rPr lang="en-US"/>
              <a:t> and </a:t>
            </a:r>
            <a:r>
              <a:rPr lang="en-US">
                <a:latin typeface="Courier New"/>
                <a:ea typeface="Courier New"/>
                <a:cs typeface="Courier New"/>
                <a:sym typeface="Courier New"/>
              </a:rPr>
              <a:t>MANAGER_ID</a:t>
            </a:r>
            <a:r>
              <a:rPr lang="en-US"/>
              <a:t> columns  as a single unit while rolling up. Columns enclosed in parentheses are treated as a unit while computing </a:t>
            </a: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This is illustrated in the example on the slide. By enclosing </a:t>
            </a:r>
            <a:r>
              <a:rPr lang="en-US">
                <a:latin typeface="Courier New"/>
                <a:ea typeface="Courier New"/>
                <a:cs typeface="Courier New"/>
                <a:sym typeface="Courier New"/>
              </a:rPr>
              <a:t>JOB_ID</a:t>
            </a:r>
            <a:r>
              <a:rPr lang="en-US"/>
              <a:t> and </a:t>
            </a:r>
            <a:r>
              <a:rPr lang="en-US">
                <a:latin typeface="Courier New"/>
                <a:ea typeface="Courier New"/>
                <a:cs typeface="Courier New"/>
                <a:sym typeface="Courier New"/>
              </a:rPr>
              <a:t>MANAGER_ID</a:t>
            </a:r>
            <a:r>
              <a:rPr lang="en-US"/>
              <a:t> columns in parenthesis, we indicate to the Oracle Server to treat </a:t>
            </a:r>
            <a:r>
              <a:rPr lang="en-US">
                <a:latin typeface="Courier New"/>
                <a:ea typeface="Courier New"/>
                <a:cs typeface="Courier New"/>
                <a:sym typeface="Courier New"/>
              </a:rPr>
              <a:t>JOB_ID</a:t>
            </a:r>
            <a:r>
              <a:rPr lang="en-US"/>
              <a:t> and </a:t>
            </a:r>
            <a:r>
              <a:rPr lang="en-US">
                <a:latin typeface="Courier New"/>
                <a:ea typeface="Courier New"/>
                <a:cs typeface="Courier New"/>
                <a:sym typeface="Courier New"/>
              </a:rPr>
              <a:t>MANAGER_ID</a:t>
            </a:r>
            <a:r>
              <a:rPr lang="en-US"/>
              <a:t> as a single unit, as a composite column. </a:t>
            </a:r>
            <a:endParaRPr/>
          </a:p>
        </p:txBody>
      </p:sp>
      <p:sp>
        <p:nvSpPr>
          <p:cNvPr id="443" name="Google Shape;443;p19: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09" name="Google Shape;109;p2: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0" name="Google Shape;110;p2:notes"/>
          <p:cNvSpPr txBox="1"/>
          <p:nvPr>
            <p:ph idx="1" type="body"/>
          </p:nvPr>
        </p:nvSpPr>
        <p:spPr>
          <a:xfrm>
            <a:off x="409575" y="4749800"/>
            <a:ext cx="5995987" cy="368458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Lesson Aim</a:t>
            </a:r>
            <a:endParaRPr/>
          </a:p>
          <a:p>
            <a:pPr indent="0" lvl="1" marL="0" rtl="0" algn="l">
              <a:spcBef>
                <a:spcPts val="0"/>
              </a:spcBef>
              <a:spcAft>
                <a:spcPts val="0"/>
              </a:spcAft>
              <a:buSzPts val="1800"/>
              <a:buNone/>
            </a:pPr>
            <a:r>
              <a:rPr lang="en-US"/>
              <a:t>In this lesson you learn how to:</a:t>
            </a:r>
            <a:endParaRPr/>
          </a:p>
          <a:p>
            <a:pPr indent="0" lvl="2" marL="0" rtl="0" algn="l">
              <a:spcBef>
                <a:spcPts val="0"/>
              </a:spcBef>
              <a:spcAft>
                <a:spcPts val="0"/>
              </a:spcAft>
              <a:buClr>
                <a:srgbClr val="FC0128"/>
              </a:buClr>
              <a:buSzPts val="1800"/>
              <a:buNone/>
            </a:pPr>
            <a:r>
              <a:rPr lang="en-US">
                <a:solidFill>
                  <a:srgbClr val="FC0128"/>
                </a:solidFill>
              </a:rPr>
              <a:t>Group data</a:t>
            </a:r>
            <a:r>
              <a:rPr lang="en-US"/>
              <a:t> for obtaining the following:</a:t>
            </a:r>
            <a:endParaRPr/>
          </a:p>
          <a:p>
            <a:pPr indent="0" lvl="3" marL="0" rtl="0" algn="l">
              <a:spcBef>
                <a:spcPts val="0"/>
              </a:spcBef>
              <a:spcAft>
                <a:spcPts val="0"/>
              </a:spcAft>
              <a:buSzPts val="1800"/>
              <a:buNone/>
            </a:pPr>
            <a:r>
              <a:rPr lang="en-US"/>
              <a:t>Subtotal values by using the </a:t>
            </a:r>
            <a:r>
              <a:rPr lang="en-US">
                <a:latin typeface="Courier New"/>
                <a:ea typeface="Courier New"/>
                <a:cs typeface="Courier New"/>
                <a:sym typeface="Courier New"/>
              </a:rPr>
              <a:t>ROLLUP</a:t>
            </a:r>
            <a:r>
              <a:rPr lang="en-US"/>
              <a:t> operator </a:t>
            </a:r>
            <a:endParaRPr/>
          </a:p>
          <a:p>
            <a:pPr indent="0" lvl="3" marL="0" rtl="0" algn="l">
              <a:spcBef>
                <a:spcPts val="0"/>
              </a:spcBef>
              <a:spcAft>
                <a:spcPts val="0"/>
              </a:spcAft>
              <a:buSzPts val="1800"/>
              <a:buNone/>
            </a:pPr>
            <a:r>
              <a:rPr lang="en-US"/>
              <a:t>Cross-tabulation values by using the </a:t>
            </a:r>
            <a:r>
              <a:rPr lang="en-US">
                <a:latin typeface="Courier New"/>
                <a:ea typeface="Courier New"/>
                <a:cs typeface="Courier New"/>
                <a:sym typeface="Courier New"/>
              </a:rPr>
              <a:t>CUBE</a:t>
            </a:r>
            <a:r>
              <a:rPr lang="en-US"/>
              <a:t> operator</a:t>
            </a:r>
            <a:endParaRPr/>
          </a:p>
          <a:p>
            <a:pPr indent="0" lvl="2" marL="0" rtl="0" algn="l">
              <a:spcBef>
                <a:spcPts val="0"/>
              </a:spcBef>
              <a:spcAft>
                <a:spcPts val="0"/>
              </a:spcAft>
              <a:buSzPts val="1800"/>
              <a:buNone/>
            </a:pPr>
            <a:r>
              <a:rPr lang="en-US"/>
              <a:t>Use the </a:t>
            </a:r>
            <a:r>
              <a:rPr lang="en-US">
                <a:solidFill>
                  <a:srgbClr val="FC0128"/>
                </a:solidFill>
                <a:latin typeface="Courier New"/>
                <a:ea typeface="Courier New"/>
                <a:cs typeface="Courier New"/>
                <a:sym typeface="Courier New"/>
              </a:rPr>
              <a:t>GROUPING</a:t>
            </a:r>
            <a:r>
              <a:rPr lang="en-US">
                <a:solidFill>
                  <a:srgbClr val="FC0128"/>
                </a:solidFill>
              </a:rPr>
              <a:t> function</a:t>
            </a:r>
            <a:r>
              <a:rPr lang="en-US"/>
              <a:t> to identify the level of aggregation in the results set produced by a </a:t>
            </a:r>
            <a:r>
              <a:rPr lang="en-US">
                <a:solidFill>
                  <a:srgbClr val="FC0128"/>
                </a:solidFill>
                <a:latin typeface="Courier New"/>
                <a:ea typeface="Courier New"/>
                <a:cs typeface="Courier New"/>
                <a:sym typeface="Courier New"/>
              </a:rPr>
              <a:t>ROLLUP</a:t>
            </a:r>
            <a:r>
              <a:rPr lang="en-US"/>
              <a:t> or </a:t>
            </a:r>
            <a:r>
              <a:rPr lang="en-US">
                <a:solidFill>
                  <a:srgbClr val="FC0128"/>
                </a:solidFill>
                <a:latin typeface="Courier New"/>
                <a:ea typeface="Courier New"/>
                <a:cs typeface="Courier New"/>
                <a:sym typeface="Courier New"/>
              </a:rPr>
              <a:t>CUBE</a:t>
            </a:r>
            <a:r>
              <a:rPr lang="en-US">
                <a:solidFill>
                  <a:srgbClr val="FC0128"/>
                </a:solidFill>
              </a:rPr>
              <a:t> operator</a:t>
            </a:r>
            <a:r>
              <a:rPr lang="en-US"/>
              <a:t>.</a:t>
            </a:r>
            <a:endParaRPr/>
          </a:p>
          <a:p>
            <a:pPr indent="0" lvl="2" marL="0" rtl="0" algn="l">
              <a:spcBef>
                <a:spcPts val="0"/>
              </a:spcBef>
              <a:spcAft>
                <a:spcPts val="0"/>
              </a:spcAft>
              <a:buSzPts val="1800"/>
              <a:buNone/>
            </a:pPr>
            <a:r>
              <a:rPr lang="en-US"/>
              <a:t>Use </a:t>
            </a:r>
            <a:r>
              <a:rPr lang="en-US">
                <a:solidFill>
                  <a:srgbClr val="FC0128"/>
                </a:solidFill>
                <a:latin typeface="Courier New"/>
                <a:ea typeface="Courier New"/>
                <a:cs typeface="Courier New"/>
                <a:sym typeface="Courier New"/>
              </a:rPr>
              <a:t>GROUPING SETS</a:t>
            </a:r>
            <a:r>
              <a:rPr lang="en-US"/>
              <a:t> to produce a single result set that is equivalent to a </a:t>
            </a:r>
            <a:r>
              <a:rPr lang="en-US">
                <a:latin typeface="Courier New"/>
                <a:ea typeface="Courier New"/>
                <a:cs typeface="Courier New"/>
                <a:sym typeface="Courier New"/>
              </a:rPr>
              <a:t>UNION ALL</a:t>
            </a:r>
            <a:r>
              <a:rPr lang="en-US"/>
              <a:t> approach.</a:t>
            </a:r>
            <a:endParaRPr/>
          </a:p>
        </p:txBody>
      </p:sp>
      <p:sp>
        <p:nvSpPr>
          <p:cNvPr id="111" name="Google Shape;111;p2: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8" name="Google Shape;468;p20: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9" name="Google Shape;469;p20:notes"/>
          <p:cNvSpPr txBox="1"/>
          <p:nvPr>
            <p:ph idx="1" type="body"/>
          </p:nvPr>
        </p:nvSpPr>
        <p:spPr>
          <a:xfrm>
            <a:off x="227012" y="223837"/>
            <a:ext cx="6399212" cy="8148637"/>
          </a:xfrm>
          <a:prstGeom prst="rect">
            <a:avLst/>
          </a:prstGeom>
          <a:noFill/>
          <a:ln>
            <a:noFill/>
          </a:ln>
        </p:spPr>
        <p:txBody>
          <a:bodyPr anchorCtr="0" anchor="t" bIns="46725" lIns="90325" spcFirstLastPara="1" rIns="90325" wrap="square" tIns="46725">
            <a:noAutofit/>
          </a:bodyPr>
          <a:lstStyle/>
          <a:p>
            <a:pPr indent="0" lvl="0" marL="203200" rtl="0" algn="l">
              <a:lnSpc>
                <a:spcPct val="90000"/>
              </a:lnSpc>
              <a:spcBef>
                <a:spcPts val="0"/>
              </a:spcBef>
              <a:spcAft>
                <a:spcPts val="0"/>
              </a:spcAft>
              <a:buSzPts val="1800"/>
              <a:buNone/>
            </a:pPr>
            <a:r>
              <a:rPr lang="en-US"/>
              <a:t>Composite Columns: Example (continued)</a:t>
            </a:r>
            <a:endParaRPr/>
          </a:p>
          <a:p>
            <a:pPr indent="0" lvl="0" marL="203200" rtl="0" algn="l">
              <a:lnSpc>
                <a:spcPct val="90000"/>
              </a:lnSpc>
              <a:spcBef>
                <a:spcPts val="0"/>
              </a:spcBef>
              <a:spcAft>
                <a:spcPts val="0"/>
              </a:spcAft>
              <a:buSzPts val="1800"/>
              <a:buNone/>
            </a:pPr>
            <a:r>
              <a:t/>
            </a:r>
            <a:endParaRPr/>
          </a:p>
          <a:p>
            <a:pPr indent="0" lvl="1" marL="317500" rtl="0" algn="l">
              <a:lnSpc>
                <a:spcPct val="90000"/>
              </a:lnSpc>
              <a:spcBef>
                <a:spcPts val="0"/>
              </a:spcBef>
              <a:spcAft>
                <a:spcPts val="0"/>
              </a:spcAft>
              <a:buSzPts val="1800"/>
              <a:buNone/>
            </a:pPr>
            <a:r>
              <a:rPr lang="en-US"/>
              <a:t>The example in the slide computes the following groupings:</a:t>
            </a:r>
            <a:endParaRPr/>
          </a:p>
          <a:p>
            <a:pPr indent="-215900" lvl="3" marL="977900" rtl="0" algn="l">
              <a:spcBef>
                <a:spcPts val="0"/>
              </a:spcBef>
              <a:spcAft>
                <a:spcPts val="0"/>
              </a:spcAft>
              <a:buSzPts val="1800"/>
              <a:buFont typeface="Courier New"/>
              <a:buNone/>
            </a:pPr>
            <a:r>
              <a:rPr lang="en-US">
                <a:latin typeface="Courier New"/>
                <a:ea typeface="Courier New"/>
                <a:cs typeface="Courier New"/>
                <a:sym typeface="Courier New"/>
              </a:rPr>
              <a:t>(department_id, job_id, manager_id)</a:t>
            </a:r>
            <a:endParaRPr/>
          </a:p>
          <a:p>
            <a:pPr indent="-215900" lvl="3" marL="977900" rtl="0" algn="l">
              <a:spcBef>
                <a:spcPts val="0"/>
              </a:spcBef>
              <a:spcAft>
                <a:spcPts val="0"/>
              </a:spcAft>
              <a:buSzPts val="1800"/>
              <a:buFont typeface="Courier New"/>
              <a:buNone/>
            </a:pPr>
            <a:r>
              <a:rPr lang="en-US">
                <a:latin typeface="Courier New"/>
                <a:ea typeface="Courier New"/>
                <a:cs typeface="Courier New"/>
                <a:sym typeface="Courier New"/>
              </a:rPr>
              <a:t>(department_id)</a:t>
            </a:r>
            <a:endParaRPr/>
          </a:p>
          <a:p>
            <a:pPr indent="-215900" lvl="3" marL="977900" rtl="0" algn="l">
              <a:spcBef>
                <a:spcPts val="0"/>
              </a:spcBef>
              <a:spcAft>
                <a:spcPts val="0"/>
              </a:spcAft>
              <a:buSzPts val="1800"/>
              <a:buFont typeface="Courier New"/>
              <a:buNone/>
            </a:pPr>
            <a:r>
              <a:rPr lang="en-US">
                <a:latin typeface="Courier New"/>
                <a:ea typeface="Courier New"/>
                <a:cs typeface="Courier New"/>
                <a:sym typeface="Courier New"/>
              </a:rPr>
              <a:t>( )</a:t>
            </a:r>
            <a:endParaRPr/>
          </a:p>
          <a:p>
            <a:pPr indent="0" lvl="1" marL="317500" rtl="0" algn="l">
              <a:lnSpc>
                <a:spcPct val="90000"/>
              </a:lnSpc>
              <a:spcBef>
                <a:spcPts val="0"/>
              </a:spcBef>
              <a:spcAft>
                <a:spcPts val="0"/>
              </a:spcAft>
              <a:buSzPts val="1800"/>
              <a:buNone/>
            </a:pPr>
            <a:r>
              <a:t/>
            </a:r>
            <a:endParaRPr/>
          </a:p>
          <a:p>
            <a:pPr indent="0" lvl="1" marL="317500" rtl="0" algn="l">
              <a:lnSpc>
                <a:spcPct val="90000"/>
              </a:lnSpc>
              <a:spcBef>
                <a:spcPts val="0"/>
              </a:spcBef>
              <a:spcAft>
                <a:spcPts val="0"/>
              </a:spcAft>
              <a:buSzPts val="1800"/>
              <a:buNone/>
            </a:pPr>
            <a:r>
              <a:rPr lang="en-US"/>
              <a:t>The example in the slide displays the following:</a:t>
            </a:r>
            <a:endParaRPr/>
          </a:p>
          <a:p>
            <a:pPr indent="-215900" lvl="3" marL="977900" rtl="0" algn="l">
              <a:lnSpc>
                <a:spcPct val="90000"/>
              </a:lnSpc>
              <a:spcBef>
                <a:spcPts val="0"/>
              </a:spcBef>
              <a:spcAft>
                <a:spcPts val="0"/>
              </a:spcAft>
              <a:buSzPts val="1800"/>
              <a:buNone/>
            </a:pPr>
            <a:r>
              <a:rPr lang="en-US"/>
              <a:t>Total salary for every department (labeled 1)</a:t>
            </a:r>
            <a:endParaRPr/>
          </a:p>
          <a:p>
            <a:pPr indent="-215900" lvl="3" marL="977900" rtl="0" algn="l">
              <a:lnSpc>
                <a:spcPct val="90000"/>
              </a:lnSpc>
              <a:spcBef>
                <a:spcPts val="0"/>
              </a:spcBef>
              <a:spcAft>
                <a:spcPts val="0"/>
              </a:spcAft>
              <a:buSzPts val="1800"/>
              <a:buNone/>
            </a:pPr>
            <a:r>
              <a:rPr lang="en-US"/>
              <a:t>Total salary for every department, job ID, and manager (labeled 2)</a:t>
            </a:r>
            <a:endParaRPr/>
          </a:p>
          <a:p>
            <a:pPr indent="-215900" lvl="3" marL="977900" rtl="0" algn="l">
              <a:lnSpc>
                <a:spcPct val="90000"/>
              </a:lnSpc>
              <a:spcBef>
                <a:spcPts val="0"/>
              </a:spcBef>
              <a:spcAft>
                <a:spcPts val="0"/>
              </a:spcAft>
              <a:buSzPts val="1800"/>
              <a:buNone/>
            </a:pPr>
            <a:r>
              <a:rPr lang="en-US"/>
              <a:t>Grand total (labeled 3)</a:t>
            </a:r>
            <a:br>
              <a:rPr lang="en-US"/>
            </a:br>
            <a:endParaRPr/>
          </a:p>
          <a:p>
            <a:pPr indent="0" lvl="1" marL="317500" rtl="0" algn="l">
              <a:spcBef>
                <a:spcPts val="0"/>
              </a:spcBef>
              <a:spcAft>
                <a:spcPts val="0"/>
              </a:spcAft>
              <a:buSzPts val="1800"/>
              <a:buNone/>
            </a:pPr>
            <a:r>
              <a:rPr lang="en-US"/>
              <a:t>The example in the slide can also be written as:</a:t>
            </a:r>
            <a:endParaRPr/>
          </a:p>
          <a:p>
            <a:pPr indent="0" lvl="1" marL="317500" rtl="0" algn="l">
              <a:spcBef>
                <a:spcPts val="0"/>
              </a:spcBef>
              <a:spcAft>
                <a:spcPts val="0"/>
              </a:spcAft>
              <a:buSzPts val="1800"/>
              <a:buFont typeface="Courier New"/>
              <a:buNone/>
            </a:pPr>
            <a:r>
              <a:rPr lang="en-US">
                <a:latin typeface="Courier New"/>
                <a:ea typeface="Courier New"/>
                <a:cs typeface="Courier New"/>
                <a:sym typeface="Courier New"/>
              </a:rPr>
              <a:t> SELECT   department_id, job_id, manager_id, SUM(salary)</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FROM     employees  </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GROUP BY department_id,job_id, manager_id</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UNION  ALL</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SELECT   department_id, TO_CHAR(NULL),TO_NUMBER(NULL), SUM(salary)</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FROM     employees  </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GROUP BY department_id</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UNION ALL</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SELECT   TO_NUMBER(NULL), TO_CHAR(NULL),TO_NUMBER(NULL), SUM(salary)</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FROM     employees  </a:t>
            </a:r>
            <a:endParaRPr/>
          </a:p>
          <a:p>
            <a:pPr indent="-215900" lvl="2" marL="647700" rtl="0" algn="l">
              <a:lnSpc>
                <a:spcPct val="70000"/>
              </a:lnSpc>
              <a:spcBef>
                <a:spcPts val="0"/>
              </a:spcBef>
              <a:spcAft>
                <a:spcPts val="0"/>
              </a:spcAft>
              <a:buSzPts val="1800"/>
              <a:buFont typeface="Courier New"/>
              <a:buNone/>
            </a:pPr>
            <a:r>
              <a:rPr lang="en-US">
                <a:latin typeface="Courier New"/>
                <a:ea typeface="Courier New"/>
                <a:cs typeface="Courier New"/>
                <a:sym typeface="Courier New"/>
              </a:rPr>
              <a:t>GROUP BY ();</a:t>
            </a:r>
            <a:endParaRPr/>
          </a:p>
          <a:p>
            <a:pPr indent="0" lvl="1" marL="317500" rtl="0" algn="l">
              <a:lnSpc>
                <a:spcPct val="110000"/>
              </a:lnSpc>
              <a:spcBef>
                <a:spcPts val="0"/>
              </a:spcBef>
              <a:spcAft>
                <a:spcPts val="0"/>
              </a:spcAft>
              <a:buSzPts val="1800"/>
              <a:buNone/>
            </a:pPr>
            <a:r>
              <a:rPr lang="en-US"/>
              <a:t>In the absence of an optimizer that looks across query blocks to generate the execution plan, the preceding query would need three scans of the base table, </a:t>
            </a:r>
            <a:r>
              <a:rPr lang="en-US">
                <a:latin typeface="Courier New"/>
                <a:ea typeface="Courier New"/>
                <a:cs typeface="Courier New"/>
                <a:sym typeface="Courier New"/>
              </a:rPr>
              <a:t>EMPLOYEES</a:t>
            </a:r>
            <a:r>
              <a:rPr lang="en-US"/>
              <a:t>. This could be very inefficient. Hence, the use of composite columns is recommended.</a:t>
            </a:r>
            <a:endParaRPr/>
          </a:p>
          <a:p>
            <a:pPr indent="-215900" lvl="3" marL="977900" rtl="0" algn="l">
              <a:lnSpc>
                <a:spcPct val="90000"/>
              </a:lnSpc>
              <a:spcBef>
                <a:spcPts val="0"/>
              </a:spcBef>
              <a:spcAft>
                <a:spcPts val="0"/>
              </a:spcAft>
              <a:buSzPts val="1800"/>
              <a:buNone/>
            </a:pPr>
            <a:r>
              <a:t/>
            </a:r>
            <a:endParaRPr/>
          </a:p>
          <a:p>
            <a:pPr indent="0" lvl="1" marL="317500" rtl="0" algn="l">
              <a:lnSpc>
                <a:spcPct val="95000"/>
              </a:lnSpc>
              <a:spcBef>
                <a:spcPts val="0"/>
              </a:spcBef>
              <a:spcAft>
                <a:spcPts val="0"/>
              </a:spcAft>
              <a:buSzPts val="1800"/>
              <a:buNone/>
            </a:pPr>
            <a:r>
              <a:rPr lang="en-US"/>
              <a:t>         </a:t>
            </a:r>
            <a:endParaRPr/>
          </a:p>
        </p:txBody>
      </p:sp>
      <p:sp>
        <p:nvSpPr>
          <p:cNvPr id="470" name="Google Shape;470;p20: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1: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9" name="Google Shape;479;p21: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80" name="Google Shape;480;p21:notes"/>
          <p:cNvSpPr txBox="1"/>
          <p:nvPr>
            <p:ph idx="1" type="body"/>
          </p:nvPr>
        </p:nvSpPr>
        <p:spPr>
          <a:xfrm>
            <a:off x="409575" y="4749800"/>
            <a:ext cx="5995987" cy="4064000"/>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Concatenated Columns  </a:t>
            </a:r>
            <a:endParaRPr/>
          </a:p>
          <a:p>
            <a:pPr indent="0" lvl="1" marL="0" rtl="0" algn="l">
              <a:spcBef>
                <a:spcPts val="0"/>
              </a:spcBef>
              <a:spcAft>
                <a:spcPts val="0"/>
              </a:spcAft>
              <a:buClr>
                <a:srgbClr val="FC0128"/>
              </a:buClr>
              <a:buSzPts val="1800"/>
              <a:buNone/>
            </a:pPr>
            <a:r>
              <a:rPr lang="en-US">
                <a:solidFill>
                  <a:srgbClr val="FC0128"/>
                </a:solidFill>
              </a:rPr>
              <a:t>Concatenated groupings</a:t>
            </a:r>
            <a:r>
              <a:rPr lang="en-US"/>
              <a:t> offer a concise way to generate useful combinations of groupings. The concatenated groupings are specified simply by listing multiple grouping sets, cubes, and rollups, and separating them with commas. Here is an example of concatenated grouping sets: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GROUP BY GROUPING SETS(a, b), GROUPING SETS(c, d)</a:t>
            </a:r>
            <a:endParaRPr/>
          </a:p>
          <a:p>
            <a:pPr indent="0" lvl="1" marL="0" rtl="0" algn="l">
              <a:spcBef>
                <a:spcPts val="0"/>
              </a:spcBef>
              <a:spcAft>
                <a:spcPts val="0"/>
              </a:spcAft>
              <a:buSzPts val="1800"/>
              <a:buNone/>
            </a:pPr>
            <a:r>
              <a:rPr lang="en-US"/>
              <a:t>The preceding SQL defines the following groupings: </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(a, c), (a, d), (b, c), (b, d)</a:t>
            </a:r>
            <a:endParaRPr/>
          </a:p>
          <a:p>
            <a:pPr indent="0" lvl="1" marL="0" rtl="0" algn="l">
              <a:spcBef>
                <a:spcPts val="0"/>
              </a:spcBef>
              <a:spcAft>
                <a:spcPts val="0"/>
              </a:spcAft>
              <a:buSzPts val="1800"/>
              <a:buNone/>
            </a:pPr>
            <a:r>
              <a:rPr lang="en-US"/>
              <a:t>Concatenation of grouping sets is very helpful for these reasons: </a:t>
            </a:r>
            <a:endParaRPr/>
          </a:p>
          <a:p>
            <a:pPr indent="-228600" lvl="2" marL="457200" rtl="0" algn="l">
              <a:spcBef>
                <a:spcPts val="0"/>
              </a:spcBef>
              <a:spcAft>
                <a:spcPts val="0"/>
              </a:spcAft>
              <a:buSzPts val="1800"/>
              <a:buNone/>
            </a:pPr>
            <a:r>
              <a:rPr lang="en-US"/>
              <a:t>Ease of query development: you need not manually enumerate all groupings</a:t>
            </a:r>
            <a:endParaRPr/>
          </a:p>
          <a:p>
            <a:pPr indent="-228600" lvl="2" marL="457200" rtl="0" algn="l">
              <a:spcBef>
                <a:spcPts val="0"/>
              </a:spcBef>
              <a:spcAft>
                <a:spcPts val="0"/>
              </a:spcAft>
              <a:buSzPts val="1800"/>
              <a:buNone/>
            </a:pPr>
            <a:r>
              <a:rPr lang="en-US"/>
              <a:t>Use by applications: SQL generated by OLAP applications often involves concatenation of grouping sets, with each grouping set defining groupings needed for a dimension </a:t>
            </a:r>
            <a:endParaRPr/>
          </a:p>
        </p:txBody>
      </p:sp>
      <p:sp>
        <p:nvSpPr>
          <p:cNvPr id="481" name="Google Shape;481;p21: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2: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93" name="Google Shape;493;p22: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94" name="Google Shape;494;p22: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Concatenated Groupings Example</a:t>
            </a:r>
            <a:endParaRPr/>
          </a:p>
          <a:p>
            <a:pPr indent="0" lvl="1" marL="0" rtl="0" algn="l">
              <a:spcBef>
                <a:spcPts val="0"/>
              </a:spcBef>
              <a:spcAft>
                <a:spcPts val="0"/>
              </a:spcAft>
              <a:buSzPts val="1800"/>
              <a:buNone/>
            </a:pPr>
            <a:r>
              <a:rPr lang="en-US"/>
              <a:t>The example in the slide results in the following groupings:</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(department_id, manager_id, job_id )</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(department_id, manager_id)</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(department_id, job_id)</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(department_id)</a:t>
            </a:r>
            <a:endParaRPr/>
          </a:p>
          <a:p>
            <a:pPr indent="0" lvl="1" marL="0" rtl="0" algn="l">
              <a:spcBef>
                <a:spcPts val="0"/>
              </a:spcBef>
              <a:spcAft>
                <a:spcPts val="0"/>
              </a:spcAft>
              <a:buSzPts val="1800"/>
              <a:buNone/>
            </a:pPr>
            <a:r>
              <a:rPr lang="en-US"/>
              <a:t>The total salary for each of these groups is calculated.</a:t>
            </a:r>
            <a:endParaRPr/>
          </a:p>
          <a:p>
            <a:pPr indent="0" lvl="1" marL="0" rtl="0" algn="l">
              <a:spcBef>
                <a:spcPts val="0"/>
              </a:spcBef>
              <a:spcAft>
                <a:spcPts val="0"/>
              </a:spcAft>
              <a:buSzPts val="1800"/>
              <a:buNone/>
            </a:pPr>
            <a:r>
              <a:rPr lang="en-US"/>
              <a:t>The example in the slide displays the following:</a:t>
            </a:r>
            <a:endParaRPr/>
          </a:p>
          <a:p>
            <a:pPr indent="0" lvl="2" marL="0" rtl="0" algn="l">
              <a:spcBef>
                <a:spcPts val="0"/>
              </a:spcBef>
              <a:spcAft>
                <a:spcPts val="0"/>
              </a:spcAft>
              <a:buSzPts val="1800"/>
              <a:buNone/>
            </a:pPr>
            <a:r>
              <a:rPr lang="en-US"/>
              <a:t>Total salary for every department, job ID, manager</a:t>
            </a:r>
            <a:endParaRPr/>
          </a:p>
          <a:p>
            <a:pPr indent="0" lvl="2" marL="0" rtl="0" algn="l">
              <a:spcBef>
                <a:spcPts val="0"/>
              </a:spcBef>
              <a:spcAft>
                <a:spcPts val="0"/>
              </a:spcAft>
              <a:buSzPts val="1800"/>
              <a:buNone/>
            </a:pPr>
            <a:r>
              <a:rPr lang="en-US"/>
              <a:t>Total salary for every  department, manager ID</a:t>
            </a:r>
            <a:endParaRPr/>
          </a:p>
          <a:p>
            <a:pPr indent="0" lvl="2" marL="0" rtl="0" algn="l">
              <a:spcBef>
                <a:spcPts val="0"/>
              </a:spcBef>
              <a:spcAft>
                <a:spcPts val="0"/>
              </a:spcAft>
              <a:buSzPts val="1800"/>
              <a:buNone/>
            </a:pPr>
            <a:r>
              <a:rPr lang="en-US"/>
              <a:t>Total salary for every  department, job ID</a:t>
            </a:r>
            <a:endParaRPr/>
          </a:p>
          <a:p>
            <a:pPr indent="0" lvl="2" marL="0" rtl="0" algn="l">
              <a:spcBef>
                <a:spcPts val="0"/>
              </a:spcBef>
              <a:spcAft>
                <a:spcPts val="0"/>
              </a:spcAft>
              <a:buSzPts val="1800"/>
              <a:buNone/>
            </a:pPr>
            <a:r>
              <a:rPr lang="en-US"/>
              <a:t>Total salary for every department </a:t>
            </a:r>
            <a:endParaRPr/>
          </a:p>
          <a:p>
            <a:pPr indent="0" lvl="1" marL="0" rtl="0" algn="l">
              <a:spcBef>
                <a:spcPts val="0"/>
              </a:spcBef>
              <a:spcAft>
                <a:spcPts val="0"/>
              </a:spcAft>
              <a:buSzPts val="1800"/>
              <a:buNone/>
            </a:pPr>
            <a:r>
              <a:rPr lang="en-US"/>
              <a:t>For easier understanding, the details for the department 10 are highlighted in the output. </a:t>
            </a:r>
            <a:endParaRPr/>
          </a:p>
          <a:p>
            <a:pPr indent="0" lvl="0" marL="0" rtl="0" algn="l">
              <a:spcBef>
                <a:spcPts val="0"/>
              </a:spcBef>
              <a:spcAft>
                <a:spcPts val="0"/>
              </a:spcAft>
              <a:buNone/>
            </a:pPr>
            <a:r>
              <a:t/>
            </a:r>
            <a:endParaRPr/>
          </a:p>
        </p:txBody>
      </p:sp>
      <p:sp>
        <p:nvSpPr>
          <p:cNvPr id="495" name="Google Shape;495;p22:notes"/>
          <p:cNvSpPr/>
          <p:nvPr>
            <p:ph idx="2" type="sldImg"/>
          </p:nvPr>
        </p:nvSpPr>
        <p:spPr>
          <a:xfrm>
            <a:off x="476250" y="158750"/>
            <a:ext cx="5803900" cy="43529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3: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Summary</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are extensions of the </a:t>
            </a:r>
            <a:r>
              <a:rPr lang="en-US">
                <a:latin typeface="Courier New"/>
                <a:ea typeface="Courier New"/>
                <a:cs typeface="Courier New"/>
                <a:sym typeface="Courier New"/>
              </a:rPr>
              <a:t>GROUP BY</a:t>
            </a:r>
            <a:r>
              <a:rPr lang="en-US"/>
              <a:t> clause.</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ROLLUP</a:t>
            </a:r>
            <a:r>
              <a:rPr lang="en-US"/>
              <a:t> is used to display subtotal and grand total values.</a:t>
            </a:r>
            <a:endParaRPr/>
          </a:p>
          <a:p>
            <a:pPr indent="0" lvl="2" marL="0" rtl="0" algn="l">
              <a:spcBef>
                <a:spcPts val="0"/>
              </a:spcBef>
              <a:spcAft>
                <a:spcPts val="0"/>
              </a:spcAft>
              <a:buSzPts val="1800"/>
              <a:buFont typeface="Courier New"/>
              <a:buNone/>
            </a:pPr>
            <a:r>
              <a:rPr lang="en-US">
                <a:latin typeface="Courier New"/>
                <a:ea typeface="Courier New"/>
                <a:cs typeface="Courier New"/>
                <a:sym typeface="Courier New"/>
              </a:rPr>
              <a:t>CUBE</a:t>
            </a:r>
            <a:r>
              <a:rPr lang="en-US"/>
              <a:t> is used to display cross-tabulation values.</a:t>
            </a:r>
            <a:endParaRPr/>
          </a:p>
          <a:p>
            <a:pPr indent="0" lvl="2" marL="0" rtl="0" algn="l">
              <a:spcBef>
                <a:spcPts val="0"/>
              </a:spcBef>
              <a:spcAft>
                <a:spcPts val="0"/>
              </a:spcAft>
              <a:buSzPts val="1800"/>
              <a:buNone/>
            </a:pPr>
            <a:r>
              <a:rPr lang="en-US"/>
              <a:t>The </a:t>
            </a:r>
            <a:r>
              <a:rPr lang="en-US">
                <a:latin typeface="Courier New"/>
                <a:ea typeface="Courier New"/>
                <a:cs typeface="Courier New"/>
                <a:sym typeface="Courier New"/>
              </a:rPr>
              <a:t>GROUPING</a:t>
            </a:r>
            <a:r>
              <a:rPr lang="en-US"/>
              <a:t> function helps you determine whether a row is an aggregate produced by a </a:t>
            </a:r>
            <a:r>
              <a:rPr lang="en-US">
                <a:latin typeface="Courier New"/>
                <a:ea typeface="Courier New"/>
                <a:cs typeface="Courier New"/>
                <a:sym typeface="Courier New"/>
              </a:rPr>
              <a:t>CUBE</a:t>
            </a:r>
            <a:r>
              <a:rPr lang="en-US"/>
              <a:t> or </a:t>
            </a:r>
            <a:r>
              <a:rPr lang="en-US">
                <a:latin typeface="Courier New"/>
                <a:ea typeface="Courier New"/>
                <a:cs typeface="Courier New"/>
                <a:sym typeface="Courier New"/>
              </a:rPr>
              <a:t>ROLLUP </a:t>
            </a:r>
            <a:r>
              <a:rPr lang="en-US"/>
              <a:t>operator. </a:t>
            </a:r>
            <a:endParaRPr/>
          </a:p>
          <a:p>
            <a:pPr indent="0" lvl="2" marL="0" rtl="0" algn="l">
              <a:spcBef>
                <a:spcPts val="0"/>
              </a:spcBef>
              <a:spcAft>
                <a:spcPts val="0"/>
              </a:spcAft>
              <a:buSzPts val="1800"/>
              <a:buNone/>
            </a:pPr>
            <a:r>
              <a:rPr lang="en-US"/>
              <a:t>With the </a:t>
            </a:r>
            <a:r>
              <a:rPr lang="en-US">
                <a:latin typeface="Courier New"/>
                <a:ea typeface="Courier New"/>
                <a:cs typeface="Courier New"/>
                <a:sym typeface="Courier New"/>
              </a:rPr>
              <a:t>GROUPING SETS</a:t>
            </a:r>
            <a:r>
              <a:rPr lang="en-US"/>
              <a:t> syntax, you can define multiple groupings in the same query. </a:t>
            </a:r>
            <a:r>
              <a:rPr lang="en-US">
                <a:latin typeface="Courier New"/>
                <a:ea typeface="Courier New"/>
                <a:cs typeface="Courier New"/>
                <a:sym typeface="Courier New"/>
              </a:rPr>
              <a:t>GROUP BY</a:t>
            </a:r>
            <a:r>
              <a:rPr lang="en-US"/>
              <a:t> computes all the groupings specified and combines them with </a:t>
            </a:r>
            <a:r>
              <a:rPr lang="en-US">
                <a:latin typeface="Courier New"/>
                <a:ea typeface="Courier New"/>
                <a:cs typeface="Courier New"/>
                <a:sym typeface="Courier New"/>
              </a:rPr>
              <a:t>UNION ALL</a:t>
            </a:r>
            <a:r>
              <a:rPr lang="en-US"/>
              <a:t>. </a:t>
            </a:r>
            <a:endParaRPr/>
          </a:p>
          <a:p>
            <a:pPr indent="0" lvl="2" marL="0" rtl="0" algn="l">
              <a:spcBef>
                <a:spcPts val="0"/>
              </a:spcBef>
              <a:spcAft>
                <a:spcPts val="0"/>
              </a:spcAft>
              <a:buSzPts val="1800"/>
              <a:buNone/>
            </a:pPr>
            <a:r>
              <a:rPr lang="en-US"/>
              <a:t>Within the </a:t>
            </a:r>
            <a:r>
              <a:rPr lang="en-US">
                <a:latin typeface="Courier New"/>
                <a:ea typeface="Courier New"/>
                <a:cs typeface="Courier New"/>
                <a:sym typeface="Courier New"/>
              </a:rPr>
              <a:t>GROUP BY</a:t>
            </a:r>
            <a:r>
              <a:rPr lang="en-US"/>
              <a:t> clause, you can combine expressions in various ways:</a:t>
            </a:r>
            <a:endParaRPr/>
          </a:p>
          <a:p>
            <a:pPr indent="0" lvl="3" marL="0" rtl="0" algn="l">
              <a:spcBef>
                <a:spcPts val="0"/>
              </a:spcBef>
              <a:spcAft>
                <a:spcPts val="0"/>
              </a:spcAft>
              <a:buSzPts val="1800"/>
              <a:buNone/>
            </a:pPr>
            <a:r>
              <a:rPr lang="en-US"/>
              <a:t>To specify composite columns, you group columns within parentheses so that the Oracle Server treats them as a unit while computing </a:t>
            </a:r>
            <a:r>
              <a:rPr lang="en-US">
                <a:latin typeface="Courier New"/>
                <a:ea typeface="Courier New"/>
                <a:cs typeface="Courier New"/>
                <a:sym typeface="Courier New"/>
              </a:rPr>
              <a:t>ROLLUP</a:t>
            </a:r>
            <a:r>
              <a:rPr lang="en-US"/>
              <a:t> or </a:t>
            </a:r>
            <a:r>
              <a:rPr lang="en-US">
                <a:latin typeface="Courier New"/>
                <a:ea typeface="Courier New"/>
                <a:cs typeface="Courier New"/>
                <a:sym typeface="Courier New"/>
              </a:rPr>
              <a:t>CUBE</a:t>
            </a:r>
            <a:r>
              <a:rPr lang="en-US"/>
              <a:t> operations.</a:t>
            </a:r>
            <a:endParaRPr/>
          </a:p>
          <a:p>
            <a:pPr indent="0" lvl="3" marL="0" rtl="0" algn="l">
              <a:spcBef>
                <a:spcPts val="0"/>
              </a:spcBef>
              <a:spcAft>
                <a:spcPts val="0"/>
              </a:spcAft>
              <a:buSzPts val="1800"/>
              <a:buNone/>
            </a:pPr>
            <a:r>
              <a:rPr lang="en-US"/>
              <a:t>To specify concatenated grouping sets, you separate multiple grouping sets, </a:t>
            </a: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operations with commas so that the Oracle Server combines them into a single </a:t>
            </a:r>
            <a:r>
              <a:rPr lang="en-US">
                <a:latin typeface="Courier New"/>
                <a:ea typeface="Courier New"/>
                <a:cs typeface="Courier New"/>
                <a:sym typeface="Courier New"/>
              </a:rPr>
              <a:t>GROUP BY</a:t>
            </a:r>
            <a:r>
              <a:rPr lang="en-US"/>
              <a:t> clause. The result is a cross-product of groupings from each grouping set.</a:t>
            </a:r>
            <a:endParaRPr/>
          </a:p>
          <a:p>
            <a:pPr indent="0" lvl="2" marL="0" rtl="0" algn="l">
              <a:spcBef>
                <a:spcPts val="0"/>
              </a:spcBef>
              <a:spcAft>
                <a:spcPts val="0"/>
              </a:spcAft>
              <a:buSzPts val="1800"/>
              <a:buNone/>
            </a:pPr>
            <a:r>
              <a:t/>
            </a:r>
            <a:endParaRPr/>
          </a:p>
          <a:p>
            <a:pPr indent="0" lvl="2"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524" name="Google Shape;524;p23:notes"/>
          <p:cNvSpPr/>
          <p:nvPr>
            <p:ph idx="2" type="sldImg"/>
          </p:nvPr>
        </p:nvSpPr>
        <p:spPr>
          <a:xfrm>
            <a:off x="476250" y="158750"/>
            <a:ext cx="5803900" cy="43529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4:notes"/>
          <p:cNvSpPr/>
          <p:nvPr>
            <p:ph idx="2" type="sldImg"/>
          </p:nvPr>
        </p:nvSpPr>
        <p:spPr>
          <a:xfrm>
            <a:off x="511175" y="217487"/>
            <a:ext cx="5821362" cy="4365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24:notes"/>
          <p:cNvSpPr txBox="1"/>
          <p:nvPr>
            <p:ph idx="1" type="body"/>
          </p:nvPr>
        </p:nvSpPr>
        <p:spPr>
          <a:xfrm>
            <a:off x="442912" y="4700587"/>
            <a:ext cx="5959475" cy="3794125"/>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Practice 17 Overview</a:t>
            </a:r>
            <a:endParaRPr/>
          </a:p>
          <a:p>
            <a:pPr indent="0" lvl="1" marL="0" rtl="0" algn="l">
              <a:spcBef>
                <a:spcPts val="0"/>
              </a:spcBef>
              <a:spcAft>
                <a:spcPts val="0"/>
              </a:spcAft>
              <a:buSzPts val="1800"/>
              <a:buNone/>
            </a:pPr>
            <a:r>
              <a:rPr lang="en-US"/>
              <a:t>In this practice, you use the </a:t>
            </a: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operators as extensions of the </a:t>
            </a:r>
            <a:r>
              <a:rPr lang="en-US">
                <a:latin typeface="Courier New"/>
                <a:ea typeface="Courier New"/>
                <a:cs typeface="Courier New"/>
                <a:sym typeface="Courier New"/>
              </a:rPr>
              <a:t>GROUP BY </a:t>
            </a:r>
            <a:r>
              <a:rPr lang="en-US"/>
              <a:t>clause. You will also use  </a:t>
            </a:r>
            <a:r>
              <a:rPr lang="en-US">
                <a:latin typeface="Courier New"/>
                <a:ea typeface="Courier New"/>
                <a:cs typeface="Courier New"/>
                <a:sym typeface="Courier New"/>
              </a:rPr>
              <a:t>GROUPING SETS</a:t>
            </a:r>
            <a:r>
              <a:rPr lang="en-US"/>
              <a:t>.</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1"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5:notes"/>
          <p:cNvSpPr txBox="1"/>
          <p:nvPr>
            <p:ph idx="1" type="body"/>
          </p:nvPr>
        </p:nvSpPr>
        <p:spPr>
          <a:xfrm>
            <a:off x="409575" y="390525"/>
            <a:ext cx="5995987" cy="8101012"/>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Practice 17</a:t>
            </a:r>
            <a:endParaRPr/>
          </a:p>
          <a:p>
            <a:pPr indent="0" lvl="2" marL="228600" rtl="0" algn="l">
              <a:spcBef>
                <a:spcPts val="0"/>
              </a:spcBef>
              <a:spcAft>
                <a:spcPts val="0"/>
              </a:spcAft>
              <a:buSzPts val="1800"/>
              <a:buNone/>
            </a:pPr>
            <a:r>
              <a:rPr lang="en-US"/>
              <a:t>1. Write a query to display the following for those employees whose manager ID is less than 120:</a:t>
            </a:r>
            <a:endParaRPr/>
          </a:p>
          <a:p>
            <a:pPr indent="-215899" lvl="3" marL="630237" rtl="0" algn="l">
              <a:spcBef>
                <a:spcPts val="0"/>
              </a:spcBef>
              <a:spcAft>
                <a:spcPts val="0"/>
              </a:spcAft>
              <a:buSzPts val="1800"/>
              <a:buNone/>
            </a:pPr>
            <a:r>
              <a:rPr lang="en-US"/>
              <a:t>Manager ID</a:t>
            </a:r>
            <a:endParaRPr/>
          </a:p>
          <a:p>
            <a:pPr indent="-215899" lvl="3" marL="630237" rtl="0" algn="l">
              <a:spcBef>
                <a:spcPts val="0"/>
              </a:spcBef>
              <a:spcAft>
                <a:spcPts val="0"/>
              </a:spcAft>
              <a:buSzPts val="1800"/>
              <a:buNone/>
            </a:pPr>
            <a:r>
              <a:rPr lang="en-US"/>
              <a:t>Job ID and total salary for every job ID for employees who report to the same manager </a:t>
            </a:r>
            <a:endParaRPr/>
          </a:p>
          <a:p>
            <a:pPr indent="-215899" lvl="3" marL="630237" rtl="0" algn="l">
              <a:spcBef>
                <a:spcPts val="0"/>
              </a:spcBef>
              <a:spcAft>
                <a:spcPts val="0"/>
              </a:spcAft>
              <a:buSzPts val="1800"/>
              <a:buNone/>
            </a:pPr>
            <a:r>
              <a:rPr lang="en-US"/>
              <a:t>Total salary of those managers  </a:t>
            </a:r>
            <a:endParaRPr/>
          </a:p>
          <a:p>
            <a:pPr indent="-215899" lvl="3" marL="630237" rtl="0" algn="l">
              <a:spcBef>
                <a:spcPts val="0"/>
              </a:spcBef>
              <a:spcAft>
                <a:spcPts val="0"/>
              </a:spcAft>
              <a:buSzPts val="1800"/>
              <a:buNone/>
            </a:pPr>
            <a:r>
              <a:rPr lang="en-US"/>
              <a:t>Total salary of those managers, irrespective of the job IDs 		</a:t>
            </a:r>
            <a:r>
              <a:rPr b="1" lang="en-US">
                <a:latin typeface="Courier New"/>
                <a:ea typeface="Courier New"/>
                <a:cs typeface="Courier New"/>
                <a:sym typeface="Courier New"/>
              </a:rPr>
              <a:t>  </a:t>
            </a:r>
            <a:endParaRPr/>
          </a:p>
          <a:p>
            <a:pPr indent="0" lvl="0" marL="0" rtl="0" algn="l">
              <a:spcBef>
                <a:spcPts val="0"/>
              </a:spcBef>
              <a:spcAft>
                <a:spcPts val="0"/>
              </a:spcAft>
              <a:buSzPts val="1800"/>
              <a:buFont typeface="Courier New"/>
              <a:buNone/>
            </a:pPr>
            <a:r>
              <a:rPr b="0" lang="en-US">
                <a:latin typeface="Courier New"/>
                <a:ea typeface="Courier New"/>
                <a:cs typeface="Courier New"/>
                <a:sym typeface="Courier New"/>
              </a:rPr>
              <a:t>	</a:t>
            </a:r>
            <a:endParaRPr/>
          </a:p>
          <a:p>
            <a:pPr indent="0" lvl="2" marL="228600" rtl="0" algn="l">
              <a:spcBef>
                <a:spcPts val="0"/>
              </a:spcBef>
              <a:spcAft>
                <a:spcPts val="0"/>
              </a:spcAft>
              <a:buSzPts val="1800"/>
              <a:buNone/>
            </a:pPr>
            <a:r>
              <a:t/>
            </a:r>
            <a:endParaRPr/>
          </a:p>
          <a:p>
            <a:pPr indent="0" lvl="2" marL="228600" rtl="0" algn="l">
              <a:spcBef>
                <a:spcPts val="0"/>
              </a:spcBef>
              <a:spcAft>
                <a:spcPts val="0"/>
              </a:spcAft>
              <a:buSzPts val="1800"/>
              <a:buNone/>
            </a:pPr>
            <a:r>
              <a:t/>
            </a:r>
            <a:endParaRPr/>
          </a:p>
          <a:p>
            <a:pPr indent="0" lvl="2" marL="228600" rtl="0" algn="l">
              <a:spcBef>
                <a:spcPts val="0"/>
              </a:spcBef>
              <a:spcAft>
                <a:spcPts val="0"/>
              </a:spcAft>
              <a:buSzPts val="1800"/>
              <a:buNone/>
            </a:pPr>
            <a:r>
              <a:t/>
            </a:r>
            <a:endParaRPr/>
          </a:p>
          <a:p>
            <a:pPr indent="0" lvl="0" marL="0" rtl="0" algn="l">
              <a:spcBef>
                <a:spcPts val="0"/>
              </a:spcBef>
              <a:spcAft>
                <a:spcPts val="0"/>
              </a:spcAft>
              <a:buNone/>
            </a:pPr>
            <a:r>
              <a:t/>
            </a:r>
            <a:endParaRPr/>
          </a:p>
        </p:txBody>
      </p:sp>
      <p:pic>
        <p:nvPicPr>
          <p:cNvPr id="544" name="Google Shape;544;p25:notes"/>
          <p:cNvPicPr preferRelativeResize="0"/>
          <p:nvPr/>
        </p:nvPicPr>
        <p:blipFill rotWithShape="1">
          <a:blip r:embed="rId2">
            <a:alphaModFix/>
          </a:blip>
          <a:srcRect b="0" l="0" r="0" t="0"/>
          <a:stretch/>
        </p:blipFill>
        <p:spPr>
          <a:xfrm>
            <a:off x="644525" y="1795462"/>
            <a:ext cx="5568950" cy="3275012"/>
          </a:xfrm>
          <a:prstGeom prst="rect">
            <a:avLst/>
          </a:prstGeom>
          <a:noFill/>
          <a:ln>
            <a:noFill/>
          </a:ln>
        </p:spPr>
      </p:pic>
      <p:sp>
        <p:nvSpPr>
          <p:cNvPr id="545" name="Google Shape;545;p25: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6:notes"/>
          <p:cNvSpPr txBox="1"/>
          <p:nvPr>
            <p:ph idx="1" type="body"/>
          </p:nvPr>
        </p:nvSpPr>
        <p:spPr>
          <a:xfrm>
            <a:off x="409575" y="390525"/>
            <a:ext cx="6296025" cy="8101012"/>
          </a:xfrm>
          <a:prstGeom prst="rect">
            <a:avLst/>
          </a:prstGeom>
          <a:noFill/>
          <a:ln>
            <a:noFill/>
          </a:ln>
        </p:spPr>
        <p:txBody>
          <a:bodyPr anchorCtr="0" anchor="t" bIns="48275" lIns="90325" spcFirstLastPara="1" rIns="90325" wrap="square" tIns="48275">
            <a:noAutofit/>
          </a:bodyPr>
          <a:lstStyle/>
          <a:p>
            <a:pPr indent="0" lvl="0" marL="0" rtl="0" algn="l">
              <a:spcBef>
                <a:spcPts val="0"/>
              </a:spcBef>
              <a:spcAft>
                <a:spcPts val="0"/>
              </a:spcAft>
              <a:buSzPts val="1800"/>
              <a:buNone/>
            </a:pPr>
            <a:r>
              <a:rPr lang="en-US"/>
              <a:t>Practice 17 (continued)</a:t>
            </a:r>
            <a:endParaRPr/>
          </a:p>
          <a:p>
            <a:pPr indent="0" lvl="2" marL="279400" rtl="0" algn="l">
              <a:spcBef>
                <a:spcPts val="0"/>
              </a:spcBef>
              <a:spcAft>
                <a:spcPts val="0"/>
              </a:spcAft>
              <a:buSzPts val="1800"/>
              <a:buNone/>
            </a:pPr>
            <a:r>
              <a:rPr lang="en-US"/>
              <a:t>2.	Observe the output from question 1. Write a query using the </a:t>
            </a:r>
            <a:r>
              <a:rPr lang="en-US">
                <a:latin typeface="Courier New"/>
                <a:ea typeface="Courier New"/>
                <a:cs typeface="Courier New"/>
                <a:sym typeface="Courier New"/>
              </a:rPr>
              <a:t>GROUPING</a:t>
            </a:r>
            <a:r>
              <a:rPr lang="en-US"/>
              <a:t> function to determine      	whether the </a:t>
            </a:r>
            <a:r>
              <a:rPr lang="en-US">
                <a:latin typeface="Courier New"/>
                <a:ea typeface="Courier New"/>
                <a:cs typeface="Courier New"/>
                <a:sym typeface="Courier New"/>
              </a:rPr>
              <a:t>NULL</a:t>
            </a:r>
            <a:r>
              <a:rPr lang="en-US"/>
              <a:t> values in the columns corresponding to the </a:t>
            </a:r>
            <a:r>
              <a:rPr lang="en-US">
                <a:latin typeface="Courier New"/>
                <a:ea typeface="Courier New"/>
                <a:cs typeface="Courier New"/>
                <a:sym typeface="Courier New"/>
              </a:rPr>
              <a:t>GROUP BY</a:t>
            </a:r>
            <a:r>
              <a:rPr lang="en-US"/>
              <a:t> expressions are </a:t>
            </a:r>
            <a:br>
              <a:rPr lang="en-US"/>
            </a:br>
            <a:r>
              <a:rPr lang="en-US"/>
              <a:t>   	caused by the </a:t>
            </a:r>
            <a:r>
              <a:rPr lang="en-US">
                <a:latin typeface="Courier New"/>
                <a:ea typeface="Courier New"/>
                <a:cs typeface="Courier New"/>
                <a:sym typeface="Courier New"/>
              </a:rPr>
              <a:t>ROLLUP</a:t>
            </a:r>
            <a:r>
              <a:rPr lang="en-US"/>
              <a:t> operation.</a:t>
            </a:r>
            <a:endParaRPr/>
          </a:p>
          <a:p>
            <a:pPr indent="0" lvl="2" marL="279400" rtl="0" algn="l">
              <a:spcBef>
                <a:spcPts val="0"/>
              </a:spcBef>
              <a:spcAft>
                <a:spcPts val="0"/>
              </a:spcAft>
              <a:buSzPts val="1800"/>
              <a:buNone/>
            </a:pPr>
            <a:r>
              <a:rPr lang="en-US"/>
              <a:t>     </a:t>
            </a:r>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2" marL="279400" rtl="0" algn="l">
              <a:spcBef>
                <a:spcPts val="0"/>
              </a:spcBef>
              <a:spcAft>
                <a:spcPts val="0"/>
              </a:spcAft>
              <a:buSzPts val="1800"/>
              <a:buFont typeface="Courier New"/>
              <a:buNone/>
            </a:pPr>
            <a:r>
              <a:rPr lang="en-US">
                <a:latin typeface="Courier New"/>
                <a:ea typeface="Courier New"/>
                <a:cs typeface="Courier New"/>
                <a:sym typeface="Courier New"/>
              </a:rPr>
              <a:t> </a:t>
            </a:r>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2" marL="279400" rtl="0" algn="l">
              <a:spcBef>
                <a:spcPts val="0"/>
              </a:spcBef>
              <a:spcAft>
                <a:spcPts val="0"/>
              </a:spcAft>
              <a:buSzPts val="1800"/>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pic>
        <p:nvPicPr>
          <p:cNvPr id="553" name="Google Shape;553;p26:notes"/>
          <p:cNvPicPr preferRelativeResize="0"/>
          <p:nvPr/>
        </p:nvPicPr>
        <p:blipFill rotWithShape="1">
          <a:blip r:embed="rId2">
            <a:alphaModFix/>
          </a:blip>
          <a:srcRect b="0" l="0" r="0" t="0"/>
          <a:stretch/>
        </p:blipFill>
        <p:spPr>
          <a:xfrm>
            <a:off x="768350" y="1268412"/>
            <a:ext cx="5559425" cy="3265487"/>
          </a:xfrm>
          <a:prstGeom prst="rect">
            <a:avLst/>
          </a:prstGeom>
          <a:noFill/>
          <a:ln>
            <a:noFill/>
          </a:ln>
        </p:spPr>
      </p:pic>
      <p:sp>
        <p:nvSpPr>
          <p:cNvPr id="554" name="Google Shape;554;p26: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7:notes"/>
          <p:cNvSpPr txBox="1"/>
          <p:nvPr>
            <p:ph idx="1" type="body"/>
          </p:nvPr>
        </p:nvSpPr>
        <p:spPr>
          <a:xfrm>
            <a:off x="427037" y="577850"/>
            <a:ext cx="5892800" cy="7789862"/>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Practice 17 (continued)</a:t>
            </a:r>
            <a:endParaRPr/>
          </a:p>
          <a:p>
            <a:pPr indent="0" lvl="2" marL="228600" rtl="0" algn="l">
              <a:lnSpc>
                <a:spcPct val="110000"/>
              </a:lnSpc>
              <a:spcBef>
                <a:spcPts val="360"/>
              </a:spcBef>
              <a:spcAft>
                <a:spcPts val="0"/>
              </a:spcAft>
              <a:buSzPts val="1800"/>
              <a:buNone/>
            </a:pPr>
            <a:r>
              <a:rPr lang="en-US"/>
              <a:t>3.  Write a query to display the following for those employees whose manager ID is less than 120:</a:t>
            </a:r>
            <a:endParaRPr>
              <a:solidFill>
                <a:srgbClr val="000000"/>
              </a:solidFill>
            </a:endParaRPr>
          </a:p>
          <a:p>
            <a:pPr indent="-215900" lvl="3" marL="625475" rtl="0" algn="l">
              <a:spcBef>
                <a:spcPts val="0"/>
              </a:spcBef>
              <a:spcAft>
                <a:spcPts val="0"/>
              </a:spcAft>
              <a:buSzPts val="1800"/>
              <a:buNone/>
            </a:pPr>
            <a:r>
              <a:rPr lang="en-US"/>
              <a:t>Manager ID  </a:t>
            </a:r>
            <a:endParaRPr/>
          </a:p>
          <a:p>
            <a:pPr indent="-215900" lvl="3" marL="625475" rtl="0" algn="l">
              <a:spcBef>
                <a:spcPts val="0"/>
              </a:spcBef>
              <a:spcAft>
                <a:spcPts val="0"/>
              </a:spcAft>
              <a:buSzPts val="1800"/>
              <a:buNone/>
            </a:pPr>
            <a:r>
              <a:rPr lang="en-US"/>
              <a:t>Job and total salaries for every job for employees who report to the same manager</a:t>
            </a:r>
            <a:endParaRPr/>
          </a:p>
          <a:p>
            <a:pPr indent="-215900" lvl="3" marL="625475" rtl="0" algn="l">
              <a:spcBef>
                <a:spcPts val="0"/>
              </a:spcBef>
              <a:spcAft>
                <a:spcPts val="0"/>
              </a:spcAft>
              <a:buSzPts val="1800"/>
              <a:buNone/>
            </a:pPr>
            <a:r>
              <a:rPr lang="en-US"/>
              <a:t>Total salary of those managers   </a:t>
            </a:r>
            <a:endParaRPr/>
          </a:p>
          <a:p>
            <a:pPr indent="-215900" lvl="3" marL="625475" rtl="0" algn="l">
              <a:spcBef>
                <a:spcPts val="0"/>
              </a:spcBef>
              <a:spcAft>
                <a:spcPts val="0"/>
              </a:spcAft>
              <a:buSzPts val="1800"/>
              <a:buNone/>
            </a:pPr>
            <a:r>
              <a:rPr lang="en-US"/>
              <a:t>Cross-tabulation values to display the total salary for every job, irrespective of the</a:t>
            </a:r>
            <a:br>
              <a:rPr lang="en-US"/>
            </a:br>
            <a:r>
              <a:rPr lang="en-US"/>
              <a:t>manager</a:t>
            </a:r>
            <a:endParaRPr/>
          </a:p>
          <a:p>
            <a:pPr indent="-215900" lvl="3" marL="625475" rtl="0" algn="l">
              <a:spcBef>
                <a:spcPts val="0"/>
              </a:spcBef>
              <a:spcAft>
                <a:spcPts val="0"/>
              </a:spcAft>
              <a:buSzPts val="1800"/>
              <a:buNone/>
            </a:pPr>
            <a:r>
              <a:rPr lang="en-US"/>
              <a:t>Total salary irrespective of all job titles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	</a:t>
            </a:r>
            <a:endParaRPr/>
          </a:p>
        </p:txBody>
      </p:sp>
      <p:pic>
        <p:nvPicPr>
          <p:cNvPr id="563" name="Google Shape;563;p27:notes"/>
          <p:cNvPicPr preferRelativeResize="0"/>
          <p:nvPr/>
        </p:nvPicPr>
        <p:blipFill rotWithShape="1">
          <a:blip r:embed="rId2">
            <a:alphaModFix/>
          </a:blip>
          <a:srcRect b="0" l="0" r="0" t="0"/>
          <a:stretch/>
        </p:blipFill>
        <p:spPr>
          <a:xfrm>
            <a:off x="742950" y="2441575"/>
            <a:ext cx="5568950" cy="4948237"/>
          </a:xfrm>
          <a:prstGeom prst="rect">
            <a:avLst/>
          </a:prstGeom>
          <a:noFill/>
          <a:ln>
            <a:noFill/>
          </a:ln>
        </p:spPr>
      </p:pic>
      <p:sp>
        <p:nvSpPr>
          <p:cNvPr id="564" name="Google Shape;564;p27: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8:notes"/>
          <p:cNvSpPr txBox="1"/>
          <p:nvPr>
            <p:ph idx="1" type="body"/>
          </p:nvPr>
        </p:nvSpPr>
        <p:spPr>
          <a:xfrm>
            <a:off x="427037" y="577850"/>
            <a:ext cx="6145212" cy="7789862"/>
          </a:xfrm>
          <a:prstGeom prst="rect">
            <a:avLst/>
          </a:prstGeom>
          <a:noFill/>
          <a:ln>
            <a:noFill/>
          </a:ln>
        </p:spPr>
        <p:txBody>
          <a:bodyPr anchorCtr="0" anchor="t" bIns="48275" lIns="90325" spcFirstLastPara="1" rIns="90325" wrap="square" tIns="48275">
            <a:noAutofit/>
          </a:bodyPr>
          <a:lstStyle/>
          <a:p>
            <a:pPr indent="0" lvl="0" marL="0" rtl="0" algn="l">
              <a:spcBef>
                <a:spcPts val="0"/>
              </a:spcBef>
              <a:spcAft>
                <a:spcPts val="0"/>
              </a:spcAft>
              <a:buSzPts val="1800"/>
              <a:buNone/>
            </a:pPr>
            <a:r>
              <a:rPr lang="en-US"/>
              <a:t>Practice 17 (continued)</a:t>
            </a:r>
            <a:endParaRPr/>
          </a:p>
          <a:p>
            <a:pPr indent="0" lvl="2" marL="233361" rtl="0" algn="l">
              <a:lnSpc>
                <a:spcPct val="110000"/>
              </a:lnSpc>
              <a:spcBef>
                <a:spcPts val="360"/>
              </a:spcBef>
              <a:spcAft>
                <a:spcPts val="0"/>
              </a:spcAft>
              <a:buSzPts val="1800"/>
              <a:buNone/>
            </a:pPr>
            <a:r>
              <a:rPr lang="en-US"/>
              <a:t>4. 	Observe the output from question 3. Write a query using the </a:t>
            </a:r>
            <a:r>
              <a:rPr lang="en-US">
                <a:latin typeface="Courier New"/>
                <a:ea typeface="Courier New"/>
                <a:cs typeface="Courier New"/>
                <a:sym typeface="Courier New"/>
              </a:rPr>
              <a:t>GROUPING</a:t>
            </a:r>
            <a:r>
              <a:rPr lang="en-US"/>
              <a:t> function to 			determine whether the </a:t>
            </a:r>
            <a:r>
              <a:rPr lang="en-US">
                <a:latin typeface="Courier New"/>
                <a:ea typeface="Courier New"/>
                <a:cs typeface="Courier New"/>
                <a:sym typeface="Courier New"/>
              </a:rPr>
              <a:t>NULL</a:t>
            </a:r>
            <a:r>
              <a:rPr lang="en-US"/>
              <a:t> values in the columns corresponding to the </a:t>
            </a:r>
            <a:r>
              <a:rPr lang="en-US">
                <a:latin typeface="Courier New"/>
                <a:ea typeface="Courier New"/>
                <a:cs typeface="Courier New"/>
                <a:sym typeface="Courier New"/>
              </a:rPr>
              <a:t>GROUP BY</a:t>
            </a:r>
            <a:r>
              <a:rPr lang="en-US"/>
              <a:t> 			expressions are caused by the </a:t>
            </a:r>
            <a:r>
              <a:rPr lang="en-US">
                <a:latin typeface="Courier New"/>
                <a:ea typeface="Courier New"/>
                <a:cs typeface="Courier New"/>
                <a:sym typeface="Courier New"/>
              </a:rPr>
              <a:t>CUBE</a:t>
            </a:r>
            <a:r>
              <a:rPr lang="en-US"/>
              <a:t> operation.</a:t>
            </a:r>
            <a:endParaRPr>
              <a:solidFill>
                <a:srgbClr val="000000"/>
              </a:solidFill>
              <a:latin typeface="Courier New"/>
              <a:ea typeface="Courier New"/>
              <a:cs typeface="Courier New"/>
              <a:sym typeface="Courier New"/>
            </a:endParaRPr>
          </a:p>
          <a:p>
            <a:pPr indent="0" lvl="1" marL="119062" rtl="0" algn="l">
              <a:spcBef>
                <a:spcPts val="0"/>
              </a:spcBef>
              <a:spcAft>
                <a:spcPts val="0"/>
              </a:spcAft>
              <a:buSzPts val="1800"/>
              <a:buNone/>
            </a:pPr>
            <a:r>
              <a:t/>
            </a:r>
            <a:endParaRPr/>
          </a:p>
          <a:p>
            <a:pPr indent="0" lvl="2" marL="233361" rtl="0" algn="l">
              <a:spcBef>
                <a:spcPts val="0"/>
              </a:spcBef>
              <a:spcAft>
                <a:spcPts val="0"/>
              </a:spcAft>
              <a:buSzPts val="1800"/>
              <a:buFont typeface="Courier New"/>
              <a:buNone/>
            </a:pPr>
            <a:r>
              <a:rPr lang="en-US">
                <a:latin typeface="Courier New"/>
                <a:ea typeface="Courier New"/>
                <a:cs typeface="Courier New"/>
                <a:sym typeface="Courier New"/>
              </a:rPr>
              <a:t> </a:t>
            </a:r>
            <a:endParaRPr/>
          </a:p>
        </p:txBody>
      </p:sp>
      <p:pic>
        <p:nvPicPr>
          <p:cNvPr id="573" name="Google Shape;573;p28:notes"/>
          <p:cNvPicPr preferRelativeResize="0"/>
          <p:nvPr/>
        </p:nvPicPr>
        <p:blipFill rotWithShape="1">
          <a:blip r:embed="rId2">
            <a:alphaModFix/>
          </a:blip>
          <a:srcRect b="0" l="0" r="0" t="0"/>
          <a:stretch/>
        </p:blipFill>
        <p:spPr>
          <a:xfrm>
            <a:off x="715962" y="1460500"/>
            <a:ext cx="5578475" cy="4902200"/>
          </a:xfrm>
          <a:prstGeom prst="rect">
            <a:avLst/>
          </a:prstGeom>
          <a:noFill/>
          <a:ln>
            <a:noFill/>
          </a:ln>
        </p:spPr>
      </p:pic>
      <p:sp>
        <p:nvSpPr>
          <p:cNvPr id="574" name="Google Shape;574;p28: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9:notes"/>
          <p:cNvSpPr txBox="1"/>
          <p:nvPr>
            <p:ph idx="1" type="body"/>
          </p:nvPr>
        </p:nvSpPr>
        <p:spPr>
          <a:xfrm>
            <a:off x="427037" y="577850"/>
            <a:ext cx="5746750" cy="8158162"/>
          </a:xfrm>
          <a:prstGeom prst="rect">
            <a:avLst/>
          </a:prstGeom>
          <a:noFill/>
          <a:ln>
            <a:noFill/>
          </a:ln>
        </p:spPr>
        <p:txBody>
          <a:bodyPr anchorCtr="0" anchor="t" bIns="48275" lIns="90325" spcFirstLastPara="1" rIns="90325" wrap="square" tIns="48275">
            <a:noAutofit/>
          </a:bodyPr>
          <a:lstStyle/>
          <a:p>
            <a:pPr indent="0" lvl="0" marL="0" rtl="0" algn="l">
              <a:spcBef>
                <a:spcPts val="0"/>
              </a:spcBef>
              <a:spcAft>
                <a:spcPts val="0"/>
              </a:spcAft>
              <a:buSzPts val="1800"/>
              <a:buNone/>
            </a:pPr>
            <a:r>
              <a:rPr lang="en-US"/>
              <a:t>Practice 17 (continued)</a:t>
            </a:r>
            <a:endParaRPr/>
          </a:p>
          <a:p>
            <a:pPr indent="0" lvl="1" marL="0" rtl="0" algn="l">
              <a:spcBef>
                <a:spcPts val="0"/>
              </a:spcBef>
              <a:spcAft>
                <a:spcPts val="0"/>
              </a:spcAft>
              <a:buSzPts val="1800"/>
              <a:buNone/>
            </a:pPr>
            <a:r>
              <a:rPr lang="en-US"/>
              <a:t>5. 	Using </a:t>
            </a:r>
            <a:r>
              <a:rPr lang="en-US">
                <a:latin typeface="Courier New"/>
                <a:ea typeface="Courier New"/>
                <a:cs typeface="Courier New"/>
                <a:sym typeface="Courier New"/>
              </a:rPr>
              <a:t>GROUPING SETS</a:t>
            </a:r>
            <a:r>
              <a:rPr lang="en-US"/>
              <a:t>, write a query to display the following groupings :</a:t>
            </a:r>
            <a:endParaRPr/>
          </a:p>
          <a:p>
            <a:pPr indent="-228600" lvl="2" marL="457200" rtl="0" algn="l">
              <a:spcBef>
                <a:spcPts val="0"/>
              </a:spcBef>
              <a:spcAft>
                <a:spcPts val="0"/>
              </a:spcAft>
              <a:buSzPts val="1800"/>
              <a:buFont typeface="Courier New"/>
              <a:buNone/>
            </a:pPr>
            <a:r>
              <a:rPr lang="en-US">
                <a:latin typeface="Courier New"/>
                <a:ea typeface="Courier New"/>
                <a:cs typeface="Courier New"/>
                <a:sym typeface="Courier New"/>
              </a:rPr>
              <a:t>department_id, manager_id, job_id</a:t>
            </a:r>
            <a:endParaRPr/>
          </a:p>
          <a:p>
            <a:pPr indent="-228600" lvl="2" marL="457200" rtl="0" algn="l">
              <a:spcBef>
                <a:spcPts val="0"/>
              </a:spcBef>
              <a:spcAft>
                <a:spcPts val="0"/>
              </a:spcAft>
              <a:buSzPts val="1800"/>
              <a:buFont typeface="Courier New"/>
              <a:buNone/>
            </a:pPr>
            <a:r>
              <a:rPr lang="en-US">
                <a:latin typeface="Courier New"/>
                <a:ea typeface="Courier New"/>
                <a:cs typeface="Courier New"/>
                <a:sym typeface="Courier New"/>
              </a:rPr>
              <a:t>department_id, job_id</a:t>
            </a:r>
            <a:endParaRPr/>
          </a:p>
          <a:p>
            <a:pPr indent="-228600" lvl="2" marL="457200" rtl="0" algn="l">
              <a:spcBef>
                <a:spcPts val="0"/>
              </a:spcBef>
              <a:spcAft>
                <a:spcPts val="0"/>
              </a:spcAft>
              <a:buSzPts val="1800"/>
              <a:buFont typeface="Courier New"/>
              <a:buNone/>
            </a:pPr>
            <a:r>
              <a:rPr lang="en-US">
                <a:latin typeface="Courier New"/>
                <a:ea typeface="Courier New"/>
                <a:cs typeface="Courier New"/>
                <a:sym typeface="Courier New"/>
              </a:rPr>
              <a:t>manager_id, job_id</a:t>
            </a:r>
            <a:endParaRPr/>
          </a:p>
          <a:p>
            <a:pPr indent="0" lvl="1" marL="0" rtl="0" algn="l">
              <a:spcBef>
                <a:spcPts val="0"/>
              </a:spcBef>
              <a:spcAft>
                <a:spcPts val="0"/>
              </a:spcAft>
              <a:buSzPts val="1800"/>
              <a:buNone/>
            </a:pPr>
            <a:r>
              <a:rPr lang="en-US"/>
              <a:t> 	The query should calculate the sum of the salaries for each of these groups.</a:t>
            </a:r>
            <a:endParaRPr/>
          </a:p>
        </p:txBody>
      </p:sp>
      <p:pic>
        <p:nvPicPr>
          <p:cNvPr id="583" name="Google Shape;583;p29:notes"/>
          <p:cNvPicPr preferRelativeResize="0"/>
          <p:nvPr/>
        </p:nvPicPr>
        <p:blipFill rotWithShape="1">
          <a:blip r:embed="rId2">
            <a:alphaModFix/>
          </a:blip>
          <a:srcRect b="0" l="0" r="0" t="0"/>
          <a:stretch/>
        </p:blipFill>
        <p:spPr>
          <a:xfrm>
            <a:off x="755650" y="1998662"/>
            <a:ext cx="5372100" cy="3133725"/>
          </a:xfrm>
          <a:prstGeom prst="rect">
            <a:avLst/>
          </a:prstGeom>
          <a:noFill/>
          <a:ln>
            <a:noFill/>
          </a:ln>
        </p:spPr>
      </p:pic>
      <p:pic>
        <p:nvPicPr>
          <p:cNvPr id="584" name="Google Shape;584;p29:notes"/>
          <p:cNvPicPr preferRelativeResize="0"/>
          <p:nvPr/>
        </p:nvPicPr>
        <p:blipFill rotWithShape="1">
          <a:blip r:embed="rId3">
            <a:alphaModFix/>
          </a:blip>
          <a:srcRect b="0" l="0" r="0" t="0"/>
          <a:stretch/>
        </p:blipFill>
        <p:spPr>
          <a:xfrm>
            <a:off x="571500" y="5241925"/>
            <a:ext cx="5559425" cy="2825750"/>
          </a:xfrm>
          <a:prstGeom prst="rect">
            <a:avLst/>
          </a:prstGeom>
          <a:noFill/>
          <a:ln>
            <a:noFill/>
          </a:ln>
        </p:spPr>
      </p:pic>
      <p:sp>
        <p:nvSpPr>
          <p:cNvPr id="585" name="Google Shape;585;p29:notes"/>
          <p:cNvSpPr txBox="1"/>
          <p:nvPr/>
        </p:nvSpPr>
        <p:spPr>
          <a:xfrm>
            <a:off x="763587" y="4905375"/>
            <a:ext cx="358775" cy="384175"/>
          </a:xfrm>
          <a:prstGeom prst="rect">
            <a:avLst/>
          </a:prstGeom>
          <a:noFill/>
          <a:ln>
            <a:noFill/>
          </a:ln>
        </p:spPr>
        <p:txBody>
          <a:bodyPr anchorCtr="0" anchor="t" bIns="12450" lIns="12450" spcFirstLastPara="1" rIns="12450" wrap="square" tIns="1245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sp>
        <p:nvSpPr>
          <p:cNvPr id="586" name="Google Shape;586;p29: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409575" y="4749800"/>
            <a:ext cx="5995987" cy="4064000"/>
          </a:xfrm>
          <a:prstGeom prst="rect">
            <a:avLst/>
          </a:prstGeom>
          <a:noFill/>
          <a:ln>
            <a:noFill/>
          </a:ln>
        </p:spPr>
        <p:txBody>
          <a:bodyPr anchorCtr="0" anchor="t" bIns="46725" lIns="90325" spcFirstLastPara="1" rIns="90325" wrap="square" tIns="46725">
            <a:noAutofit/>
          </a:bodyPr>
          <a:lstStyle/>
          <a:p>
            <a:pPr indent="0" lvl="0" marL="0" rtl="0" algn="l">
              <a:lnSpc>
                <a:spcPct val="95000"/>
              </a:lnSpc>
              <a:spcBef>
                <a:spcPts val="0"/>
              </a:spcBef>
              <a:spcAft>
                <a:spcPts val="0"/>
              </a:spcAft>
              <a:buSzPts val="1800"/>
              <a:buNone/>
            </a:pPr>
            <a:r>
              <a:rPr lang="en-US"/>
              <a:t>Group Functions</a:t>
            </a:r>
            <a:endParaRPr/>
          </a:p>
          <a:p>
            <a:pPr indent="0" lvl="1" marL="0" rtl="0" algn="l">
              <a:lnSpc>
                <a:spcPct val="95000"/>
              </a:lnSpc>
              <a:spcBef>
                <a:spcPts val="360"/>
              </a:spcBef>
              <a:spcAft>
                <a:spcPts val="0"/>
              </a:spcAft>
              <a:buSzPts val="1800"/>
              <a:buNone/>
            </a:pPr>
            <a:r>
              <a:rPr lang="en-US"/>
              <a:t>You can use the </a:t>
            </a:r>
            <a:r>
              <a:rPr lang="en-US">
                <a:solidFill>
                  <a:srgbClr val="FC0128"/>
                </a:solidFill>
                <a:latin typeface="Courier New"/>
                <a:ea typeface="Courier New"/>
                <a:cs typeface="Courier New"/>
                <a:sym typeface="Courier New"/>
              </a:rPr>
              <a:t>GROUP BY</a:t>
            </a:r>
            <a:r>
              <a:rPr lang="en-US">
                <a:solidFill>
                  <a:srgbClr val="FC0128"/>
                </a:solidFill>
              </a:rPr>
              <a:t> clause</a:t>
            </a:r>
            <a:r>
              <a:rPr lang="en-US"/>
              <a:t> to divide the rows in a table into groups. You can then use the group functions to return summary information for each group. Group functions can appear in select lists and in </a:t>
            </a:r>
            <a:r>
              <a:rPr lang="en-US">
                <a:latin typeface="Courier New"/>
                <a:ea typeface="Courier New"/>
                <a:cs typeface="Courier New"/>
                <a:sym typeface="Courier New"/>
              </a:rPr>
              <a:t>ORDER BY</a:t>
            </a:r>
            <a:r>
              <a:rPr lang="en-US"/>
              <a:t> and </a:t>
            </a:r>
            <a:r>
              <a:rPr lang="en-US">
                <a:latin typeface="Courier New"/>
                <a:ea typeface="Courier New"/>
                <a:cs typeface="Courier New"/>
                <a:sym typeface="Courier New"/>
              </a:rPr>
              <a:t>HAVING</a:t>
            </a:r>
            <a:r>
              <a:rPr lang="en-US"/>
              <a:t> clauses. The Oracle Server applies the group functions to each group of rows and returns a single result row for each group. </a:t>
            </a:r>
            <a:endParaRPr/>
          </a:p>
          <a:p>
            <a:pPr indent="0" lvl="1" marL="0" rtl="0" algn="l">
              <a:lnSpc>
                <a:spcPct val="95000"/>
              </a:lnSpc>
              <a:spcBef>
                <a:spcPts val="0"/>
              </a:spcBef>
              <a:spcAft>
                <a:spcPts val="0"/>
              </a:spcAft>
              <a:buSzPts val="1800"/>
              <a:buNone/>
            </a:pPr>
            <a:r>
              <a:rPr b="1" lang="en-US"/>
              <a:t>Types of Group Functions</a:t>
            </a:r>
            <a:endParaRPr/>
          </a:p>
          <a:p>
            <a:pPr indent="0" lvl="1" marL="0" rtl="0" algn="l">
              <a:lnSpc>
                <a:spcPct val="95000"/>
              </a:lnSpc>
              <a:spcBef>
                <a:spcPts val="360"/>
              </a:spcBef>
              <a:spcAft>
                <a:spcPts val="0"/>
              </a:spcAft>
              <a:buSzPts val="1800"/>
              <a:buNone/>
            </a:pPr>
            <a:r>
              <a:rPr lang="en-US"/>
              <a:t>Each of the group functions </a:t>
            </a:r>
            <a:r>
              <a:rPr lang="en-US">
                <a:latin typeface="Courier New"/>
                <a:ea typeface="Courier New"/>
                <a:cs typeface="Courier New"/>
                <a:sym typeface="Courier New"/>
              </a:rPr>
              <a:t>AVG</a:t>
            </a:r>
            <a:r>
              <a:rPr lang="en-US"/>
              <a:t>, </a:t>
            </a:r>
            <a:r>
              <a:rPr lang="en-US">
                <a:latin typeface="Courier New"/>
                <a:ea typeface="Courier New"/>
                <a:cs typeface="Courier New"/>
                <a:sym typeface="Courier New"/>
              </a:rPr>
              <a:t>SUM</a:t>
            </a:r>
            <a:r>
              <a:rPr lang="en-US"/>
              <a:t>, </a:t>
            </a:r>
            <a:r>
              <a:rPr lang="en-US">
                <a:latin typeface="Courier New"/>
                <a:ea typeface="Courier New"/>
                <a:cs typeface="Courier New"/>
                <a:sym typeface="Courier New"/>
              </a:rPr>
              <a:t>MAX</a:t>
            </a:r>
            <a:r>
              <a:rPr lang="en-US"/>
              <a:t>, </a:t>
            </a:r>
            <a:r>
              <a:rPr lang="en-US">
                <a:latin typeface="Courier New"/>
                <a:ea typeface="Courier New"/>
                <a:cs typeface="Courier New"/>
                <a:sym typeface="Courier New"/>
              </a:rPr>
              <a:t>MIN</a:t>
            </a:r>
            <a:r>
              <a:rPr lang="en-US"/>
              <a:t>, </a:t>
            </a:r>
            <a:r>
              <a:rPr lang="en-US">
                <a:latin typeface="Courier New"/>
                <a:ea typeface="Courier New"/>
                <a:cs typeface="Courier New"/>
                <a:sym typeface="Courier New"/>
              </a:rPr>
              <a:t>COUNT</a:t>
            </a:r>
            <a:r>
              <a:rPr lang="en-US"/>
              <a:t>, </a:t>
            </a:r>
            <a:r>
              <a:rPr lang="en-US">
                <a:latin typeface="Courier New"/>
                <a:ea typeface="Courier New"/>
                <a:cs typeface="Courier New"/>
                <a:sym typeface="Courier New"/>
              </a:rPr>
              <a:t>STDDEV</a:t>
            </a:r>
            <a:r>
              <a:rPr lang="en-US"/>
              <a:t>, and </a:t>
            </a:r>
            <a:r>
              <a:rPr lang="en-US">
                <a:latin typeface="Courier New"/>
                <a:ea typeface="Courier New"/>
                <a:cs typeface="Courier New"/>
                <a:sym typeface="Courier New"/>
              </a:rPr>
              <a:t>VARIANCE</a:t>
            </a:r>
            <a:r>
              <a:rPr lang="en-US"/>
              <a:t> accept one argument. The functions </a:t>
            </a:r>
            <a:r>
              <a:rPr lang="en-US">
                <a:latin typeface="Courier New"/>
                <a:ea typeface="Courier New"/>
                <a:cs typeface="Courier New"/>
                <a:sym typeface="Courier New"/>
              </a:rPr>
              <a:t>AVG</a:t>
            </a:r>
            <a:r>
              <a:rPr lang="en-US"/>
              <a:t>, </a:t>
            </a:r>
            <a:r>
              <a:rPr lang="en-US">
                <a:latin typeface="Courier New"/>
                <a:ea typeface="Courier New"/>
                <a:cs typeface="Courier New"/>
                <a:sym typeface="Courier New"/>
              </a:rPr>
              <a:t>SUM</a:t>
            </a:r>
            <a:r>
              <a:rPr lang="en-US"/>
              <a:t>, </a:t>
            </a:r>
            <a:r>
              <a:rPr lang="en-US">
                <a:latin typeface="Courier New"/>
                <a:ea typeface="Courier New"/>
                <a:cs typeface="Courier New"/>
                <a:sym typeface="Courier New"/>
              </a:rPr>
              <a:t>STDDEV</a:t>
            </a:r>
            <a:r>
              <a:rPr lang="en-US"/>
              <a:t>, and </a:t>
            </a:r>
            <a:r>
              <a:rPr lang="en-US">
                <a:latin typeface="Courier New"/>
                <a:ea typeface="Courier New"/>
                <a:cs typeface="Courier New"/>
                <a:sym typeface="Courier New"/>
              </a:rPr>
              <a:t>VARIANCE</a:t>
            </a:r>
            <a:r>
              <a:rPr lang="en-US"/>
              <a:t> operate only on numeric values. </a:t>
            </a:r>
            <a:r>
              <a:rPr lang="en-US">
                <a:latin typeface="Courier New"/>
                <a:ea typeface="Courier New"/>
                <a:cs typeface="Courier New"/>
                <a:sym typeface="Courier New"/>
              </a:rPr>
              <a:t>MAX </a:t>
            </a:r>
            <a:r>
              <a:rPr lang="en-US"/>
              <a:t>and </a:t>
            </a:r>
            <a:r>
              <a:rPr lang="en-US">
                <a:latin typeface="Courier New"/>
                <a:ea typeface="Courier New"/>
                <a:cs typeface="Courier New"/>
                <a:sym typeface="Courier New"/>
              </a:rPr>
              <a:t>MIN</a:t>
            </a:r>
            <a:r>
              <a:rPr lang="en-US"/>
              <a:t> can operate on numeric, character, or date data values. </a:t>
            </a:r>
            <a:r>
              <a:rPr lang="en-US">
                <a:latin typeface="Courier New"/>
                <a:ea typeface="Courier New"/>
                <a:cs typeface="Courier New"/>
                <a:sym typeface="Courier New"/>
              </a:rPr>
              <a:t>COUNT</a:t>
            </a:r>
            <a:r>
              <a:rPr lang="en-US"/>
              <a:t> returns the number of nonnull rows for the given expression. The example in the slide calculates the average salary, standard deviation on the salary, number of employees earning a commission and the maximum hire date for those employees whose </a:t>
            </a:r>
            <a:r>
              <a:rPr lang="en-US">
                <a:latin typeface="Courier New"/>
                <a:ea typeface="Courier New"/>
                <a:cs typeface="Courier New"/>
                <a:sym typeface="Courier New"/>
              </a:rPr>
              <a:t>JOB_ID</a:t>
            </a:r>
            <a:r>
              <a:rPr lang="en-US"/>
              <a:t> begins with SA.</a:t>
            </a:r>
            <a:endParaRPr/>
          </a:p>
          <a:p>
            <a:pPr indent="0" lvl="1" marL="0" rtl="0" algn="l">
              <a:lnSpc>
                <a:spcPct val="95000"/>
              </a:lnSpc>
              <a:spcBef>
                <a:spcPts val="0"/>
              </a:spcBef>
              <a:spcAft>
                <a:spcPts val="0"/>
              </a:spcAft>
              <a:buSzPts val="1800"/>
              <a:buNone/>
            </a:pPr>
            <a:r>
              <a:rPr b="1" lang="en-US"/>
              <a:t>Guidelines for Using Group Functions</a:t>
            </a:r>
            <a:endParaRPr/>
          </a:p>
          <a:p>
            <a:pPr indent="0" lvl="2" marL="0" rtl="0" algn="l">
              <a:lnSpc>
                <a:spcPct val="95000"/>
              </a:lnSpc>
              <a:spcBef>
                <a:spcPts val="270"/>
              </a:spcBef>
              <a:spcAft>
                <a:spcPts val="0"/>
              </a:spcAft>
              <a:buSzPts val="1800"/>
              <a:buNone/>
            </a:pPr>
            <a:r>
              <a:rPr lang="en-US"/>
              <a:t>The data types for the arguments can be </a:t>
            </a:r>
            <a:r>
              <a:rPr lang="en-US">
                <a:latin typeface="Courier New"/>
                <a:ea typeface="Courier New"/>
                <a:cs typeface="Courier New"/>
                <a:sym typeface="Courier New"/>
              </a:rPr>
              <a:t>CHAR</a:t>
            </a:r>
            <a:r>
              <a:rPr lang="en-US"/>
              <a:t>, </a:t>
            </a:r>
            <a:r>
              <a:rPr lang="en-US">
                <a:latin typeface="Courier New"/>
                <a:ea typeface="Courier New"/>
                <a:cs typeface="Courier New"/>
                <a:sym typeface="Courier New"/>
              </a:rPr>
              <a:t>VARCHAR2</a:t>
            </a:r>
            <a:r>
              <a:rPr lang="en-US"/>
              <a:t>, </a:t>
            </a:r>
            <a:r>
              <a:rPr lang="en-US">
                <a:latin typeface="Courier New"/>
                <a:ea typeface="Courier New"/>
                <a:cs typeface="Courier New"/>
                <a:sym typeface="Courier New"/>
              </a:rPr>
              <a:t>NUMBER</a:t>
            </a:r>
            <a:r>
              <a:rPr lang="en-US"/>
              <a:t>, or </a:t>
            </a:r>
            <a:r>
              <a:rPr lang="en-US">
                <a:latin typeface="Courier New"/>
                <a:ea typeface="Courier New"/>
                <a:cs typeface="Courier New"/>
                <a:sym typeface="Courier New"/>
              </a:rPr>
              <a:t>DATE</a:t>
            </a:r>
            <a:r>
              <a:rPr lang="en-US"/>
              <a:t>.</a:t>
            </a:r>
            <a:endParaRPr/>
          </a:p>
          <a:p>
            <a:pPr indent="0" lvl="2" marL="0" rtl="0" algn="l">
              <a:lnSpc>
                <a:spcPct val="95000"/>
              </a:lnSpc>
              <a:spcBef>
                <a:spcPts val="270"/>
              </a:spcBef>
              <a:spcAft>
                <a:spcPts val="0"/>
              </a:spcAft>
              <a:buSzPts val="1800"/>
              <a:buNone/>
            </a:pPr>
            <a:r>
              <a:rPr lang="en-US"/>
              <a:t>All group functions except </a:t>
            </a:r>
            <a:r>
              <a:rPr lang="en-US">
                <a:latin typeface="Courier New"/>
                <a:ea typeface="Courier New"/>
                <a:cs typeface="Courier New"/>
                <a:sym typeface="Courier New"/>
              </a:rPr>
              <a:t>COUNT(*)</a:t>
            </a:r>
            <a:r>
              <a:rPr lang="en-US"/>
              <a:t> ignore null values. To substitute a value for null values, use the </a:t>
            </a:r>
            <a:r>
              <a:rPr lang="en-US">
                <a:latin typeface="Courier New"/>
                <a:ea typeface="Courier New"/>
                <a:cs typeface="Courier New"/>
                <a:sym typeface="Courier New"/>
              </a:rPr>
              <a:t>NVL</a:t>
            </a:r>
            <a:r>
              <a:rPr lang="en-US"/>
              <a:t> function. </a:t>
            </a:r>
            <a:r>
              <a:rPr lang="en-US">
                <a:latin typeface="Courier New"/>
                <a:ea typeface="Courier New"/>
                <a:cs typeface="Courier New"/>
                <a:sym typeface="Courier New"/>
              </a:rPr>
              <a:t>COUNT</a:t>
            </a:r>
            <a:r>
              <a:rPr lang="en-US"/>
              <a:t> returns either a number or zero.</a:t>
            </a:r>
            <a:endParaRPr/>
          </a:p>
          <a:p>
            <a:pPr indent="0" lvl="2" marL="0" rtl="0" algn="l">
              <a:lnSpc>
                <a:spcPct val="95000"/>
              </a:lnSpc>
              <a:spcBef>
                <a:spcPts val="270"/>
              </a:spcBef>
              <a:spcAft>
                <a:spcPts val="0"/>
              </a:spcAft>
              <a:buSzPts val="1800"/>
              <a:buNone/>
            </a:pPr>
            <a:r>
              <a:rPr lang="en-US"/>
              <a:t>The Oracle Server implicitly sorts the results set in ascending order of the grouping columns specified, when you use a </a:t>
            </a:r>
            <a:r>
              <a:rPr lang="en-US">
                <a:latin typeface="Courier New"/>
                <a:ea typeface="Courier New"/>
                <a:cs typeface="Courier New"/>
                <a:sym typeface="Courier New"/>
              </a:rPr>
              <a:t>GROUP BY</a:t>
            </a:r>
            <a:r>
              <a:rPr lang="en-US"/>
              <a:t> clause. To override this default ordering, you can use </a:t>
            </a:r>
            <a:r>
              <a:rPr lang="en-US">
                <a:latin typeface="Courier New"/>
                <a:ea typeface="Courier New"/>
                <a:cs typeface="Courier New"/>
                <a:sym typeface="Courier New"/>
              </a:rPr>
              <a:t>DESC</a:t>
            </a:r>
            <a:r>
              <a:rPr lang="en-US"/>
              <a:t> in an </a:t>
            </a:r>
            <a:r>
              <a:rPr lang="en-US">
                <a:latin typeface="Courier New"/>
                <a:ea typeface="Courier New"/>
                <a:cs typeface="Courier New"/>
                <a:sym typeface="Courier New"/>
              </a:rPr>
              <a:t>ORDER BY</a:t>
            </a:r>
            <a:r>
              <a:rPr lang="en-US"/>
              <a:t> clause.</a:t>
            </a:r>
            <a:endParaRPr/>
          </a:p>
          <a:p>
            <a:pPr indent="0" lvl="0" marL="0" rtl="0" algn="l">
              <a:lnSpc>
                <a:spcPct val="95000"/>
              </a:lnSpc>
              <a:spcBef>
                <a:spcPts val="0"/>
              </a:spcBef>
              <a:spcAft>
                <a:spcPts val="0"/>
              </a:spcAft>
              <a:buClr>
                <a:srgbClr val="0000FF"/>
              </a:buClr>
              <a:buSzPts val="1800"/>
              <a:buNone/>
            </a:pPr>
            <a:r>
              <a:rPr lang="en-US">
                <a:solidFill>
                  <a:srgbClr val="0000FF"/>
                </a:solidFill>
              </a:rPr>
              <a:t>Instructor Note</a:t>
            </a:r>
            <a:endParaRPr/>
          </a:p>
          <a:p>
            <a:pPr indent="0" lvl="1" marL="0" rtl="0" algn="l">
              <a:lnSpc>
                <a:spcPct val="95000"/>
              </a:lnSpc>
              <a:spcBef>
                <a:spcPts val="0"/>
              </a:spcBef>
              <a:spcAft>
                <a:spcPts val="0"/>
              </a:spcAft>
              <a:buClr>
                <a:srgbClr val="0000FF"/>
              </a:buClr>
              <a:buSzPts val="1800"/>
              <a:buNone/>
            </a:pPr>
            <a:r>
              <a:rPr lang="en-US">
                <a:solidFill>
                  <a:srgbClr val="0000FF"/>
                </a:solidFill>
              </a:rPr>
              <a:t>You can skip this slide if the students are already familiar with these concepts.</a:t>
            </a:r>
            <a:endParaRPr/>
          </a:p>
        </p:txBody>
      </p:sp>
      <p:sp>
        <p:nvSpPr>
          <p:cNvPr id="121" name="Google Shape;121;p3: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3:notes"/>
          <p:cNvSpPr txBox="1"/>
          <p:nvPr/>
        </p:nvSpPr>
        <p:spPr>
          <a:xfrm>
            <a:off x="727075" y="7978775"/>
            <a:ext cx="182562" cy="5810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0:notes"/>
          <p:cNvSpPr txBox="1"/>
          <p:nvPr>
            <p:ph idx="1" type="body"/>
          </p:nvPr>
        </p:nvSpPr>
        <p:spPr>
          <a:xfrm>
            <a:off x="427037" y="577850"/>
            <a:ext cx="5892800" cy="8007350"/>
          </a:xfrm>
          <a:prstGeom prst="rect">
            <a:avLst/>
          </a:prstGeom>
          <a:noFill/>
          <a:ln>
            <a:noFill/>
          </a:ln>
        </p:spPr>
        <p:txBody>
          <a:bodyPr anchorCtr="0" anchor="t" bIns="48275" lIns="90325" spcFirstLastPara="1" rIns="90325" wrap="square" tIns="48275">
            <a:noAutofit/>
          </a:bodyPr>
          <a:lstStyle/>
          <a:p>
            <a:pPr indent="0" lvl="0" marL="0" rtl="0" algn="l">
              <a:spcBef>
                <a:spcPts val="0"/>
              </a:spcBef>
              <a:spcAft>
                <a:spcPts val="0"/>
              </a:spcAft>
              <a:buClr>
                <a:srgbClr val="0000FF"/>
              </a:buClr>
              <a:buSzPts val="1800"/>
              <a:buNone/>
            </a:pPr>
            <a:r>
              <a:rPr lang="en-US">
                <a:solidFill>
                  <a:srgbClr val="0000FF"/>
                </a:solidFill>
              </a:rPr>
              <a:t>Instructor Note</a:t>
            </a:r>
            <a:endParaRPr/>
          </a:p>
          <a:p>
            <a:pPr indent="0" lvl="1" marL="0" rtl="0" algn="l">
              <a:spcBef>
                <a:spcPts val="0"/>
              </a:spcBef>
              <a:spcAft>
                <a:spcPts val="0"/>
              </a:spcAft>
              <a:buClr>
                <a:srgbClr val="0000FF"/>
              </a:buClr>
              <a:buSzPts val="1800"/>
              <a:buNone/>
            </a:pPr>
            <a:r>
              <a:rPr b="1" lang="en-US">
                <a:solidFill>
                  <a:srgbClr val="0000FF"/>
                </a:solidFill>
              </a:rPr>
              <a:t>Analytical Functions</a:t>
            </a:r>
            <a:endParaRPr>
              <a:solidFill>
                <a:srgbClr val="0000FF"/>
              </a:solidFill>
            </a:endParaRPr>
          </a:p>
          <a:p>
            <a:pPr indent="0" lvl="1" marL="0" rtl="0" algn="l">
              <a:spcBef>
                <a:spcPts val="270"/>
              </a:spcBef>
              <a:spcAft>
                <a:spcPts val="0"/>
              </a:spcAft>
              <a:buClr>
                <a:srgbClr val="0000FF"/>
              </a:buClr>
              <a:buSzPts val="1800"/>
              <a:buNone/>
            </a:pPr>
            <a:r>
              <a:rPr lang="en-US">
                <a:solidFill>
                  <a:srgbClr val="0000FF"/>
                </a:solidFill>
              </a:rPr>
              <a:t>Oracle8</a:t>
            </a:r>
            <a:r>
              <a:rPr i="1" lang="en-US">
                <a:solidFill>
                  <a:srgbClr val="0000FF"/>
                </a:solidFill>
              </a:rPr>
              <a:t>i,</a:t>
            </a:r>
            <a:r>
              <a:rPr lang="en-US">
                <a:solidFill>
                  <a:srgbClr val="0000FF"/>
                </a:solidFill>
              </a:rPr>
              <a:t> release 2 (8.1.6) introduces a set of analytical group functions that provide the use of flexible and powerful calculation expressions. These analytical functions eliminate complex programming outside of standard SQL for calculations such as moving averages, rankings, and lead and lag comparisons.</a:t>
            </a:r>
            <a:endParaRPr/>
          </a:p>
          <a:p>
            <a:pPr indent="0" lvl="1" marL="0" rtl="0" algn="l">
              <a:spcBef>
                <a:spcPts val="270"/>
              </a:spcBef>
              <a:spcAft>
                <a:spcPts val="0"/>
              </a:spcAft>
              <a:buClr>
                <a:srgbClr val="0000FF"/>
              </a:buClr>
              <a:buSzPts val="1800"/>
              <a:buNone/>
            </a:pPr>
            <a:r>
              <a:rPr lang="en-US">
                <a:solidFill>
                  <a:srgbClr val="0000FF"/>
                </a:solidFill>
              </a:rPr>
              <a:t>In Oracle8</a:t>
            </a:r>
            <a:r>
              <a:rPr i="1" lang="en-US">
                <a:solidFill>
                  <a:srgbClr val="0000FF"/>
                </a:solidFill>
              </a:rPr>
              <a:t>i</a:t>
            </a:r>
            <a:r>
              <a:rPr lang="en-US">
                <a:solidFill>
                  <a:srgbClr val="0000FF"/>
                </a:solidFill>
              </a:rPr>
              <a:t>, release 2, each group defined with </a:t>
            </a:r>
            <a:r>
              <a:rPr lang="en-US">
                <a:solidFill>
                  <a:srgbClr val="0000FF"/>
                </a:solidFill>
                <a:latin typeface="Courier New"/>
                <a:ea typeface="Courier New"/>
                <a:cs typeface="Courier New"/>
                <a:sym typeface="Courier New"/>
              </a:rPr>
              <a:t>GROUP BY</a:t>
            </a:r>
            <a:r>
              <a:rPr lang="en-US">
                <a:solidFill>
                  <a:srgbClr val="0000FF"/>
                </a:solidFill>
              </a:rPr>
              <a:t> clause in a </a:t>
            </a:r>
            <a:r>
              <a:rPr lang="en-US">
                <a:solidFill>
                  <a:srgbClr val="0000FF"/>
                </a:solidFill>
                <a:latin typeface="Courier New"/>
                <a:ea typeface="Courier New"/>
                <a:cs typeface="Courier New"/>
                <a:sym typeface="Courier New"/>
              </a:rPr>
              <a:t>SELECT</a:t>
            </a:r>
            <a:r>
              <a:rPr lang="en-US">
                <a:solidFill>
                  <a:srgbClr val="0000FF"/>
                </a:solidFill>
              </a:rPr>
              <a:t> statement is called a </a:t>
            </a:r>
            <a:r>
              <a:rPr i="1" lang="en-US">
                <a:solidFill>
                  <a:srgbClr val="0000FF"/>
                </a:solidFill>
              </a:rPr>
              <a:t>partition</a:t>
            </a:r>
            <a:r>
              <a:rPr lang="en-US">
                <a:solidFill>
                  <a:srgbClr val="0000FF"/>
                </a:solidFill>
              </a:rPr>
              <a:t>. A query result set may have just one partition holding all the rows, a few large partitions, or many small partitions holding just a few rows each. Analytical functions are applied to each row in each partition.</a:t>
            </a:r>
            <a:endParaRPr/>
          </a:p>
          <a:p>
            <a:pPr indent="0" lvl="1" marL="0" rtl="0" algn="l">
              <a:spcBef>
                <a:spcPts val="0"/>
              </a:spcBef>
              <a:spcAft>
                <a:spcPts val="0"/>
              </a:spcAft>
              <a:buClr>
                <a:srgbClr val="0000FF"/>
              </a:buClr>
              <a:buSzPts val="1800"/>
              <a:buFont typeface="Courier New"/>
              <a:buNone/>
            </a:pPr>
            <a:r>
              <a:rPr b="1" lang="en-US">
                <a:solidFill>
                  <a:srgbClr val="0000FF"/>
                </a:solidFill>
                <a:latin typeface="Courier New"/>
                <a:ea typeface="Courier New"/>
                <a:cs typeface="Courier New"/>
                <a:sym typeface="Courier New"/>
              </a:rPr>
              <a:t>RANK</a:t>
            </a:r>
            <a:r>
              <a:rPr b="1" lang="en-US">
                <a:solidFill>
                  <a:srgbClr val="0000FF"/>
                </a:solidFill>
              </a:rPr>
              <a:t> Function</a:t>
            </a:r>
            <a:endParaRPr>
              <a:solidFill>
                <a:srgbClr val="0000FF"/>
              </a:solidFill>
            </a:endParaRPr>
          </a:p>
          <a:p>
            <a:pPr indent="0" lvl="1" marL="0" rtl="0" algn="l">
              <a:spcBef>
                <a:spcPts val="270"/>
              </a:spcBef>
              <a:spcAft>
                <a:spcPts val="0"/>
              </a:spcAft>
              <a:buClr>
                <a:srgbClr val="0000FF"/>
              </a:buClr>
              <a:buSzPts val="1800"/>
              <a:buNone/>
            </a:pPr>
            <a:r>
              <a:rPr lang="en-US">
                <a:solidFill>
                  <a:srgbClr val="0000FF"/>
                </a:solidFill>
              </a:rPr>
              <a:t>The </a:t>
            </a:r>
            <a:r>
              <a:rPr lang="en-US">
                <a:solidFill>
                  <a:srgbClr val="0000FF"/>
                </a:solidFill>
                <a:latin typeface="Courier New"/>
                <a:ea typeface="Courier New"/>
                <a:cs typeface="Courier New"/>
                <a:sym typeface="Courier New"/>
              </a:rPr>
              <a:t>RANK</a:t>
            </a:r>
            <a:r>
              <a:rPr lang="en-US">
                <a:solidFill>
                  <a:srgbClr val="0000FF"/>
                </a:solidFill>
              </a:rPr>
              <a:t> function produces an ordered ranking of rows starting with a rank of one. Users specify an optional </a:t>
            </a:r>
            <a:r>
              <a:rPr lang="en-US">
                <a:solidFill>
                  <a:srgbClr val="0000FF"/>
                </a:solidFill>
                <a:latin typeface="Courier New"/>
                <a:ea typeface="Courier New"/>
                <a:cs typeface="Courier New"/>
                <a:sym typeface="Courier New"/>
              </a:rPr>
              <a:t>PARTITION</a:t>
            </a:r>
            <a:r>
              <a:rPr lang="en-US">
                <a:solidFill>
                  <a:srgbClr val="0000FF"/>
                </a:solidFill>
              </a:rPr>
              <a:t> clause and a required </a:t>
            </a:r>
            <a:r>
              <a:rPr lang="en-US">
                <a:solidFill>
                  <a:srgbClr val="0000FF"/>
                </a:solidFill>
                <a:latin typeface="Courier New"/>
                <a:ea typeface="Courier New"/>
                <a:cs typeface="Courier New"/>
                <a:sym typeface="Courier New"/>
              </a:rPr>
              <a:t>ORDER BY </a:t>
            </a:r>
            <a:r>
              <a:rPr lang="en-US">
                <a:solidFill>
                  <a:srgbClr val="0000FF"/>
                </a:solidFill>
              </a:rPr>
              <a:t>clause.The </a:t>
            </a:r>
            <a:r>
              <a:rPr lang="en-US">
                <a:solidFill>
                  <a:srgbClr val="0000FF"/>
                </a:solidFill>
                <a:latin typeface="Courier New"/>
                <a:ea typeface="Courier New"/>
                <a:cs typeface="Courier New"/>
                <a:sym typeface="Courier New"/>
              </a:rPr>
              <a:t>PARTITION</a:t>
            </a:r>
            <a:r>
              <a:rPr lang="en-US">
                <a:solidFill>
                  <a:srgbClr val="0000FF"/>
                </a:solidFill>
              </a:rPr>
              <a:t> keyword is used to define where the rank resets. The specific column that is ranked is determined by the </a:t>
            </a:r>
            <a:r>
              <a:rPr lang="en-US">
                <a:solidFill>
                  <a:srgbClr val="0000FF"/>
                </a:solidFill>
                <a:latin typeface="Courier New"/>
                <a:ea typeface="Courier New"/>
                <a:cs typeface="Courier New"/>
                <a:sym typeface="Courier New"/>
              </a:rPr>
              <a:t>ORDER BY</a:t>
            </a:r>
            <a:r>
              <a:rPr lang="en-US">
                <a:solidFill>
                  <a:srgbClr val="0000FF"/>
                </a:solidFill>
              </a:rPr>
              <a:t> clause. If no partition is specified, ranking is performed over the entire result set. </a:t>
            </a:r>
            <a:r>
              <a:rPr lang="en-US">
                <a:solidFill>
                  <a:srgbClr val="0000FF"/>
                </a:solidFill>
                <a:latin typeface="Courier New"/>
                <a:ea typeface="Courier New"/>
                <a:cs typeface="Courier New"/>
                <a:sym typeface="Courier New"/>
              </a:rPr>
              <a:t>RANK</a:t>
            </a:r>
            <a:r>
              <a:rPr lang="en-US">
                <a:solidFill>
                  <a:srgbClr val="0000FF"/>
                </a:solidFill>
              </a:rPr>
              <a:t> assigns a rank of 1 to the smallest value unless descending order is used. </a:t>
            </a:r>
            <a:endParaRPr/>
          </a:p>
          <a:p>
            <a:pPr indent="0" lvl="1" marL="0" rtl="0" algn="l">
              <a:spcBef>
                <a:spcPts val="270"/>
              </a:spcBef>
              <a:spcAft>
                <a:spcPts val="0"/>
              </a:spcAft>
              <a:buClr>
                <a:srgbClr val="0000FF"/>
              </a:buClr>
              <a:buSzPts val="1800"/>
              <a:buNone/>
            </a:pPr>
            <a:r>
              <a:rPr lang="en-US">
                <a:solidFill>
                  <a:srgbClr val="0000FF"/>
                </a:solidFill>
              </a:rPr>
              <a:t>In the following example, the query ranks managers for each department based on the total salary of all employees working under that manager.</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SELECT 	department_id deptno, job_id job, SUM(salary),</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RANK() OVER(PARTITION BY department_id ORDER BY </a:t>
            </a:r>
            <a:br>
              <a:rPr lang="en-US">
                <a:solidFill>
                  <a:srgbClr val="0000FF"/>
                </a:solidFill>
                <a:latin typeface="Courier New"/>
                <a:ea typeface="Courier New"/>
                <a:cs typeface="Courier New"/>
                <a:sym typeface="Courier New"/>
              </a:rPr>
            </a:br>
            <a:r>
              <a:rPr lang="en-US">
                <a:solidFill>
                  <a:srgbClr val="0000FF"/>
                </a:solidFill>
                <a:latin typeface="Courier New"/>
                <a:ea typeface="Courier New"/>
                <a:cs typeface="Courier New"/>
                <a:sym typeface="Courier New"/>
              </a:rPr>
              <a:t>                SUM(salary) DESC)</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AS jobdep_rank,</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RANK() OVER(ORDER BY SUM(salary) DESC) AS sumsal_rank</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FROM     employees </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GROUP BY department_id, job_id;</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DEPTNO JOB        SUM(SALARY) JOBDEP_RANK SUMSAL_RANK</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 ----------- ----------- -----------</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90 AD_VP            34000           1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90 AD_PRES          24000           2           2</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80 SA_REP           19600           1           3</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60 IT_PROG          19200           1           4</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20 MK_MAN           13000           1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110 AC_MGR           12000           1           6</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50 ST_CLERK         11700           1           7</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80 SA_MAN           10500           2           8</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110 AC_ACCOUNT        8300           2           9</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SA_REP            7000           1          10</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20 MK_REP            6000           2          11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50 ST_MAN            5800           2          12</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10 AD_ASST           4400           1          13</a:t>
            </a:r>
            <a:endParaRPr/>
          </a:p>
          <a:p>
            <a:pPr indent="0" lvl="1" marL="0" rtl="0" algn="l">
              <a:spcBef>
                <a:spcPts val="0"/>
              </a:spcBef>
              <a:spcAft>
                <a:spcPts val="0"/>
              </a:spcAft>
              <a:buSzPts val="1800"/>
              <a:buNone/>
            </a:pPr>
            <a:r>
              <a:t/>
            </a:r>
            <a:endParaRPr>
              <a:solidFill>
                <a:srgbClr val="0000FF"/>
              </a:solidFill>
              <a:latin typeface="Courier New"/>
              <a:ea typeface="Courier New"/>
              <a:cs typeface="Courier New"/>
              <a:sym typeface="Courier New"/>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13 rows selected.</a:t>
            </a:r>
            <a:endParaRPr/>
          </a:p>
          <a:p>
            <a:pPr indent="0" lvl="1" marL="0" rtl="0" algn="l">
              <a:spcBef>
                <a:spcPts val="0"/>
              </a:spcBef>
              <a:spcAft>
                <a:spcPts val="0"/>
              </a:spcAft>
              <a:buClr>
                <a:srgbClr val="0000FF"/>
              </a:buClr>
              <a:buSzPts val="1800"/>
              <a:buNone/>
            </a:pPr>
            <a:r>
              <a:rPr b="1" lang="en-US">
                <a:solidFill>
                  <a:srgbClr val="0000FF"/>
                </a:solidFill>
              </a:rPr>
              <a:t>Note: </a:t>
            </a:r>
            <a:r>
              <a:rPr lang="en-US">
                <a:solidFill>
                  <a:srgbClr val="0000FF"/>
                </a:solidFill>
              </a:rPr>
              <a:t>For ranking in groups provided by </a:t>
            </a:r>
            <a:r>
              <a:rPr lang="en-US">
                <a:solidFill>
                  <a:srgbClr val="0000FF"/>
                </a:solidFill>
                <a:latin typeface="Courier New"/>
                <a:ea typeface="Courier New"/>
                <a:cs typeface="Courier New"/>
                <a:sym typeface="Courier New"/>
              </a:rPr>
              <a:t>CUBE</a:t>
            </a:r>
            <a:r>
              <a:rPr lang="en-US">
                <a:solidFill>
                  <a:srgbClr val="0000FF"/>
                </a:solidFill>
              </a:rPr>
              <a:t> and </a:t>
            </a:r>
            <a:r>
              <a:rPr lang="en-US">
                <a:solidFill>
                  <a:srgbClr val="0000FF"/>
                </a:solidFill>
                <a:latin typeface="Courier New"/>
                <a:ea typeface="Courier New"/>
                <a:cs typeface="Courier New"/>
                <a:sym typeface="Courier New"/>
              </a:rPr>
              <a:t>ROLLUP</a:t>
            </a:r>
            <a:r>
              <a:rPr lang="en-US">
                <a:solidFill>
                  <a:srgbClr val="0000FF"/>
                </a:solidFill>
              </a:rPr>
              <a:t>, use </a:t>
            </a:r>
            <a:r>
              <a:rPr lang="en-US">
                <a:solidFill>
                  <a:srgbClr val="0000FF"/>
                </a:solidFill>
                <a:latin typeface="Courier New"/>
                <a:ea typeface="Courier New"/>
                <a:cs typeface="Courier New"/>
                <a:sym typeface="Courier New"/>
              </a:rPr>
              <a:t>GROUPING()</a:t>
            </a:r>
            <a:r>
              <a:rPr lang="en-US">
                <a:solidFill>
                  <a:srgbClr val="0000FF"/>
                </a:solidFill>
              </a:rPr>
              <a:t> flags in the </a:t>
            </a:r>
            <a:r>
              <a:rPr lang="en-US">
                <a:solidFill>
                  <a:srgbClr val="0000FF"/>
                </a:solidFill>
                <a:latin typeface="Courier New"/>
                <a:ea typeface="Courier New"/>
                <a:cs typeface="Courier New"/>
                <a:sym typeface="Courier New"/>
              </a:rPr>
              <a:t>PARTITION BY</a:t>
            </a:r>
            <a:r>
              <a:rPr lang="en-US">
                <a:solidFill>
                  <a:srgbClr val="0000FF"/>
                </a:solidFill>
              </a:rPr>
              <a:t> clause to trigger resetting.</a:t>
            </a:r>
            <a:endParaRPr/>
          </a:p>
        </p:txBody>
      </p:sp>
      <p:sp>
        <p:nvSpPr>
          <p:cNvPr id="595" name="Google Shape;595;p30: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1:notes"/>
          <p:cNvSpPr txBox="1"/>
          <p:nvPr>
            <p:ph idx="1" type="body"/>
          </p:nvPr>
        </p:nvSpPr>
        <p:spPr>
          <a:xfrm>
            <a:off x="427037" y="577850"/>
            <a:ext cx="6105525" cy="7789862"/>
          </a:xfrm>
          <a:prstGeom prst="rect">
            <a:avLst/>
          </a:prstGeom>
          <a:noFill/>
          <a:ln>
            <a:noFill/>
          </a:ln>
        </p:spPr>
        <p:txBody>
          <a:bodyPr anchorCtr="0" anchor="t" bIns="48275" lIns="90325" spcFirstLastPara="1" rIns="90325" wrap="square" tIns="48275">
            <a:noAutofit/>
          </a:bodyPr>
          <a:lstStyle/>
          <a:p>
            <a:pPr indent="0" lvl="0" marL="0" rtl="0" algn="l">
              <a:spcBef>
                <a:spcPts val="0"/>
              </a:spcBef>
              <a:spcAft>
                <a:spcPts val="0"/>
              </a:spcAft>
              <a:buClr>
                <a:srgbClr val="0000FF"/>
              </a:buClr>
              <a:buSzPts val="1800"/>
              <a:buNone/>
            </a:pPr>
            <a:r>
              <a:rPr lang="en-US">
                <a:solidFill>
                  <a:srgbClr val="0000FF"/>
                </a:solidFill>
              </a:rPr>
              <a:t>Instructor Note (continued)</a:t>
            </a:r>
            <a:endParaRPr/>
          </a:p>
          <a:p>
            <a:pPr indent="0" lvl="1" marL="0" rtl="0" algn="l">
              <a:spcBef>
                <a:spcPts val="0"/>
              </a:spcBef>
              <a:spcAft>
                <a:spcPts val="0"/>
              </a:spcAft>
              <a:buClr>
                <a:srgbClr val="0000FF"/>
              </a:buClr>
              <a:buSzPts val="1800"/>
              <a:buNone/>
            </a:pPr>
            <a:r>
              <a:rPr b="1" lang="en-US">
                <a:solidFill>
                  <a:srgbClr val="0000FF"/>
                </a:solidFill>
              </a:rPr>
              <a:t> </a:t>
            </a:r>
            <a:r>
              <a:rPr b="1" lang="en-US">
                <a:solidFill>
                  <a:srgbClr val="0000FF"/>
                </a:solidFill>
                <a:latin typeface="Courier New"/>
                <a:ea typeface="Courier New"/>
                <a:cs typeface="Courier New"/>
                <a:sym typeface="Courier New"/>
              </a:rPr>
              <a:t>CUME_DIST</a:t>
            </a:r>
            <a:r>
              <a:rPr b="1" lang="en-US">
                <a:solidFill>
                  <a:srgbClr val="0000FF"/>
                </a:solidFill>
              </a:rPr>
              <a:t> Function</a:t>
            </a:r>
            <a:endParaRPr/>
          </a:p>
          <a:p>
            <a:pPr indent="0" lvl="1" marL="0" rtl="0" algn="l">
              <a:spcBef>
                <a:spcPts val="0"/>
              </a:spcBef>
              <a:spcAft>
                <a:spcPts val="0"/>
              </a:spcAft>
              <a:buClr>
                <a:srgbClr val="0000FF"/>
              </a:buClr>
              <a:buSzPts val="1800"/>
              <a:buNone/>
            </a:pPr>
            <a:r>
              <a:rPr lang="en-US">
                <a:solidFill>
                  <a:srgbClr val="0000FF"/>
                </a:solidFill>
              </a:rPr>
              <a:t>The cumulative distribution function computes the relative position of a value relative to the other values in its group (partition.) The </a:t>
            </a:r>
            <a:r>
              <a:rPr lang="en-US">
                <a:solidFill>
                  <a:srgbClr val="0000FF"/>
                </a:solidFill>
                <a:latin typeface="Courier New"/>
                <a:ea typeface="Courier New"/>
                <a:cs typeface="Courier New"/>
                <a:sym typeface="Courier New"/>
              </a:rPr>
              <a:t>CUME_DIST</a:t>
            </a:r>
            <a:r>
              <a:rPr lang="en-US">
                <a:solidFill>
                  <a:srgbClr val="0000FF"/>
                </a:solidFill>
              </a:rPr>
              <a:t> function defines the fraction of the rows, in the partition of a given row, that come before or are ties with the current value. It returns the results as a decimal value between zero and one, excluding zero and including one. The results of a </a:t>
            </a:r>
            <a:r>
              <a:rPr lang="en-US">
                <a:solidFill>
                  <a:srgbClr val="0000FF"/>
                </a:solidFill>
                <a:latin typeface="Courier New"/>
                <a:ea typeface="Courier New"/>
                <a:cs typeface="Courier New"/>
                <a:sym typeface="Courier New"/>
              </a:rPr>
              <a:t>CUME_DIST</a:t>
            </a:r>
            <a:r>
              <a:rPr lang="en-US">
                <a:solidFill>
                  <a:srgbClr val="0000FF"/>
                </a:solidFill>
              </a:rPr>
              <a:t> function are often called the percentile values. Default order is ascending, meaning that the lowest value in a partition gets the lowest </a:t>
            </a:r>
            <a:r>
              <a:rPr lang="en-US">
                <a:solidFill>
                  <a:srgbClr val="0000FF"/>
                </a:solidFill>
                <a:latin typeface="Courier New"/>
                <a:ea typeface="Courier New"/>
                <a:cs typeface="Courier New"/>
                <a:sym typeface="Courier New"/>
              </a:rPr>
              <a:t>CUME_DIST</a:t>
            </a:r>
            <a:r>
              <a:rPr lang="en-US">
                <a:solidFill>
                  <a:srgbClr val="0000FF"/>
                </a:solidFill>
              </a:rPr>
              <a:t>. </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SELECT 	department_id DEPTNO, job_id JOB, SUM(salary),</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CUME_DIST() OVER(PARTITION BY department_id ORDER BY</a:t>
            </a:r>
            <a:br>
              <a:rPr lang="en-US">
                <a:solidFill>
                  <a:srgbClr val="0000FF"/>
                </a:solidFill>
                <a:latin typeface="Courier New"/>
                <a:ea typeface="Courier New"/>
                <a:cs typeface="Courier New"/>
                <a:sym typeface="Courier New"/>
              </a:rPr>
            </a:br>
            <a:r>
              <a:rPr lang="en-US">
                <a:solidFill>
                  <a:srgbClr val="0000FF"/>
                </a:solidFill>
                <a:latin typeface="Courier New"/>
                <a:ea typeface="Courier New"/>
                <a:cs typeface="Courier New"/>
                <a:sym typeface="Courier New"/>
              </a:rPr>
              <a:t>         SUM(salary) DESC)</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AS cume_dist_per_dep</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FROM     employees</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GROUP BY department_id, job_id</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ORDER BY department_id, SUM(salary);</a:t>
            </a:r>
            <a:endParaRPr/>
          </a:p>
          <a:p>
            <a:pPr indent="0" lvl="1" marL="0" rtl="0" algn="l">
              <a:spcBef>
                <a:spcPts val="0"/>
              </a:spcBef>
              <a:spcAft>
                <a:spcPts val="0"/>
              </a:spcAft>
              <a:buSzPts val="1800"/>
              <a:buNone/>
            </a:pPr>
            <a:r>
              <a:t/>
            </a:r>
            <a:endParaRPr>
              <a:solidFill>
                <a:srgbClr val="0000FF"/>
              </a:solidFill>
              <a:latin typeface="Courier New"/>
              <a:ea typeface="Courier New"/>
              <a:cs typeface="Courier New"/>
              <a:sym typeface="Courier New"/>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DEPTNO JOB        SUM(SALARY) CUME_DIST_PER_DEP</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 ----------- -----------------</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10 AD_ASST           4400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20 MK_REP            6000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20 MK_MAN           13000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50 ST_MAN            5800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50 ST_CLERK         11700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60 IT_PROG          19200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80 SA_MAN           10500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80 SA_REP           19600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90 AD_PRES          24000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90 AD_VP            34000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110 AC_ACCOUNT        8300                 1</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110 AC_MGR           12000                .5</a:t>
            </a:r>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           SA_REP            7000                 1</a:t>
            </a:r>
            <a:endParaRPr/>
          </a:p>
          <a:p>
            <a:pPr indent="0" lvl="1" marL="0" rtl="0" algn="l">
              <a:spcBef>
                <a:spcPts val="0"/>
              </a:spcBef>
              <a:spcAft>
                <a:spcPts val="0"/>
              </a:spcAft>
              <a:buSzPts val="1800"/>
              <a:buNone/>
            </a:pPr>
            <a:r>
              <a:t/>
            </a:r>
            <a:endParaRPr>
              <a:solidFill>
                <a:srgbClr val="0000FF"/>
              </a:solidFill>
              <a:latin typeface="Courier New"/>
              <a:ea typeface="Courier New"/>
              <a:cs typeface="Courier New"/>
              <a:sym typeface="Courier New"/>
            </a:endParaRPr>
          </a:p>
          <a:p>
            <a:pPr indent="0" lvl="1" marL="0" rtl="0" algn="l">
              <a:spcBef>
                <a:spcPts val="0"/>
              </a:spcBef>
              <a:spcAft>
                <a:spcPts val="0"/>
              </a:spcAft>
              <a:buClr>
                <a:srgbClr val="0000FF"/>
              </a:buClr>
              <a:buSzPts val="1800"/>
              <a:buFont typeface="Courier New"/>
              <a:buNone/>
            </a:pPr>
            <a:r>
              <a:rPr lang="en-US">
                <a:solidFill>
                  <a:srgbClr val="0000FF"/>
                </a:solidFill>
                <a:latin typeface="Courier New"/>
                <a:ea typeface="Courier New"/>
                <a:cs typeface="Courier New"/>
                <a:sym typeface="Courier New"/>
              </a:rPr>
              <a:t>13 rows selected.</a:t>
            </a:r>
            <a:endParaRPr/>
          </a:p>
          <a:p>
            <a:pPr indent="0" lvl="1" marL="0" rtl="0" algn="l">
              <a:spcBef>
                <a:spcPts val="0"/>
              </a:spcBef>
              <a:spcAft>
                <a:spcPts val="0"/>
              </a:spcAft>
              <a:buSzPts val="1800"/>
              <a:buNone/>
            </a:pPr>
            <a:r>
              <a:t/>
            </a:r>
            <a:endParaRPr>
              <a:solidFill>
                <a:srgbClr val="0000FF"/>
              </a:solidFill>
              <a:latin typeface="Courier New"/>
              <a:ea typeface="Courier New"/>
              <a:cs typeface="Courier New"/>
              <a:sym typeface="Courier New"/>
            </a:endParaRPr>
          </a:p>
          <a:p>
            <a:pPr indent="0" lvl="1" marL="0" rtl="0" algn="l">
              <a:spcBef>
                <a:spcPts val="0"/>
              </a:spcBef>
              <a:spcAft>
                <a:spcPts val="0"/>
              </a:spcAft>
              <a:buClr>
                <a:srgbClr val="0000FF"/>
              </a:buClr>
              <a:buSzPts val="1800"/>
              <a:buFont typeface="Courier New"/>
              <a:buNone/>
            </a:pPr>
            <a:r>
              <a:rPr b="1" lang="en-US">
                <a:solidFill>
                  <a:srgbClr val="0000FF"/>
                </a:solidFill>
                <a:latin typeface="Courier New"/>
                <a:ea typeface="Courier New"/>
                <a:cs typeface="Courier New"/>
                <a:sym typeface="Courier New"/>
              </a:rPr>
              <a:t>PERCENT_RANK </a:t>
            </a:r>
            <a:r>
              <a:rPr b="1" lang="en-US">
                <a:solidFill>
                  <a:srgbClr val="0000FF"/>
                </a:solidFill>
              </a:rPr>
              <a:t>Function:</a:t>
            </a:r>
            <a:endParaRPr/>
          </a:p>
          <a:p>
            <a:pPr indent="0" lvl="1" marL="0" rtl="0" algn="l">
              <a:spcBef>
                <a:spcPts val="0"/>
              </a:spcBef>
              <a:spcAft>
                <a:spcPts val="0"/>
              </a:spcAft>
              <a:buClr>
                <a:srgbClr val="0000FF"/>
              </a:buClr>
              <a:buSzPts val="1800"/>
              <a:buNone/>
            </a:pPr>
            <a:r>
              <a:rPr lang="en-US">
                <a:solidFill>
                  <a:srgbClr val="0000FF"/>
                </a:solidFill>
              </a:rPr>
              <a:t>This function returns the rank of a value relative to a group of values. It returns values in the range of zero to one. The formula used by this function is:</a:t>
            </a:r>
            <a:endParaRPr/>
          </a:p>
          <a:p>
            <a:pPr indent="0" lvl="1" marL="0" rtl="0" algn="l">
              <a:spcBef>
                <a:spcPts val="0"/>
              </a:spcBef>
              <a:spcAft>
                <a:spcPts val="0"/>
              </a:spcAft>
              <a:buClr>
                <a:srgbClr val="0000FF"/>
              </a:buClr>
              <a:buSzPts val="1800"/>
              <a:buNone/>
            </a:pPr>
            <a:r>
              <a:rPr lang="en-US">
                <a:solidFill>
                  <a:srgbClr val="0000FF"/>
                </a:solidFill>
              </a:rPr>
              <a:t>	(rank of row in its partition - 1) / ( number of rows in the partition - 1)</a:t>
            </a:r>
            <a:endParaRPr/>
          </a:p>
          <a:p>
            <a:pPr indent="0" lvl="1" marL="0" rtl="0" algn="l">
              <a:spcBef>
                <a:spcPts val="0"/>
              </a:spcBef>
              <a:spcAft>
                <a:spcPts val="0"/>
              </a:spcAft>
              <a:buSzPts val="1800"/>
              <a:buNone/>
            </a:pPr>
            <a:r>
              <a:t/>
            </a:r>
            <a:endParaRPr>
              <a:solidFill>
                <a:srgbClr val="0000FF"/>
              </a:solidFill>
            </a:endParaRPr>
          </a:p>
          <a:p>
            <a:pPr indent="0" lvl="1" marL="0" rtl="0" algn="l">
              <a:spcBef>
                <a:spcPts val="0"/>
              </a:spcBef>
              <a:spcAft>
                <a:spcPts val="0"/>
              </a:spcAft>
              <a:buSzPts val="1800"/>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604" name="Google Shape;604;p31: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2:notes"/>
          <p:cNvSpPr txBox="1"/>
          <p:nvPr>
            <p:ph idx="1" type="body"/>
          </p:nvPr>
        </p:nvSpPr>
        <p:spPr>
          <a:xfrm>
            <a:off x="409575" y="4749800"/>
            <a:ext cx="5995987" cy="3741737"/>
          </a:xfrm>
          <a:prstGeom prst="rect">
            <a:avLst/>
          </a:prstGeom>
        </p:spPr>
        <p:txBody>
          <a:bodyPr anchorCtr="0" anchor="t" bIns="46725" lIns="90325" spcFirstLastPara="1" rIns="90325" wrap="square" tIns="46725">
            <a:noAutofit/>
          </a:bodyPr>
          <a:lstStyle/>
          <a:p>
            <a:pPr indent="0" lvl="0" marL="0" rtl="0" algn="l">
              <a:spcBef>
                <a:spcPts val="0"/>
              </a:spcBef>
              <a:spcAft>
                <a:spcPts val="0"/>
              </a:spcAft>
              <a:buNone/>
            </a:pPr>
            <a:r>
              <a:t/>
            </a:r>
            <a:endParaRPr/>
          </a:p>
        </p:txBody>
      </p:sp>
      <p:sp>
        <p:nvSpPr>
          <p:cNvPr id="613" name="Google Shape;613;p32: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9" name="Google Shape;139;p4: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0" name="Google Shape;140;p4:notes"/>
          <p:cNvSpPr txBox="1"/>
          <p:nvPr>
            <p:ph idx="1" type="body"/>
          </p:nvPr>
        </p:nvSpPr>
        <p:spPr>
          <a:xfrm>
            <a:off x="409575" y="4637087"/>
            <a:ext cx="5995987" cy="3948112"/>
          </a:xfrm>
          <a:prstGeom prst="rect">
            <a:avLst/>
          </a:prstGeom>
          <a:noFill/>
          <a:ln>
            <a:noFill/>
          </a:ln>
        </p:spPr>
        <p:txBody>
          <a:bodyPr anchorCtr="0" anchor="t" bIns="46725" lIns="90325" spcFirstLastPara="1" rIns="90325" wrap="square" tIns="46725">
            <a:noAutofit/>
          </a:bodyPr>
          <a:lstStyle/>
          <a:p>
            <a:pPr indent="0" lvl="0" marL="0" rtl="0" algn="l">
              <a:lnSpc>
                <a:spcPct val="90000"/>
              </a:lnSpc>
              <a:spcBef>
                <a:spcPts val="0"/>
              </a:spcBef>
              <a:spcAft>
                <a:spcPts val="0"/>
              </a:spcAft>
              <a:buSzPts val="1800"/>
              <a:buNone/>
            </a:pPr>
            <a:r>
              <a:rPr lang="en-US"/>
              <a:t>Review of </a:t>
            </a:r>
            <a:r>
              <a:rPr lang="en-US">
                <a:latin typeface="Courier New"/>
                <a:ea typeface="Courier New"/>
                <a:cs typeface="Courier New"/>
                <a:sym typeface="Courier New"/>
              </a:rPr>
              <a:t>GROUP BY</a:t>
            </a:r>
            <a:r>
              <a:rPr lang="en-US"/>
              <a:t> Clause  </a:t>
            </a:r>
            <a:endParaRPr/>
          </a:p>
          <a:p>
            <a:pPr indent="0" lvl="1" marL="0" rtl="0" algn="l">
              <a:spcBef>
                <a:spcPts val="0"/>
              </a:spcBef>
              <a:spcAft>
                <a:spcPts val="0"/>
              </a:spcAft>
              <a:buSzPts val="1800"/>
              <a:buNone/>
            </a:pPr>
            <a:r>
              <a:rPr lang="en-US"/>
              <a:t>The example illustrated in the slide is evaluated by the Oracle Server as follows:</a:t>
            </a:r>
            <a:endParaRPr/>
          </a:p>
          <a:p>
            <a:pPr indent="0" lvl="2" marL="0" rtl="0" algn="l">
              <a:spcBef>
                <a:spcPts val="0"/>
              </a:spcBef>
              <a:spcAft>
                <a:spcPts val="0"/>
              </a:spcAft>
              <a:buSzPts val="1800"/>
              <a:buNone/>
            </a:pPr>
            <a:r>
              <a:rPr lang="en-US"/>
              <a:t>The </a:t>
            </a:r>
            <a:r>
              <a:rPr lang="en-US">
                <a:latin typeface="Courier New"/>
                <a:ea typeface="Courier New"/>
                <a:cs typeface="Courier New"/>
                <a:sym typeface="Courier New"/>
              </a:rPr>
              <a:t>SELECT</a:t>
            </a:r>
            <a:r>
              <a:rPr lang="en-US"/>
              <a:t> clause specifies that the following columns are to be retrieved:</a:t>
            </a:r>
            <a:endParaRPr/>
          </a:p>
          <a:p>
            <a:pPr indent="0" lvl="3" marL="0" rtl="0" algn="l">
              <a:spcBef>
                <a:spcPts val="0"/>
              </a:spcBef>
              <a:spcAft>
                <a:spcPts val="0"/>
              </a:spcAft>
              <a:buSzPts val="1800"/>
              <a:buNone/>
            </a:pPr>
            <a:r>
              <a:rPr lang="en-US"/>
              <a:t>Department ID and job ID columns from the </a:t>
            </a:r>
            <a:r>
              <a:rPr lang="en-US">
                <a:latin typeface="Courier New"/>
                <a:ea typeface="Courier New"/>
                <a:cs typeface="Courier New"/>
                <a:sym typeface="Courier New"/>
              </a:rPr>
              <a:t>EMPLOYEES</a:t>
            </a:r>
            <a:r>
              <a:rPr lang="en-US"/>
              <a:t> table</a:t>
            </a:r>
            <a:endParaRPr/>
          </a:p>
          <a:p>
            <a:pPr indent="0" lvl="3" marL="0" rtl="0" algn="l">
              <a:spcBef>
                <a:spcPts val="0"/>
              </a:spcBef>
              <a:spcAft>
                <a:spcPts val="0"/>
              </a:spcAft>
              <a:buSzPts val="1800"/>
              <a:buNone/>
            </a:pPr>
            <a:r>
              <a:rPr lang="en-US"/>
              <a:t>The sum of all the salaries and the number of employees in each group that you have specified in the </a:t>
            </a:r>
            <a:r>
              <a:rPr lang="en-US">
                <a:solidFill>
                  <a:srgbClr val="FC0128"/>
                </a:solidFill>
                <a:latin typeface="Courier New"/>
                <a:ea typeface="Courier New"/>
                <a:cs typeface="Courier New"/>
                <a:sym typeface="Courier New"/>
              </a:rPr>
              <a:t>GROUP BY</a:t>
            </a:r>
            <a:r>
              <a:rPr lang="en-US">
                <a:solidFill>
                  <a:srgbClr val="FC0128"/>
                </a:solidFill>
              </a:rPr>
              <a:t> c</a:t>
            </a:r>
            <a:r>
              <a:rPr lang="en-US"/>
              <a:t>lause</a:t>
            </a:r>
            <a:endParaRPr/>
          </a:p>
          <a:p>
            <a:pPr indent="0" lvl="2" marL="0" rtl="0" algn="l">
              <a:spcBef>
                <a:spcPts val="0"/>
              </a:spcBef>
              <a:spcAft>
                <a:spcPts val="0"/>
              </a:spcAft>
              <a:buSzPts val="1800"/>
              <a:buNone/>
            </a:pPr>
            <a:r>
              <a:rPr lang="en-US"/>
              <a:t>The </a:t>
            </a:r>
            <a:r>
              <a:rPr lang="en-US">
                <a:latin typeface="Courier New"/>
                <a:ea typeface="Courier New"/>
                <a:cs typeface="Courier New"/>
                <a:sym typeface="Courier New"/>
              </a:rPr>
              <a:t>GROUP BY</a:t>
            </a:r>
            <a:r>
              <a:rPr lang="en-US"/>
              <a:t> clause specifies how the rows should be grouped in the table. The total salary and the number of employees are calculated for each job ID within each department. The rows are grouped by department ID and then grouped by job within each department.</a:t>
            </a:r>
            <a:endParaRPr/>
          </a:p>
          <a:p>
            <a:pPr indent="0" lvl="0" marL="0" rtl="0" algn="l">
              <a:spcBef>
                <a:spcPts val="0"/>
              </a:spcBef>
              <a:spcAft>
                <a:spcPts val="0"/>
              </a:spcAft>
              <a:buSzPts val="1800"/>
              <a:buFont typeface="Courier New"/>
              <a:buNone/>
            </a:pPr>
            <a:r>
              <a:rPr b="0" lang="en-US">
                <a:latin typeface="Courier New"/>
                <a:ea typeface="Courier New"/>
                <a:cs typeface="Courier New"/>
                <a:sym typeface="Courier New"/>
              </a:rPr>
              <a:t>	</a:t>
            </a:r>
            <a:endParaRPr/>
          </a:p>
        </p:txBody>
      </p:sp>
      <p:sp>
        <p:nvSpPr>
          <p:cNvPr id="141" name="Google Shape;141;p4:notes"/>
          <p:cNvSpPr/>
          <p:nvPr>
            <p:ph idx="2" type="sldImg"/>
          </p:nvPr>
        </p:nvSpPr>
        <p:spPr>
          <a:xfrm>
            <a:off x="495300" y="173037"/>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pic>
        <p:nvPicPr>
          <p:cNvPr id="142" name="Google Shape;142;p4:notes"/>
          <p:cNvPicPr preferRelativeResize="0"/>
          <p:nvPr/>
        </p:nvPicPr>
        <p:blipFill rotWithShape="1">
          <a:blip r:embed="rId2">
            <a:alphaModFix/>
          </a:blip>
          <a:srcRect b="0" l="0" r="0" t="0"/>
          <a:stretch/>
        </p:blipFill>
        <p:spPr>
          <a:xfrm>
            <a:off x="822325" y="6432550"/>
            <a:ext cx="5372100" cy="1103312"/>
          </a:xfrm>
          <a:prstGeom prst="rect">
            <a:avLst/>
          </a:prstGeom>
          <a:noFill/>
          <a:ln>
            <a:noFill/>
          </a:ln>
        </p:spPr>
      </p:pic>
      <p:pic>
        <p:nvPicPr>
          <p:cNvPr id="143" name="Google Shape;143;p4:notes"/>
          <p:cNvPicPr preferRelativeResize="0"/>
          <p:nvPr/>
        </p:nvPicPr>
        <p:blipFill rotWithShape="1">
          <a:blip r:embed="rId3">
            <a:alphaModFix/>
          </a:blip>
          <a:srcRect b="0" l="0" r="0" t="0"/>
          <a:stretch/>
        </p:blipFill>
        <p:spPr>
          <a:xfrm>
            <a:off x="625475" y="7618412"/>
            <a:ext cx="5549900" cy="954087"/>
          </a:xfrm>
          <a:prstGeom prst="rect">
            <a:avLst/>
          </a:prstGeom>
          <a:noFill/>
          <a:ln>
            <a:noFill/>
          </a:ln>
        </p:spPr>
      </p:pic>
      <p:sp>
        <p:nvSpPr>
          <p:cNvPr id="144" name="Google Shape;144;p4:notes"/>
          <p:cNvSpPr txBox="1"/>
          <p:nvPr/>
        </p:nvSpPr>
        <p:spPr>
          <a:xfrm>
            <a:off x="823912" y="7291387"/>
            <a:ext cx="360362" cy="390525"/>
          </a:xfrm>
          <a:prstGeom prst="rect">
            <a:avLst/>
          </a:prstGeom>
          <a:noFill/>
          <a:ln>
            <a:noFill/>
          </a:ln>
        </p:spPr>
        <p:txBody>
          <a:bodyPr anchorCtr="0" anchor="t" bIns="12450" lIns="12450" spcFirstLastPara="1" rIns="12450" wrap="square" tIns="1245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1" name="Google Shape;161;p5: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2" name="Google Shape;162;p5: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lnSpc>
                <a:spcPct val="90000"/>
              </a:lnSpc>
              <a:spcBef>
                <a:spcPts val="0"/>
              </a:spcBef>
              <a:spcAft>
                <a:spcPts val="0"/>
              </a:spcAft>
              <a:buSzPts val="1800"/>
              <a:buNone/>
            </a:pPr>
            <a:r>
              <a:rPr lang="en-US"/>
              <a:t>The </a:t>
            </a:r>
            <a:r>
              <a:rPr lang="en-US">
                <a:latin typeface="Courier New"/>
                <a:ea typeface="Courier New"/>
                <a:cs typeface="Courier New"/>
                <a:sym typeface="Courier New"/>
              </a:rPr>
              <a:t>HAVING</a:t>
            </a:r>
            <a:r>
              <a:rPr lang="en-US"/>
              <a:t> Clause</a:t>
            </a:r>
            <a:endParaRPr/>
          </a:p>
          <a:p>
            <a:pPr indent="0" lvl="1" marL="119062" rtl="0" algn="l">
              <a:spcBef>
                <a:spcPts val="0"/>
              </a:spcBef>
              <a:spcAft>
                <a:spcPts val="0"/>
              </a:spcAft>
              <a:buSzPts val="1800"/>
              <a:buNone/>
            </a:pPr>
            <a:r>
              <a:rPr lang="en-US"/>
              <a:t>Groups are formed and group functions are calculated before the </a:t>
            </a:r>
            <a:r>
              <a:rPr lang="en-US">
                <a:solidFill>
                  <a:srgbClr val="FC0128"/>
                </a:solidFill>
                <a:latin typeface="Courier New"/>
                <a:ea typeface="Courier New"/>
                <a:cs typeface="Courier New"/>
                <a:sym typeface="Courier New"/>
              </a:rPr>
              <a:t>HAVING </a:t>
            </a:r>
            <a:r>
              <a:rPr lang="en-US">
                <a:solidFill>
                  <a:srgbClr val="FC0128"/>
                </a:solidFill>
              </a:rPr>
              <a:t>c</a:t>
            </a:r>
            <a:r>
              <a:rPr lang="en-US"/>
              <a:t>lause is applied to the groups. The </a:t>
            </a:r>
            <a:r>
              <a:rPr lang="en-US">
                <a:latin typeface="Courier New"/>
                <a:ea typeface="Courier New"/>
                <a:cs typeface="Courier New"/>
                <a:sym typeface="Courier New"/>
              </a:rPr>
              <a:t>HAVING </a:t>
            </a:r>
            <a:r>
              <a:rPr lang="en-US"/>
              <a:t>clause can precede the </a:t>
            </a:r>
            <a:r>
              <a:rPr lang="en-US">
                <a:latin typeface="Courier New"/>
                <a:ea typeface="Courier New"/>
                <a:cs typeface="Courier New"/>
                <a:sym typeface="Courier New"/>
              </a:rPr>
              <a:t>GROUP BY</a:t>
            </a:r>
            <a:r>
              <a:rPr lang="en-US"/>
              <a:t> clause, but it is recommended that you place the </a:t>
            </a:r>
            <a:r>
              <a:rPr lang="en-US">
                <a:latin typeface="Courier New"/>
                <a:ea typeface="Courier New"/>
                <a:cs typeface="Courier New"/>
                <a:sym typeface="Courier New"/>
              </a:rPr>
              <a:t>GROUP BY</a:t>
            </a:r>
            <a:r>
              <a:rPr lang="en-US"/>
              <a:t> clause first because it is more logical.</a:t>
            </a:r>
            <a:endParaRPr/>
          </a:p>
          <a:p>
            <a:pPr indent="0" lvl="1" marL="119062" rtl="0" algn="l">
              <a:spcBef>
                <a:spcPts val="0"/>
              </a:spcBef>
              <a:spcAft>
                <a:spcPts val="0"/>
              </a:spcAft>
              <a:buSzPts val="1800"/>
              <a:buNone/>
            </a:pPr>
            <a:r>
              <a:rPr lang="en-US"/>
              <a:t>The Oracle Server performs the following steps when you use the </a:t>
            </a:r>
            <a:r>
              <a:rPr lang="en-US">
                <a:latin typeface="Courier New"/>
                <a:ea typeface="Courier New"/>
                <a:cs typeface="Courier New"/>
                <a:sym typeface="Courier New"/>
              </a:rPr>
              <a:t>HAVING</a:t>
            </a:r>
            <a:r>
              <a:rPr lang="en-US"/>
              <a:t> clause:</a:t>
            </a:r>
            <a:endParaRPr/>
          </a:p>
          <a:p>
            <a:pPr indent="-225425" lvl="2" marL="571500" rtl="0" algn="l">
              <a:spcBef>
                <a:spcPts val="0"/>
              </a:spcBef>
              <a:spcAft>
                <a:spcPts val="0"/>
              </a:spcAft>
              <a:buSzPts val="1800"/>
              <a:buNone/>
            </a:pPr>
            <a:r>
              <a:rPr lang="en-US"/>
              <a:t>1.	Groups rows</a:t>
            </a:r>
            <a:endParaRPr/>
          </a:p>
          <a:p>
            <a:pPr indent="-225425" lvl="2" marL="571500" rtl="0" algn="l">
              <a:spcBef>
                <a:spcPts val="0"/>
              </a:spcBef>
              <a:spcAft>
                <a:spcPts val="0"/>
              </a:spcAft>
              <a:buSzPts val="1800"/>
              <a:buNone/>
            </a:pPr>
            <a:r>
              <a:rPr lang="en-US"/>
              <a:t>Applies the group functions to the groups and displays the groups that match the criteria in the </a:t>
            </a:r>
            <a:r>
              <a:rPr lang="en-US">
                <a:latin typeface="Courier New"/>
                <a:ea typeface="Courier New"/>
                <a:cs typeface="Courier New"/>
                <a:sym typeface="Courier New"/>
              </a:rPr>
              <a:t>HAVING </a:t>
            </a:r>
            <a:r>
              <a:rPr lang="en-US"/>
              <a:t>clause</a:t>
            </a:r>
            <a:endParaRPr/>
          </a:p>
          <a:p>
            <a:pPr indent="-225425" lvl="2" marL="571500" rtl="0" algn="l">
              <a:spcBef>
                <a:spcPts val="0"/>
              </a:spcBef>
              <a:spcAft>
                <a:spcPts val="0"/>
              </a:spcAft>
              <a:buSzPts val="500"/>
              <a:buNone/>
            </a:pPr>
            <a:r>
              <a:t/>
            </a:r>
            <a:endParaRPr sz="500">
              <a:latin typeface="Courier New"/>
              <a:ea typeface="Courier New"/>
              <a:cs typeface="Courier New"/>
              <a:sym typeface="Courier New"/>
            </a:endParaRPr>
          </a:p>
          <a:p>
            <a:pPr indent="-225425" lvl="2" marL="571500" rtl="0" algn="l">
              <a:spcBef>
                <a:spcPts val="0"/>
              </a:spcBef>
              <a:spcAft>
                <a:spcPts val="0"/>
              </a:spcAft>
              <a:buSzPts val="1800"/>
              <a:buFont typeface="Courier New"/>
              <a:buNone/>
            </a:pPr>
            <a:r>
              <a:rPr lang="en-US">
                <a:latin typeface="Courier New"/>
                <a:ea typeface="Courier New"/>
                <a:cs typeface="Courier New"/>
                <a:sym typeface="Courier New"/>
              </a:rPr>
              <a:t>    SELECT department_id, AVG(salary)</a:t>
            </a:r>
            <a:endParaRPr/>
          </a:p>
          <a:p>
            <a:pPr indent="-225425" lvl="2" marL="571500" rtl="0" algn="l">
              <a:spcBef>
                <a:spcPts val="0"/>
              </a:spcBef>
              <a:spcAft>
                <a:spcPts val="0"/>
              </a:spcAft>
              <a:buSzPts val="1800"/>
              <a:buFont typeface="Courier New"/>
              <a:buNone/>
            </a:pPr>
            <a:r>
              <a:rPr lang="en-US">
                <a:latin typeface="Courier New"/>
                <a:ea typeface="Courier New"/>
                <a:cs typeface="Courier New"/>
                <a:sym typeface="Courier New"/>
              </a:rPr>
              <a:t>    FROM   employees</a:t>
            </a:r>
            <a:endParaRPr/>
          </a:p>
          <a:p>
            <a:pPr indent="-225425" lvl="2" marL="571500" rtl="0" algn="l">
              <a:spcBef>
                <a:spcPts val="0"/>
              </a:spcBef>
              <a:spcAft>
                <a:spcPts val="0"/>
              </a:spcAft>
              <a:buSzPts val="1800"/>
              <a:buFont typeface="Courier New"/>
              <a:buNone/>
            </a:pPr>
            <a:r>
              <a:rPr lang="en-US">
                <a:latin typeface="Courier New"/>
                <a:ea typeface="Courier New"/>
                <a:cs typeface="Courier New"/>
                <a:sym typeface="Courier New"/>
              </a:rPr>
              <a:t>    GROUP  BY  department_id</a:t>
            </a:r>
            <a:endParaRPr/>
          </a:p>
          <a:p>
            <a:pPr indent="-225425" lvl="2" marL="571500" rtl="0" algn="l">
              <a:spcBef>
                <a:spcPts val="0"/>
              </a:spcBef>
              <a:spcAft>
                <a:spcPts val="0"/>
              </a:spcAft>
              <a:buSzPts val="1800"/>
              <a:buFont typeface="Courier New"/>
              <a:buNone/>
            </a:pPr>
            <a:r>
              <a:rPr lang="en-US">
                <a:latin typeface="Courier New"/>
                <a:ea typeface="Courier New"/>
                <a:cs typeface="Courier New"/>
                <a:sym typeface="Courier New"/>
              </a:rPr>
              <a:t>    HAVING AVG(salary) &gt;9500;</a:t>
            </a:r>
            <a:endParaRPr/>
          </a:p>
          <a:p>
            <a:pPr indent="-225425" lvl="2" marL="571500" rtl="0" algn="l">
              <a:spcBef>
                <a:spcPts val="0"/>
              </a:spcBef>
              <a:spcAft>
                <a:spcPts val="0"/>
              </a:spcAft>
              <a:buSzPts val="1800"/>
              <a:buNone/>
            </a:pPr>
            <a:r>
              <a:t/>
            </a:r>
            <a:endParaRPr/>
          </a:p>
          <a:p>
            <a:pPr indent="0" lvl="1" marL="119062" rtl="0" algn="l">
              <a:spcBef>
                <a:spcPts val="0"/>
              </a:spcBef>
              <a:spcAft>
                <a:spcPts val="0"/>
              </a:spcAft>
              <a:buSzPts val="1800"/>
              <a:buNone/>
            </a:pPr>
            <a:r>
              <a:t/>
            </a:r>
            <a:endParaRPr/>
          </a:p>
          <a:p>
            <a:pPr indent="0" lvl="1" marL="119062" rtl="0" algn="l">
              <a:spcBef>
                <a:spcPts val="0"/>
              </a:spcBef>
              <a:spcAft>
                <a:spcPts val="0"/>
              </a:spcAft>
              <a:buSzPts val="1800"/>
              <a:buNone/>
            </a:pPr>
            <a:r>
              <a:t/>
            </a:r>
            <a:endParaRPr/>
          </a:p>
          <a:p>
            <a:pPr indent="0" lvl="1" marL="119062" rtl="0" algn="l">
              <a:spcBef>
                <a:spcPts val="0"/>
              </a:spcBef>
              <a:spcAft>
                <a:spcPts val="0"/>
              </a:spcAft>
              <a:buSzPts val="1800"/>
              <a:buNone/>
            </a:pPr>
            <a:r>
              <a:t/>
            </a:r>
            <a:endParaRPr/>
          </a:p>
          <a:p>
            <a:pPr indent="0" lvl="1" marL="119062" rtl="0" algn="l">
              <a:spcBef>
                <a:spcPts val="0"/>
              </a:spcBef>
              <a:spcAft>
                <a:spcPts val="0"/>
              </a:spcAft>
              <a:buSzPts val="500"/>
              <a:buNone/>
            </a:pPr>
            <a:r>
              <a:t/>
            </a:r>
            <a:endParaRPr b="1" sz="500">
              <a:latin typeface="Courier New"/>
              <a:ea typeface="Courier New"/>
              <a:cs typeface="Courier New"/>
              <a:sym typeface="Courier New"/>
            </a:endParaRPr>
          </a:p>
          <a:p>
            <a:pPr indent="0" lvl="1" marL="119062" rtl="0" algn="l">
              <a:spcBef>
                <a:spcPts val="0"/>
              </a:spcBef>
              <a:spcAft>
                <a:spcPts val="0"/>
              </a:spcAft>
              <a:buSzPts val="1800"/>
              <a:buNone/>
            </a:pPr>
            <a:r>
              <a:rPr lang="en-US"/>
              <a:t>The example displays department ID and average salary for those departments whose average salary is greater than $9,500.</a:t>
            </a:r>
            <a:endParaRPr/>
          </a:p>
        </p:txBody>
      </p:sp>
      <p:sp>
        <p:nvSpPr>
          <p:cNvPr id="163" name="Google Shape;163;p5: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pic>
        <p:nvPicPr>
          <p:cNvPr id="164" name="Google Shape;164;p5:notes"/>
          <p:cNvPicPr preferRelativeResize="0"/>
          <p:nvPr/>
        </p:nvPicPr>
        <p:blipFill rotWithShape="1">
          <a:blip r:embed="rId2">
            <a:alphaModFix/>
          </a:blip>
          <a:srcRect b="0" l="0" r="0" t="0"/>
          <a:stretch/>
        </p:blipFill>
        <p:spPr>
          <a:xfrm>
            <a:off x="831850" y="7127875"/>
            <a:ext cx="5381625" cy="908050"/>
          </a:xfrm>
          <a:prstGeom prst="rect">
            <a:avLst/>
          </a:prstGeom>
          <a:noFill/>
          <a:ln>
            <a:noFill/>
          </a:ln>
        </p:spPr>
      </p:pic>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7" name="Google Shape;177;p6: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8" name="Google Shape;178;p6: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Font typeface="Courier New"/>
              <a:buNone/>
            </a:pPr>
            <a:r>
              <a:rPr lang="en-US">
                <a:latin typeface="Courier New"/>
                <a:ea typeface="Courier New"/>
                <a:cs typeface="Courier New"/>
                <a:sym typeface="Courier New"/>
              </a:rPr>
              <a:t>GROUP BY</a:t>
            </a:r>
            <a:r>
              <a:rPr lang="en-US"/>
              <a:t> with the </a:t>
            </a: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Operators</a:t>
            </a:r>
            <a:endParaRPr/>
          </a:p>
          <a:p>
            <a:pPr indent="0" lvl="1" marL="0" rtl="0" algn="l">
              <a:spcBef>
                <a:spcPts val="0"/>
              </a:spcBef>
              <a:spcAft>
                <a:spcPts val="0"/>
              </a:spcAft>
              <a:buSzPts val="1800"/>
              <a:buNone/>
            </a:pPr>
            <a:r>
              <a:rPr lang="en-US"/>
              <a:t>You specify </a:t>
            </a:r>
            <a:r>
              <a:rPr lang="en-US">
                <a:latin typeface="Courier New"/>
                <a:ea typeface="Courier New"/>
                <a:cs typeface="Courier New"/>
                <a:sym typeface="Courier New"/>
              </a:rPr>
              <a:t>ROLLUP</a:t>
            </a:r>
            <a:r>
              <a:rPr lang="en-US"/>
              <a:t> and </a:t>
            </a:r>
            <a:r>
              <a:rPr lang="en-US">
                <a:latin typeface="Courier New"/>
                <a:ea typeface="Courier New"/>
                <a:cs typeface="Courier New"/>
                <a:sym typeface="Courier New"/>
              </a:rPr>
              <a:t>CUBE</a:t>
            </a:r>
            <a:r>
              <a:rPr lang="en-US"/>
              <a:t> operators in the </a:t>
            </a:r>
            <a:r>
              <a:rPr lang="en-US">
                <a:latin typeface="Courier New"/>
                <a:ea typeface="Courier New"/>
                <a:cs typeface="Courier New"/>
                <a:sym typeface="Courier New"/>
              </a:rPr>
              <a:t>GROUP BY</a:t>
            </a:r>
            <a:r>
              <a:rPr lang="en-US"/>
              <a:t> clause of a query. </a:t>
            </a:r>
            <a:r>
              <a:rPr lang="en-US">
                <a:latin typeface="Courier New"/>
                <a:ea typeface="Courier New"/>
                <a:cs typeface="Courier New"/>
                <a:sym typeface="Courier New"/>
              </a:rPr>
              <a:t>ROLLUP</a:t>
            </a:r>
            <a:r>
              <a:rPr lang="en-US"/>
              <a:t> grouping produces a results set containing the regular grouped rows and subtotal rows. The </a:t>
            </a:r>
            <a:r>
              <a:rPr lang="en-US">
                <a:latin typeface="Courier New"/>
                <a:ea typeface="Courier New"/>
                <a:cs typeface="Courier New"/>
                <a:sym typeface="Courier New"/>
              </a:rPr>
              <a:t>CUBE</a:t>
            </a:r>
            <a:r>
              <a:rPr lang="en-US"/>
              <a:t> operation in the </a:t>
            </a:r>
            <a:r>
              <a:rPr lang="en-US">
                <a:latin typeface="Courier New"/>
                <a:ea typeface="Courier New"/>
                <a:cs typeface="Courier New"/>
                <a:sym typeface="Courier New"/>
              </a:rPr>
              <a:t>GROUP BY</a:t>
            </a:r>
            <a:r>
              <a:rPr i="1" lang="en-US"/>
              <a:t> </a:t>
            </a:r>
            <a:r>
              <a:rPr lang="en-US"/>
              <a:t>clause groups the selected rows based on the values of all possible combinations of expressions in the specification and returns a single row of summary information for each group. You can use the </a:t>
            </a:r>
            <a:r>
              <a:rPr lang="en-US">
                <a:latin typeface="Courier New"/>
                <a:ea typeface="Courier New"/>
                <a:cs typeface="Courier New"/>
                <a:sym typeface="Courier New"/>
              </a:rPr>
              <a:t>CUBE</a:t>
            </a:r>
            <a:r>
              <a:rPr lang="en-US"/>
              <a:t> operator to produce </a:t>
            </a:r>
            <a:r>
              <a:rPr lang="en-US">
                <a:solidFill>
                  <a:srgbClr val="FC0128"/>
                </a:solidFill>
              </a:rPr>
              <a:t>cross-tabulation rows. </a:t>
            </a:r>
            <a:endParaRPr/>
          </a:p>
          <a:p>
            <a:pPr indent="0" lvl="1" marL="0" rtl="0" algn="l">
              <a:spcBef>
                <a:spcPts val="0"/>
              </a:spcBef>
              <a:spcAft>
                <a:spcPts val="0"/>
              </a:spcAft>
              <a:buSzPts val="1800"/>
              <a:buNone/>
            </a:pPr>
            <a:r>
              <a:rPr b="1" lang="en-US"/>
              <a:t>Note:</a:t>
            </a:r>
            <a:r>
              <a:rPr lang="en-US"/>
              <a:t> When working with </a:t>
            </a:r>
            <a:r>
              <a:rPr lang="en-US">
                <a:solidFill>
                  <a:srgbClr val="FC0128"/>
                </a:solidFill>
                <a:latin typeface="Courier New"/>
                <a:ea typeface="Courier New"/>
                <a:cs typeface="Courier New"/>
                <a:sym typeface="Courier New"/>
              </a:rPr>
              <a:t>ROLLUP</a:t>
            </a:r>
            <a:r>
              <a:rPr lang="en-US">
                <a:latin typeface="Courier New"/>
                <a:ea typeface="Courier New"/>
                <a:cs typeface="Courier New"/>
                <a:sym typeface="Courier New"/>
              </a:rPr>
              <a:t> </a:t>
            </a:r>
            <a:r>
              <a:rPr lang="en-US"/>
              <a:t>and </a:t>
            </a:r>
            <a:r>
              <a:rPr lang="en-US">
                <a:solidFill>
                  <a:srgbClr val="FC0128"/>
                </a:solidFill>
                <a:latin typeface="Courier New"/>
                <a:ea typeface="Courier New"/>
                <a:cs typeface="Courier New"/>
                <a:sym typeface="Courier New"/>
              </a:rPr>
              <a:t>CUBE</a:t>
            </a:r>
            <a:r>
              <a:rPr lang="en-US"/>
              <a:t>, make sure that the columns following the </a:t>
            </a:r>
            <a:r>
              <a:rPr lang="en-US">
                <a:latin typeface="Courier New"/>
                <a:ea typeface="Courier New"/>
                <a:cs typeface="Courier New"/>
                <a:sym typeface="Courier New"/>
              </a:rPr>
              <a:t>GROUP BY</a:t>
            </a:r>
            <a:r>
              <a:rPr lang="en-US"/>
              <a:t> clause have meaningful, real-life relationships with each other; otherwise the operators return irrelevant information. </a:t>
            </a:r>
            <a:endParaRPr/>
          </a:p>
          <a:p>
            <a:pPr indent="0" lvl="1" marL="0" rtl="0" algn="l">
              <a:spcBef>
                <a:spcPts val="0"/>
              </a:spcBef>
              <a:spcAft>
                <a:spcPts val="0"/>
              </a:spcAft>
              <a:buClr>
                <a:srgbClr val="000000"/>
              </a:buClr>
              <a:buSzPts val="1800"/>
              <a:buNone/>
            </a:pPr>
            <a:r>
              <a:rPr lang="en-US">
                <a:solidFill>
                  <a:srgbClr val="000000"/>
                </a:solidFill>
              </a:rPr>
              <a:t>The </a:t>
            </a:r>
            <a:r>
              <a:rPr lang="en-US">
                <a:latin typeface="Courier New"/>
                <a:ea typeface="Courier New"/>
                <a:cs typeface="Courier New"/>
                <a:sym typeface="Courier New"/>
              </a:rPr>
              <a:t>ROLLUP</a:t>
            </a:r>
            <a:r>
              <a:rPr lang="en-US">
                <a:solidFill>
                  <a:srgbClr val="000000"/>
                </a:solidFill>
              </a:rPr>
              <a:t> and </a:t>
            </a:r>
            <a:r>
              <a:rPr lang="en-US">
                <a:latin typeface="Courier New"/>
                <a:ea typeface="Courier New"/>
                <a:cs typeface="Courier New"/>
                <a:sym typeface="Courier New"/>
              </a:rPr>
              <a:t>CUBE</a:t>
            </a:r>
            <a:r>
              <a:rPr lang="en-US"/>
              <a:t> </a:t>
            </a:r>
            <a:r>
              <a:rPr lang="en-US">
                <a:solidFill>
                  <a:srgbClr val="000000"/>
                </a:solidFill>
              </a:rPr>
              <a:t>operators are available only in Oracle8</a:t>
            </a:r>
            <a:r>
              <a:rPr i="1" lang="en-US">
                <a:solidFill>
                  <a:srgbClr val="000000"/>
                </a:solidFill>
              </a:rPr>
              <a:t>i </a:t>
            </a:r>
            <a:r>
              <a:rPr lang="en-US">
                <a:solidFill>
                  <a:srgbClr val="000000"/>
                </a:solidFill>
              </a:rPr>
              <a:t>and later releases. </a:t>
            </a:r>
            <a:endParaRPr/>
          </a:p>
        </p:txBody>
      </p:sp>
      <p:sp>
        <p:nvSpPr>
          <p:cNvPr id="179" name="Google Shape;179;p6: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9" name="Google Shape;189;p7: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0" name="Google Shape;190;p7: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The </a:t>
            </a:r>
            <a:r>
              <a:rPr lang="en-US">
                <a:latin typeface="Courier New"/>
                <a:ea typeface="Courier New"/>
                <a:cs typeface="Courier New"/>
                <a:sym typeface="Courier New"/>
              </a:rPr>
              <a:t>ROLLUP</a:t>
            </a:r>
            <a:r>
              <a:rPr lang="en-US"/>
              <a:t> Operator </a:t>
            </a:r>
            <a:endParaRPr/>
          </a:p>
          <a:p>
            <a:pPr indent="0" lvl="1" marL="0" rtl="0" algn="l">
              <a:spcBef>
                <a:spcPts val="0"/>
              </a:spcBef>
              <a:spcAft>
                <a:spcPts val="0"/>
              </a:spcAft>
              <a:buSzPts val="1800"/>
              <a:buNone/>
            </a:pPr>
            <a:r>
              <a:rPr lang="en-US"/>
              <a:t>The </a:t>
            </a:r>
            <a:r>
              <a:rPr lang="en-US">
                <a:solidFill>
                  <a:srgbClr val="FC0128"/>
                </a:solidFill>
                <a:latin typeface="Courier New"/>
                <a:ea typeface="Courier New"/>
                <a:cs typeface="Courier New"/>
                <a:sym typeface="Courier New"/>
              </a:rPr>
              <a:t>ROLLUP</a:t>
            </a:r>
            <a:r>
              <a:rPr lang="en-US">
                <a:solidFill>
                  <a:srgbClr val="FC0128"/>
                </a:solidFill>
              </a:rPr>
              <a:t> o</a:t>
            </a:r>
            <a:r>
              <a:rPr lang="en-US"/>
              <a:t>perator delivers aggregates and </a:t>
            </a:r>
            <a:r>
              <a:rPr lang="en-US">
                <a:solidFill>
                  <a:srgbClr val="FC0128"/>
                </a:solidFill>
              </a:rPr>
              <a:t>superaggregates f</a:t>
            </a:r>
            <a:r>
              <a:rPr lang="en-US"/>
              <a:t>or expressions within a </a:t>
            </a:r>
            <a:r>
              <a:rPr lang="en-US">
                <a:latin typeface="Courier New"/>
                <a:ea typeface="Courier New"/>
                <a:cs typeface="Courier New"/>
                <a:sym typeface="Courier New"/>
              </a:rPr>
              <a:t>GROUP BY</a:t>
            </a:r>
            <a:r>
              <a:rPr lang="en-US"/>
              <a:t> statement. The </a:t>
            </a:r>
            <a:r>
              <a:rPr lang="en-US">
                <a:latin typeface="Courier New"/>
                <a:ea typeface="Courier New"/>
                <a:cs typeface="Courier New"/>
                <a:sym typeface="Courier New"/>
              </a:rPr>
              <a:t>ROLLUP</a:t>
            </a:r>
            <a:r>
              <a:rPr lang="en-US"/>
              <a:t> operator can be used by report writers to extract statistics and summary information from results sets. The cumulative aggregates can be used in reports, charts, and graphs. </a:t>
            </a:r>
            <a:endParaRPr/>
          </a:p>
          <a:p>
            <a:pPr indent="0" lvl="1" marL="0" rtl="0" algn="l">
              <a:spcBef>
                <a:spcPts val="0"/>
              </a:spcBef>
              <a:spcAft>
                <a:spcPts val="0"/>
              </a:spcAft>
              <a:buSzPts val="1800"/>
              <a:buNone/>
            </a:pPr>
            <a:r>
              <a:rPr lang="en-US"/>
              <a:t>The </a:t>
            </a:r>
            <a:r>
              <a:rPr lang="en-US">
                <a:latin typeface="Courier New"/>
                <a:ea typeface="Courier New"/>
                <a:cs typeface="Courier New"/>
                <a:sym typeface="Courier New"/>
              </a:rPr>
              <a:t>ROLLUP</a:t>
            </a:r>
            <a:r>
              <a:rPr lang="en-US"/>
              <a:t> operator creates groupings by moving in one direction, from right to left, along the list of columns specified in the </a:t>
            </a:r>
            <a:r>
              <a:rPr lang="en-US">
                <a:latin typeface="Courier New"/>
                <a:ea typeface="Courier New"/>
                <a:cs typeface="Courier New"/>
                <a:sym typeface="Courier New"/>
              </a:rPr>
              <a:t>GROUP BY</a:t>
            </a:r>
            <a:r>
              <a:rPr lang="en-US"/>
              <a:t> clause. It then applies the aggregate function to these groupings. </a:t>
            </a:r>
            <a:endParaRPr/>
          </a:p>
          <a:p>
            <a:pPr indent="0" lvl="1" marL="0" rtl="0" algn="l">
              <a:spcBef>
                <a:spcPts val="0"/>
              </a:spcBef>
              <a:spcAft>
                <a:spcPts val="0"/>
              </a:spcAft>
              <a:buSzPts val="1800"/>
              <a:buNone/>
            </a:pPr>
            <a:r>
              <a:rPr b="1" lang="en-US"/>
              <a:t>Note: </a:t>
            </a:r>
            <a:r>
              <a:rPr lang="en-US"/>
              <a:t>To produce subtotals in </a:t>
            </a:r>
            <a:r>
              <a:rPr i="1" lang="en-US"/>
              <a:t>n</a:t>
            </a:r>
            <a:r>
              <a:rPr lang="en-US"/>
              <a:t> dimensions (that is, </a:t>
            </a:r>
            <a:r>
              <a:rPr i="1" lang="en-US"/>
              <a:t>n </a:t>
            </a:r>
            <a:r>
              <a:rPr lang="en-US"/>
              <a:t>columns in the </a:t>
            </a:r>
            <a:r>
              <a:rPr lang="en-US">
                <a:latin typeface="Courier New"/>
                <a:ea typeface="Courier New"/>
                <a:cs typeface="Courier New"/>
                <a:sym typeface="Courier New"/>
              </a:rPr>
              <a:t>GROUP BY</a:t>
            </a:r>
            <a:r>
              <a:rPr lang="en-US"/>
              <a:t> clause) without a </a:t>
            </a:r>
            <a:r>
              <a:rPr lang="en-US">
                <a:latin typeface="Courier New"/>
                <a:ea typeface="Courier New"/>
                <a:cs typeface="Courier New"/>
                <a:sym typeface="Courier New"/>
              </a:rPr>
              <a:t>ROLLUP</a:t>
            </a:r>
            <a:r>
              <a:rPr lang="en-US"/>
              <a:t> operator, </a:t>
            </a:r>
            <a:r>
              <a:rPr i="1" lang="en-US"/>
              <a:t>n</a:t>
            </a:r>
            <a:r>
              <a:rPr lang="en-US"/>
              <a:t>+1 </a:t>
            </a:r>
            <a:r>
              <a:rPr lang="en-US">
                <a:latin typeface="Courier New"/>
                <a:ea typeface="Courier New"/>
                <a:cs typeface="Courier New"/>
                <a:sym typeface="Courier New"/>
              </a:rPr>
              <a:t>SELECT</a:t>
            </a:r>
            <a:r>
              <a:rPr lang="en-US"/>
              <a:t> statements must be linked with </a:t>
            </a:r>
            <a:r>
              <a:rPr lang="en-US">
                <a:latin typeface="Courier New"/>
                <a:ea typeface="Courier New"/>
                <a:cs typeface="Courier New"/>
                <a:sym typeface="Courier New"/>
              </a:rPr>
              <a:t>UNION ALL</a:t>
            </a:r>
            <a:r>
              <a:rPr lang="en-US"/>
              <a:t>. This makes the query execution inefficient, because each of the </a:t>
            </a:r>
            <a:r>
              <a:rPr lang="en-US">
                <a:latin typeface="Courier New"/>
                <a:ea typeface="Courier New"/>
                <a:cs typeface="Courier New"/>
                <a:sym typeface="Courier New"/>
              </a:rPr>
              <a:t>SELECT</a:t>
            </a:r>
            <a:r>
              <a:rPr lang="en-US"/>
              <a:t> statements causes table access. The </a:t>
            </a:r>
            <a:r>
              <a:rPr lang="en-US">
                <a:latin typeface="Courier New"/>
                <a:ea typeface="Courier New"/>
                <a:cs typeface="Courier New"/>
                <a:sym typeface="Courier New"/>
              </a:rPr>
              <a:t>ROLLUP</a:t>
            </a:r>
            <a:r>
              <a:rPr lang="en-US"/>
              <a:t> operator gathers its results with just one table access. The </a:t>
            </a:r>
            <a:r>
              <a:rPr lang="en-US">
                <a:latin typeface="Courier New"/>
                <a:ea typeface="Courier New"/>
                <a:cs typeface="Courier New"/>
                <a:sym typeface="Courier New"/>
              </a:rPr>
              <a:t>ROLLUP</a:t>
            </a:r>
            <a:r>
              <a:rPr lang="en-US"/>
              <a:t> operator is useful if there are many columns involved in producing the subtotals.</a:t>
            </a:r>
            <a:endParaRPr/>
          </a:p>
        </p:txBody>
      </p:sp>
      <p:sp>
        <p:nvSpPr>
          <p:cNvPr id="191" name="Google Shape;191;p7: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4" name="Google Shape;204;p8: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5" name="Google Shape;205;p8:notes"/>
          <p:cNvSpPr txBox="1"/>
          <p:nvPr>
            <p:ph idx="1" type="body"/>
          </p:nvPr>
        </p:nvSpPr>
        <p:spPr>
          <a:xfrm>
            <a:off x="409575" y="4749800"/>
            <a:ext cx="6216650"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Example of a </a:t>
            </a:r>
            <a:r>
              <a:rPr lang="en-US">
                <a:latin typeface="Courier New"/>
                <a:ea typeface="Courier New"/>
                <a:cs typeface="Courier New"/>
                <a:sym typeface="Courier New"/>
              </a:rPr>
              <a:t>ROLLUP</a:t>
            </a:r>
            <a:r>
              <a:rPr lang="en-US"/>
              <a:t> Operator </a:t>
            </a:r>
            <a:endParaRPr/>
          </a:p>
          <a:p>
            <a:pPr indent="0" lvl="1" marL="0" rtl="0" algn="l">
              <a:spcBef>
                <a:spcPts val="0"/>
              </a:spcBef>
              <a:spcAft>
                <a:spcPts val="0"/>
              </a:spcAft>
              <a:buSzPts val="1800"/>
              <a:buNone/>
            </a:pPr>
            <a:r>
              <a:rPr lang="en-US"/>
              <a:t>In the example in the slide:	</a:t>
            </a:r>
            <a:endParaRPr/>
          </a:p>
          <a:p>
            <a:pPr indent="0" lvl="2" marL="0" rtl="0" algn="l">
              <a:spcBef>
                <a:spcPts val="0"/>
              </a:spcBef>
              <a:spcAft>
                <a:spcPts val="0"/>
              </a:spcAft>
              <a:buSzPts val="1800"/>
              <a:buNone/>
            </a:pPr>
            <a:r>
              <a:rPr lang="en-US"/>
              <a:t>Total salaries for every job ID within a department for those departments whose department ID is less than 60 are displayed by the </a:t>
            </a:r>
            <a:r>
              <a:rPr lang="en-US">
                <a:latin typeface="Courier New"/>
                <a:ea typeface="Courier New"/>
                <a:cs typeface="Courier New"/>
                <a:sym typeface="Courier New"/>
              </a:rPr>
              <a:t>GROUP BY</a:t>
            </a:r>
            <a:r>
              <a:rPr lang="en-US"/>
              <a:t> clause (labeled 1)</a:t>
            </a:r>
            <a:endParaRPr b="1"/>
          </a:p>
          <a:p>
            <a:pPr indent="0" lvl="2" marL="0" rtl="0" algn="l">
              <a:spcBef>
                <a:spcPts val="0"/>
              </a:spcBef>
              <a:spcAft>
                <a:spcPts val="0"/>
              </a:spcAft>
              <a:buSzPts val="1800"/>
              <a:buNone/>
            </a:pPr>
            <a:r>
              <a:rPr lang="en-US"/>
              <a:t>The </a:t>
            </a:r>
            <a:r>
              <a:rPr lang="en-US">
                <a:latin typeface="Courier New"/>
                <a:ea typeface="Courier New"/>
                <a:cs typeface="Courier New"/>
                <a:sym typeface="Courier New"/>
              </a:rPr>
              <a:t>ROLLUP</a:t>
            </a:r>
            <a:r>
              <a:rPr lang="en-US"/>
              <a:t> operator displays:</a:t>
            </a:r>
            <a:endParaRPr/>
          </a:p>
          <a:p>
            <a:pPr indent="0" lvl="3" marL="0" rtl="0" algn="l">
              <a:spcBef>
                <a:spcPts val="0"/>
              </a:spcBef>
              <a:spcAft>
                <a:spcPts val="0"/>
              </a:spcAft>
              <a:buSzPts val="1800"/>
              <a:buNone/>
            </a:pPr>
            <a:r>
              <a:rPr lang="en-US"/>
              <a:t>Total salary for those departments whose department ID is less than 60  (labeled 2)</a:t>
            </a:r>
            <a:endParaRPr/>
          </a:p>
          <a:p>
            <a:pPr indent="0" lvl="3" marL="0" rtl="0" algn="l">
              <a:spcBef>
                <a:spcPts val="0"/>
              </a:spcBef>
              <a:spcAft>
                <a:spcPts val="0"/>
              </a:spcAft>
              <a:buSzPts val="1800"/>
              <a:buNone/>
            </a:pPr>
            <a:r>
              <a:rPr lang="en-US"/>
              <a:t>Total salary for all departments whose department ID is less than 60, irrespective of the job IDs (labeled 3)</a:t>
            </a:r>
            <a:endParaRPr/>
          </a:p>
          <a:p>
            <a:pPr indent="0" lvl="2" marL="0" rtl="0" algn="l">
              <a:spcBef>
                <a:spcPts val="0"/>
              </a:spcBef>
              <a:spcAft>
                <a:spcPts val="0"/>
              </a:spcAft>
              <a:buSzPts val="1800"/>
              <a:buNone/>
            </a:pPr>
            <a:r>
              <a:rPr lang="en-US"/>
              <a:t>All rows indicated as 1 are regular rows and all rows indicated as 2 and 3 are </a:t>
            </a:r>
            <a:r>
              <a:rPr lang="en-US">
                <a:solidFill>
                  <a:srgbClr val="FC0128"/>
                </a:solidFill>
              </a:rPr>
              <a:t>superaggregate</a:t>
            </a:r>
            <a:r>
              <a:rPr i="1" lang="en-US">
                <a:solidFill>
                  <a:srgbClr val="FC0128"/>
                </a:solidFill>
              </a:rPr>
              <a:t> </a:t>
            </a:r>
            <a:r>
              <a:rPr lang="en-US">
                <a:solidFill>
                  <a:srgbClr val="FC0128"/>
                </a:solidFill>
              </a:rPr>
              <a:t>rows</a:t>
            </a:r>
            <a:r>
              <a:rPr lang="en-US"/>
              <a:t>.</a:t>
            </a:r>
            <a:endParaRPr/>
          </a:p>
          <a:p>
            <a:pPr indent="0" lvl="1" marL="0" rtl="0" algn="l">
              <a:spcBef>
                <a:spcPts val="0"/>
              </a:spcBef>
              <a:spcAft>
                <a:spcPts val="0"/>
              </a:spcAft>
              <a:buSzPts val="1800"/>
              <a:buNone/>
            </a:pPr>
            <a:r>
              <a:rPr lang="en-US"/>
              <a:t>The </a:t>
            </a:r>
            <a:r>
              <a:rPr lang="en-US">
                <a:solidFill>
                  <a:srgbClr val="FC0128"/>
                </a:solidFill>
                <a:latin typeface="Courier New"/>
                <a:ea typeface="Courier New"/>
                <a:cs typeface="Courier New"/>
                <a:sym typeface="Courier New"/>
              </a:rPr>
              <a:t>ROLLUP</a:t>
            </a:r>
            <a:r>
              <a:rPr lang="en-US">
                <a:solidFill>
                  <a:srgbClr val="FC0128"/>
                </a:solidFill>
              </a:rPr>
              <a:t> operator</a:t>
            </a:r>
            <a:r>
              <a:rPr lang="en-US"/>
              <a:t> creates subtotals that roll up from the most detailed level to a grand total, following the grouping list specified in the </a:t>
            </a:r>
            <a:r>
              <a:rPr lang="en-US">
                <a:latin typeface="Courier New"/>
                <a:ea typeface="Courier New"/>
                <a:cs typeface="Courier New"/>
                <a:sym typeface="Courier New"/>
              </a:rPr>
              <a:t>GROUP BY</a:t>
            </a:r>
            <a:r>
              <a:rPr lang="en-US"/>
              <a:t> clause. First it calculates the standard aggregate values for the groups specified in the </a:t>
            </a:r>
            <a:r>
              <a:rPr lang="en-US">
                <a:latin typeface="Courier New"/>
                <a:ea typeface="Courier New"/>
                <a:cs typeface="Courier New"/>
                <a:sym typeface="Courier New"/>
              </a:rPr>
              <a:t>GROUP BY</a:t>
            </a:r>
            <a:r>
              <a:rPr lang="en-US"/>
              <a:t> clause (in the example, the sum of salaries grouped on each job within a department). Then it creates progressively higher-level subtotals, moving from right to left through the list of grouping columns. (In the preceding example, the sum of salaries for each department is calculated, followed by the sum of salaries for all departments.)</a:t>
            </a:r>
            <a:endParaRPr/>
          </a:p>
          <a:p>
            <a:pPr indent="0" lvl="2" marL="0" rtl="0" algn="l">
              <a:spcBef>
                <a:spcPts val="0"/>
              </a:spcBef>
              <a:spcAft>
                <a:spcPts val="0"/>
              </a:spcAft>
              <a:buSzPts val="1800"/>
              <a:buNone/>
            </a:pPr>
            <a:r>
              <a:rPr lang="en-US"/>
              <a:t>Given </a:t>
            </a:r>
            <a:r>
              <a:rPr i="1" lang="en-US"/>
              <a:t>n</a:t>
            </a:r>
            <a:r>
              <a:rPr lang="en-US"/>
              <a:t> expressions in the </a:t>
            </a:r>
            <a:r>
              <a:rPr lang="en-US">
                <a:latin typeface="Courier New"/>
                <a:ea typeface="Courier New"/>
                <a:cs typeface="Courier New"/>
                <a:sym typeface="Courier New"/>
              </a:rPr>
              <a:t>ROLLUP</a:t>
            </a:r>
            <a:r>
              <a:rPr lang="en-US"/>
              <a:t> operator of the </a:t>
            </a:r>
            <a:r>
              <a:rPr lang="en-US">
                <a:latin typeface="Courier New"/>
                <a:ea typeface="Courier New"/>
                <a:cs typeface="Courier New"/>
                <a:sym typeface="Courier New"/>
              </a:rPr>
              <a:t>GROUP BY</a:t>
            </a:r>
            <a:r>
              <a:rPr lang="en-US"/>
              <a:t> clause, the operation results in </a:t>
            </a:r>
            <a:br>
              <a:rPr lang="en-US"/>
            </a:br>
            <a:r>
              <a:rPr i="1" lang="en-US"/>
              <a:t>n </a:t>
            </a:r>
            <a:r>
              <a:rPr lang="en-US"/>
              <a:t>+ 1 = 2 + 1 = 3 groupings. </a:t>
            </a:r>
            <a:endParaRPr/>
          </a:p>
          <a:p>
            <a:pPr indent="0" lvl="2" marL="0" rtl="0" algn="l">
              <a:spcBef>
                <a:spcPts val="0"/>
              </a:spcBef>
              <a:spcAft>
                <a:spcPts val="0"/>
              </a:spcAft>
              <a:buSzPts val="1800"/>
              <a:buNone/>
            </a:pPr>
            <a:r>
              <a:rPr lang="en-US"/>
              <a:t>Rows based on the values of the first </a:t>
            </a:r>
            <a:r>
              <a:rPr i="1" lang="en-US"/>
              <a:t>n</a:t>
            </a:r>
            <a:r>
              <a:rPr lang="en-US"/>
              <a:t> expressions are called rows or regular rows and the others are called superaggregate</a:t>
            </a:r>
            <a:r>
              <a:rPr i="1" lang="en-US"/>
              <a:t> </a:t>
            </a:r>
            <a:r>
              <a:rPr lang="en-US"/>
              <a:t>rows. </a:t>
            </a:r>
            <a:endParaRPr/>
          </a:p>
        </p:txBody>
      </p:sp>
      <p:sp>
        <p:nvSpPr>
          <p:cNvPr id="206" name="Google Shape;206;p8: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notes"/>
          <p:cNvSpPr txBox="1"/>
          <p:nvPr/>
        </p:nvSpPr>
        <p:spPr>
          <a:xfrm>
            <a:off x="3860800" y="-1587"/>
            <a:ext cx="29591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33" name="Google Shape;233;p9:notes"/>
          <p:cNvSpPr txBox="1"/>
          <p:nvPr/>
        </p:nvSpPr>
        <p:spPr>
          <a:xfrm>
            <a:off x="-1587" y="-1587"/>
            <a:ext cx="29527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34" name="Google Shape;234;p9:notes"/>
          <p:cNvSpPr txBox="1"/>
          <p:nvPr>
            <p:ph idx="1" type="body"/>
          </p:nvPr>
        </p:nvSpPr>
        <p:spPr>
          <a:xfrm>
            <a:off x="409575" y="4749800"/>
            <a:ext cx="5995987" cy="3741737"/>
          </a:xfrm>
          <a:prstGeom prst="rect">
            <a:avLst/>
          </a:prstGeom>
          <a:noFill/>
          <a:ln>
            <a:noFill/>
          </a:ln>
        </p:spPr>
        <p:txBody>
          <a:bodyPr anchorCtr="0" anchor="t" bIns="46725" lIns="90325" spcFirstLastPara="1" rIns="90325" wrap="square" tIns="46725">
            <a:noAutofit/>
          </a:bodyPr>
          <a:lstStyle/>
          <a:p>
            <a:pPr indent="0" lvl="0" marL="0" rtl="0" algn="l">
              <a:spcBef>
                <a:spcPts val="0"/>
              </a:spcBef>
              <a:spcAft>
                <a:spcPts val="0"/>
              </a:spcAft>
              <a:buSzPts val="1800"/>
              <a:buNone/>
            </a:pPr>
            <a:r>
              <a:rPr lang="en-US"/>
              <a:t>The </a:t>
            </a:r>
            <a:r>
              <a:rPr lang="en-US">
                <a:latin typeface="Courier New"/>
                <a:ea typeface="Courier New"/>
                <a:cs typeface="Courier New"/>
                <a:sym typeface="Courier New"/>
              </a:rPr>
              <a:t>CUBE</a:t>
            </a:r>
            <a:r>
              <a:rPr lang="en-US"/>
              <a:t> Operator </a:t>
            </a:r>
            <a:endParaRPr/>
          </a:p>
          <a:p>
            <a:pPr indent="0" lvl="1" marL="0" rtl="0" algn="l">
              <a:spcBef>
                <a:spcPts val="0"/>
              </a:spcBef>
              <a:spcAft>
                <a:spcPts val="0"/>
              </a:spcAft>
              <a:buSzPts val="1800"/>
              <a:buNone/>
            </a:pPr>
            <a:r>
              <a:rPr lang="en-US"/>
              <a:t>The </a:t>
            </a:r>
            <a:r>
              <a:rPr lang="en-US">
                <a:solidFill>
                  <a:srgbClr val="FC0128"/>
                </a:solidFill>
                <a:latin typeface="Courier New"/>
                <a:ea typeface="Courier New"/>
                <a:cs typeface="Courier New"/>
                <a:sym typeface="Courier New"/>
              </a:rPr>
              <a:t>CUBE</a:t>
            </a:r>
            <a:r>
              <a:rPr lang="en-US">
                <a:solidFill>
                  <a:srgbClr val="FC0128"/>
                </a:solidFill>
              </a:rPr>
              <a:t> o</a:t>
            </a:r>
            <a:r>
              <a:rPr lang="en-US"/>
              <a:t>perator is an additional switch in the </a:t>
            </a:r>
            <a:r>
              <a:rPr lang="en-US">
                <a:latin typeface="Courier New"/>
                <a:ea typeface="Courier New"/>
                <a:cs typeface="Courier New"/>
                <a:sym typeface="Courier New"/>
              </a:rPr>
              <a:t>GROUP BY</a:t>
            </a:r>
            <a:r>
              <a:rPr lang="en-US"/>
              <a:t> clause in a </a:t>
            </a:r>
            <a:r>
              <a:rPr lang="en-US">
                <a:latin typeface="Courier New"/>
                <a:ea typeface="Courier New"/>
                <a:cs typeface="Courier New"/>
                <a:sym typeface="Courier New"/>
              </a:rPr>
              <a:t>SELECT</a:t>
            </a:r>
            <a:r>
              <a:rPr lang="en-US"/>
              <a:t> statement. The </a:t>
            </a:r>
            <a:r>
              <a:rPr lang="en-US">
                <a:latin typeface="Courier New"/>
                <a:ea typeface="Courier New"/>
                <a:cs typeface="Courier New"/>
                <a:sym typeface="Courier New"/>
              </a:rPr>
              <a:t>CUBE</a:t>
            </a:r>
            <a:r>
              <a:rPr lang="en-US"/>
              <a:t> operator can be applied to all aggregate functions, including </a:t>
            </a:r>
            <a:r>
              <a:rPr lang="en-US">
                <a:latin typeface="Courier New"/>
                <a:ea typeface="Courier New"/>
                <a:cs typeface="Courier New"/>
                <a:sym typeface="Courier New"/>
              </a:rPr>
              <a:t>AVG</a:t>
            </a:r>
            <a:r>
              <a:rPr lang="en-US"/>
              <a:t>, </a:t>
            </a:r>
            <a:r>
              <a:rPr lang="en-US">
                <a:latin typeface="Courier New"/>
                <a:ea typeface="Courier New"/>
                <a:cs typeface="Courier New"/>
                <a:sym typeface="Courier New"/>
              </a:rPr>
              <a:t>SUM</a:t>
            </a:r>
            <a:r>
              <a:rPr lang="en-US"/>
              <a:t>, </a:t>
            </a:r>
            <a:r>
              <a:rPr lang="en-US">
                <a:latin typeface="Courier New"/>
                <a:ea typeface="Courier New"/>
                <a:cs typeface="Courier New"/>
                <a:sym typeface="Courier New"/>
              </a:rPr>
              <a:t>MAX</a:t>
            </a:r>
            <a:r>
              <a:rPr lang="en-US"/>
              <a:t>, </a:t>
            </a:r>
            <a:r>
              <a:rPr lang="en-US">
                <a:latin typeface="Courier New"/>
                <a:ea typeface="Courier New"/>
                <a:cs typeface="Courier New"/>
                <a:sym typeface="Courier New"/>
              </a:rPr>
              <a:t>MIN</a:t>
            </a:r>
            <a:r>
              <a:rPr lang="en-US"/>
              <a:t>, and </a:t>
            </a:r>
            <a:r>
              <a:rPr lang="en-US">
                <a:latin typeface="Courier New"/>
                <a:ea typeface="Courier New"/>
                <a:cs typeface="Courier New"/>
                <a:sym typeface="Courier New"/>
              </a:rPr>
              <a:t>COUNT</a:t>
            </a:r>
            <a:r>
              <a:rPr lang="en-US"/>
              <a:t>. It is used to produce results sets that are typically used for </a:t>
            </a:r>
            <a:r>
              <a:rPr lang="en-US">
                <a:solidFill>
                  <a:srgbClr val="FC0128"/>
                </a:solidFill>
              </a:rPr>
              <a:t>cross-tabular reports. </a:t>
            </a:r>
            <a:r>
              <a:rPr lang="en-US"/>
              <a:t>While </a:t>
            </a:r>
            <a:r>
              <a:rPr lang="en-US">
                <a:latin typeface="Courier New"/>
                <a:ea typeface="Courier New"/>
                <a:cs typeface="Courier New"/>
                <a:sym typeface="Courier New"/>
              </a:rPr>
              <a:t>ROLLUP</a:t>
            </a:r>
            <a:r>
              <a:rPr lang="en-US"/>
              <a:t> produces only a fraction of possible subtotal combinations, </a:t>
            </a:r>
            <a:r>
              <a:rPr lang="en-US">
                <a:latin typeface="Courier New"/>
                <a:ea typeface="Courier New"/>
                <a:cs typeface="Courier New"/>
                <a:sym typeface="Courier New"/>
              </a:rPr>
              <a:t>CUBE</a:t>
            </a:r>
            <a:r>
              <a:rPr lang="en-US"/>
              <a:t> produces subtotals for all possible combinations of groupings specified in the </a:t>
            </a:r>
            <a:r>
              <a:rPr lang="en-US">
                <a:latin typeface="Courier New"/>
                <a:ea typeface="Courier New"/>
                <a:cs typeface="Courier New"/>
                <a:sym typeface="Courier New"/>
              </a:rPr>
              <a:t>GROUP BY</a:t>
            </a:r>
            <a:r>
              <a:rPr lang="en-US"/>
              <a:t> clause, and a grand total. </a:t>
            </a:r>
            <a:endParaRPr/>
          </a:p>
          <a:p>
            <a:pPr indent="0" lvl="1" marL="0" rtl="0" algn="l">
              <a:spcBef>
                <a:spcPts val="0"/>
              </a:spcBef>
              <a:spcAft>
                <a:spcPts val="0"/>
              </a:spcAft>
              <a:buSzPts val="1800"/>
              <a:buNone/>
            </a:pPr>
            <a:r>
              <a:rPr lang="en-US"/>
              <a:t>The </a:t>
            </a:r>
            <a:r>
              <a:rPr lang="en-US">
                <a:latin typeface="Courier New"/>
                <a:ea typeface="Courier New"/>
                <a:cs typeface="Courier New"/>
                <a:sym typeface="Courier New"/>
              </a:rPr>
              <a:t>CUBE</a:t>
            </a:r>
            <a:r>
              <a:rPr lang="en-US"/>
              <a:t> operator is used with an aggregate function to generate additional rows in a results set. Columns included in the </a:t>
            </a:r>
            <a:r>
              <a:rPr lang="en-US">
                <a:latin typeface="Courier New"/>
                <a:ea typeface="Courier New"/>
                <a:cs typeface="Courier New"/>
                <a:sym typeface="Courier New"/>
              </a:rPr>
              <a:t>GROUP BY</a:t>
            </a:r>
            <a:r>
              <a:rPr lang="en-US"/>
              <a:t> clause are cross-referenced to produce a superset of groups. The aggregate function specified in the select list is applied to these groups to produce summary values for the additional </a:t>
            </a:r>
            <a:r>
              <a:rPr lang="en-US">
                <a:solidFill>
                  <a:srgbClr val="FC0128"/>
                </a:solidFill>
              </a:rPr>
              <a:t>superaggregate rows. </a:t>
            </a:r>
            <a:r>
              <a:rPr lang="en-US"/>
              <a:t>The number of extra groups in the results set is determined by the number of columns included in the </a:t>
            </a:r>
            <a:r>
              <a:rPr lang="en-US">
                <a:latin typeface="Courier New"/>
                <a:ea typeface="Courier New"/>
                <a:cs typeface="Courier New"/>
                <a:sym typeface="Courier New"/>
              </a:rPr>
              <a:t>GROUP BY</a:t>
            </a:r>
            <a:r>
              <a:rPr lang="en-US"/>
              <a:t> clause.</a:t>
            </a:r>
            <a:endParaRPr/>
          </a:p>
          <a:p>
            <a:pPr indent="0" lvl="1" marL="0" rtl="0" algn="l">
              <a:spcBef>
                <a:spcPts val="0"/>
              </a:spcBef>
              <a:spcAft>
                <a:spcPts val="0"/>
              </a:spcAft>
              <a:buSzPts val="1800"/>
              <a:buNone/>
            </a:pPr>
            <a:r>
              <a:rPr lang="en-US"/>
              <a:t>In fact, every possible combination of the columns or expressions in the </a:t>
            </a:r>
            <a:r>
              <a:rPr lang="en-US">
                <a:latin typeface="Courier New"/>
                <a:ea typeface="Courier New"/>
                <a:cs typeface="Courier New"/>
                <a:sym typeface="Courier New"/>
              </a:rPr>
              <a:t>GROUP BY</a:t>
            </a:r>
            <a:r>
              <a:rPr lang="en-US"/>
              <a:t> clause is used to produce superaggregates. If you have </a:t>
            </a:r>
            <a:r>
              <a:rPr i="1" lang="en-US"/>
              <a:t>n</a:t>
            </a:r>
            <a:r>
              <a:rPr lang="en-US"/>
              <a:t> columns or expressions in the </a:t>
            </a:r>
            <a:r>
              <a:rPr lang="en-US">
                <a:latin typeface="Courier New"/>
                <a:ea typeface="Courier New"/>
                <a:cs typeface="Courier New"/>
                <a:sym typeface="Courier New"/>
              </a:rPr>
              <a:t>GROUP BY</a:t>
            </a:r>
            <a:r>
              <a:rPr lang="en-US"/>
              <a:t> clause, there will be 2</a:t>
            </a:r>
            <a:r>
              <a:rPr baseline="30000" i="1" lang="en-US"/>
              <a:t>n</a:t>
            </a:r>
            <a:r>
              <a:rPr lang="en-US"/>
              <a:t> possible superaggregate combinations. Mathematically, these combinations form an</a:t>
            </a:r>
            <a:br>
              <a:rPr lang="en-US"/>
            </a:br>
            <a:r>
              <a:rPr i="1" lang="en-US"/>
              <a:t>n</a:t>
            </a:r>
            <a:r>
              <a:rPr lang="en-US"/>
              <a:t>-dimensional cube, which is how the operator got its name. </a:t>
            </a:r>
            <a:endParaRPr/>
          </a:p>
          <a:p>
            <a:pPr indent="0" lvl="1" marL="0" rtl="0" algn="l">
              <a:spcBef>
                <a:spcPts val="0"/>
              </a:spcBef>
              <a:spcAft>
                <a:spcPts val="0"/>
              </a:spcAft>
              <a:buSzPts val="1800"/>
              <a:buNone/>
            </a:pPr>
            <a:r>
              <a:rPr lang="en-US"/>
              <a:t>By using application or programming tools, these superaggregate values can then be fed into charts and graphs that convey results and relationships visually and effectively.</a:t>
            </a:r>
            <a:endParaRPr/>
          </a:p>
        </p:txBody>
      </p:sp>
      <p:sp>
        <p:nvSpPr>
          <p:cNvPr id="235" name="Google Shape;235;p9:notes"/>
          <p:cNvSpPr/>
          <p:nvPr>
            <p:ph idx="2" type="sldImg"/>
          </p:nvPr>
        </p:nvSpPr>
        <p:spPr>
          <a:xfrm>
            <a:off x="509587" y="176212"/>
            <a:ext cx="5802312" cy="43513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36"/>
          <p:cNvSpPr txBox="1"/>
          <p:nvPr>
            <p:ph type="ctrTitle"/>
          </p:nvPr>
        </p:nvSpPr>
        <p:spPr>
          <a:xfrm>
            <a:off x="927100" y="2667000"/>
            <a:ext cx="7302500" cy="1181100"/>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6"/>
          <p:cNvSpPr txBox="1"/>
          <p:nvPr>
            <p:ph idx="1" type="subTitle"/>
          </p:nvPr>
        </p:nvSpPr>
        <p:spPr>
          <a:xfrm>
            <a:off x="914400" y="3886200"/>
            <a:ext cx="7327900" cy="409575"/>
          </a:xfrm>
          <a:prstGeom prst="rect">
            <a:avLst/>
          </a:prstGeom>
          <a:noFill/>
          <a:ln>
            <a:noFill/>
          </a:ln>
        </p:spPr>
        <p:txBody>
          <a:bodyPr anchorCtr="0" anchor="t" bIns="46025" lIns="92075" spcFirstLastPara="1" rIns="92075" wrap="square" tIns="46025">
            <a:spAutoFit/>
          </a:bodyPr>
          <a:lstStyle>
            <a:lvl1pPr lvl="0" algn="ctr">
              <a:lnSpc>
                <a:spcPct val="95000"/>
              </a:lnSpc>
              <a:spcBef>
                <a:spcPts val="770"/>
              </a:spcBef>
              <a:spcAft>
                <a:spcPts val="0"/>
              </a:spcAft>
              <a:buSzPts val="2750"/>
              <a:buFont typeface="Arial"/>
              <a:buNone/>
              <a:defRPr/>
            </a:lvl1pPr>
            <a:lvl2pPr lvl="1" algn="l">
              <a:lnSpc>
                <a:spcPct val="95000"/>
              </a:lnSpc>
              <a:spcBef>
                <a:spcPts val="630"/>
              </a:spcBef>
              <a:spcAft>
                <a:spcPts val="0"/>
              </a:spcAft>
              <a:buSzPts val="1800"/>
              <a:buChar char="–"/>
              <a:defRPr/>
            </a:lvl2pPr>
            <a:lvl3pPr lvl="2" algn="l">
              <a:lnSpc>
                <a:spcPct val="95000"/>
              </a:lnSpc>
              <a:spcBef>
                <a:spcPts val="630"/>
              </a:spcBef>
              <a:spcAft>
                <a:spcPts val="0"/>
              </a:spcAft>
              <a:buSzPts val="1620"/>
              <a:buChar char="–"/>
              <a:defRPr/>
            </a:lvl3pPr>
            <a:lvl4pPr lvl="3" algn="l">
              <a:spcBef>
                <a:spcPts val="360"/>
              </a:spcBef>
              <a:spcAft>
                <a:spcPts val="0"/>
              </a:spcAft>
              <a:buSzPts val="1620"/>
              <a:buChar char="–"/>
              <a:defRPr/>
            </a:lvl4pPr>
            <a:lvl5pPr lvl="4" algn="l">
              <a:spcBef>
                <a:spcPts val="360"/>
              </a:spcBef>
              <a:spcAft>
                <a:spcPts val="0"/>
              </a:spcAft>
              <a:buSzPts val="162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53"/>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53"/>
          <p:cNvSpPr/>
          <p:nvPr>
            <p:ph idx="2" type="pic"/>
          </p:nvPr>
        </p:nvSpPr>
        <p:spPr>
          <a:xfrm>
            <a:off x="3887788" y="987425"/>
            <a:ext cx="4629150" cy="4873625"/>
          </a:xfrm>
          <a:prstGeom prst="rect">
            <a:avLst/>
          </a:prstGeom>
          <a:noFill/>
          <a:ln>
            <a:noFill/>
          </a:ln>
        </p:spPr>
      </p:sp>
      <p:sp>
        <p:nvSpPr>
          <p:cNvPr id="84" name="Google Shape;84;p53"/>
          <p:cNvSpPr txBox="1"/>
          <p:nvPr>
            <p:ph idx="1" type="body"/>
          </p:nvPr>
        </p:nvSpPr>
        <p:spPr>
          <a:xfrm>
            <a:off x="630238" y="2057400"/>
            <a:ext cx="2949575" cy="3811588"/>
          </a:xfrm>
          <a:prstGeom prst="rect">
            <a:avLst/>
          </a:prstGeom>
          <a:noFill/>
          <a:ln>
            <a:noFill/>
          </a:ln>
        </p:spPr>
        <p:txBody>
          <a:bodyPr anchorCtr="0" anchor="t" bIns="46025" lIns="92075" spcFirstLastPara="1" rIns="92075" wrap="square" tIns="46025">
            <a:spAutoFit/>
          </a:bodyPr>
          <a:lstStyle>
            <a:lvl1pPr indent="-228600" lvl="0" marL="457200" algn="l">
              <a:lnSpc>
                <a:spcPct val="95000"/>
              </a:lnSpc>
              <a:spcBef>
                <a:spcPts val="560"/>
              </a:spcBef>
              <a:spcAft>
                <a:spcPts val="0"/>
              </a:spcAft>
              <a:buSzPts val="2000"/>
              <a:buNone/>
              <a:defRPr sz="1600"/>
            </a:lvl1pPr>
            <a:lvl2pPr indent="-228600" lvl="1" marL="914400" algn="l">
              <a:lnSpc>
                <a:spcPct val="95000"/>
              </a:lnSpc>
              <a:spcBef>
                <a:spcPts val="490"/>
              </a:spcBef>
              <a:spcAft>
                <a:spcPts val="0"/>
              </a:spcAft>
              <a:buSzPts val="1400"/>
              <a:buFont typeface="Arial"/>
              <a:buNone/>
              <a:defRPr sz="1400"/>
            </a:lvl2pPr>
            <a:lvl3pPr indent="-228600" lvl="2" marL="1371600" algn="l">
              <a:lnSpc>
                <a:spcPct val="95000"/>
              </a:lnSpc>
              <a:spcBef>
                <a:spcPts val="420"/>
              </a:spcBef>
              <a:spcAft>
                <a:spcPts val="0"/>
              </a:spcAft>
              <a:buSzPts val="1080"/>
              <a:buFont typeface="Arial"/>
              <a:buNone/>
              <a:defRPr sz="1200"/>
            </a:lvl3pPr>
            <a:lvl4pPr indent="-228600" lvl="3" marL="1828800" algn="l">
              <a:spcBef>
                <a:spcPts val="200"/>
              </a:spcBef>
              <a:spcAft>
                <a:spcPts val="0"/>
              </a:spcAft>
              <a:buSzPts val="900"/>
              <a:buFont typeface="Arial"/>
              <a:buNone/>
              <a:defRPr sz="1000"/>
            </a:lvl4pPr>
            <a:lvl5pPr indent="-228600" lvl="4" marL="2286000" algn="l">
              <a:spcBef>
                <a:spcPts val="200"/>
              </a:spcBef>
              <a:spcAft>
                <a:spcPts val="0"/>
              </a:spcAft>
              <a:buSzPts val="9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8" name="Shape 88"/>
        <p:cNvGrpSpPr/>
        <p:nvPr/>
      </p:nvGrpSpPr>
      <p:grpSpPr>
        <a:xfrm>
          <a:off x="0" y="0"/>
          <a:ext cx="0" cy="0"/>
          <a:chOff x="0" y="0"/>
          <a:chExt cx="0" cy="0"/>
        </a:xfrm>
      </p:grpSpPr>
      <p:sp>
        <p:nvSpPr>
          <p:cNvPr id="89" name="Google Shape;89;p55"/>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55"/>
          <p:cNvSpPr txBox="1"/>
          <p:nvPr>
            <p:ph idx="1" type="body"/>
          </p:nvPr>
        </p:nvSpPr>
        <p:spPr>
          <a:xfrm rot="5400000">
            <a:off x="3602037" y="-912813"/>
            <a:ext cx="1930400" cy="7385050"/>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4" name="Shape 94"/>
        <p:cNvGrpSpPr/>
        <p:nvPr/>
      </p:nvGrpSpPr>
      <p:grpSpPr>
        <a:xfrm>
          <a:off x="0" y="0"/>
          <a:ext cx="0" cy="0"/>
          <a:chOff x="0" y="0"/>
          <a:chExt cx="0" cy="0"/>
        </a:xfrm>
      </p:grpSpPr>
      <p:sp>
        <p:nvSpPr>
          <p:cNvPr id="95" name="Google Shape;95;p57"/>
          <p:cNvSpPr txBox="1"/>
          <p:nvPr>
            <p:ph type="title"/>
          </p:nvPr>
        </p:nvSpPr>
        <p:spPr>
          <a:xfrm rot="5400000">
            <a:off x="5739607" y="1212056"/>
            <a:ext cx="3214688" cy="1851025"/>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6" name="Google Shape;96;p57"/>
          <p:cNvSpPr txBox="1"/>
          <p:nvPr>
            <p:ph idx="1" type="body"/>
          </p:nvPr>
        </p:nvSpPr>
        <p:spPr>
          <a:xfrm rot="5400000">
            <a:off x="1958975" y="-565150"/>
            <a:ext cx="3214688" cy="5405438"/>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2" name="Shape 22"/>
        <p:cNvGrpSpPr/>
        <p:nvPr/>
      </p:nvGrpSpPr>
      <p:grpSpPr>
        <a:xfrm>
          <a:off x="0" y="0"/>
          <a:ext cx="0" cy="0"/>
          <a:chOff x="0" y="0"/>
          <a:chExt cx="0" cy="0"/>
        </a:xfrm>
      </p:grpSpPr>
      <p:sp>
        <p:nvSpPr>
          <p:cNvPr id="23" name="Google Shape;23;p38"/>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8"/>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8" name="Shape 28"/>
        <p:cNvGrpSpPr/>
        <p:nvPr/>
      </p:nvGrpSpPr>
      <p:grpSpPr>
        <a:xfrm>
          <a:off x="0" y="0"/>
          <a:ext cx="0" cy="0"/>
          <a:chOff x="0" y="0"/>
          <a:chExt cx="0" cy="0"/>
        </a:xfrm>
      </p:grpSpPr>
      <p:sp>
        <p:nvSpPr>
          <p:cNvPr id="29" name="Google Shape;29;p40"/>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6" name="Shape 46"/>
        <p:cNvGrpSpPr/>
        <p:nvPr/>
      </p:nvGrpSpPr>
      <p:grpSpPr>
        <a:xfrm>
          <a:off x="0" y="0"/>
          <a:ext cx="0" cy="0"/>
          <a:chOff x="0" y="0"/>
          <a:chExt cx="0" cy="0"/>
        </a:xfrm>
      </p:grpSpPr>
      <p:sp>
        <p:nvSpPr>
          <p:cNvPr id="47" name="Google Shape;47;p35"/>
          <p:cNvSpPr txBox="1"/>
          <p:nvPr>
            <p:ph type="ctrTitle"/>
          </p:nvPr>
        </p:nvSpPr>
        <p:spPr>
          <a:xfrm>
            <a:off x="927100" y="2667000"/>
            <a:ext cx="7302500" cy="1181100"/>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35"/>
          <p:cNvSpPr txBox="1"/>
          <p:nvPr>
            <p:ph idx="1" type="subTitle"/>
          </p:nvPr>
        </p:nvSpPr>
        <p:spPr>
          <a:xfrm>
            <a:off x="914400" y="3886200"/>
            <a:ext cx="7327900" cy="409575"/>
          </a:xfrm>
          <a:prstGeom prst="rect">
            <a:avLst/>
          </a:prstGeom>
          <a:noFill/>
          <a:ln>
            <a:noFill/>
          </a:ln>
        </p:spPr>
        <p:txBody>
          <a:bodyPr anchorCtr="0" anchor="t" bIns="46025" lIns="92075" spcFirstLastPara="1" rIns="92075" wrap="square" tIns="46025">
            <a:spAutoFit/>
          </a:bodyPr>
          <a:lstStyle>
            <a:lvl1pPr lvl="0" algn="ctr">
              <a:lnSpc>
                <a:spcPct val="95000"/>
              </a:lnSpc>
              <a:spcBef>
                <a:spcPts val="770"/>
              </a:spcBef>
              <a:spcAft>
                <a:spcPts val="0"/>
              </a:spcAft>
              <a:buSzPts val="2750"/>
              <a:buFont typeface="Arial"/>
              <a:buNone/>
              <a:defRPr/>
            </a:lvl1pPr>
            <a:lvl2pPr lvl="1" algn="l">
              <a:lnSpc>
                <a:spcPct val="95000"/>
              </a:lnSpc>
              <a:spcBef>
                <a:spcPts val="630"/>
              </a:spcBef>
              <a:spcAft>
                <a:spcPts val="0"/>
              </a:spcAft>
              <a:buSzPts val="1800"/>
              <a:buChar char="–"/>
              <a:defRPr/>
            </a:lvl2pPr>
            <a:lvl3pPr lvl="2" algn="l">
              <a:lnSpc>
                <a:spcPct val="95000"/>
              </a:lnSpc>
              <a:spcBef>
                <a:spcPts val="630"/>
              </a:spcBef>
              <a:spcAft>
                <a:spcPts val="0"/>
              </a:spcAft>
              <a:buSzPts val="1620"/>
              <a:buChar char="–"/>
              <a:defRPr/>
            </a:lvl3pPr>
            <a:lvl4pPr lvl="3" algn="l">
              <a:spcBef>
                <a:spcPts val="360"/>
              </a:spcBef>
              <a:spcAft>
                <a:spcPts val="0"/>
              </a:spcAft>
              <a:buSzPts val="1620"/>
              <a:buChar char="–"/>
              <a:defRPr/>
            </a:lvl4pPr>
            <a:lvl5pPr lvl="4" algn="l">
              <a:spcBef>
                <a:spcPts val="360"/>
              </a:spcBef>
              <a:spcAft>
                <a:spcPts val="0"/>
              </a:spcAft>
              <a:buSzPts val="162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45"/>
          <p:cNvSpPr txBox="1"/>
          <p:nvPr>
            <p:ph type="title"/>
          </p:nvPr>
        </p:nvSpPr>
        <p:spPr>
          <a:xfrm>
            <a:off x="623888" y="1709738"/>
            <a:ext cx="7886700" cy="2852737"/>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45"/>
          <p:cNvSpPr txBox="1"/>
          <p:nvPr>
            <p:ph idx="1" type="body"/>
          </p:nvPr>
        </p:nvSpPr>
        <p:spPr>
          <a:xfrm>
            <a:off x="623888" y="4589463"/>
            <a:ext cx="7886700" cy="1500187"/>
          </a:xfrm>
          <a:prstGeom prst="rect">
            <a:avLst/>
          </a:prstGeom>
          <a:noFill/>
          <a:ln>
            <a:noFill/>
          </a:ln>
        </p:spPr>
        <p:txBody>
          <a:bodyPr anchorCtr="0" anchor="t" bIns="46025" lIns="92075" spcFirstLastPara="1" rIns="92075" wrap="square" tIns="46025">
            <a:spAutoFit/>
          </a:bodyPr>
          <a:lstStyle>
            <a:lvl1pPr indent="-228600" lvl="0" marL="457200" algn="l">
              <a:lnSpc>
                <a:spcPct val="95000"/>
              </a:lnSpc>
              <a:spcBef>
                <a:spcPts val="840"/>
              </a:spcBef>
              <a:spcAft>
                <a:spcPts val="0"/>
              </a:spcAft>
              <a:buSzPts val="3000"/>
              <a:buNone/>
              <a:defRPr sz="2400"/>
            </a:lvl1pPr>
            <a:lvl2pPr indent="-228600" lvl="1" marL="914400" algn="l">
              <a:lnSpc>
                <a:spcPct val="95000"/>
              </a:lnSpc>
              <a:spcBef>
                <a:spcPts val="700"/>
              </a:spcBef>
              <a:spcAft>
                <a:spcPts val="0"/>
              </a:spcAft>
              <a:buSzPts val="2000"/>
              <a:buFont typeface="Arial"/>
              <a:buNone/>
              <a:defRPr sz="2000"/>
            </a:lvl2pPr>
            <a:lvl3pPr indent="-228600" lvl="2" marL="1371600" algn="l">
              <a:lnSpc>
                <a:spcPct val="95000"/>
              </a:lnSpc>
              <a:spcBef>
                <a:spcPts val="630"/>
              </a:spcBef>
              <a:spcAft>
                <a:spcPts val="0"/>
              </a:spcAft>
              <a:buSzPts val="1620"/>
              <a:buFont typeface="Arial"/>
              <a:buNone/>
              <a:defRPr sz="1800"/>
            </a:lvl3pPr>
            <a:lvl4pPr indent="-228600" lvl="3" marL="1828800" algn="l">
              <a:spcBef>
                <a:spcPts val="320"/>
              </a:spcBef>
              <a:spcAft>
                <a:spcPts val="0"/>
              </a:spcAft>
              <a:buSzPts val="1440"/>
              <a:buFont typeface="Arial"/>
              <a:buNone/>
              <a:defRPr sz="1600"/>
            </a:lvl4pPr>
            <a:lvl5pPr indent="-228600" lvl="4" marL="2286000" algn="l">
              <a:spcBef>
                <a:spcPts val="320"/>
              </a:spcBef>
              <a:spcAft>
                <a:spcPts val="0"/>
              </a:spcAft>
              <a:buSzPts val="1440"/>
              <a:buFont typeface="Arial"/>
              <a:buNone/>
              <a:defRPr sz="1600"/>
            </a:lvl5pPr>
            <a:lvl6pPr indent="-228600" lvl="5" marL="2743200" algn="l">
              <a:lnSpc>
                <a:spcPct val="90000"/>
              </a:lnSpc>
              <a:spcBef>
                <a:spcPts val="500"/>
              </a:spcBef>
              <a:spcAft>
                <a:spcPts val="0"/>
              </a:spcAft>
              <a:buClr>
                <a:schemeClr val="lt1"/>
              </a:buClr>
              <a:buSzPts val="1600"/>
              <a:buNone/>
              <a:defRPr sz="1600"/>
            </a:lvl6pPr>
            <a:lvl7pPr indent="-228600" lvl="6" marL="3200400" algn="l">
              <a:lnSpc>
                <a:spcPct val="90000"/>
              </a:lnSpc>
              <a:spcBef>
                <a:spcPts val="500"/>
              </a:spcBef>
              <a:spcAft>
                <a:spcPts val="0"/>
              </a:spcAft>
              <a:buClr>
                <a:schemeClr val="lt1"/>
              </a:buClr>
              <a:buSzPts val="1600"/>
              <a:buNone/>
              <a:defRPr sz="1600"/>
            </a:lvl7pPr>
            <a:lvl8pPr indent="-228600" lvl="7" marL="3657600" algn="l">
              <a:lnSpc>
                <a:spcPct val="90000"/>
              </a:lnSpc>
              <a:spcBef>
                <a:spcPts val="500"/>
              </a:spcBef>
              <a:spcAft>
                <a:spcPts val="0"/>
              </a:spcAft>
              <a:buClr>
                <a:schemeClr val="lt1"/>
              </a:buClr>
              <a:buSzPts val="1600"/>
              <a:buNone/>
              <a:defRPr sz="1600"/>
            </a:lvl8pPr>
            <a:lvl9pPr indent="-228600" lvl="8" marL="4114800" algn="l">
              <a:lnSpc>
                <a:spcPct val="90000"/>
              </a:lnSpc>
              <a:spcBef>
                <a:spcPts val="500"/>
              </a:spcBef>
              <a:spcAft>
                <a:spcPts val="0"/>
              </a:spcAft>
              <a:buClr>
                <a:schemeClr val="lt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58" name="Shape 58"/>
        <p:cNvGrpSpPr/>
        <p:nvPr/>
      </p:nvGrpSpPr>
      <p:grpSpPr>
        <a:xfrm>
          <a:off x="0" y="0"/>
          <a:ext cx="0" cy="0"/>
          <a:chOff x="0" y="0"/>
          <a:chExt cx="0" cy="0"/>
        </a:xfrm>
      </p:grpSpPr>
      <p:sp>
        <p:nvSpPr>
          <p:cNvPr id="59" name="Google Shape;59;p47"/>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47"/>
          <p:cNvSpPr txBox="1"/>
          <p:nvPr>
            <p:ph idx="1" type="body"/>
          </p:nvPr>
        </p:nvSpPr>
        <p:spPr>
          <a:xfrm>
            <a:off x="874713" y="1814513"/>
            <a:ext cx="3616325" cy="1930400"/>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47"/>
          <p:cNvSpPr txBox="1"/>
          <p:nvPr>
            <p:ph idx="2" type="body"/>
          </p:nvPr>
        </p:nvSpPr>
        <p:spPr>
          <a:xfrm>
            <a:off x="4643438" y="1814513"/>
            <a:ext cx="3616325" cy="1930400"/>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5" name="Shape 65"/>
        <p:cNvGrpSpPr/>
        <p:nvPr/>
      </p:nvGrpSpPr>
      <p:grpSpPr>
        <a:xfrm>
          <a:off x="0" y="0"/>
          <a:ext cx="0" cy="0"/>
          <a:chOff x="0" y="0"/>
          <a:chExt cx="0" cy="0"/>
        </a:xfrm>
      </p:grpSpPr>
      <p:sp>
        <p:nvSpPr>
          <p:cNvPr id="66" name="Google Shape;66;p49"/>
          <p:cNvSpPr txBox="1"/>
          <p:nvPr>
            <p:ph type="title"/>
          </p:nvPr>
        </p:nvSpPr>
        <p:spPr>
          <a:xfrm>
            <a:off x="630238" y="365125"/>
            <a:ext cx="7886700" cy="1325563"/>
          </a:xfrm>
          <a:prstGeom prst="rect">
            <a:avLst/>
          </a:prstGeom>
          <a:noFill/>
          <a:ln>
            <a:noFill/>
          </a:ln>
        </p:spPr>
        <p:txBody>
          <a:bodyPr anchorCtr="0" anchor="t"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49"/>
          <p:cNvSpPr txBox="1"/>
          <p:nvPr>
            <p:ph idx="1" type="body"/>
          </p:nvPr>
        </p:nvSpPr>
        <p:spPr>
          <a:xfrm>
            <a:off x="630238" y="1681163"/>
            <a:ext cx="3868737" cy="823912"/>
          </a:xfrm>
          <a:prstGeom prst="rect">
            <a:avLst/>
          </a:prstGeom>
          <a:noFill/>
          <a:ln>
            <a:noFill/>
          </a:ln>
        </p:spPr>
        <p:txBody>
          <a:bodyPr anchorCtr="0" anchor="b" bIns="46025" lIns="92075" spcFirstLastPara="1" rIns="92075" wrap="square" tIns="46025">
            <a:spAutoFit/>
          </a:bodyPr>
          <a:lstStyle>
            <a:lvl1pPr indent="-228600" lvl="0" marL="457200" algn="l">
              <a:lnSpc>
                <a:spcPct val="95000"/>
              </a:lnSpc>
              <a:spcBef>
                <a:spcPts val="840"/>
              </a:spcBef>
              <a:spcAft>
                <a:spcPts val="0"/>
              </a:spcAft>
              <a:buSzPts val="3000"/>
              <a:buNone/>
              <a:defRPr b="1" sz="2400"/>
            </a:lvl1pPr>
            <a:lvl2pPr indent="-228600" lvl="1" marL="914400" algn="l">
              <a:lnSpc>
                <a:spcPct val="95000"/>
              </a:lnSpc>
              <a:spcBef>
                <a:spcPts val="700"/>
              </a:spcBef>
              <a:spcAft>
                <a:spcPts val="0"/>
              </a:spcAft>
              <a:buSzPts val="2000"/>
              <a:buFont typeface="Arial"/>
              <a:buNone/>
              <a:defRPr b="1" sz="2000"/>
            </a:lvl2pPr>
            <a:lvl3pPr indent="-228600" lvl="2" marL="1371600" algn="l">
              <a:lnSpc>
                <a:spcPct val="95000"/>
              </a:lnSpc>
              <a:spcBef>
                <a:spcPts val="630"/>
              </a:spcBef>
              <a:spcAft>
                <a:spcPts val="0"/>
              </a:spcAft>
              <a:buSzPts val="1620"/>
              <a:buFont typeface="Arial"/>
              <a:buNone/>
              <a:defRPr b="1" sz="1800"/>
            </a:lvl3pPr>
            <a:lvl4pPr indent="-228600" lvl="3" marL="1828800" algn="l">
              <a:spcBef>
                <a:spcPts val="320"/>
              </a:spcBef>
              <a:spcAft>
                <a:spcPts val="0"/>
              </a:spcAft>
              <a:buSzPts val="1440"/>
              <a:buFont typeface="Arial"/>
              <a:buNone/>
              <a:defRPr b="1" sz="1600"/>
            </a:lvl4pPr>
            <a:lvl5pPr indent="-228600" lvl="4" marL="2286000" algn="l">
              <a:spcBef>
                <a:spcPts val="320"/>
              </a:spcBef>
              <a:spcAft>
                <a:spcPts val="0"/>
              </a:spcAft>
              <a:buSzPts val="144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8" name="Google Shape;68;p49"/>
          <p:cNvSpPr txBox="1"/>
          <p:nvPr>
            <p:ph idx="2" type="body"/>
          </p:nvPr>
        </p:nvSpPr>
        <p:spPr>
          <a:xfrm>
            <a:off x="630238" y="2505075"/>
            <a:ext cx="3868737" cy="3684588"/>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49"/>
          <p:cNvSpPr txBox="1"/>
          <p:nvPr>
            <p:ph idx="3" type="body"/>
          </p:nvPr>
        </p:nvSpPr>
        <p:spPr>
          <a:xfrm>
            <a:off x="4629150" y="1681163"/>
            <a:ext cx="3887788" cy="823912"/>
          </a:xfrm>
          <a:prstGeom prst="rect">
            <a:avLst/>
          </a:prstGeom>
          <a:noFill/>
          <a:ln>
            <a:noFill/>
          </a:ln>
        </p:spPr>
        <p:txBody>
          <a:bodyPr anchorCtr="0" anchor="b" bIns="46025" lIns="92075" spcFirstLastPara="1" rIns="92075" wrap="square" tIns="46025">
            <a:spAutoFit/>
          </a:bodyPr>
          <a:lstStyle>
            <a:lvl1pPr indent="-228600" lvl="0" marL="457200" algn="l">
              <a:lnSpc>
                <a:spcPct val="95000"/>
              </a:lnSpc>
              <a:spcBef>
                <a:spcPts val="840"/>
              </a:spcBef>
              <a:spcAft>
                <a:spcPts val="0"/>
              </a:spcAft>
              <a:buSzPts val="3000"/>
              <a:buNone/>
              <a:defRPr b="1" sz="2400"/>
            </a:lvl1pPr>
            <a:lvl2pPr indent="-228600" lvl="1" marL="914400" algn="l">
              <a:lnSpc>
                <a:spcPct val="95000"/>
              </a:lnSpc>
              <a:spcBef>
                <a:spcPts val="700"/>
              </a:spcBef>
              <a:spcAft>
                <a:spcPts val="0"/>
              </a:spcAft>
              <a:buSzPts val="2000"/>
              <a:buFont typeface="Arial"/>
              <a:buNone/>
              <a:defRPr b="1" sz="2000"/>
            </a:lvl2pPr>
            <a:lvl3pPr indent="-228600" lvl="2" marL="1371600" algn="l">
              <a:lnSpc>
                <a:spcPct val="95000"/>
              </a:lnSpc>
              <a:spcBef>
                <a:spcPts val="630"/>
              </a:spcBef>
              <a:spcAft>
                <a:spcPts val="0"/>
              </a:spcAft>
              <a:buSzPts val="1620"/>
              <a:buFont typeface="Arial"/>
              <a:buNone/>
              <a:defRPr b="1" sz="1800"/>
            </a:lvl3pPr>
            <a:lvl4pPr indent="-228600" lvl="3" marL="1828800" algn="l">
              <a:spcBef>
                <a:spcPts val="320"/>
              </a:spcBef>
              <a:spcAft>
                <a:spcPts val="0"/>
              </a:spcAft>
              <a:buSzPts val="1440"/>
              <a:buFont typeface="Arial"/>
              <a:buNone/>
              <a:defRPr b="1" sz="1600"/>
            </a:lvl4pPr>
            <a:lvl5pPr indent="-228600" lvl="4" marL="2286000" algn="l">
              <a:spcBef>
                <a:spcPts val="320"/>
              </a:spcBef>
              <a:spcAft>
                <a:spcPts val="0"/>
              </a:spcAft>
              <a:buSzPts val="144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70" name="Google Shape;70;p49"/>
          <p:cNvSpPr txBox="1"/>
          <p:nvPr>
            <p:ph idx="4" type="body"/>
          </p:nvPr>
        </p:nvSpPr>
        <p:spPr>
          <a:xfrm>
            <a:off x="4629150" y="2505075"/>
            <a:ext cx="3887788" cy="3684588"/>
          </a:xfrm>
          <a:prstGeom prst="rect">
            <a:avLst/>
          </a:prstGeom>
          <a:noFill/>
          <a:ln>
            <a:noFill/>
          </a:ln>
        </p:spPr>
        <p:txBody>
          <a:bodyPr anchorCtr="0" anchor="t" bIns="46025" lIns="92075" spcFirstLastPara="1" rIns="92075" wrap="square" tIns="46025">
            <a:spAutoFit/>
          </a:bodyPr>
          <a:lstStyle>
            <a:lvl1pPr indent="-371475" lvl="0" marL="457200" algn="l">
              <a:lnSpc>
                <a:spcPct val="95000"/>
              </a:lnSpc>
              <a:spcBef>
                <a:spcPts val="630"/>
              </a:spcBef>
              <a:spcAft>
                <a:spcPts val="0"/>
              </a:spcAft>
              <a:buSzPts val="2250"/>
              <a:buChar char="•"/>
              <a:defRPr/>
            </a:lvl1pPr>
            <a:lvl2pPr indent="-342900" lvl="1" marL="914400" algn="l">
              <a:lnSpc>
                <a:spcPct val="95000"/>
              </a:lnSpc>
              <a:spcBef>
                <a:spcPts val="630"/>
              </a:spcBef>
              <a:spcAft>
                <a:spcPts val="0"/>
              </a:spcAft>
              <a:buSzPts val="1800"/>
              <a:buChar char="–"/>
              <a:defRPr/>
            </a:lvl2pPr>
            <a:lvl3pPr indent="-331469" lvl="2" marL="1371600" algn="l">
              <a:lnSpc>
                <a:spcPct val="95000"/>
              </a:lnSpc>
              <a:spcBef>
                <a:spcPts val="630"/>
              </a:spcBef>
              <a:spcAft>
                <a:spcPts val="0"/>
              </a:spcAft>
              <a:buSzPts val="1620"/>
              <a:buChar char="–"/>
              <a:defRPr/>
            </a:lvl3pPr>
            <a:lvl4pPr indent="-331469" lvl="3" marL="1828800" algn="l">
              <a:spcBef>
                <a:spcPts val="360"/>
              </a:spcBef>
              <a:spcAft>
                <a:spcPts val="0"/>
              </a:spcAft>
              <a:buSzPts val="1620"/>
              <a:buChar char="–"/>
              <a:defRPr/>
            </a:lvl4pPr>
            <a:lvl5pPr indent="-331470" lvl="4" marL="2286000" algn="l">
              <a:spcBef>
                <a:spcPts val="360"/>
              </a:spcBef>
              <a:spcAft>
                <a:spcPts val="0"/>
              </a:spcAft>
              <a:buSzPts val="162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51"/>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51"/>
          <p:cNvSpPr txBox="1"/>
          <p:nvPr>
            <p:ph idx="1" type="body"/>
          </p:nvPr>
        </p:nvSpPr>
        <p:spPr>
          <a:xfrm>
            <a:off x="3887788" y="987425"/>
            <a:ext cx="4629150" cy="4873625"/>
          </a:xfrm>
          <a:prstGeom prst="rect">
            <a:avLst/>
          </a:prstGeom>
          <a:noFill/>
          <a:ln>
            <a:noFill/>
          </a:ln>
        </p:spPr>
        <p:txBody>
          <a:bodyPr anchorCtr="0" anchor="t" bIns="46025" lIns="92075" spcFirstLastPara="1" rIns="92075" wrap="square" tIns="46025">
            <a:spAutoFit/>
          </a:bodyPr>
          <a:lstStyle>
            <a:lvl1pPr indent="-482600" lvl="0" marL="457200" algn="l">
              <a:lnSpc>
                <a:spcPct val="95000"/>
              </a:lnSpc>
              <a:spcBef>
                <a:spcPts val="1120"/>
              </a:spcBef>
              <a:spcAft>
                <a:spcPts val="0"/>
              </a:spcAft>
              <a:buSzPts val="4000"/>
              <a:buChar char="•"/>
              <a:defRPr sz="3200"/>
            </a:lvl1pPr>
            <a:lvl2pPr indent="-406400" lvl="1" marL="914400" algn="l">
              <a:lnSpc>
                <a:spcPct val="95000"/>
              </a:lnSpc>
              <a:spcBef>
                <a:spcPts val="980"/>
              </a:spcBef>
              <a:spcAft>
                <a:spcPts val="0"/>
              </a:spcAft>
              <a:buSzPts val="2800"/>
              <a:buFont typeface="Arial"/>
              <a:buChar char="–"/>
              <a:defRPr sz="2800"/>
            </a:lvl2pPr>
            <a:lvl3pPr indent="-365760" lvl="2" marL="1371600" algn="l">
              <a:lnSpc>
                <a:spcPct val="95000"/>
              </a:lnSpc>
              <a:spcBef>
                <a:spcPts val="840"/>
              </a:spcBef>
              <a:spcAft>
                <a:spcPts val="0"/>
              </a:spcAft>
              <a:buSzPts val="2160"/>
              <a:buFont typeface="Arial"/>
              <a:buChar char="–"/>
              <a:defRPr sz="2400"/>
            </a:lvl3pPr>
            <a:lvl4pPr indent="-342900" lvl="3" marL="1828800" algn="l">
              <a:spcBef>
                <a:spcPts val="400"/>
              </a:spcBef>
              <a:spcAft>
                <a:spcPts val="0"/>
              </a:spcAft>
              <a:buSzPts val="1800"/>
              <a:buFont typeface="Arial"/>
              <a:buChar char="–"/>
              <a:defRPr sz="2000"/>
            </a:lvl4pPr>
            <a:lvl5pPr indent="-342900" lvl="4" marL="2286000" algn="l">
              <a:spcBef>
                <a:spcPts val="400"/>
              </a:spcBef>
              <a:spcAft>
                <a:spcPts val="0"/>
              </a:spcAft>
              <a:buSzPts val="1800"/>
              <a:buFont typeface="Arial"/>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7" name="Google Shape;77;p51"/>
          <p:cNvSpPr txBox="1"/>
          <p:nvPr>
            <p:ph idx="2" type="body"/>
          </p:nvPr>
        </p:nvSpPr>
        <p:spPr>
          <a:xfrm>
            <a:off x="630238" y="2057400"/>
            <a:ext cx="2949575" cy="3811588"/>
          </a:xfrm>
          <a:prstGeom prst="rect">
            <a:avLst/>
          </a:prstGeom>
          <a:noFill/>
          <a:ln>
            <a:noFill/>
          </a:ln>
        </p:spPr>
        <p:txBody>
          <a:bodyPr anchorCtr="0" anchor="t" bIns="46025" lIns="92075" spcFirstLastPara="1" rIns="92075" wrap="square" tIns="46025">
            <a:spAutoFit/>
          </a:bodyPr>
          <a:lstStyle>
            <a:lvl1pPr indent="-228600" lvl="0" marL="457200" algn="l">
              <a:lnSpc>
                <a:spcPct val="95000"/>
              </a:lnSpc>
              <a:spcBef>
                <a:spcPts val="560"/>
              </a:spcBef>
              <a:spcAft>
                <a:spcPts val="0"/>
              </a:spcAft>
              <a:buSzPts val="2000"/>
              <a:buNone/>
              <a:defRPr sz="1600"/>
            </a:lvl1pPr>
            <a:lvl2pPr indent="-228600" lvl="1" marL="914400" algn="l">
              <a:lnSpc>
                <a:spcPct val="95000"/>
              </a:lnSpc>
              <a:spcBef>
                <a:spcPts val="490"/>
              </a:spcBef>
              <a:spcAft>
                <a:spcPts val="0"/>
              </a:spcAft>
              <a:buSzPts val="1400"/>
              <a:buFont typeface="Arial"/>
              <a:buNone/>
              <a:defRPr sz="1400"/>
            </a:lvl2pPr>
            <a:lvl3pPr indent="-228600" lvl="2" marL="1371600" algn="l">
              <a:lnSpc>
                <a:spcPct val="95000"/>
              </a:lnSpc>
              <a:spcBef>
                <a:spcPts val="420"/>
              </a:spcBef>
              <a:spcAft>
                <a:spcPts val="0"/>
              </a:spcAft>
              <a:buSzPts val="1080"/>
              <a:buFont typeface="Arial"/>
              <a:buNone/>
              <a:defRPr sz="1200"/>
            </a:lvl3pPr>
            <a:lvl4pPr indent="-228600" lvl="3" marL="1828800" algn="l">
              <a:spcBef>
                <a:spcPts val="200"/>
              </a:spcBef>
              <a:spcAft>
                <a:spcPts val="0"/>
              </a:spcAft>
              <a:buSzPts val="900"/>
              <a:buFont typeface="Arial"/>
              <a:buNone/>
              <a:defRPr sz="1000"/>
            </a:lvl4pPr>
            <a:lvl5pPr indent="-228600" lvl="4" marL="2286000" algn="l">
              <a:spcBef>
                <a:spcPts val="200"/>
              </a:spcBef>
              <a:spcAft>
                <a:spcPts val="0"/>
              </a:spcAft>
              <a:buSzPts val="9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34"/>
          <p:cNvSpPr txBox="1"/>
          <p:nvPr/>
        </p:nvSpPr>
        <p:spPr>
          <a:xfrm>
            <a:off x="558800" y="952500"/>
            <a:ext cx="8026400" cy="431323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accent2"/>
              </a:buClr>
              <a:buSzPts val="27700"/>
              <a:buFont typeface="Times"/>
              <a:buNone/>
            </a:pPr>
            <a:r>
              <a:rPr b="1" i="0" lang="en-US" sz="27700" u="none">
                <a:solidFill>
                  <a:schemeClr val="accent2"/>
                </a:solidFill>
                <a:latin typeface="Times"/>
                <a:ea typeface="Times"/>
                <a:cs typeface="Times"/>
                <a:sym typeface="Times"/>
              </a:rPr>
              <a:t>17</a:t>
            </a:r>
            <a:endParaRPr/>
          </a:p>
        </p:txBody>
      </p:sp>
      <p:pic>
        <p:nvPicPr>
          <p:cNvPr id="12" name="Google Shape;12;p34"/>
          <p:cNvPicPr preferRelativeResize="0"/>
          <p:nvPr/>
        </p:nvPicPr>
        <p:blipFill rotWithShape="1">
          <a:blip r:embed="rId1">
            <a:alphaModFix/>
          </a:blip>
          <a:srcRect b="0" l="0" r="0" t="0"/>
          <a:stretch/>
        </p:blipFill>
        <p:spPr>
          <a:xfrm>
            <a:off x="0" y="6286500"/>
            <a:ext cx="9258300" cy="385762"/>
          </a:xfrm>
          <a:prstGeom prst="rect">
            <a:avLst/>
          </a:prstGeom>
          <a:noFill/>
          <a:ln>
            <a:noFill/>
          </a:ln>
        </p:spPr>
      </p:pic>
      <p:sp>
        <p:nvSpPr>
          <p:cNvPr id="13" name="Google Shape;13;p34"/>
          <p:cNvSpPr txBox="1"/>
          <p:nvPr/>
        </p:nvSpPr>
        <p:spPr>
          <a:xfrm>
            <a:off x="2538412" y="6565900"/>
            <a:ext cx="4100512" cy="2746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Copyright © Oracle Corporation, 2001. All rights reserved.</a:t>
            </a:r>
            <a:endParaRPr/>
          </a:p>
        </p:txBody>
      </p:sp>
      <p:sp>
        <p:nvSpPr>
          <p:cNvPr id="14" name="Google Shape;14;p34"/>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dk1"/>
                </a:solidFill>
                <a:latin typeface="Arial"/>
                <a:ea typeface="Arial"/>
                <a:cs typeface="Arial"/>
                <a:sym typeface="Arial"/>
              </a:defRPr>
            </a:lvl9pPr>
          </a:lstStyle>
          <a:p/>
        </p:txBody>
      </p:sp>
      <p:sp>
        <p:nvSpPr>
          <p:cNvPr id="15" name="Google Shape;15;p34"/>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dk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dk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dk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dk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 name="Shape 71"/>
        <p:cNvGrpSpPr/>
        <p:nvPr/>
      </p:nvGrpSpPr>
      <p:grpSpPr>
        <a:xfrm>
          <a:off x="0" y="0"/>
          <a:ext cx="0" cy="0"/>
          <a:chOff x="0" y="0"/>
          <a:chExt cx="0" cy="0"/>
        </a:xfrm>
      </p:grpSpPr>
      <p:sp>
        <p:nvSpPr>
          <p:cNvPr id="72" name="Google Shape;72;p50"/>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73" name="Google Shape;73;p50"/>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8" name="Shape 78"/>
        <p:cNvGrpSpPr/>
        <p:nvPr/>
      </p:nvGrpSpPr>
      <p:grpSpPr>
        <a:xfrm>
          <a:off x="0" y="0"/>
          <a:ext cx="0" cy="0"/>
          <a:chOff x="0" y="0"/>
          <a:chExt cx="0" cy="0"/>
        </a:xfrm>
      </p:grpSpPr>
      <p:sp>
        <p:nvSpPr>
          <p:cNvPr id="79" name="Google Shape;79;p52"/>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80" name="Google Shape;80;p52"/>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sp>
        <p:nvSpPr>
          <p:cNvPr id="86" name="Google Shape;86;p54"/>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87" name="Google Shape;87;p54"/>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sp>
        <p:nvSpPr>
          <p:cNvPr id="92" name="Google Shape;92;p56"/>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93" name="Google Shape;93;p56"/>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 name="Shape 19"/>
        <p:cNvGrpSpPr/>
        <p:nvPr/>
      </p:nvGrpSpPr>
      <p:grpSpPr>
        <a:xfrm>
          <a:off x="0" y="0"/>
          <a:ext cx="0" cy="0"/>
          <a:chOff x="0" y="0"/>
          <a:chExt cx="0" cy="0"/>
        </a:xfrm>
      </p:grpSpPr>
      <p:sp>
        <p:nvSpPr>
          <p:cNvPr id="20" name="Google Shape;20;p37"/>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21" name="Google Shape;21;p37"/>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 name="Shape 25"/>
        <p:cNvGrpSpPr/>
        <p:nvPr/>
      </p:nvGrpSpPr>
      <p:grpSpPr>
        <a:xfrm>
          <a:off x="0" y="0"/>
          <a:ext cx="0" cy="0"/>
          <a:chOff x="0" y="0"/>
          <a:chExt cx="0" cy="0"/>
        </a:xfrm>
      </p:grpSpPr>
      <p:sp>
        <p:nvSpPr>
          <p:cNvPr id="26" name="Google Shape;26;p39"/>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27" name="Google Shape;27;p39"/>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 name="Shape 30"/>
        <p:cNvGrpSpPr/>
        <p:nvPr/>
      </p:nvGrpSpPr>
      <p:grpSpPr>
        <a:xfrm>
          <a:off x="0" y="0"/>
          <a:ext cx="0" cy="0"/>
          <a:chOff x="0" y="0"/>
          <a:chExt cx="0" cy="0"/>
        </a:xfrm>
      </p:grpSpPr>
      <p:sp>
        <p:nvSpPr>
          <p:cNvPr id="31" name="Google Shape;31;p41"/>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32" name="Google Shape;32;p41"/>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4" name="Shape 34"/>
        <p:cNvGrpSpPr/>
        <p:nvPr/>
      </p:nvGrpSpPr>
      <p:grpSpPr>
        <a:xfrm>
          <a:off x="0" y="0"/>
          <a:ext cx="0" cy="0"/>
          <a:chOff x="0" y="0"/>
          <a:chExt cx="0" cy="0"/>
        </a:xfrm>
      </p:grpSpPr>
      <p:pic>
        <p:nvPicPr>
          <p:cNvPr id="35" name="Google Shape;35;p43"/>
          <p:cNvPicPr preferRelativeResize="0"/>
          <p:nvPr/>
        </p:nvPicPr>
        <p:blipFill rotWithShape="1">
          <a:blip r:embed="rId1">
            <a:alphaModFix/>
          </a:blip>
          <a:srcRect b="0" l="0" r="0" t="0"/>
          <a:stretch/>
        </p:blipFill>
        <p:spPr>
          <a:xfrm>
            <a:off x="0" y="6286500"/>
            <a:ext cx="9258300" cy="385762"/>
          </a:xfrm>
          <a:prstGeom prst="rect">
            <a:avLst/>
          </a:prstGeom>
          <a:noFill/>
          <a:ln>
            <a:noFill/>
          </a:ln>
        </p:spPr>
      </p:pic>
      <p:sp>
        <p:nvSpPr>
          <p:cNvPr id="36" name="Google Shape;36;p43"/>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37" name="Google Shape;37;p43"/>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38" name="Google Shape;38;p43"/>
          <p:cNvSpPr txBox="1"/>
          <p:nvPr/>
        </p:nvSpPr>
        <p:spPr>
          <a:xfrm>
            <a:off x="460375" y="6577012"/>
            <a:ext cx="962025" cy="2746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folHlink"/>
              </a:buClr>
              <a:buSzPts val="1200"/>
              <a:buFont typeface="Arial"/>
              <a:buNone/>
            </a:pPr>
            <a:r>
              <a:rPr b="1" i="0" lang="en-US" sz="1200" u="none">
                <a:solidFill>
                  <a:schemeClr val="folHlink"/>
                </a:solidFill>
                <a:latin typeface="Arial"/>
                <a:ea typeface="Arial"/>
                <a:cs typeface="Arial"/>
                <a:sym typeface="Arial"/>
              </a:rPr>
              <a:t>17-</a:t>
            </a:r>
            <a:fld id="{00000000-1234-1234-1234-123412341234}" type="slidenum">
              <a:rPr b="1" i="0" lang="en-US" sz="1200" u="none">
                <a:solidFill>
                  <a:schemeClr val="folHlink"/>
                </a:solidFill>
                <a:latin typeface="Arial"/>
                <a:ea typeface="Arial"/>
                <a:cs typeface="Arial"/>
                <a:sym typeface="Arial"/>
              </a:rPr>
              <a:t>‹#›</a:t>
            </a:fld>
            <a:endParaRPr/>
          </a:p>
        </p:txBody>
      </p:sp>
      <p:sp>
        <p:nvSpPr>
          <p:cNvPr id="39" name="Google Shape;39;p43"/>
          <p:cNvSpPr txBox="1"/>
          <p:nvPr/>
        </p:nvSpPr>
        <p:spPr>
          <a:xfrm>
            <a:off x="2538412" y="6565900"/>
            <a:ext cx="4100512" cy="2746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Copyright © Oracle Corporation, 2001. All rights reserved.</a:t>
            </a:r>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0" name="Shape 40"/>
        <p:cNvGrpSpPr/>
        <p:nvPr/>
      </p:nvGrpSpPr>
      <p:grpSpPr>
        <a:xfrm>
          <a:off x="0" y="0"/>
          <a:ext cx="0" cy="0"/>
          <a:chOff x="0" y="0"/>
          <a:chExt cx="0" cy="0"/>
        </a:xfrm>
      </p:grpSpPr>
      <p:sp>
        <p:nvSpPr>
          <p:cNvPr id="41" name="Google Shape;41;p33"/>
          <p:cNvSpPr txBox="1"/>
          <p:nvPr/>
        </p:nvSpPr>
        <p:spPr>
          <a:xfrm>
            <a:off x="558800" y="952500"/>
            <a:ext cx="8026400" cy="431323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accent2"/>
              </a:buClr>
              <a:buSzPts val="27700"/>
              <a:buFont typeface="Times"/>
              <a:buNone/>
            </a:pPr>
            <a:r>
              <a:rPr b="1" i="0" lang="en-US" sz="27700" u="none">
                <a:solidFill>
                  <a:schemeClr val="accent2"/>
                </a:solidFill>
                <a:latin typeface="Times"/>
                <a:ea typeface="Times"/>
                <a:cs typeface="Times"/>
                <a:sym typeface="Times"/>
              </a:rPr>
              <a:t>17</a:t>
            </a:r>
            <a:endParaRPr/>
          </a:p>
        </p:txBody>
      </p:sp>
      <p:pic>
        <p:nvPicPr>
          <p:cNvPr id="42" name="Google Shape;42;p33"/>
          <p:cNvPicPr preferRelativeResize="0"/>
          <p:nvPr/>
        </p:nvPicPr>
        <p:blipFill rotWithShape="1">
          <a:blip r:embed="rId1">
            <a:alphaModFix/>
          </a:blip>
          <a:srcRect b="0" l="0" r="0" t="0"/>
          <a:stretch/>
        </p:blipFill>
        <p:spPr>
          <a:xfrm>
            <a:off x="0" y="6286500"/>
            <a:ext cx="9258300" cy="385762"/>
          </a:xfrm>
          <a:prstGeom prst="rect">
            <a:avLst/>
          </a:prstGeom>
          <a:noFill/>
          <a:ln>
            <a:noFill/>
          </a:ln>
        </p:spPr>
      </p:pic>
      <p:sp>
        <p:nvSpPr>
          <p:cNvPr id="43" name="Google Shape;43;p33"/>
          <p:cNvSpPr txBox="1"/>
          <p:nvPr/>
        </p:nvSpPr>
        <p:spPr>
          <a:xfrm>
            <a:off x="2538412" y="6565900"/>
            <a:ext cx="4100512" cy="27463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a:solidFill>
                  <a:schemeClr val="lt1"/>
                </a:solidFill>
                <a:latin typeface="Arial"/>
                <a:ea typeface="Arial"/>
                <a:cs typeface="Arial"/>
                <a:sym typeface="Arial"/>
              </a:rPr>
              <a:t>Copyright © Oracle Corporation, 2001. All rights reserved.</a:t>
            </a:r>
            <a:endParaRPr/>
          </a:p>
        </p:txBody>
      </p:sp>
      <p:sp>
        <p:nvSpPr>
          <p:cNvPr id="44" name="Google Shape;44;p33"/>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45" name="Google Shape;45;p33"/>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 name="Shape 49"/>
        <p:cNvGrpSpPr/>
        <p:nvPr/>
      </p:nvGrpSpPr>
      <p:grpSpPr>
        <a:xfrm>
          <a:off x="0" y="0"/>
          <a:ext cx="0" cy="0"/>
          <a:chOff x="0" y="0"/>
          <a:chExt cx="0" cy="0"/>
        </a:xfrm>
      </p:grpSpPr>
      <p:sp>
        <p:nvSpPr>
          <p:cNvPr id="50" name="Google Shape;50;p44"/>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51" name="Google Shape;51;p44"/>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5" name="Shape 55"/>
        <p:cNvGrpSpPr/>
        <p:nvPr/>
      </p:nvGrpSpPr>
      <p:grpSpPr>
        <a:xfrm>
          <a:off x="0" y="0"/>
          <a:ext cx="0" cy="0"/>
          <a:chOff x="0" y="0"/>
          <a:chExt cx="0" cy="0"/>
        </a:xfrm>
      </p:grpSpPr>
      <p:sp>
        <p:nvSpPr>
          <p:cNvPr id="56" name="Google Shape;56;p46"/>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57" name="Google Shape;57;p46"/>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sp>
        <p:nvSpPr>
          <p:cNvPr id="63" name="Google Shape;63;p48"/>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lvl1pPr lvl="0"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ctr">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64" name="Google Shape;64;p48"/>
          <p:cNvSpPr txBox="1"/>
          <p:nvPr>
            <p:ph idx="1" type="body"/>
          </p:nvPr>
        </p:nvSpPr>
        <p:spPr>
          <a:xfrm>
            <a:off x="874712" y="1814512"/>
            <a:ext cx="7385050" cy="1930400"/>
          </a:xfrm>
          <a:prstGeom prst="rect">
            <a:avLst/>
          </a:prstGeom>
          <a:noFill/>
          <a:ln>
            <a:noFill/>
          </a:ln>
        </p:spPr>
        <p:txBody>
          <a:bodyPr anchorCtr="0" anchor="t" bIns="46025" lIns="92075" spcFirstLastPara="1" rIns="92075" wrap="square" tIns="46025">
            <a:spAutoFit/>
          </a:bodyPr>
          <a:lstStyle>
            <a:lvl1pPr indent="-403225" lvl="0" marL="457200" marR="0" rtl="0" algn="l">
              <a:lnSpc>
                <a:spcPct val="95000"/>
              </a:lnSpc>
              <a:spcBef>
                <a:spcPts val="770"/>
              </a:spcBef>
              <a:spcAft>
                <a:spcPts val="0"/>
              </a:spcAft>
              <a:buClr>
                <a:schemeClr val="hlink"/>
              </a:buClr>
              <a:buSzPts val="2750"/>
              <a:buFont typeface="Arial"/>
              <a:buChar char="•"/>
              <a:defRPr b="1" i="0" sz="2200" u="none" cap="none" strike="noStrike">
                <a:solidFill>
                  <a:schemeClr val="lt1"/>
                </a:solidFill>
                <a:latin typeface="Arial"/>
                <a:ea typeface="Arial"/>
                <a:cs typeface="Arial"/>
                <a:sym typeface="Arial"/>
              </a:defRPr>
            </a:lvl1pPr>
            <a:lvl2pPr indent="-355600" lvl="1" marL="914400" marR="0" rtl="0" algn="l">
              <a:lnSpc>
                <a:spcPct val="95000"/>
              </a:lnSpc>
              <a:spcBef>
                <a:spcPts val="700"/>
              </a:spcBef>
              <a:spcAft>
                <a:spcPts val="0"/>
              </a:spcAft>
              <a:buClr>
                <a:schemeClr val="hlink"/>
              </a:buClr>
              <a:buSzPts val="2000"/>
              <a:buFont typeface="Arial"/>
              <a:buChar char="–"/>
              <a:defRPr b="1" i="0" sz="2000" u="none" cap="none" strike="noStrike">
                <a:solidFill>
                  <a:schemeClr val="lt1"/>
                </a:solidFill>
                <a:latin typeface="Arial"/>
                <a:ea typeface="Arial"/>
                <a:cs typeface="Arial"/>
                <a:sym typeface="Arial"/>
              </a:defRPr>
            </a:lvl2pPr>
            <a:lvl3pPr indent="-342900" lvl="2" marL="1371600" marR="0" rtl="0" algn="l">
              <a:lnSpc>
                <a:spcPct val="95000"/>
              </a:lnSpc>
              <a:spcBef>
                <a:spcPts val="7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4pPr>
            <a:lvl5pPr indent="-342900" lvl="4" marL="2286000" marR="0" rtl="0" algn="l">
              <a:spcBef>
                <a:spcPts val="400"/>
              </a:spcBef>
              <a:spcAft>
                <a:spcPts val="0"/>
              </a:spcAft>
              <a:buClr>
                <a:schemeClr val="hlink"/>
              </a:buClr>
              <a:buSzPts val="1800"/>
              <a:buFont typeface="Arial"/>
              <a:buChar char="–"/>
              <a:defRPr b="1"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02" name="Google Shape;102;p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03" name="Google Shape;103;p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04" name="Google Shape;104;p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05" name="Google Shape;105;p1"/>
          <p:cNvSpPr txBox="1"/>
          <p:nvPr>
            <p:ph type="ctrTitle"/>
          </p:nvPr>
        </p:nvSpPr>
        <p:spPr>
          <a:xfrm>
            <a:off x="927100" y="2667000"/>
            <a:ext cx="7302500" cy="11811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Enhancements to the</a:t>
            </a:r>
            <a:br>
              <a:rPr b="1" i="0" lang="en-US" sz="2800" u="none">
                <a:solidFill>
                  <a:schemeClr val="dk1"/>
                </a:solidFill>
                <a:latin typeface="Arial"/>
                <a:ea typeface="Arial"/>
                <a:cs typeface="Arial"/>
                <a:sym typeface="Arial"/>
              </a:rPr>
            </a:br>
            <a:r>
              <a:rPr b="1" i="0" lang="en-US" sz="2800" u="none">
                <a:solidFill>
                  <a:schemeClr val="dk1"/>
                </a:solidFill>
                <a:latin typeface="Courier New"/>
                <a:ea typeface="Courier New"/>
                <a:cs typeface="Courier New"/>
                <a:sym typeface="Courier New"/>
              </a:rPr>
              <a:t>GROUP BY </a:t>
            </a:r>
            <a:r>
              <a:rPr b="1" i="0" lang="en-US" sz="2800" u="none">
                <a:solidFill>
                  <a:schemeClr val="dk1"/>
                </a:solidFill>
                <a:latin typeface="Arial"/>
                <a:ea typeface="Arial"/>
                <a:cs typeface="Arial"/>
                <a:sym typeface="Arial"/>
              </a:rPr>
              <a:t>Clause </a:t>
            </a:r>
            <a:endParaRPr/>
          </a:p>
        </p:txBody>
      </p:sp>
      <p:sp>
        <p:nvSpPr>
          <p:cNvPr id="106" name="Google Shape;106;p1"/>
          <p:cNvSpPr txBox="1"/>
          <p:nvPr>
            <p:ph idx="1" type="subTitle"/>
          </p:nvPr>
        </p:nvSpPr>
        <p:spPr>
          <a:xfrm>
            <a:off x="914400" y="3886200"/>
            <a:ext cx="7327900" cy="409575"/>
          </a:xfrm>
          <a:prstGeom prst="rect">
            <a:avLst/>
          </a:prstGeom>
          <a:noFill/>
          <a:ln>
            <a:noFill/>
          </a:ln>
        </p:spPr>
        <p:txBody>
          <a:bodyPr anchorCtr="0" anchor="t" bIns="46025" lIns="92075" spcFirstLastPara="1" rIns="92075" wrap="square" tIns="46025">
            <a:spAutoFit/>
          </a:bodyPr>
          <a:lstStyle/>
          <a:p>
            <a:pPr indent="0" lvl="0" marL="0" rtl="0" algn="ctr">
              <a:lnSpc>
                <a:spcPct val="95000"/>
              </a:lnSpc>
              <a:spcBef>
                <a:spcPts val="0"/>
              </a:spcBef>
              <a:spcAft>
                <a:spcPts val="0"/>
              </a:spcAft>
              <a:buSzPts val="2750"/>
              <a:buNone/>
            </a:pPr>
            <a:r>
              <a:rPr b="1" i="0" lang="en-US" sz="2200" u="none">
                <a:solidFill>
                  <a:schemeClr val="dk1"/>
                </a:solidFill>
                <a:latin typeface="Arial"/>
                <a:ea typeface="Arial"/>
                <a:cs typeface="Arial"/>
                <a:sym typeface="Arial"/>
              </a:rPr>
              <a:t> </a:t>
            </a:r>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grpSp>
        <p:nvGrpSpPr>
          <p:cNvPr id="252" name="Google Shape;252;p10"/>
          <p:cNvGrpSpPr/>
          <p:nvPr/>
        </p:nvGrpSpPr>
        <p:grpSpPr>
          <a:xfrm>
            <a:off x="977900" y="2419350"/>
            <a:ext cx="6781800" cy="3438525"/>
            <a:chOff x="616" y="1524"/>
            <a:chExt cx="4272" cy="2166"/>
          </a:xfrm>
        </p:grpSpPr>
        <p:pic>
          <p:nvPicPr>
            <p:cNvPr id="253" name="Google Shape;253;p10"/>
            <p:cNvPicPr preferRelativeResize="0"/>
            <p:nvPr/>
          </p:nvPicPr>
          <p:blipFill rotWithShape="1">
            <a:blip r:embed="rId3">
              <a:alphaModFix/>
            </a:blip>
            <a:srcRect b="0" l="0" r="0" t="0"/>
            <a:stretch/>
          </p:blipFill>
          <p:spPr>
            <a:xfrm>
              <a:off x="616" y="1524"/>
              <a:ext cx="4272" cy="2040"/>
            </a:xfrm>
            <a:prstGeom prst="rect">
              <a:avLst/>
            </a:prstGeom>
            <a:noFill/>
            <a:ln>
              <a:noFill/>
            </a:ln>
          </p:spPr>
        </p:pic>
        <p:pic>
          <p:nvPicPr>
            <p:cNvPr id="254" name="Google Shape;254;p10"/>
            <p:cNvPicPr preferRelativeResize="0"/>
            <p:nvPr/>
          </p:nvPicPr>
          <p:blipFill rotWithShape="1">
            <a:blip r:embed="rId4">
              <a:alphaModFix/>
            </a:blip>
            <a:srcRect b="0" l="0" r="0" t="0"/>
            <a:stretch/>
          </p:blipFill>
          <p:spPr>
            <a:xfrm>
              <a:off x="616" y="3558"/>
              <a:ext cx="4272" cy="132"/>
            </a:xfrm>
            <a:prstGeom prst="rect">
              <a:avLst/>
            </a:prstGeom>
            <a:noFill/>
            <a:ln>
              <a:noFill/>
            </a:ln>
          </p:spPr>
        </p:pic>
      </p:grpSp>
      <p:sp>
        <p:nvSpPr>
          <p:cNvPr id="255" name="Google Shape;255;p10"/>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56" name="Google Shape;256;p1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57" name="Google Shape;257;p1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58" name="Google Shape;258;p10"/>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CUBE</a:t>
            </a:r>
            <a:r>
              <a:rPr b="1" i="0" lang="en-US" sz="2800" u="none">
                <a:solidFill>
                  <a:schemeClr val="lt1"/>
                </a:solidFill>
                <a:latin typeface="Arial"/>
                <a:ea typeface="Arial"/>
                <a:cs typeface="Arial"/>
                <a:sym typeface="Arial"/>
              </a:rPr>
              <a:t> Operator: Example</a:t>
            </a:r>
            <a:endParaRPr/>
          </a:p>
        </p:txBody>
      </p:sp>
      <p:grpSp>
        <p:nvGrpSpPr>
          <p:cNvPr id="259" name="Google Shape;259;p10"/>
          <p:cNvGrpSpPr/>
          <p:nvPr/>
        </p:nvGrpSpPr>
        <p:grpSpPr>
          <a:xfrm>
            <a:off x="942975" y="1066800"/>
            <a:ext cx="6761162" cy="1295400"/>
            <a:chOff x="594" y="672"/>
            <a:chExt cx="4131" cy="816"/>
          </a:xfrm>
        </p:grpSpPr>
        <p:sp>
          <p:nvSpPr>
            <p:cNvPr id="260" name="Google Shape;260;p10"/>
            <p:cNvSpPr txBox="1"/>
            <p:nvPr/>
          </p:nvSpPr>
          <p:spPr>
            <a:xfrm>
              <a:off x="625" y="697"/>
              <a:ext cx="4094" cy="765"/>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261" name="Google Shape;261;p10"/>
            <p:cNvSpPr txBox="1"/>
            <p:nvPr/>
          </p:nvSpPr>
          <p:spPr>
            <a:xfrm>
              <a:off x="594" y="672"/>
              <a:ext cx="4131" cy="816"/>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grpSp>
      <p:sp>
        <p:nvSpPr>
          <p:cNvPr id="262" name="Google Shape;262;p10"/>
          <p:cNvSpPr txBox="1"/>
          <p:nvPr/>
        </p:nvSpPr>
        <p:spPr>
          <a:xfrm>
            <a:off x="990600" y="1143000"/>
            <a:ext cx="6054725" cy="119062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job_id, SUM(salary)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department_id &lt; 60</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CUBE (department_id, job_id) ;</a:t>
            </a:r>
            <a:endParaRPr/>
          </a:p>
        </p:txBody>
      </p:sp>
      <p:sp>
        <p:nvSpPr>
          <p:cNvPr id="263" name="Google Shape;263;p10"/>
          <p:cNvSpPr txBox="1"/>
          <p:nvPr/>
        </p:nvSpPr>
        <p:spPr>
          <a:xfrm>
            <a:off x="1028700" y="2006600"/>
            <a:ext cx="51816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64" name="Google Shape;264;p10"/>
          <p:cNvSpPr txBox="1"/>
          <p:nvPr/>
        </p:nvSpPr>
        <p:spPr>
          <a:xfrm>
            <a:off x="1074737" y="2692400"/>
            <a:ext cx="6596062" cy="2032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65" name="Google Shape;265;p10"/>
          <p:cNvSpPr txBox="1"/>
          <p:nvPr/>
        </p:nvSpPr>
        <p:spPr>
          <a:xfrm>
            <a:off x="1074737" y="3127375"/>
            <a:ext cx="6602412" cy="403225"/>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66" name="Google Shape;266;p10"/>
          <p:cNvSpPr txBox="1"/>
          <p:nvPr/>
        </p:nvSpPr>
        <p:spPr>
          <a:xfrm>
            <a:off x="1074737" y="3740150"/>
            <a:ext cx="6591300" cy="401637"/>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cxnSp>
        <p:nvCxnSpPr>
          <p:cNvPr id="267" name="Google Shape;267;p10"/>
          <p:cNvCxnSpPr/>
          <p:nvPr/>
        </p:nvCxnSpPr>
        <p:spPr>
          <a:xfrm>
            <a:off x="541337" y="2873375"/>
            <a:ext cx="455612"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268" name="Google Shape;268;p10"/>
          <p:cNvCxnSpPr/>
          <p:nvPr/>
        </p:nvCxnSpPr>
        <p:spPr>
          <a:xfrm>
            <a:off x="528637" y="3363912"/>
            <a:ext cx="455612"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269" name="Google Shape;269;p10"/>
          <p:cNvCxnSpPr/>
          <p:nvPr/>
        </p:nvCxnSpPr>
        <p:spPr>
          <a:xfrm>
            <a:off x="541337" y="3998912"/>
            <a:ext cx="455612"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270" name="Google Shape;270;p10"/>
          <p:cNvCxnSpPr/>
          <p:nvPr/>
        </p:nvCxnSpPr>
        <p:spPr>
          <a:xfrm>
            <a:off x="539750" y="2873375"/>
            <a:ext cx="0" cy="1112837"/>
          </a:xfrm>
          <a:prstGeom prst="straightConnector1">
            <a:avLst/>
          </a:prstGeom>
          <a:noFill/>
          <a:ln cap="flat" cmpd="sng" w="25400">
            <a:solidFill>
              <a:schemeClr val="hlink"/>
            </a:solidFill>
            <a:prstDash val="solid"/>
            <a:miter lim="800000"/>
            <a:headEnd len="med" w="med" type="none"/>
            <a:tailEnd len="med" w="med" type="none"/>
          </a:ln>
        </p:spPr>
      </p:cxnSp>
      <p:sp>
        <p:nvSpPr>
          <p:cNvPr id="271" name="Google Shape;271;p10"/>
          <p:cNvSpPr/>
          <p:nvPr/>
        </p:nvSpPr>
        <p:spPr>
          <a:xfrm>
            <a:off x="147637" y="3168650"/>
            <a:ext cx="312737" cy="33655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cxnSp>
        <p:nvCxnSpPr>
          <p:cNvPr id="272" name="Google Shape;272;p10"/>
          <p:cNvCxnSpPr/>
          <p:nvPr/>
        </p:nvCxnSpPr>
        <p:spPr>
          <a:xfrm>
            <a:off x="8216900" y="2984500"/>
            <a:ext cx="0" cy="1295400"/>
          </a:xfrm>
          <a:prstGeom prst="straightConnector1">
            <a:avLst/>
          </a:prstGeom>
          <a:noFill/>
          <a:ln cap="flat" cmpd="sng" w="25400">
            <a:solidFill>
              <a:schemeClr val="hlink"/>
            </a:solidFill>
            <a:prstDash val="solid"/>
            <a:miter lim="800000"/>
            <a:headEnd len="med" w="med" type="none"/>
            <a:tailEnd len="med" w="med" type="none"/>
          </a:ln>
        </p:spPr>
      </p:cxnSp>
      <p:sp>
        <p:nvSpPr>
          <p:cNvPr id="273" name="Google Shape;273;p10"/>
          <p:cNvSpPr/>
          <p:nvPr/>
        </p:nvSpPr>
        <p:spPr>
          <a:xfrm>
            <a:off x="8216900" y="34544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sp>
        <p:nvSpPr>
          <p:cNvPr id="274" name="Google Shape;274;p10"/>
          <p:cNvSpPr/>
          <p:nvPr/>
        </p:nvSpPr>
        <p:spPr>
          <a:xfrm>
            <a:off x="152400" y="4800600"/>
            <a:ext cx="344487" cy="34448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a:t>
            </a:r>
            <a:endParaRPr/>
          </a:p>
        </p:txBody>
      </p:sp>
      <p:sp>
        <p:nvSpPr>
          <p:cNvPr id="275" name="Google Shape;275;p10"/>
          <p:cNvSpPr txBox="1"/>
          <p:nvPr/>
        </p:nvSpPr>
        <p:spPr>
          <a:xfrm>
            <a:off x="1066800" y="4397375"/>
            <a:ext cx="6616700" cy="1025525"/>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76" name="Google Shape;276;p10"/>
          <p:cNvSpPr/>
          <p:nvPr/>
        </p:nvSpPr>
        <p:spPr>
          <a:xfrm>
            <a:off x="8232775" y="5397500"/>
            <a:ext cx="344487" cy="32861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4</a:t>
            </a:r>
            <a:endParaRPr/>
          </a:p>
        </p:txBody>
      </p:sp>
      <p:cxnSp>
        <p:nvCxnSpPr>
          <p:cNvPr id="277" name="Google Shape;277;p10"/>
          <p:cNvCxnSpPr/>
          <p:nvPr/>
        </p:nvCxnSpPr>
        <p:spPr>
          <a:xfrm>
            <a:off x="7759700" y="55626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78" name="Google Shape;278;p10"/>
          <p:cNvCxnSpPr/>
          <p:nvPr/>
        </p:nvCxnSpPr>
        <p:spPr>
          <a:xfrm>
            <a:off x="7759700" y="29972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79" name="Google Shape;279;p10"/>
          <p:cNvCxnSpPr/>
          <p:nvPr/>
        </p:nvCxnSpPr>
        <p:spPr>
          <a:xfrm>
            <a:off x="7759700" y="36195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80" name="Google Shape;280;p10"/>
          <p:cNvCxnSpPr/>
          <p:nvPr/>
        </p:nvCxnSpPr>
        <p:spPr>
          <a:xfrm>
            <a:off x="7759700" y="42672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81" name="Google Shape;281;p10"/>
          <p:cNvCxnSpPr/>
          <p:nvPr/>
        </p:nvCxnSpPr>
        <p:spPr>
          <a:xfrm>
            <a:off x="528637" y="5002212"/>
            <a:ext cx="455612" cy="0"/>
          </a:xfrm>
          <a:prstGeom prst="straightConnector1">
            <a:avLst/>
          </a:prstGeom>
          <a:noFill/>
          <a:ln cap="flat" cmpd="sng" w="25400">
            <a:solidFill>
              <a:schemeClr val="hlink"/>
            </a:solidFill>
            <a:prstDash val="solid"/>
            <a:miter lim="800000"/>
            <a:headEnd len="med" w="med" type="none"/>
            <a:tailEnd len="med" w="med" type="stealth"/>
          </a:ln>
        </p:spPr>
      </p:cxnSp>
    </p:spTree>
  </p:cSld>
  <p:clrMapOvr>
    <a:masterClrMapping/>
  </p:clrMapOvr>
  <p:transition>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1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89" name="Google Shape;289;p1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90" name="Google Shape;290;p1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91" name="Google Shape;291;p1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92" name="Google Shape;292;p11"/>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GROUPING</a:t>
            </a:r>
            <a:r>
              <a:rPr b="1" i="0" lang="en-US" sz="2800" u="none">
                <a:solidFill>
                  <a:schemeClr val="lt1"/>
                </a:solidFill>
                <a:latin typeface="Arial"/>
                <a:ea typeface="Arial"/>
                <a:cs typeface="Arial"/>
                <a:sym typeface="Arial"/>
              </a:rPr>
              <a:t> Function</a:t>
            </a:r>
            <a:endParaRPr/>
          </a:p>
        </p:txBody>
      </p:sp>
      <p:sp>
        <p:nvSpPr>
          <p:cNvPr id="293" name="Google Shape;293;p11"/>
          <p:cNvSpPr txBox="1"/>
          <p:nvPr>
            <p:ph idx="1" type="body"/>
          </p:nvPr>
        </p:nvSpPr>
        <p:spPr>
          <a:xfrm>
            <a:off x="874712" y="3195637"/>
            <a:ext cx="7385050" cy="2984500"/>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can be used with either the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operator.</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you can find the groups forming the subtotal in a row.</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you can differentiate stored </a:t>
            </a:r>
            <a:r>
              <a:rPr b="1" i="0" lang="en-US" sz="2200" u="none">
                <a:solidFill>
                  <a:schemeClr val="lt1"/>
                </a:solidFill>
                <a:latin typeface="Courier New"/>
                <a:ea typeface="Courier New"/>
                <a:cs typeface="Courier New"/>
                <a:sym typeface="Courier New"/>
              </a:rPr>
              <a:t>NULL</a:t>
            </a:r>
            <a:r>
              <a:rPr b="1" i="0" lang="en-US" sz="2200" u="none">
                <a:solidFill>
                  <a:schemeClr val="lt1"/>
                </a:solidFill>
                <a:latin typeface="Arial"/>
                <a:ea typeface="Arial"/>
                <a:cs typeface="Arial"/>
                <a:sym typeface="Arial"/>
              </a:rPr>
              <a:t> values from </a:t>
            </a:r>
            <a:r>
              <a:rPr b="1" i="0" lang="en-US" sz="2200" u="none">
                <a:solidFill>
                  <a:schemeClr val="lt1"/>
                </a:solidFill>
                <a:latin typeface="Courier New"/>
                <a:ea typeface="Courier New"/>
                <a:cs typeface="Courier New"/>
                <a:sym typeface="Courier New"/>
              </a:rPr>
              <a:t>NULL</a:t>
            </a:r>
            <a:r>
              <a:rPr b="1" i="0" lang="en-US" sz="2200" u="none">
                <a:solidFill>
                  <a:schemeClr val="lt1"/>
                </a:solidFill>
                <a:latin typeface="Arial"/>
                <a:ea typeface="Arial"/>
                <a:cs typeface="Arial"/>
                <a:sym typeface="Arial"/>
              </a:rPr>
              <a:t> values created by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returns 0 or 1.</a:t>
            </a:r>
            <a:endParaRPr/>
          </a:p>
        </p:txBody>
      </p:sp>
      <p:sp>
        <p:nvSpPr>
          <p:cNvPr id="294" name="Google Shape;294;p11"/>
          <p:cNvSpPr txBox="1"/>
          <p:nvPr/>
        </p:nvSpPr>
        <p:spPr>
          <a:xfrm>
            <a:off x="793750" y="1054100"/>
            <a:ext cx="7635875" cy="2024062"/>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295" name="Google Shape;295;p11"/>
          <p:cNvSpPr txBox="1"/>
          <p:nvPr/>
        </p:nvSpPr>
        <p:spPr>
          <a:xfrm>
            <a:off x="838200" y="1295400"/>
            <a:ext cx="72326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 </a:t>
            </a:r>
            <a:r>
              <a:rPr b="1" i="1" lang="en-US" sz="1800" u="none">
                <a:solidFill>
                  <a:schemeClr val="dk2"/>
                </a:solidFill>
                <a:latin typeface="Courier New"/>
                <a:ea typeface="Courier New"/>
                <a:cs typeface="Courier New"/>
                <a:sym typeface="Courier New"/>
              </a:rPr>
              <a:t>group_function(column) . ,</a:t>
            </a:r>
            <a:endParaRPr/>
          </a:p>
          <a:p>
            <a:pPr indent="0" lvl="0" marL="0" marR="0" rtl="0" algn="l">
              <a:lnSpc>
                <a:spcPct val="100000"/>
              </a:lnSpc>
              <a:spcBef>
                <a:spcPts val="0"/>
              </a:spcBef>
              <a:spcAft>
                <a:spcPts val="0"/>
              </a:spcAft>
              <a:buClr>
                <a:schemeClr val="dk2"/>
              </a:buClr>
              <a:buSzPts val="1800"/>
              <a:buFont typeface="Courier New"/>
              <a:buNone/>
            </a:pPr>
            <a:r>
              <a:rPr b="1" i="1" lang="en-US" sz="1800" u="none">
                <a:solidFill>
                  <a:schemeClr val="dk2"/>
                </a:solidFill>
                <a:latin typeface="Courier New"/>
                <a:ea typeface="Courier New"/>
                <a:cs typeface="Courier New"/>
                <a:sym typeface="Courier New"/>
              </a:rPr>
              <a:t>          </a:t>
            </a:r>
            <a:r>
              <a:rPr b="1" i="0" lang="en-US" sz="1800" u="none">
                <a:solidFill>
                  <a:schemeClr val="dk2"/>
                </a:solidFill>
                <a:latin typeface="Courier New"/>
                <a:ea typeface="Courier New"/>
                <a:cs typeface="Courier New"/>
                <a:sym typeface="Courier New"/>
              </a:rPr>
              <a:t>GROUPING(expr)</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a:t>
            </a:r>
            <a:r>
              <a:rPr b="1" i="1" lang="en-US" sz="1800" u="none">
                <a:solidFill>
                  <a:schemeClr val="dk2"/>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a:t>
            </a:r>
            <a:r>
              <a:rPr b="1" i="1" lang="en-US" sz="1800" u="none">
                <a:solidFill>
                  <a:schemeClr val="dk2"/>
                </a:solidFill>
                <a:latin typeface="Courier New"/>
                <a:ea typeface="Courier New"/>
                <a:cs typeface="Courier New"/>
                <a:sym typeface="Courier New"/>
              </a:rPr>
              <a:t>condition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[ROLLUP][CUBE] </a:t>
            </a:r>
            <a:r>
              <a:rPr b="1" i="1" lang="en-US" sz="1800" u="none">
                <a:solidFill>
                  <a:schemeClr val="dk2"/>
                </a:solidFill>
                <a:latin typeface="Courier New"/>
                <a:ea typeface="Courier New"/>
                <a:cs typeface="Courier New"/>
                <a:sym typeface="Courier New"/>
              </a:rPr>
              <a:t>group_by_expression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[HAVING   </a:t>
            </a:r>
            <a:r>
              <a:rPr b="1" i="1" lang="en-US" sz="1800" u="none">
                <a:solidFill>
                  <a:schemeClr val="dk2"/>
                </a:solidFill>
                <a:latin typeface="Courier New"/>
                <a:ea typeface="Courier New"/>
                <a:cs typeface="Courier New"/>
                <a:sym typeface="Courier New"/>
              </a:rPr>
              <a:t>having_expression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[ORDER BY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p:txBody>
      </p:sp>
      <p:sp>
        <p:nvSpPr>
          <p:cNvPr id="296" name="Google Shape;296;p11"/>
          <p:cNvSpPr txBox="1"/>
          <p:nvPr/>
        </p:nvSpPr>
        <p:spPr>
          <a:xfrm>
            <a:off x="2209800" y="1346200"/>
            <a:ext cx="19812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pic>
        <p:nvPicPr>
          <p:cNvPr id="303" name="Google Shape;303;p12"/>
          <p:cNvPicPr preferRelativeResize="0"/>
          <p:nvPr/>
        </p:nvPicPr>
        <p:blipFill rotWithShape="1">
          <a:blip r:embed="rId3">
            <a:alphaModFix/>
          </a:blip>
          <a:srcRect b="0" l="0" r="0" t="0"/>
          <a:stretch/>
        </p:blipFill>
        <p:spPr>
          <a:xfrm>
            <a:off x="987425" y="3571875"/>
            <a:ext cx="6762750" cy="1543050"/>
          </a:xfrm>
          <a:prstGeom prst="rect">
            <a:avLst/>
          </a:prstGeom>
          <a:noFill/>
          <a:ln>
            <a:noFill/>
          </a:ln>
        </p:spPr>
      </p:pic>
      <p:pic>
        <p:nvPicPr>
          <p:cNvPr id="304" name="Google Shape;304;p12"/>
          <p:cNvPicPr preferRelativeResize="0"/>
          <p:nvPr/>
        </p:nvPicPr>
        <p:blipFill rotWithShape="1">
          <a:blip r:embed="rId4">
            <a:alphaModFix/>
          </a:blip>
          <a:srcRect b="0" l="0" r="0" t="0"/>
          <a:stretch/>
        </p:blipFill>
        <p:spPr>
          <a:xfrm>
            <a:off x="990600" y="5106987"/>
            <a:ext cx="6756400" cy="200025"/>
          </a:xfrm>
          <a:prstGeom prst="rect">
            <a:avLst/>
          </a:prstGeom>
          <a:noFill/>
          <a:ln>
            <a:noFill/>
          </a:ln>
        </p:spPr>
      </p:pic>
      <p:sp>
        <p:nvSpPr>
          <p:cNvPr id="305" name="Google Shape;305;p12"/>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06" name="Google Shape;306;p1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07" name="Google Shape;307;p12"/>
          <p:cNvSpPr txBox="1"/>
          <p:nvPr/>
        </p:nvSpPr>
        <p:spPr>
          <a:xfrm>
            <a:off x="228600" y="6148375"/>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08" name="Google Shape;308;p1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09" name="Google Shape;309;p12"/>
          <p:cNvSpPr txBox="1"/>
          <p:nvPr>
            <p:ph type="title"/>
          </p:nvPr>
        </p:nvSpPr>
        <p:spPr>
          <a:xfrm>
            <a:off x="838200" y="304800"/>
            <a:ext cx="7299325"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GROUPING</a:t>
            </a:r>
            <a:r>
              <a:rPr b="1" i="0" lang="en-US" sz="2800" u="none">
                <a:solidFill>
                  <a:schemeClr val="lt1"/>
                </a:solidFill>
                <a:latin typeface="Arial"/>
                <a:ea typeface="Arial"/>
                <a:cs typeface="Arial"/>
                <a:sym typeface="Arial"/>
              </a:rPr>
              <a:t> Function: Example</a:t>
            </a:r>
            <a:endParaRPr/>
          </a:p>
        </p:txBody>
      </p:sp>
      <p:sp>
        <p:nvSpPr>
          <p:cNvPr id="310" name="Google Shape;310;p12"/>
          <p:cNvSpPr txBox="1"/>
          <p:nvPr/>
        </p:nvSpPr>
        <p:spPr>
          <a:xfrm>
            <a:off x="987425" y="1339850"/>
            <a:ext cx="6781800" cy="1984375"/>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11" name="Google Shape;311;p12"/>
          <p:cNvSpPr txBox="1"/>
          <p:nvPr/>
        </p:nvSpPr>
        <p:spPr>
          <a:xfrm>
            <a:off x="735012" y="2546350"/>
            <a:ext cx="438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 </a:t>
            </a:r>
            <a:r>
              <a:rPr b="1" i="0" lang="en-US" sz="1800" u="none">
                <a:solidFill>
                  <a:schemeClr val="dk1"/>
                </a:solidFill>
                <a:latin typeface="Arial"/>
                <a:ea typeface="Arial"/>
                <a:cs typeface="Arial"/>
                <a:sym typeface="Arial"/>
              </a:rPr>
              <a:t>   </a:t>
            </a:r>
            <a:endParaRPr/>
          </a:p>
        </p:txBody>
      </p:sp>
      <p:sp>
        <p:nvSpPr>
          <p:cNvPr id="312" name="Google Shape;312;p12"/>
          <p:cNvSpPr txBox="1"/>
          <p:nvPr/>
        </p:nvSpPr>
        <p:spPr>
          <a:xfrm>
            <a:off x="987425" y="1303337"/>
            <a:ext cx="6051550" cy="2011362"/>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DEPTID, job_id JOB,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SUM(salary),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GROUPING(department_id) GRP_DEPT,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GROUPING(job_id) GRP_JOB</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department_id &lt; 50</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ROLLUP(department_id, job_id);</a:t>
            </a:r>
            <a:endParaRPr/>
          </a:p>
        </p:txBody>
      </p:sp>
      <p:sp>
        <p:nvSpPr>
          <p:cNvPr id="313" name="Google Shape;313;p12"/>
          <p:cNvSpPr txBox="1"/>
          <p:nvPr/>
        </p:nvSpPr>
        <p:spPr>
          <a:xfrm>
            <a:off x="2247900" y="1879600"/>
            <a:ext cx="4660900" cy="5842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14" name="Google Shape;314;p12"/>
          <p:cNvSpPr/>
          <p:nvPr/>
        </p:nvSpPr>
        <p:spPr>
          <a:xfrm>
            <a:off x="8191500" y="3919537"/>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sp>
        <p:nvSpPr>
          <p:cNvPr id="315" name="Google Shape;315;p12"/>
          <p:cNvSpPr/>
          <p:nvPr/>
        </p:nvSpPr>
        <p:spPr>
          <a:xfrm>
            <a:off x="228600" y="37465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sp>
        <p:nvSpPr>
          <p:cNvPr id="316" name="Google Shape;316;p12"/>
          <p:cNvSpPr/>
          <p:nvPr/>
        </p:nvSpPr>
        <p:spPr>
          <a:xfrm>
            <a:off x="8191500" y="46355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a:t>
            </a:r>
            <a:endParaRPr/>
          </a:p>
        </p:txBody>
      </p:sp>
      <p:cxnSp>
        <p:nvCxnSpPr>
          <p:cNvPr id="317" name="Google Shape;317;p12"/>
          <p:cNvCxnSpPr/>
          <p:nvPr/>
        </p:nvCxnSpPr>
        <p:spPr>
          <a:xfrm>
            <a:off x="7734300" y="41275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318" name="Google Shape;318;p12"/>
          <p:cNvCxnSpPr/>
          <p:nvPr/>
        </p:nvCxnSpPr>
        <p:spPr>
          <a:xfrm>
            <a:off x="579437" y="3922712"/>
            <a:ext cx="455612"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319" name="Google Shape;319;p12"/>
          <p:cNvCxnSpPr/>
          <p:nvPr/>
        </p:nvCxnSpPr>
        <p:spPr>
          <a:xfrm>
            <a:off x="7734300" y="4800600"/>
            <a:ext cx="469900" cy="0"/>
          </a:xfrm>
          <a:prstGeom prst="straightConnector1">
            <a:avLst/>
          </a:prstGeom>
          <a:noFill/>
          <a:ln cap="flat" cmpd="sng" w="25400">
            <a:solidFill>
              <a:schemeClr val="hlink"/>
            </a:solidFill>
            <a:prstDash val="solid"/>
            <a:miter lim="800000"/>
            <a:headEnd len="med" w="med" type="stealth"/>
            <a:tailEnd len="med" w="med" type="none"/>
          </a:ln>
        </p:spPr>
      </p:cxnSp>
    </p:spTree>
  </p:cSld>
  <p:clrMapOvr>
    <a:masterClrMapping/>
  </p:clrMapOvr>
  <p:transition>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5" name="Shape 325"/>
        <p:cNvGrpSpPr/>
        <p:nvPr/>
      </p:nvGrpSpPr>
      <p:grpSpPr>
        <a:xfrm>
          <a:off x="0" y="0"/>
          <a:ext cx="0" cy="0"/>
          <a:chOff x="0" y="0"/>
          <a:chExt cx="0" cy="0"/>
        </a:xfrm>
      </p:grpSpPr>
      <p:sp>
        <p:nvSpPr>
          <p:cNvPr id="326" name="Google Shape;326;p1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27" name="Google Shape;327;p1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28" name="Google Shape;328;p1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29" name="Google Shape;329;p1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30" name="Google Shape;330;p13"/>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GROUPING SETS</a:t>
            </a:r>
            <a:endParaRPr/>
          </a:p>
        </p:txBody>
      </p:sp>
      <p:sp>
        <p:nvSpPr>
          <p:cNvPr id="331" name="Google Shape;331;p13"/>
          <p:cNvSpPr txBox="1"/>
          <p:nvPr>
            <p:ph idx="1" type="body"/>
          </p:nvPr>
        </p:nvSpPr>
        <p:spPr>
          <a:xfrm>
            <a:off x="914400" y="1524000"/>
            <a:ext cx="7835900" cy="4506912"/>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Courier New"/>
                <a:ea typeface="Courier New"/>
                <a:cs typeface="Courier New"/>
                <a:sym typeface="Courier New"/>
              </a:rPr>
              <a:t>GROUPING SETS</a:t>
            </a:r>
            <a:r>
              <a:rPr b="1" i="0" lang="en-US" sz="2200" u="none">
                <a:solidFill>
                  <a:schemeClr val="lt1"/>
                </a:solidFill>
                <a:latin typeface="Arial"/>
                <a:ea typeface="Arial"/>
                <a:cs typeface="Arial"/>
                <a:sym typeface="Arial"/>
              </a:rPr>
              <a:t> are a further extension of the </a:t>
            </a:r>
            <a:br>
              <a:rPr b="1" i="0" lang="en-US" sz="2200" u="none">
                <a:solidFill>
                  <a:schemeClr val="lt1"/>
                </a:solidFill>
                <a:latin typeface="Arial"/>
                <a:ea typeface="Arial"/>
                <a:cs typeface="Arial"/>
                <a:sym typeface="Arial"/>
              </a:rPr>
            </a:b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clause.</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You can use </a:t>
            </a:r>
            <a:r>
              <a:rPr b="1" i="0" lang="en-US" sz="2200" u="none">
                <a:solidFill>
                  <a:schemeClr val="lt1"/>
                </a:solidFill>
                <a:latin typeface="Courier New"/>
                <a:ea typeface="Courier New"/>
                <a:cs typeface="Courier New"/>
                <a:sym typeface="Courier New"/>
              </a:rPr>
              <a:t>GROUPING SETS</a:t>
            </a:r>
            <a:r>
              <a:rPr b="1" i="0" lang="en-US" sz="2200" u="none">
                <a:solidFill>
                  <a:schemeClr val="lt1"/>
                </a:solidFill>
                <a:latin typeface="Arial"/>
                <a:ea typeface="Arial"/>
                <a:cs typeface="Arial"/>
                <a:sym typeface="Arial"/>
              </a:rPr>
              <a:t> to define multiple groupings in the same query.</a:t>
            </a:r>
            <a:endParaRPr/>
          </a:p>
          <a:p>
            <a:pPr indent="-404812" lvl="0" marL="404812" rtl="0" algn="l">
              <a:lnSpc>
                <a:spcPct val="85000"/>
              </a:lnSpc>
              <a:spcBef>
                <a:spcPts val="55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The Oracle Server computes all groupings specified in the </a:t>
            </a:r>
            <a:r>
              <a:rPr b="1" i="0" lang="en-US" sz="2200" u="none">
                <a:solidFill>
                  <a:schemeClr val="lt1"/>
                </a:solidFill>
                <a:latin typeface="Courier New"/>
                <a:ea typeface="Courier New"/>
                <a:cs typeface="Courier New"/>
                <a:sym typeface="Courier New"/>
              </a:rPr>
              <a:t>GROUPING SETS</a:t>
            </a:r>
            <a:r>
              <a:rPr b="1" i="0" lang="en-US" sz="2200" u="none">
                <a:solidFill>
                  <a:schemeClr val="lt1"/>
                </a:solidFill>
                <a:latin typeface="Arial"/>
                <a:ea typeface="Arial"/>
                <a:cs typeface="Arial"/>
                <a:sym typeface="Arial"/>
              </a:rPr>
              <a:t> clause and combines the results of individual groupings with a </a:t>
            </a:r>
            <a:r>
              <a:rPr b="1" i="0" lang="en-US" sz="2200" u="none">
                <a:solidFill>
                  <a:schemeClr val="lt1"/>
                </a:solidFill>
                <a:latin typeface="Courier New"/>
                <a:ea typeface="Courier New"/>
                <a:cs typeface="Courier New"/>
                <a:sym typeface="Courier New"/>
              </a:rPr>
              <a:t>UNION ALL</a:t>
            </a:r>
            <a:r>
              <a:rPr b="1" i="0" lang="en-US" sz="2200" u="none">
                <a:solidFill>
                  <a:schemeClr val="lt1"/>
                </a:solidFill>
                <a:latin typeface="Arial"/>
                <a:ea typeface="Arial"/>
                <a:cs typeface="Arial"/>
                <a:sym typeface="Arial"/>
              </a:rPr>
              <a:t> operation. </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Grouping set efficiency:</a:t>
            </a:r>
            <a:endParaRPr/>
          </a:p>
          <a:p>
            <a:pPr indent="-400049" lvl="1" marL="919162" rtl="0" algn="l">
              <a:lnSpc>
                <a:spcPct val="95000"/>
              </a:lnSpc>
              <a:spcBef>
                <a:spcPts val="700"/>
              </a:spcBef>
              <a:spcAft>
                <a:spcPts val="0"/>
              </a:spcAft>
              <a:buClr>
                <a:schemeClr val="hlink"/>
              </a:buClr>
              <a:buSzPts val="2000"/>
              <a:buFont typeface="Arial"/>
              <a:buChar char="–"/>
            </a:pPr>
            <a:r>
              <a:rPr b="1" i="0" lang="en-US" sz="2000" u="none">
                <a:solidFill>
                  <a:schemeClr val="lt1"/>
                </a:solidFill>
                <a:latin typeface="Arial"/>
                <a:ea typeface="Arial"/>
                <a:cs typeface="Arial"/>
                <a:sym typeface="Arial"/>
              </a:rPr>
              <a:t>Only one pass over the base table is required.</a:t>
            </a:r>
            <a:endParaRPr/>
          </a:p>
          <a:p>
            <a:pPr indent="-400049" lvl="1" marL="919162" rtl="0" algn="l">
              <a:lnSpc>
                <a:spcPct val="90000"/>
              </a:lnSpc>
              <a:spcBef>
                <a:spcPts val="500"/>
              </a:spcBef>
              <a:spcAft>
                <a:spcPts val="0"/>
              </a:spcAft>
              <a:buClr>
                <a:schemeClr val="hlink"/>
              </a:buClr>
              <a:buSzPts val="2000"/>
              <a:buFont typeface="Arial"/>
              <a:buChar char="–"/>
            </a:pPr>
            <a:r>
              <a:rPr b="1" i="0" lang="en-US" sz="2000" u="none">
                <a:solidFill>
                  <a:schemeClr val="lt1"/>
                </a:solidFill>
                <a:latin typeface="Arial"/>
                <a:ea typeface="Arial"/>
                <a:cs typeface="Arial"/>
                <a:sym typeface="Arial"/>
              </a:rPr>
              <a:t>There is no need to write complex </a:t>
            </a:r>
            <a:r>
              <a:rPr b="1" i="0" lang="en-US" sz="2000" u="none">
                <a:solidFill>
                  <a:schemeClr val="lt1"/>
                </a:solidFill>
                <a:latin typeface="Courier New"/>
                <a:ea typeface="Courier New"/>
                <a:cs typeface="Courier New"/>
                <a:sym typeface="Courier New"/>
              </a:rPr>
              <a:t>UNION</a:t>
            </a:r>
            <a:r>
              <a:rPr b="1" i="0" lang="en-US" sz="2000" u="none">
                <a:solidFill>
                  <a:schemeClr val="lt1"/>
                </a:solidFill>
                <a:latin typeface="Arial"/>
                <a:ea typeface="Arial"/>
                <a:cs typeface="Arial"/>
                <a:sym typeface="Arial"/>
              </a:rPr>
              <a:t> statements.</a:t>
            </a:r>
            <a:endParaRPr/>
          </a:p>
          <a:p>
            <a:pPr indent="-400049" lvl="1" marL="919162" rtl="0" algn="l">
              <a:lnSpc>
                <a:spcPct val="90000"/>
              </a:lnSpc>
              <a:spcBef>
                <a:spcPts val="500"/>
              </a:spcBef>
              <a:spcAft>
                <a:spcPts val="0"/>
              </a:spcAft>
              <a:buClr>
                <a:schemeClr val="hlink"/>
              </a:buClr>
              <a:buSzPts val="2000"/>
              <a:buFont typeface="Arial"/>
              <a:buChar char="–"/>
            </a:pPr>
            <a:r>
              <a:rPr b="1" i="0" lang="en-US" sz="2000" u="none">
                <a:solidFill>
                  <a:schemeClr val="lt1"/>
                </a:solidFill>
                <a:latin typeface="Arial"/>
                <a:ea typeface="Arial"/>
                <a:cs typeface="Arial"/>
                <a:sym typeface="Arial"/>
              </a:rPr>
              <a:t>The more elements the </a:t>
            </a:r>
            <a:r>
              <a:rPr b="1" i="0" lang="en-US" sz="2000" u="none">
                <a:solidFill>
                  <a:schemeClr val="lt1"/>
                </a:solidFill>
                <a:latin typeface="Courier New"/>
                <a:ea typeface="Courier New"/>
                <a:cs typeface="Courier New"/>
                <a:sym typeface="Courier New"/>
              </a:rPr>
              <a:t>GROUPING SETS</a:t>
            </a:r>
            <a:r>
              <a:rPr b="1" i="0" lang="en-US" sz="2000" u="none">
                <a:solidFill>
                  <a:schemeClr val="lt1"/>
                </a:solidFill>
                <a:latin typeface="Arial"/>
                <a:ea typeface="Arial"/>
                <a:cs typeface="Arial"/>
                <a:sym typeface="Arial"/>
              </a:rPr>
              <a:t> have, the greater the performance benefit.</a:t>
            </a:r>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48" name="Shape 348"/>
        <p:cNvGrpSpPr/>
        <p:nvPr/>
      </p:nvGrpSpPr>
      <p:grpSpPr>
        <a:xfrm>
          <a:off x="0" y="0"/>
          <a:ext cx="0" cy="0"/>
          <a:chOff x="0" y="0"/>
          <a:chExt cx="0" cy="0"/>
        </a:xfrm>
      </p:grpSpPr>
      <p:sp>
        <p:nvSpPr>
          <p:cNvPr id="349" name="Google Shape;349;p1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50" name="Google Shape;350;p1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51" name="Google Shape;351;p1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52" name="Google Shape;352;p1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53" name="Google Shape;353;p14"/>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pic>
        <p:nvPicPr>
          <p:cNvPr id="360" name="Google Shape;360;p15"/>
          <p:cNvPicPr preferRelativeResize="0"/>
          <p:nvPr/>
        </p:nvPicPr>
        <p:blipFill rotWithShape="1">
          <a:blip r:embed="rId3">
            <a:alphaModFix/>
          </a:blip>
          <a:srcRect b="0" l="0" r="0" t="0"/>
          <a:stretch/>
        </p:blipFill>
        <p:spPr>
          <a:xfrm>
            <a:off x="746125" y="3135312"/>
            <a:ext cx="6762750" cy="1095375"/>
          </a:xfrm>
          <a:prstGeom prst="rect">
            <a:avLst/>
          </a:prstGeom>
          <a:noFill/>
          <a:ln>
            <a:noFill/>
          </a:ln>
        </p:spPr>
      </p:pic>
      <p:pic>
        <p:nvPicPr>
          <p:cNvPr id="361" name="Google Shape;361;p15"/>
          <p:cNvPicPr preferRelativeResize="0"/>
          <p:nvPr/>
        </p:nvPicPr>
        <p:blipFill rotWithShape="1">
          <a:blip r:embed="rId4">
            <a:alphaModFix/>
          </a:blip>
          <a:srcRect b="0" l="0" r="0" t="0"/>
          <a:stretch/>
        </p:blipFill>
        <p:spPr>
          <a:xfrm>
            <a:off x="758825" y="4319587"/>
            <a:ext cx="6762750" cy="885825"/>
          </a:xfrm>
          <a:prstGeom prst="rect">
            <a:avLst/>
          </a:prstGeom>
          <a:noFill/>
          <a:ln>
            <a:noFill/>
          </a:ln>
        </p:spPr>
      </p:pic>
      <p:pic>
        <p:nvPicPr>
          <p:cNvPr id="362" name="Google Shape;362;p15"/>
          <p:cNvPicPr preferRelativeResize="0"/>
          <p:nvPr/>
        </p:nvPicPr>
        <p:blipFill rotWithShape="1">
          <a:blip r:embed="rId5">
            <a:alphaModFix/>
          </a:blip>
          <a:srcRect b="0" l="0" r="0" t="0"/>
          <a:stretch/>
        </p:blipFill>
        <p:spPr>
          <a:xfrm>
            <a:off x="758825" y="5202237"/>
            <a:ext cx="6762750" cy="238125"/>
          </a:xfrm>
          <a:prstGeom prst="rect">
            <a:avLst/>
          </a:prstGeom>
          <a:noFill/>
          <a:ln>
            <a:noFill/>
          </a:ln>
        </p:spPr>
      </p:pic>
      <p:sp>
        <p:nvSpPr>
          <p:cNvPr id="363" name="Google Shape;363;p1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64" name="Google Shape;364;p1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65" name="Google Shape;365;p1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66" name="Google Shape;366;p1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67" name="Google Shape;367;p15"/>
          <p:cNvSpPr txBox="1"/>
          <p:nvPr>
            <p:ph type="title"/>
          </p:nvPr>
        </p:nvSpPr>
        <p:spPr>
          <a:xfrm>
            <a:off x="450850" y="533400"/>
            <a:ext cx="8016875"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GROUPING SETS</a:t>
            </a:r>
            <a:r>
              <a:rPr b="1" i="0" lang="en-US" sz="2800" u="none">
                <a:solidFill>
                  <a:schemeClr val="lt1"/>
                </a:solidFill>
                <a:latin typeface="Arial"/>
                <a:ea typeface="Arial"/>
                <a:cs typeface="Arial"/>
                <a:sym typeface="Arial"/>
              </a:rPr>
              <a:t>: Example</a:t>
            </a:r>
            <a:endParaRPr/>
          </a:p>
        </p:txBody>
      </p:sp>
      <p:sp>
        <p:nvSpPr>
          <p:cNvPr id="368" name="Google Shape;368;p15"/>
          <p:cNvSpPr txBox="1"/>
          <p:nvPr/>
        </p:nvSpPr>
        <p:spPr>
          <a:xfrm>
            <a:off x="793750" y="1470025"/>
            <a:ext cx="6737350" cy="1438275"/>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369" name="Google Shape;369;p15"/>
          <p:cNvSpPr txBox="1"/>
          <p:nvPr/>
        </p:nvSpPr>
        <p:spPr>
          <a:xfrm>
            <a:off x="774700" y="1689100"/>
            <a:ext cx="6400800" cy="121761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job_id,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manager_id,avg(salary)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GROUPING SETS </a:t>
            </a:r>
            <a:br>
              <a:rPr b="1" i="0" lang="en-US" sz="1800" u="none">
                <a:solidFill>
                  <a:schemeClr val="dk2"/>
                </a:solidFill>
                <a:latin typeface="Courier New"/>
                <a:ea typeface="Courier New"/>
                <a:cs typeface="Courier New"/>
                <a:sym typeface="Courier New"/>
              </a:rPr>
            </a:br>
            <a:r>
              <a:rPr b="1" i="0" lang="en-US" sz="1800" u="none">
                <a:solidFill>
                  <a:schemeClr val="dk2"/>
                </a:solidFill>
                <a:latin typeface="Courier New"/>
                <a:ea typeface="Courier New"/>
                <a:cs typeface="Courier New"/>
                <a:sym typeface="Courier New"/>
              </a:rPr>
              <a:t>((department_id,job_id), (job_id,manager_id));</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p:txBody>
      </p:sp>
      <p:sp>
        <p:nvSpPr>
          <p:cNvPr id="370" name="Google Shape;370;p15"/>
          <p:cNvSpPr txBox="1"/>
          <p:nvPr/>
        </p:nvSpPr>
        <p:spPr>
          <a:xfrm>
            <a:off x="2070100" y="2311400"/>
            <a:ext cx="1905000" cy="2286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71" name="Google Shape;371;p15"/>
          <p:cNvSpPr/>
          <p:nvPr/>
        </p:nvSpPr>
        <p:spPr>
          <a:xfrm>
            <a:off x="8039100" y="35687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sp>
        <p:nvSpPr>
          <p:cNvPr id="372" name="Google Shape;372;p15"/>
          <p:cNvSpPr/>
          <p:nvPr/>
        </p:nvSpPr>
        <p:spPr>
          <a:xfrm>
            <a:off x="8039100" y="47244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sp>
        <p:nvSpPr>
          <p:cNvPr id="373" name="Google Shape;373;p15"/>
          <p:cNvSpPr txBox="1"/>
          <p:nvPr/>
        </p:nvSpPr>
        <p:spPr>
          <a:xfrm>
            <a:off x="952500" y="3403600"/>
            <a:ext cx="6489700" cy="8001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74" name="Google Shape;374;p15"/>
          <p:cNvSpPr txBox="1"/>
          <p:nvPr/>
        </p:nvSpPr>
        <p:spPr>
          <a:xfrm>
            <a:off x="965200" y="4343400"/>
            <a:ext cx="6464300" cy="800100"/>
          </a:xfrm>
          <a:prstGeom prst="rect">
            <a:avLst/>
          </a:prstGeom>
          <a:noFill/>
          <a:ln cap="flat" cmpd="sng" w="25400">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cxnSp>
        <p:nvCxnSpPr>
          <p:cNvPr id="375" name="Google Shape;375;p15"/>
          <p:cNvCxnSpPr/>
          <p:nvPr/>
        </p:nvCxnSpPr>
        <p:spPr>
          <a:xfrm>
            <a:off x="7454900" y="3746500"/>
            <a:ext cx="609600" cy="0"/>
          </a:xfrm>
          <a:prstGeom prst="straightConnector1">
            <a:avLst/>
          </a:prstGeom>
          <a:noFill/>
          <a:ln cap="flat" cmpd="sng" w="25400">
            <a:solidFill>
              <a:srgbClr val="FC0128"/>
            </a:solidFill>
            <a:prstDash val="solid"/>
            <a:miter lim="800000"/>
            <a:headEnd len="med" w="med" type="stealth"/>
            <a:tailEnd len="med" w="med" type="none"/>
          </a:ln>
        </p:spPr>
      </p:cxnSp>
      <p:cxnSp>
        <p:nvCxnSpPr>
          <p:cNvPr id="376" name="Google Shape;376;p15"/>
          <p:cNvCxnSpPr/>
          <p:nvPr/>
        </p:nvCxnSpPr>
        <p:spPr>
          <a:xfrm>
            <a:off x="7454900" y="4902200"/>
            <a:ext cx="609600" cy="0"/>
          </a:xfrm>
          <a:prstGeom prst="straightConnector1">
            <a:avLst/>
          </a:prstGeom>
          <a:noFill/>
          <a:ln cap="flat" cmpd="sng" w="25400">
            <a:solidFill>
              <a:schemeClr val="hlink"/>
            </a:solidFill>
            <a:prstDash val="solid"/>
            <a:miter lim="800000"/>
            <a:headEnd len="med" w="med" type="stealth"/>
            <a:tailEnd len="med" w="med" type="none"/>
          </a:ln>
        </p:spPr>
      </p:cxnSp>
      <p:sp>
        <p:nvSpPr>
          <p:cNvPr id="377" name="Google Shape;377;p15"/>
          <p:cNvSpPr txBox="1"/>
          <p:nvPr/>
        </p:nvSpPr>
        <p:spPr>
          <a:xfrm>
            <a:off x="728662" y="39957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383" name="Shape 383"/>
        <p:cNvGrpSpPr/>
        <p:nvPr/>
      </p:nvGrpSpPr>
      <p:grpSpPr>
        <a:xfrm>
          <a:off x="0" y="0"/>
          <a:ext cx="0" cy="0"/>
          <a:chOff x="0" y="0"/>
          <a:chExt cx="0" cy="0"/>
        </a:xfrm>
      </p:grpSpPr>
      <p:sp>
        <p:nvSpPr>
          <p:cNvPr id="384" name="Google Shape;384;p1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85" name="Google Shape;385;p1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86" name="Google Shape;386;p1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87" name="Google Shape;387;p1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88" name="Google Shape;388;p16"/>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p1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96" name="Google Shape;396;p1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97" name="Google Shape;397;p1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98" name="Google Shape;398;p1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399" name="Google Shape;399;p17"/>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Composite Columns</a:t>
            </a:r>
            <a:endParaRPr/>
          </a:p>
        </p:txBody>
      </p:sp>
      <p:sp>
        <p:nvSpPr>
          <p:cNvPr id="400" name="Google Shape;400;p17"/>
          <p:cNvSpPr txBox="1"/>
          <p:nvPr>
            <p:ph idx="1" type="body"/>
          </p:nvPr>
        </p:nvSpPr>
        <p:spPr>
          <a:xfrm>
            <a:off x="874712" y="1814512"/>
            <a:ext cx="7385050" cy="3579812"/>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A composite column is a collection of columns that are treated as a unit.</a:t>
            </a:r>
            <a:endParaRPr/>
          </a:p>
          <a:p>
            <a:pPr indent="-400049" lvl="1" marL="919162" rtl="0" algn="l">
              <a:lnSpc>
                <a:spcPct val="95000"/>
              </a:lnSpc>
              <a:spcBef>
                <a:spcPts val="700"/>
              </a:spcBef>
              <a:spcAft>
                <a:spcPts val="0"/>
              </a:spcAft>
              <a:buSzPts val="2000"/>
              <a:buFont typeface="Courier New"/>
              <a:buNone/>
            </a:pPr>
            <a:r>
              <a:rPr b="1" i="0" lang="en-US" sz="2000" u="none">
                <a:solidFill>
                  <a:schemeClr val="lt1"/>
                </a:solidFill>
                <a:latin typeface="Courier New"/>
                <a:ea typeface="Courier New"/>
                <a:cs typeface="Courier New"/>
                <a:sym typeface="Courier New"/>
              </a:rPr>
              <a:t>ROLLUP (a,       	, d)</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To specify composite columns, use the </a:t>
            </a:r>
            <a:r>
              <a:rPr b="1" i="0" lang="en-US" sz="2200" u="none">
                <a:solidFill>
                  <a:schemeClr val="lt1"/>
                </a:solidFill>
                <a:latin typeface="Courier New"/>
                <a:ea typeface="Courier New"/>
                <a:cs typeface="Courier New"/>
                <a:sym typeface="Courier New"/>
              </a:rPr>
              <a:t>GROUP BY </a:t>
            </a:r>
            <a:r>
              <a:rPr b="1" i="0" lang="en-US" sz="2200" u="none">
                <a:solidFill>
                  <a:schemeClr val="lt1"/>
                </a:solidFill>
                <a:latin typeface="Arial"/>
                <a:ea typeface="Arial"/>
                <a:cs typeface="Arial"/>
                <a:sym typeface="Arial"/>
              </a:rPr>
              <a:t>clause to group columns within parentheses so that the Oracle server treats them as a unit while computing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operations.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When used with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composite columns would mean skipping aggregation across certain levels.</a:t>
            </a:r>
            <a:endParaRPr/>
          </a:p>
        </p:txBody>
      </p:sp>
      <p:sp>
        <p:nvSpPr>
          <p:cNvPr id="401" name="Google Shape;401;p17"/>
          <p:cNvSpPr txBox="1"/>
          <p:nvPr/>
        </p:nvSpPr>
        <p:spPr>
          <a:xfrm>
            <a:off x="2743200" y="2438400"/>
            <a:ext cx="1574800" cy="601662"/>
          </a:xfrm>
          <a:prstGeom prst="rect">
            <a:avLst/>
          </a:prstGeom>
          <a:noFill/>
          <a:ln>
            <a:noFill/>
          </a:ln>
          <a:effectLst>
            <a:outerShdw blurRad="63500" dir="2700000" dist="53881">
              <a:srgbClr val="000000"/>
            </a:outerShdw>
          </a:effectLst>
        </p:spPr>
        <p:txBody>
          <a:bodyPr anchorCtr="0" anchor="t" bIns="44450" lIns="90475" spcFirstLastPara="1" rIns="90475" wrap="square" tIns="44450">
            <a:spAutoFit/>
          </a:bodyPr>
          <a:lstStyle/>
          <a:p>
            <a:pPr indent="0" lvl="0" marL="0" marR="0" rtl="0" algn="ctr">
              <a:lnSpc>
                <a:spcPct val="120000"/>
              </a:lnSpc>
              <a:spcBef>
                <a:spcPts val="0"/>
              </a:spcBef>
              <a:spcAft>
                <a:spcPts val="0"/>
              </a:spcAft>
              <a:buClr>
                <a:srgbClr val="FFFFCC"/>
              </a:buClr>
              <a:buSzPts val="2800"/>
              <a:buFont typeface="Courier New"/>
              <a:buNone/>
            </a:pPr>
            <a:r>
              <a:rPr b="1" i="0" lang="en-US" sz="2800" u="none">
                <a:solidFill>
                  <a:srgbClr val="FFFFCC"/>
                </a:solidFill>
                <a:latin typeface="Courier New"/>
                <a:ea typeface="Courier New"/>
                <a:cs typeface="Courier New"/>
                <a:sym typeface="Courier New"/>
              </a:rPr>
              <a:t>(b,c)</a:t>
            </a:r>
            <a:endParaRPr/>
          </a:p>
        </p:txBody>
      </p:sp>
      <p:sp>
        <p:nvSpPr>
          <p:cNvPr id="402" name="Google Shape;402;p17"/>
          <p:cNvSpPr txBox="1"/>
          <p:nvPr/>
        </p:nvSpPr>
        <p:spPr>
          <a:xfrm>
            <a:off x="3048000" y="2590800"/>
            <a:ext cx="990600" cy="3810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33" name="Shape 433"/>
        <p:cNvGrpSpPr/>
        <p:nvPr/>
      </p:nvGrpSpPr>
      <p:grpSpPr>
        <a:xfrm>
          <a:off x="0" y="0"/>
          <a:ext cx="0" cy="0"/>
          <a:chOff x="0" y="0"/>
          <a:chExt cx="0" cy="0"/>
        </a:xfrm>
      </p:grpSpPr>
      <p:sp>
        <p:nvSpPr>
          <p:cNvPr id="434" name="Google Shape;434;p18"/>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35" name="Google Shape;435;p1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36" name="Google Shape;436;p18"/>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37" name="Google Shape;437;p1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38" name="Google Shape;438;p18"/>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pic>
        <p:nvPicPr>
          <p:cNvPr id="445" name="Google Shape;445;p19"/>
          <p:cNvPicPr preferRelativeResize="0"/>
          <p:nvPr/>
        </p:nvPicPr>
        <p:blipFill rotWithShape="1">
          <a:blip r:embed="rId3">
            <a:alphaModFix/>
          </a:blip>
          <a:srcRect b="0" l="0" r="0" t="0"/>
          <a:stretch/>
        </p:blipFill>
        <p:spPr>
          <a:xfrm>
            <a:off x="847725" y="3297237"/>
            <a:ext cx="7524750" cy="1533525"/>
          </a:xfrm>
          <a:prstGeom prst="rect">
            <a:avLst/>
          </a:prstGeom>
          <a:noFill/>
          <a:ln>
            <a:noFill/>
          </a:ln>
        </p:spPr>
      </p:pic>
      <p:pic>
        <p:nvPicPr>
          <p:cNvPr id="446" name="Google Shape;446;p19"/>
          <p:cNvPicPr preferRelativeResize="0"/>
          <p:nvPr/>
        </p:nvPicPr>
        <p:blipFill rotWithShape="1">
          <a:blip r:embed="rId4">
            <a:alphaModFix/>
          </a:blip>
          <a:srcRect b="0" l="0" r="0" t="0"/>
          <a:stretch/>
        </p:blipFill>
        <p:spPr>
          <a:xfrm>
            <a:off x="835025" y="4941887"/>
            <a:ext cx="7524750" cy="276225"/>
          </a:xfrm>
          <a:prstGeom prst="rect">
            <a:avLst/>
          </a:prstGeom>
          <a:noFill/>
          <a:ln>
            <a:noFill/>
          </a:ln>
        </p:spPr>
      </p:pic>
      <p:pic>
        <p:nvPicPr>
          <p:cNvPr id="447" name="Google Shape;447;p19"/>
          <p:cNvPicPr preferRelativeResize="0"/>
          <p:nvPr/>
        </p:nvPicPr>
        <p:blipFill rotWithShape="1">
          <a:blip r:embed="rId5">
            <a:alphaModFix/>
          </a:blip>
          <a:srcRect b="0" l="0" r="0" t="0"/>
          <a:stretch/>
        </p:blipFill>
        <p:spPr>
          <a:xfrm>
            <a:off x="831850" y="5210175"/>
            <a:ext cx="7524750" cy="247650"/>
          </a:xfrm>
          <a:prstGeom prst="rect">
            <a:avLst/>
          </a:prstGeom>
          <a:noFill/>
          <a:ln>
            <a:noFill/>
          </a:ln>
        </p:spPr>
      </p:pic>
      <p:sp>
        <p:nvSpPr>
          <p:cNvPr id="448" name="Google Shape;448;p19"/>
          <p:cNvSpPr txBox="1"/>
          <p:nvPr>
            <p:ph type="title"/>
          </p:nvPr>
        </p:nvSpPr>
        <p:spPr>
          <a:xfrm>
            <a:off x="381000" y="228600"/>
            <a:ext cx="8016875"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Composite Columns: Example</a:t>
            </a:r>
            <a:endParaRPr/>
          </a:p>
        </p:txBody>
      </p:sp>
      <p:sp>
        <p:nvSpPr>
          <p:cNvPr id="449" name="Google Shape;449;p19"/>
          <p:cNvSpPr txBox="1"/>
          <p:nvPr/>
        </p:nvSpPr>
        <p:spPr>
          <a:xfrm>
            <a:off x="876300" y="1652587"/>
            <a:ext cx="7416800" cy="1154112"/>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450" name="Google Shape;450;p19"/>
          <p:cNvSpPr txBox="1"/>
          <p:nvPr/>
        </p:nvSpPr>
        <p:spPr>
          <a:xfrm>
            <a:off x="912812" y="1671637"/>
            <a:ext cx="7315200" cy="114141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job_id, manager_id,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SUM(salary)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  </a:t>
            </a:r>
            <a:br>
              <a:rPr b="1" i="0" lang="en-US" sz="1800" u="none">
                <a:solidFill>
                  <a:schemeClr val="dk2"/>
                </a:solidFill>
                <a:latin typeface="Courier New"/>
                <a:ea typeface="Courier New"/>
                <a:cs typeface="Courier New"/>
                <a:sym typeface="Courier New"/>
              </a:rPr>
            </a:br>
            <a:r>
              <a:rPr b="1" i="0" lang="en-US" sz="1800" u="none">
                <a:solidFill>
                  <a:schemeClr val="dk2"/>
                </a:solidFill>
                <a:latin typeface="Courier New"/>
                <a:ea typeface="Courier New"/>
                <a:cs typeface="Courier New"/>
                <a:sym typeface="Courier New"/>
              </a:rPr>
              <a:t>GROUP BY ROLLUP( department_id,(job_id, manager_id));</a:t>
            </a:r>
            <a:endParaRPr/>
          </a:p>
        </p:txBody>
      </p:sp>
      <p:sp>
        <p:nvSpPr>
          <p:cNvPr id="451" name="Google Shape;451;p19"/>
          <p:cNvSpPr txBox="1"/>
          <p:nvPr/>
        </p:nvSpPr>
        <p:spPr>
          <a:xfrm>
            <a:off x="927100" y="2501900"/>
            <a:ext cx="71628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52" name="Google Shape;452;p19"/>
          <p:cNvSpPr/>
          <p:nvPr/>
        </p:nvSpPr>
        <p:spPr>
          <a:xfrm>
            <a:off x="8547100" y="38481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sp>
        <p:nvSpPr>
          <p:cNvPr id="453" name="Google Shape;453;p19"/>
          <p:cNvSpPr/>
          <p:nvPr/>
        </p:nvSpPr>
        <p:spPr>
          <a:xfrm>
            <a:off x="215900" y="39624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sp>
        <p:nvSpPr>
          <p:cNvPr id="454" name="Google Shape;454;p19"/>
          <p:cNvSpPr/>
          <p:nvPr/>
        </p:nvSpPr>
        <p:spPr>
          <a:xfrm>
            <a:off x="8547100" y="4902200"/>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a:t>
            </a:r>
            <a:endParaRPr/>
          </a:p>
        </p:txBody>
      </p:sp>
      <p:sp>
        <p:nvSpPr>
          <p:cNvPr id="455" name="Google Shape;455;p19"/>
          <p:cNvSpPr txBox="1"/>
          <p:nvPr/>
        </p:nvSpPr>
        <p:spPr>
          <a:xfrm>
            <a:off x="830262" y="46053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grpSp>
        <p:nvGrpSpPr>
          <p:cNvPr id="456" name="Google Shape;456;p19"/>
          <p:cNvGrpSpPr/>
          <p:nvPr/>
        </p:nvGrpSpPr>
        <p:grpSpPr>
          <a:xfrm>
            <a:off x="596900" y="3860800"/>
            <a:ext cx="214312" cy="609600"/>
            <a:chOff x="376" y="2272"/>
            <a:chExt cx="135" cy="384"/>
          </a:xfrm>
        </p:grpSpPr>
        <p:cxnSp>
          <p:nvCxnSpPr>
            <p:cNvPr id="457" name="Google Shape;457;p19"/>
            <p:cNvCxnSpPr/>
            <p:nvPr/>
          </p:nvCxnSpPr>
          <p:spPr>
            <a:xfrm>
              <a:off x="384" y="2280"/>
              <a:ext cx="127"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458" name="Google Shape;458;p19"/>
            <p:cNvCxnSpPr/>
            <p:nvPr/>
          </p:nvCxnSpPr>
          <p:spPr>
            <a:xfrm>
              <a:off x="384" y="2272"/>
              <a:ext cx="0" cy="384"/>
            </a:xfrm>
            <a:prstGeom prst="straightConnector1">
              <a:avLst/>
            </a:prstGeom>
            <a:noFill/>
            <a:ln cap="flat" cmpd="sng" w="25400">
              <a:solidFill>
                <a:schemeClr val="hlink"/>
              </a:solidFill>
              <a:prstDash val="solid"/>
              <a:miter lim="800000"/>
              <a:headEnd len="med" w="med" type="none"/>
              <a:tailEnd len="med" w="med" type="none"/>
            </a:ln>
          </p:spPr>
        </p:cxnSp>
        <p:cxnSp>
          <p:nvCxnSpPr>
            <p:cNvPr id="459" name="Google Shape;459;p19"/>
            <p:cNvCxnSpPr/>
            <p:nvPr/>
          </p:nvCxnSpPr>
          <p:spPr>
            <a:xfrm>
              <a:off x="376" y="2648"/>
              <a:ext cx="127" cy="0"/>
            </a:xfrm>
            <a:prstGeom prst="straightConnector1">
              <a:avLst/>
            </a:prstGeom>
            <a:noFill/>
            <a:ln cap="flat" cmpd="sng" w="25400">
              <a:solidFill>
                <a:schemeClr val="hlink"/>
              </a:solidFill>
              <a:prstDash val="solid"/>
              <a:miter lim="800000"/>
              <a:headEnd len="med" w="med" type="none"/>
              <a:tailEnd len="med" w="med" type="stealth"/>
            </a:ln>
          </p:spPr>
        </p:cxnSp>
      </p:grpSp>
      <p:cxnSp>
        <p:nvCxnSpPr>
          <p:cNvPr id="460" name="Google Shape;460;p19"/>
          <p:cNvCxnSpPr/>
          <p:nvPr/>
        </p:nvCxnSpPr>
        <p:spPr>
          <a:xfrm>
            <a:off x="8343900" y="5080000"/>
            <a:ext cx="203200" cy="0"/>
          </a:xfrm>
          <a:prstGeom prst="straightConnector1">
            <a:avLst/>
          </a:prstGeom>
          <a:noFill/>
          <a:ln cap="flat" cmpd="sng" w="25400">
            <a:solidFill>
              <a:schemeClr val="hlink"/>
            </a:solidFill>
            <a:prstDash val="solid"/>
            <a:miter lim="800000"/>
            <a:headEnd len="med" w="med" type="stealth"/>
            <a:tailEnd len="med" w="med" type="none"/>
          </a:ln>
        </p:spPr>
      </p:cxnSp>
      <p:grpSp>
        <p:nvGrpSpPr>
          <p:cNvPr id="461" name="Google Shape;461;p19"/>
          <p:cNvGrpSpPr/>
          <p:nvPr/>
        </p:nvGrpSpPr>
        <p:grpSpPr>
          <a:xfrm>
            <a:off x="8305800" y="3619500"/>
            <a:ext cx="228600" cy="685800"/>
            <a:chOff x="5232" y="2280"/>
            <a:chExt cx="144" cy="432"/>
          </a:xfrm>
        </p:grpSpPr>
        <p:cxnSp>
          <p:nvCxnSpPr>
            <p:cNvPr id="462" name="Google Shape;462;p19"/>
            <p:cNvCxnSpPr/>
            <p:nvPr/>
          </p:nvCxnSpPr>
          <p:spPr>
            <a:xfrm>
              <a:off x="5248" y="2280"/>
              <a:ext cx="128"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463" name="Google Shape;463;p19"/>
            <p:cNvCxnSpPr/>
            <p:nvPr/>
          </p:nvCxnSpPr>
          <p:spPr>
            <a:xfrm>
              <a:off x="5368" y="2280"/>
              <a:ext cx="0" cy="432"/>
            </a:xfrm>
            <a:prstGeom prst="straightConnector1">
              <a:avLst/>
            </a:prstGeom>
            <a:noFill/>
            <a:ln cap="flat" cmpd="sng" w="25400">
              <a:solidFill>
                <a:schemeClr val="hlink"/>
              </a:solidFill>
              <a:prstDash val="solid"/>
              <a:miter lim="800000"/>
              <a:headEnd len="med" w="med" type="none"/>
              <a:tailEnd len="med" w="med" type="none"/>
            </a:ln>
          </p:spPr>
        </p:cxnSp>
        <p:cxnSp>
          <p:nvCxnSpPr>
            <p:cNvPr id="464" name="Google Shape;464;p19"/>
            <p:cNvCxnSpPr/>
            <p:nvPr/>
          </p:nvCxnSpPr>
          <p:spPr>
            <a:xfrm>
              <a:off x="5240" y="2544"/>
              <a:ext cx="128"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465" name="Google Shape;465;p19"/>
            <p:cNvCxnSpPr/>
            <p:nvPr/>
          </p:nvCxnSpPr>
          <p:spPr>
            <a:xfrm>
              <a:off x="5232" y="2704"/>
              <a:ext cx="128" cy="0"/>
            </a:xfrm>
            <a:prstGeom prst="straightConnector1">
              <a:avLst/>
            </a:prstGeom>
            <a:noFill/>
            <a:ln cap="flat" cmpd="sng" w="25400">
              <a:solidFill>
                <a:schemeClr val="hlink"/>
              </a:solidFill>
              <a:prstDash val="solid"/>
              <a:miter lim="800000"/>
              <a:headEnd len="med" w="med" type="stealth"/>
              <a:tailEnd len="med" w="med" type="none"/>
            </a:ln>
          </p:spPr>
        </p:cxnSp>
      </p:grpSp>
    </p:spTree>
  </p:cSld>
  <p:clrMapOvr>
    <a:masterClrMapping/>
  </p:clrMapOvr>
  <p:transition>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2"/>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14" name="Google Shape;114;p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15" name="Google Shape;115;p2"/>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16" name="Google Shape;116;p2"/>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17" name="Google Shape;117;p2"/>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Objectives</a:t>
            </a:r>
            <a:endParaRPr/>
          </a:p>
        </p:txBody>
      </p:sp>
      <p:sp>
        <p:nvSpPr>
          <p:cNvPr id="118" name="Google Shape;118;p2"/>
          <p:cNvSpPr txBox="1"/>
          <p:nvPr>
            <p:ph idx="1" type="body"/>
          </p:nvPr>
        </p:nvSpPr>
        <p:spPr>
          <a:xfrm>
            <a:off x="874712" y="1814512"/>
            <a:ext cx="7385050" cy="3479800"/>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SzPts val="3000"/>
              <a:buNone/>
            </a:pPr>
            <a:r>
              <a:rPr b="1" i="0" lang="en-US" sz="2400" u="none">
                <a:solidFill>
                  <a:schemeClr val="lt1"/>
                </a:solidFill>
                <a:latin typeface="Arial"/>
                <a:ea typeface="Arial"/>
                <a:cs typeface="Arial"/>
                <a:sym typeface="Arial"/>
              </a:rPr>
              <a:t>After completing this lesson, you should be able </a:t>
            </a:r>
            <a:endParaRPr/>
          </a:p>
          <a:p>
            <a:pPr indent="-404812" lvl="0" marL="404812" rtl="0" algn="l">
              <a:lnSpc>
                <a:spcPct val="95000"/>
              </a:lnSpc>
              <a:spcBef>
                <a:spcPts val="0"/>
              </a:spcBef>
              <a:spcAft>
                <a:spcPts val="0"/>
              </a:spcAft>
              <a:buSzPts val="3000"/>
              <a:buNone/>
            </a:pPr>
            <a:r>
              <a:rPr b="1" i="0" lang="en-US" sz="2400" u="none">
                <a:solidFill>
                  <a:schemeClr val="lt1"/>
                </a:solidFill>
                <a:latin typeface="Arial"/>
                <a:ea typeface="Arial"/>
                <a:cs typeface="Arial"/>
                <a:sym typeface="Arial"/>
              </a:rPr>
              <a:t>to do the following:</a:t>
            </a:r>
            <a:endParaRPr b="1" i="0" sz="2200" u="none">
              <a:solidFill>
                <a:schemeClr val="lt1"/>
              </a:solidFill>
              <a:latin typeface="Arial"/>
              <a:ea typeface="Arial"/>
              <a:cs typeface="Arial"/>
              <a:sym typeface="Arial"/>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operation to produce</a:t>
            </a:r>
            <a:br>
              <a:rPr b="1" i="0" lang="en-US" sz="2200" u="none">
                <a:solidFill>
                  <a:schemeClr val="lt1"/>
                </a:solidFill>
                <a:latin typeface="Arial"/>
                <a:ea typeface="Arial"/>
                <a:cs typeface="Arial"/>
                <a:sym typeface="Arial"/>
              </a:rPr>
            </a:br>
            <a:r>
              <a:rPr b="1" i="0" lang="en-US" sz="2200" u="none">
                <a:solidFill>
                  <a:schemeClr val="lt1"/>
                </a:solidFill>
                <a:latin typeface="Arial"/>
                <a:ea typeface="Arial"/>
                <a:cs typeface="Arial"/>
                <a:sym typeface="Arial"/>
              </a:rPr>
              <a:t>subtotal values </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operation to produce cross-tabulation values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to identify the row values created by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a:t>
            </a:r>
            <a:r>
              <a:rPr b="1" i="0" lang="en-US" sz="2200" u="none">
                <a:solidFill>
                  <a:schemeClr val="lt1"/>
                </a:solidFill>
                <a:latin typeface="Courier New"/>
                <a:ea typeface="Courier New"/>
                <a:cs typeface="Courier New"/>
                <a:sym typeface="Courier New"/>
              </a:rPr>
              <a:t>GROUPING SETS</a:t>
            </a:r>
            <a:r>
              <a:rPr b="1" i="0" lang="en-US" sz="2200" u="none">
                <a:solidFill>
                  <a:schemeClr val="lt1"/>
                </a:solidFill>
                <a:latin typeface="Arial"/>
                <a:ea typeface="Arial"/>
                <a:cs typeface="Arial"/>
                <a:sym typeface="Arial"/>
              </a:rPr>
              <a:t> to produce a single result set </a:t>
            </a:r>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71" name="Shape 471"/>
        <p:cNvGrpSpPr/>
        <p:nvPr/>
      </p:nvGrpSpPr>
      <p:grpSpPr>
        <a:xfrm>
          <a:off x="0" y="0"/>
          <a:ext cx="0" cy="0"/>
          <a:chOff x="0" y="0"/>
          <a:chExt cx="0" cy="0"/>
        </a:xfrm>
      </p:grpSpPr>
      <p:sp>
        <p:nvSpPr>
          <p:cNvPr id="472" name="Google Shape;472;p20"/>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73" name="Google Shape;473;p2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74" name="Google Shape;474;p20"/>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75" name="Google Shape;475;p2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76" name="Google Shape;476;p20"/>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p2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84" name="Google Shape;484;p2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85" name="Google Shape;485;p2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86" name="Google Shape;486;p2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487" name="Google Shape;487;p21"/>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Concatenated Groupings</a:t>
            </a:r>
            <a:endParaRPr/>
          </a:p>
        </p:txBody>
      </p:sp>
      <p:sp>
        <p:nvSpPr>
          <p:cNvPr id="488" name="Google Shape;488;p21"/>
          <p:cNvSpPr txBox="1"/>
          <p:nvPr>
            <p:ph idx="1" type="body"/>
          </p:nvPr>
        </p:nvSpPr>
        <p:spPr>
          <a:xfrm>
            <a:off x="874712" y="1814512"/>
            <a:ext cx="7385050" cy="2867025"/>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Concatenated groupings offer a concise way to generate useful combinations of groupings.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To specify concatenated grouping sets, you separate multiple grouping sets,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and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operations with commas so that the Oracle Server combines them into a single </a:t>
            </a: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clause. </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The result is a cross-product of groupings from each grouping set.</a:t>
            </a:r>
            <a:endParaRPr/>
          </a:p>
        </p:txBody>
      </p:sp>
      <p:sp>
        <p:nvSpPr>
          <p:cNvPr id="489" name="Google Shape;489;p21"/>
          <p:cNvSpPr txBox="1"/>
          <p:nvPr/>
        </p:nvSpPr>
        <p:spPr>
          <a:xfrm>
            <a:off x="1001712" y="5183187"/>
            <a:ext cx="7172325" cy="390525"/>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490" name="Google Shape;490;p21"/>
          <p:cNvSpPr txBox="1"/>
          <p:nvPr/>
        </p:nvSpPr>
        <p:spPr>
          <a:xfrm>
            <a:off x="715962" y="5302250"/>
            <a:ext cx="8324850" cy="392112"/>
          </a:xfrm>
          <a:prstGeom prst="rect">
            <a:avLst/>
          </a:prstGeom>
          <a:noFill/>
          <a:ln>
            <a:noFill/>
          </a:ln>
        </p:spPr>
        <p:txBody>
          <a:bodyPr anchorCtr="0" anchor="ctr" bIns="46025" lIns="92075" spcFirstLastPara="1" rIns="92075" wrap="square" tIns="46025">
            <a:noAutofit/>
          </a:bodyPr>
          <a:lstStyle/>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GROUP BY GROUPING SETS(a, b), GROUPING SETS(c, d)</a:t>
            </a:r>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Courier New"/>
              <a:ea typeface="Courier New"/>
              <a:cs typeface="Courier New"/>
              <a:sym typeface="Courier New"/>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6" name="Shape 496"/>
        <p:cNvGrpSpPr/>
        <p:nvPr/>
      </p:nvGrpSpPr>
      <p:grpSpPr>
        <a:xfrm>
          <a:off x="0" y="0"/>
          <a:ext cx="0" cy="0"/>
          <a:chOff x="0" y="0"/>
          <a:chExt cx="0" cy="0"/>
        </a:xfrm>
      </p:grpSpPr>
      <p:pic>
        <p:nvPicPr>
          <p:cNvPr id="497" name="Google Shape;497;p22"/>
          <p:cNvPicPr preferRelativeResize="0"/>
          <p:nvPr/>
        </p:nvPicPr>
        <p:blipFill rotWithShape="1">
          <a:blip r:embed="rId3">
            <a:alphaModFix/>
          </a:blip>
          <a:srcRect b="0" l="0" r="0" t="0"/>
          <a:stretch/>
        </p:blipFill>
        <p:spPr>
          <a:xfrm>
            <a:off x="774700" y="3305175"/>
            <a:ext cx="7534275" cy="704850"/>
          </a:xfrm>
          <a:prstGeom prst="rect">
            <a:avLst/>
          </a:prstGeom>
          <a:noFill/>
          <a:ln>
            <a:noFill/>
          </a:ln>
        </p:spPr>
      </p:pic>
      <p:pic>
        <p:nvPicPr>
          <p:cNvPr id="498" name="Google Shape;498;p22"/>
          <p:cNvPicPr preferRelativeResize="0"/>
          <p:nvPr/>
        </p:nvPicPr>
        <p:blipFill rotWithShape="1">
          <a:blip r:embed="rId4">
            <a:alphaModFix/>
          </a:blip>
          <a:srcRect b="0" l="0" r="0" t="0"/>
          <a:stretch/>
        </p:blipFill>
        <p:spPr>
          <a:xfrm>
            <a:off x="779462" y="4113212"/>
            <a:ext cx="7534275" cy="485775"/>
          </a:xfrm>
          <a:prstGeom prst="rect">
            <a:avLst/>
          </a:prstGeom>
          <a:noFill/>
          <a:ln>
            <a:noFill/>
          </a:ln>
        </p:spPr>
      </p:pic>
      <p:pic>
        <p:nvPicPr>
          <p:cNvPr id="499" name="Google Shape;499;p22"/>
          <p:cNvPicPr preferRelativeResize="0"/>
          <p:nvPr/>
        </p:nvPicPr>
        <p:blipFill rotWithShape="1">
          <a:blip r:embed="rId5">
            <a:alphaModFix/>
          </a:blip>
          <a:srcRect b="0" l="0" r="0" t="0"/>
          <a:stretch/>
        </p:blipFill>
        <p:spPr>
          <a:xfrm>
            <a:off x="779462" y="4708525"/>
            <a:ext cx="7534275" cy="438150"/>
          </a:xfrm>
          <a:prstGeom prst="rect">
            <a:avLst/>
          </a:prstGeom>
          <a:noFill/>
          <a:ln>
            <a:noFill/>
          </a:ln>
        </p:spPr>
      </p:pic>
      <p:pic>
        <p:nvPicPr>
          <p:cNvPr id="500" name="Google Shape;500;p22"/>
          <p:cNvPicPr preferRelativeResize="0"/>
          <p:nvPr/>
        </p:nvPicPr>
        <p:blipFill rotWithShape="1">
          <a:blip r:embed="rId6">
            <a:alphaModFix/>
          </a:blip>
          <a:srcRect b="0" l="0" r="0" t="0"/>
          <a:stretch/>
        </p:blipFill>
        <p:spPr>
          <a:xfrm>
            <a:off x="788987" y="5265737"/>
            <a:ext cx="7515225" cy="466725"/>
          </a:xfrm>
          <a:prstGeom prst="rect">
            <a:avLst/>
          </a:prstGeom>
          <a:noFill/>
          <a:ln>
            <a:noFill/>
          </a:ln>
        </p:spPr>
      </p:pic>
      <p:pic>
        <p:nvPicPr>
          <p:cNvPr id="501" name="Google Shape;501;p22"/>
          <p:cNvPicPr preferRelativeResize="0"/>
          <p:nvPr/>
        </p:nvPicPr>
        <p:blipFill rotWithShape="1">
          <a:blip r:embed="rId7">
            <a:alphaModFix/>
          </a:blip>
          <a:srcRect b="0" l="0" r="0" t="0"/>
          <a:stretch/>
        </p:blipFill>
        <p:spPr>
          <a:xfrm>
            <a:off x="784225" y="5726112"/>
            <a:ext cx="7524750" cy="257175"/>
          </a:xfrm>
          <a:prstGeom prst="rect">
            <a:avLst/>
          </a:prstGeom>
          <a:noFill/>
          <a:ln>
            <a:noFill/>
          </a:ln>
        </p:spPr>
      </p:pic>
      <p:sp>
        <p:nvSpPr>
          <p:cNvPr id="502" name="Google Shape;502;p22"/>
          <p:cNvSpPr txBox="1"/>
          <p:nvPr/>
        </p:nvSpPr>
        <p:spPr>
          <a:xfrm>
            <a:off x="766762" y="37925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
        <p:nvSpPr>
          <p:cNvPr id="503" name="Google Shape;503;p22"/>
          <p:cNvSpPr txBox="1"/>
          <p:nvPr/>
        </p:nvSpPr>
        <p:spPr>
          <a:xfrm>
            <a:off x="766762" y="43767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
        <p:nvSpPr>
          <p:cNvPr id="504" name="Google Shape;504;p22"/>
          <p:cNvSpPr txBox="1"/>
          <p:nvPr/>
        </p:nvSpPr>
        <p:spPr>
          <a:xfrm>
            <a:off x="766762" y="49355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
        <p:nvSpPr>
          <p:cNvPr id="505" name="Google Shape;505;p22"/>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06" name="Google Shape;506;p22"/>
          <p:cNvSpPr txBox="1"/>
          <p:nvPr>
            <p:ph type="title"/>
          </p:nvPr>
        </p:nvSpPr>
        <p:spPr>
          <a:xfrm>
            <a:off x="381000" y="228600"/>
            <a:ext cx="8763000"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Concatenated Groupings Example</a:t>
            </a:r>
            <a:endParaRPr/>
          </a:p>
        </p:txBody>
      </p:sp>
      <p:sp>
        <p:nvSpPr>
          <p:cNvPr id="507" name="Google Shape;507;p22"/>
          <p:cNvSpPr txBox="1"/>
          <p:nvPr/>
        </p:nvSpPr>
        <p:spPr>
          <a:xfrm>
            <a:off x="774700" y="1270000"/>
            <a:ext cx="7472362" cy="1689100"/>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508" name="Google Shape;508;p22"/>
          <p:cNvSpPr txBox="1"/>
          <p:nvPr/>
        </p:nvSpPr>
        <p:spPr>
          <a:xfrm>
            <a:off x="768350" y="1308100"/>
            <a:ext cx="7315200" cy="161131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job_id, manager_id,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SUM(salary)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a:t>
            </a:r>
            <a:br>
              <a:rPr b="1" i="0" lang="en-US" sz="1800" u="none">
                <a:solidFill>
                  <a:schemeClr val="dk2"/>
                </a:solidFill>
                <a:latin typeface="Courier New"/>
                <a:ea typeface="Courier New"/>
                <a:cs typeface="Courier New"/>
                <a:sym typeface="Courier New"/>
              </a:rPr>
            </a:br>
            <a:r>
              <a:rPr b="1" i="0" lang="en-US" sz="1800" u="none">
                <a:solidFill>
                  <a:schemeClr val="dk2"/>
                </a:solidFill>
                <a:latin typeface="Courier New"/>
                <a:ea typeface="Courier New"/>
                <a:cs typeface="Courier New"/>
                <a:sym typeface="Courier New"/>
              </a:rPr>
              <a:t>GROUP BY department_id,</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ROLLUP(job_id),</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CUBE(manager_id);</a:t>
            </a:r>
            <a:endParaRPr/>
          </a:p>
        </p:txBody>
      </p:sp>
      <p:sp>
        <p:nvSpPr>
          <p:cNvPr id="509" name="Google Shape;509;p22"/>
          <p:cNvSpPr txBox="1"/>
          <p:nvPr/>
        </p:nvSpPr>
        <p:spPr>
          <a:xfrm>
            <a:off x="825500" y="2120900"/>
            <a:ext cx="3454400" cy="8255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10" name="Google Shape;510;p22"/>
          <p:cNvSpPr txBox="1"/>
          <p:nvPr/>
        </p:nvSpPr>
        <p:spPr>
          <a:xfrm>
            <a:off x="766762" y="37925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
        <p:nvSpPr>
          <p:cNvPr id="511" name="Google Shape;511;p22"/>
          <p:cNvSpPr txBox="1"/>
          <p:nvPr/>
        </p:nvSpPr>
        <p:spPr>
          <a:xfrm>
            <a:off x="766762" y="43767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sp>
        <p:nvSpPr>
          <p:cNvPr id="512" name="Google Shape;512;p22"/>
          <p:cNvSpPr txBox="1"/>
          <p:nvPr/>
        </p:nvSpPr>
        <p:spPr>
          <a:xfrm>
            <a:off x="766762" y="4935537"/>
            <a:ext cx="366712" cy="390525"/>
          </a:xfrm>
          <a:prstGeom prst="rect">
            <a:avLst/>
          </a:prstGeom>
          <a:noFill/>
          <a:ln>
            <a:noFill/>
          </a:ln>
        </p:spPr>
        <p:txBody>
          <a:bodyPr anchorCtr="0" anchor="t" bIns="12700" lIns="12700" spcFirstLastPara="1" rIns="12700" wrap="square" tIns="12700">
            <a:spAutoFit/>
          </a:bodyPr>
          <a:lstStyle/>
          <a:p>
            <a:pPr indent="0" lvl="0" marL="0" marR="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a:t>
            </a:r>
            <a:endParaRPr/>
          </a:p>
        </p:txBody>
      </p:sp>
      <p:cxnSp>
        <p:nvCxnSpPr>
          <p:cNvPr id="513" name="Google Shape;513;p22"/>
          <p:cNvCxnSpPr/>
          <p:nvPr/>
        </p:nvCxnSpPr>
        <p:spPr>
          <a:xfrm>
            <a:off x="546100" y="3644900"/>
            <a:ext cx="455612" cy="0"/>
          </a:xfrm>
          <a:prstGeom prst="straightConnector1">
            <a:avLst/>
          </a:prstGeom>
          <a:noFill/>
          <a:ln cap="flat" cmpd="sng" w="25400">
            <a:solidFill>
              <a:schemeClr val="hlink"/>
            </a:solidFill>
            <a:prstDash val="solid"/>
            <a:miter lim="800000"/>
            <a:headEnd len="med" w="med" type="none"/>
            <a:tailEnd len="med" w="med" type="stealth"/>
          </a:ln>
        </p:spPr>
      </p:cxnSp>
      <p:sp>
        <p:nvSpPr>
          <p:cNvPr id="514" name="Google Shape;514;p22"/>
          <p:cNvSpPr/>
          <p:nvPr/>
        </p:nvSpPr>
        <p:spPr>
          <a:xfrm>
            <a:off x="165100" y="3436937"/>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cxnSp>
        <p:nvCxnSpPr>
          <p:cNvPr id="515" name="Google Shape;515;p22"/>
          <p:cNvCxnSpPr/>
          <p:nvPr/>
        </p:nvCxnSpPr>
        <p:spPr>
          <a:xfrm>
            <a:off x="546100" y="4216400"/>
            <a:ext cx="455612" cy="0"/>
          </a:xfrm>
          <a:prstGeom prst="straightConnector1">
            <a:avLst/>
          </a:prstGeom>
          <a:noFill/>
          <a:ln cap="flat" cmpd="sng" w="25400">
            <a:solidFill>
              <a:schemeClr val="hlink"/>
            </a:solidFill>
            <a:prstDash val="solid"/>
            <a:miter lim="800000"/>
            <a:headEnd len="med" w="med" type="none"/>
            <a:tailEnd len="med" w="med" type="stealth"/>
          </a:ln>
        </p:spPr>
      </p:cxnSp>
      <p:sp>
        <p:nvSpPr>
          <p:cNvPr id="516" name="Google Shape;516;p22"/>
          <p:cNvSpPr/>
          <p:nvPr/>
        </p:nvSpPr>
        <p:spPr>
          <a:xfrm>
            <a:off x="165100" y="4008437"/>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cxnSp>
        <p:nvCxnSpPr>
          <p:cNvPr id="517" name="Google Shape;517;p22"/>
          <p:cNvCxnSpPr/>
          <p:nvPr/>
        </p:nvCxnSpPr>
        <p:spPr>
          <a:xfrm>
            <a:off x="546100" y="4826000"/>
            <a:ext cx="455612" cy="0"/>
          </a:xfrm>
          <a:prstGeom prst="straightConnector1">
            <a:avLst/>
          </a:prstGeom>
          <a:noFill/>
          <a:ln cap="flat" cmpd="sng" w="25400">
            <a:solidFill>
              <a:schemeClr val="hlink"/>
            </a:solidFill>
            <a:prstDash val="solid"/>
            <a:miter lim="800000"/>
            <a:headEnd len="med" w="med" type="none"/>
            <a:tailEnd len="med" w="med" type="stealth"/>
          </a:ln>
        </p:spPr>
      </p:cxnSp>
      <p:sp>
        <p:nvSpPr>
          <p:cNvPr id="518" name="Google Shape;518;p22"/>
          <p:cNvSpPr/>
          <p:nvPr/>
        </p:nvSpPr>
        <p:spPr>
          <a:xfrm>
            <a:off x="165100" y="4618037"/>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a:t>
            </a:r>
            <a:endParaRPr/>
          </a:p>
        </p:txBody>
      </p:sp>
      <p:sp>
        <p:nvSpPr>
          <p:cNvPr id="519" name="Google Shape;519;p22"/>
          <p:cNvSpPr/>
          <p:nvPr/>
        </p:nvSpPr>
        <p:spPr>
          <a:xfrm>
            <a:off x="165100" y="5202237"/>
            <a:ext cx="360362" cy="3603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2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4</a:t>
            </a:r>
            <a:endParaRPr/>
          </a:p>
        </p:txBody>
      </p:sp>
      <p:cxnSp>
        <p:nvCxnSpPr>
          <p:cNvPr id="520" name="Google Shape;520;p22"/>
          <p:cNvCxnSpPr/>
          <p:nvPr/>
        </p:nvCxnSpPr>
        <p:spPr>
          <a:xfrm>
            <a:off x="533400" y="5054600"/>
            <a:ext cx="455612"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521" name="Google Shape;521;p22"/>
          <p:cNvCxnSpPr/>
          <p:nvPr/>
        </p:nvCxnSpPr>
        <p:spPr>
          <a:xfrm>
            <a:off x="520700" y="5041900"/>
            <a:ext cx="0" cy="431800"/>
          </a:xfrm>
          <a:prstGeom prst="straightConnector1">
            <a:avLst/>
          </a:prstGeom>
          <a:noFill/>
          <a:ln cap="flat" cmpd="sng" w="25400">
            <a:solidFill>
              <a:schemeClr val="hlink"/>
            </a:solidFill>
            <a:prstDash val="solid"/>
            <a:miter lim="800000"/>
            <a:headEnd len="med" w="med" type="none"/>
            <a:tailEnd len="med" w="med" type="none"/>
          </a:ln>
        </p:spPr>
      </p:cxnSp>
    </p:spTree>
  </p:cSld>
  <p:clrMapOvr>
    <a:masterClrMapping/>
  </p:clrMapOvr>
  <p:transition>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5" name="Shape 525"/>
        <p:cNvGrpSpPr/>
        <p:nvPr/>
      </p:nvGrpSpPr>
      <p:grpSpPr>
        <a:xfrm>
          <a:off x="0" y="0"/>
          <a:ext cx="0" cy="0"/>
          <a:chOff x="0" y="0"/>
          <a:chExt cx="0" cy="0"/>
        </a:xfrm>
      </p:grpSpPr>
      <p:sp>
        <p:nvSpPr>
          <p:cNvPr id="526" name="Google Shape;526;p2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27" name="Google Shape;527;p2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28" name="Google Shape;528;p2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29" name="Google Shape;529;p2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30" name="Google Shape;530;p23"/>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Summary</a:t>
            </a:r>
            <a:endParaRPr/>
          </a:p>
        </p:txBody>
      </p:sp>
      <p:sp>
        <p:nvSpPr>
          <p:cNvPr id="531" name="Google Shape;531;p23"/>
          <p:cNvSpPr txBox="1"/>
          <p:nvPr>
            <p:ph idx="1" type="body"/>
          </p:nvPr>
        </p:nvSpPr>
        <p:spPr>
          <a:xfrm>
            <a:off x="874712" y="1293812"/>
            <a:ext cx="8269287" cy="4265612"/>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SzPts val="2750"/>
              <a:buNone/>
            </a:pPr>
            <a:r>
              <a:rPr b="1" i="0" lang="en-US" sz="2200" u="none">
                <a:solidFill>
                  <a:schemeClr val="lt1"/>
                </a:solidFill>
                <a:latin typeface="Arial"/>
                <a:ea typeface="Arial"/>
                <a:cs typeface="Arial"/>
                <a:sym typeface="Arial"/>
              </a:rPr>
              <a:t>In this lesson, you should have learned how to: </a:t>
            </a:r>
            <a:endParaRPr/>
          </a:p>
          <a:p>
            <a:pPr indent="-404812" lvl="0" marL="404812" rtl="0" algn="l">
              <a:lnSpc>
                <a:spcPct val="80000"/>
              </a:lnSpc>
              <a:spcBef>
                <a:spcPts val="66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operation to produce</a:t>
            </a:r>
            <a:br>
              <a:rPr b="1" i="0" lang="en-US" sz="2200" u="none">
                <a:solidFill>
                  <a:schemeClr val="lt1"/>
                </a:solidFill>
                <a:latin typeface="Arial"/>
                <a:ea typeface="Arial"/>
                <a:cs typeface="Arial"/>
                <a:sym typeface="Arial"/>
              </a:rPr>
            </a:br>
            <a:r>
              <a:rPr b="1" i="0" lang="en-US" sz="2200" u="none">
                <a:solidFill>
                  <a:schemeClr val="lt1"/>
                </a:solidFill>
                <a:latin typeface="Arial"/>
                <a:ea typeface="Arial"/>
                <a:cs typeface="Arial"/>
                <a:sym typeface="Arial"/>
              </a:rPr>
              <a:t>subtotal values </a:t>
            </a:r>
            <a:endParaRPr/>
          </a:p>
          <a:p>
            <a:pPr indent="-404812" lvl="0" marL="404812" rtl="0" algn="l">
              <a:lnSpc>
                <a:spcPct val="80000"/>
              </a:lnSpc>
              <a:spcBef>
                <a:spcPts val="66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operation to produce cross-tabulation values</a:t>
            </a:r>
            <a:endParaRPr/>
          </a:p>
          <a:p>
            <a:pPr indent="-404812" lvl="0" marL="404812" rtl="0" algn="l">
              <a:lnSpc>
                <a:spcPct val="80000"/>
              </a:lnSpc>
              <a:spcBef>
                <a:spcPts val="66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 to identify the row values created by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endParaRPr/>
          </a:p>
          <a:p>
            <a:pPr indent="-404812" lvl="0" marL="404812" rtl="0" algn="l">
              <a:lnSpc>
                <a:spcPct val="80000"/>
              </a:lnSpc>
              <a:spcBef>
                <a:spcPts val="66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GROUPING SETS</a:t>
            </a:r>
            <a:r>
              <a:rPr b="1" i="0" lang="en-US" sz="2200" u="none">
                <a:solidFill>
                  <a:schemeClr val="lt1"/>
                </a:solidFill>
                <a:latin typeface="Arial"/>
                <a:ea typeface="Arial"/>
                <a:cs typeface="Arial"/>
                <a:sym typeface="Arial"/>
              </a:rPr>
              <a:t> syntax to define multiple groupings in the same query</a:t>
            </a:r>
            <a:endParaRPr/>
          </a:p>
          <a:p>
            <a:pPr indent="-404812" lvl="0" marL="404812" rtl="0" algn="l">
              <a:lnSpc>
                <a:spcPct val="80000"/>
              </a:lnSpc>
              <a:spcBef>
                <a:spcPts val="66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clause, to combine expressions in various ways:</a:t>
            </a:r>
            <a:endParaRPr/>
          </a:p>
          <a:p>
            <a:pPr indent="-400049" lvl="1" marL="919162" rtl="0" algn="l">
              <a:lnSpc>
                <a:spcPct val="80000"/>
              </a:lnSpc>
              <a:spcBef>
                <a:spcPts val="600"/>
              </a:spcBef>
              <a:spcAft>
                <a:spcPts val="0"/>
              </a:spcAft>
              <a:buClr>
                <a:schemeClr val="hlink"/>
              </a:buClr>
              <a:buSzPts val="2000"/>
              <a:buFont typeface="Arial"/>
              <a:buChar char="–"/>
            </a:pPr>
            <a:r>
              <a:rPr b="1" i="0" lang="en-US" sz="2000" u="none">
                <a:solidFill>
                  <a:schemeClr val="lt1"/>
                </a:solidFill>
                <a:latin typeface="Arial"/>
                <a:ea typeface="Arial"/>
                <a:cs typeface="Arial"/>
                <a:sym typeface="Arial"/>
              </a:rPr>
              <a:t>Composite columns</a:t>
            </a:r>
            <a:endParaRPr/>
          </a:p>
          <a:p>
            <a:pPr indent="-400049" lvl="1" marL="919162" rtl="0" algn="l">
              <a:lnSpc>
                <a:spcPct val="80000"/>
              </a:lnSpc>
              <a:spcBef>
                <a:spcPts val="600"/>
              </a:spcBef>
              <a:spcAft>
                <a:spcPts val="0"/>
              </a:spcAft>
              <a:buClr>
                <a:schemeClr val="hlink"/>
              </a:buClr>
              <a:buSzPts val="2000"/>
              <a:buFont typeface="Arial"/>
              <a:buChar char="–"/>
            </a:pPr>
            <a:r>
              <a:rPr b="1" i="0" lang="en-US" sz="2000" u="none">
                <a:solidFill>
                  <a:schemeClr val="lt1"/>
                </a:solidFill>
                <a:latin typeface="Arial"/>
                <a:ea typeface="Arial"/>
                <a:cs typeface="Arial"/>
                <a:sym typeface="Arial"/>
              </a:rPr>
              <a:t>Concatenated grouping sets</a:t>
            </a:r>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5" name="Shape 535"/>
        <p:cNvGrpSpPr/>
        <p:nvPr/>
      </p:nvGrpSpPr>
      <p:grpSpPr>
        <a:xfrm>
          <a:off x="0" y="0"/>
          <a:ext cx="0" cy="0"/>
          <a:chOff x="0" y="0"/>
          <a:chExt cx="0" cy="0"/>
        </a:xfrm>
      </p:grpSpPr>
      <p:sp>
        <p:nvSpPr>
          <p:cNvPr id="536" name="Google Shape;536;p2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37" name="Google Shape;537;p2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38" name="Google Shape;538;p2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39" name="Google Shape;539;p2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40" name="Google Shape;540;p24"/>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Practice 17 Overview</a:t>
            </a:r>
            <a:endParaRPr/>
          </a:p>
        </p:txBody>
      </p:sp>
      <p:sp>
        <p:nvSpPr>
          <p:cNvPr id="541" name="Google Shape;541;p24"/>
          <p:cNvSpPr txBox="1"/>
          <p:nvPr>
            <p:ph idx="1" type="body"/>
          </p:nvPr>
        </p:nvSpPr>
        <p:spPr>
          <a:xfrm>
            <a:off x="874712" y="1814512"/>
            <a:ext cx="7385050" cy="2149475"/>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SzPts val="2750"/>
              <a:buNone/>
            </a:pPr>
            <a:r>
              <a:rPr b="1" i="0" lang="en-US" sz="2200" u="none">
                <a:solidFill>
                  <a:schemeClr val="lt1"/>
                </a:solidFill>
                <a:latin typeface="Arial"/>
                <a:ea typeface="Arial"/>
                <a:cs typeface="Arial"/>
                <a:sym typeface="Arial"/>
              </a:rPr>
              <a:t>This practice covers the following topics: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the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operator</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the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operator</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the </a:t>
            </a:r>
            <a:r>
              <a:rPr b="1" i="0" lang="en-US" sz="2200" u="none">
                <a:solidFill>
                  <a:schemeClr val="lt1"/>
                </a:solidFill>
                <a:latin typeface="Courier New"/>
                <a:ea typeface="Courier New"/>
                <a:cs typeface="Courier New"/>
                <a:sym typeface="Courier New"/>
              </a:rPr>
              <a:t>GROUPING</a:t>
            </a:r>
            <a:r>
              <a:rPr b="1" i="0" lang="en-US" sz="2200" u="none">
                <a:solidFill>
                  <a:schemeClr val="lt1"/>
                </a:solidFill>
                <a:latin typeface="Arial"/>
                <a:ea typeface="Arial"/>
                <a:cs typeface="Arial"/>
                <a:sym typeface="Arial"/>
              </a:rPr>
              <a:t> function</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Using </a:t>
            </a:r>
            <a:r>
              <a:rPr b="1" i="0" lang="en-US" sz="2200" u="none">
                <a:solidFill>
                  <a:schemeClr val="lt1"/>
                </a:solidFill>
                <a:latin typeface="Courier New"/>
                <a:ea typeface="Courier New"/>
                <a:cs typeface="Courier New"/>
                <a:sym typeface="Courier New"/>
              </a:rPr>
              <a:t>GROUPING SETS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46" name="Shape 546"/>
        <p:cNvGrpSpPr/>
        <p:nvPr/>
      </p:nvGrpSpPr>
      <p:grpSpPr>
        <a:xfrm>
          <a:off x="0" y="0"/>
          <a:ext cx="0" cy="0"/>
          <a:chOff x="0" y="0"/>
          <a:chExt cx="0" cy="0"/>
        </a:xfrm>
      </p:grpSpPr>
      <p:sp>
        <p:nvSpPr>
          <p:cNvPr id="547" name="Google Shape;547;p2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48" name="Google Shape;548;p2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49" name="Google Shape;549;p2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50" name="Google Shape;550;p2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55" name="Shape 555"/>
        <p:cNvGrpSpPr/>
        <p:nvPr/>
      </p:nvGrpSpPr>
      <p:grpSpPr>
        <a:xfrm>
          <a:off x="0" y="0"/>
          <a:ext cx="0" cy="0"/>
          <a:chOff x="0" y="0"/>
          <a:chExt cx="0" cy="0"/>
        </a:xfrm>
      </p:grpSpPr>
      <p:sp>
        <p:nvSpPr>
          <p:cNvPr id="556" name="Google Shape;556;p2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57" name="Google Shape;557;p2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58" name="Google Shape;558;p2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59" name="Google Shape;559;p2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60" name="Google Shape;560;p26"/>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65" name="Shape 565"/>
        <p:cNvGrpSpPr/>
        <p:nvPr/>
      </p:nvGrpSpPr>
      <p:grpSpPr>
        <a:xfrm>
          <a:off x="0" y="0"/>
          <a:ext cx="0" cy="0"/>
          <a:chOff x="0" y="0"/>
          <a:chExt cx="0" cy="0"/>
        </a:xfrm>
      </p:grpSpPr>
      <p:sp>
        <p:nvSpPr>
          <p:cNvPr id="566" name="Google Shape;566;p2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67" name="Google Shape;567;p2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68" name="Google Shape;568;p2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69" name="Google Shape;569;p2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70" name="Google Shape;570;p27"/>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75" name="Shape 575"/>
        <p:cNvGrpSpPr/>
        <p:nvPr/>
      </p:nvGrpSpPr>
      <p:grpSpPr>
        <a:xfrm>
          <a:off x="0" y="0"/>
          <a:ext cx="0" cy="0"/>
          <a:chOff x="0" y="0"/>
          <a:chExt cx="0" cy="0"/>
        </a:xfrm>
      </p:grpSpPr>
      <p:sp>
        <p:nvSpPr>
          <p:cNvPr id="576" name="Google Shape;576;p28"/>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77" name="Google Shape;577;p2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78" name="Google Shape;578;p28"/>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79" name="Google Shape;579;p28"/>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80" name="Google Shape;580;p28"/>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87" name="Shape 587"/>
        <p:cNvGrpSpPr/>
        <p:nvPr/>
      </p:nvGrpSpPr>
      <p:grpSpPr>
        <a:xfrm>
          <a:off x="0" y="0"/>
          <a:ext cx="0" cy="0"/>
          <a:chOff x="0" y="0"/>
          <a:chExt cx="0" cy="0"/>
        </a:xfrm>
      </p:grpSpPr>
      <p:sp>
        <p:nvSpPr>
          <p:cNvPr id="588" name="Google Shape;588;p29"/>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89" name="Google Shape;589;p2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90" name="Google Shape;590;p29"/>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91" name="Google Shape;591;p2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92" name="Google Shape;592;p29"/>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25" name="Google Shape;125;p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26" name="Google Shape;126;p3"/>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27" name="Google Shape;127;p3"/>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28" name="Google Shape;128;p3"/>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Review of Group Functions</a:t>
            </a:r>
            <a:endParaRPr/>
          </a:p>
        </p:txBody>
      </p:sp>
      <p:sp>
        <p:nvSpPr>
          <p:cNvPr id="129" name="Google Shape;129;p3"/>
          <p:cNvSpPr txBox="1"/>
          <p:nvPr>
            <p:ph idx="1" type="body"/>
          </p:nvPr>
        </p:nvSpPr>
        <p:spPr>
          <a:xfrm>
            <a:off x="874712" y="1600200"/>
            <a:ext cx="7385050" cy="727075"/>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SzPts val="2750"/>
              <a:buNone/>
            </a:pPr>
            <a:r>
              <a:rPr b="1" i="0" lang="en-US" sz="2200" u="none">
                <a:solidFill>
                  <a:schemeClr val="lt1"/>
                </a:solidFill>
                <a:latin typeface="Arial"/>
                <a:ea typeface="Arial"/>
                <a:cs typeface="Arial"/>
                <a:sym typeface="Arial"/>
              </a:rPr>
              <a:t>Group functions operate on sets of rows to give one </a:t>
            </a:r>
            <a:endParaRPr/>
          </a:p>
          <a:p>
            <a:pPr indent="-404812" lvl="0" marL="404812" rtl="0" algn="l">
              <a:lnSpc>
                <a:spcPct val="95000"/>
              </a:lnSpc>
              <a:spcBef>
                <a:spcPts val="0"/>
              </a:spcBef>
              <a:spcAft>
                <a:spcPts val="0"/>
              </a:spcAft>
              <a:buSzPts val="2750"/>
              <a:buNone/>
            </a:pPr>
            <a:r>
              <a:rPr b="1" i="0" lang="en-US" sz="2200" u="none">
                <a:solidFill>
                  <a:schemeClr val="lt1"/>
                </a:solidFill>
                <a:latin typeface="Arial"/>
                <a:ea typeface="Arial"/>
                <a:cs typeface="Arial"/>
                <a:sym typeface="Arial"/>
              </a:rPr>
              <a:t>result per group.</a:t>
            </a:r>
            <a:endParaRPr/>
          </a:p>
        </p:txBody>
      </p:sp>
      <p:sp>
        <p:nvSpPr>
          <p:cNvPr id="130" name="Google Shape;130;p3"/>
          <p:cNvSpPr txBox="1"/>
          <p:nvPr/>
        </p:nvSpPr>
        <p:spPr>
          <a:xfrm>
            <a:off x="1000125" y="2551112"/>
            <a:ext cx="7140575" cy="1681162"/>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131" name="Google Shape;131;p3"/>
          <p:cNvSpPr txBox="1"/>
          <p:nvPr/>
        </p:nvSpPr>
        <p:spPr>
          <a:xfrm>
            <a:off x="1071562" y="2559050"/>
            <a:ext cx="71945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SELECT	[</a:t>
            </a:r>
            <a:r>
              <a:rPr b="1" i="1" lang="en-US" sz="1800" u="none">
                <a:solidFill>
                  <a:srgbClr val="000000"/>
                </a:solidFill>
                <a:latin typeface="Courier New"/>
                <a:ea typeface="Courier New"/>
                <a:cs typeface="Courier New"/>
                <a:sym typeface="Courier New"/>
              </a:rPr>
              <a:t>column</a:t>
            </a: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group_func</a:t>
            </a:r>
            <a:r>
              <a:rPr b="1" i="1" lang="en-US" sz="1800" u="none">
                <a:solidFill>
                  <a:schemeClr val="dk2"/>
                </a:solidFill>
                <a:latin typeface="Courier New"/>
                <a:ea typeface="Courier New"/>
                <a:cs typeface="Courier New"/>
                <a:sym typeface="Courier New"/>
              </a:rPr>
              <a:t>tion(column). .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FROM		</a:t>
            </a:r>
            <a:r>
              <a:rPr b="1" i="1" lang="en-US" sz="1800" u="none">
                <a:solidFill>
                  <a:srgbClr val="000000"/>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[WHERE	</a:t>
            </a:r>
            <a:r>
              <a:rPr b="1" i="1" lang="en-US" sz="1800" u="none">
                <a:solidFill>
                  <a:srgbClr val="000000"/>
                </a:solidFill>
                <a:latin typeface="Courier New"/>
                <a:ea typeface="Courier New"/>
                <a:cs typeface="Courier New"/>
                <a:sym typeface="Courier New"/>
              </a:rPr>
              <a:t>condition</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[GROUP BY	</a:t>
            </a:r>
            <a:r>
              <a:rPr b="1" i="1" lang="en-US" sz="1800" u="none">
                <a:solidFill>
                  <a:srgbClr val="000000"/>
                </a:solidFill>
                <a:latin typeface="Courier New"/>
                <a:ea typeface="Courier New"/>
                <a:cs typeface="Courier New"/>
                <a:sym typeface="Courier New"/>
              </a:rPr>
              <a:t>group_by_expression</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[ORDER BY	</a:t>
            </a:r>
            <a:r>
              <a:rPr b="1" i="1" lang="en-US" sz="1800" u="none">
                <a:solidFill>
                  <a:srgbClr val="000000"/>
                </a:solidFill>
                <a:latin typeface="Courier New"/>
                <a:ea typeface="Courier New"/>
                <a:cs typeface="Courier New"/>
                <a:sym typeface="Courier New"/>
              </a:rPr>
              <a:t>column</a:t>
            </a:r>
            <a:r>
              <a:rPr b="1" i="0" lang="en-US" sz="1800" u="none">
                <a:solidFill>
                  <a:srgbClr val="000000"/>
                </a:solidFill>
                <a:latin typeface="Courier New"/>
                <a:ea typeface="Courier New"/>
                <a:cs typeface="Courier New"/>
                <a:sym typeface="Courier New"/>
              </a:rPr>
              <a:t>];</a:t>
            </a:r>
            <a:endParaRPr/>
          </a:p>
        </p:txBody>
      </p:sp>
      <p:sp>
        <p:nvSpPr>
          <p:cNvPr id="132" name="Google Shape;132;p3"/>
          <p:cNvSpPr txBox="1"/>
          <p:nvPr/>
        </p:nvSpPr>
        <p:spPr>
          <a:xfrm>
            <a:off x="1066800" y="4724400"/>
            <a:ext cx="7129462" cy="1152525"/>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133" name="Google Shape;133;p3"/>
          <p:cNvSpPr txBox="1"/>
          <p:nvPr/>
        </p:nvSpPr>
        <p:spPr>
          <a:xfrm>
            <a:off x="1066800" y="4724400"/>
            <a:ext cx="7265987" cy="1216025"/>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AVG(salary), STDDEV(salary),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COUNT(commission_pct),MAX(hire_date)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job_id LIKE 'SA%';</a:t>
            </a:r>
            <a:endParaRPr/>
          </a:p>
        </p:txBody>
      </p:sp>
      <p:sp>
        <p:nvSpPr>
          <p:cNvPr id="134" name="Google Shape;134;p3"/>
          <p:cNvSpPr txBox="1"/>
          <p:nvPr/>
        </p:nvSpPr>
        <p:spPr>
          <a:xfrm>
            <a:off x="960437" y="4343400"/>
            <a:ext cx="7385100" cy="409500"/>
          </a:xfrm>
          <a:prstGeom prst="rect">
            <a:avLst/>
          </a:prstGeom>
          <a:noFill/>
          <a:ln>
            <a:noFill/>
          </a:ln>
          <a:effectLst>
            <a:outerShdw blurRad="63500" dir="2700000" dist="53881">
              <a:srgbClr val="000000"/>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Example:</a:t>
            </a:r>
            <a:endParaRPr/>
          </a:p>
        </p:txBody>
      </p:sp>
      <p:sp>
        <p:nvSpPr>
          <p:cNvPr id="135" name="Google Shape;135;p3"/>
          <p:cNvSpPr txBox="1"/>
          <p:nvPr/>
        </p:nvSpPr>
        <p:spPr>
          <a:xfrm>
            <a:off x="1143000" y="3429000"/>
            <a:ext cx="46482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36" name="Google Shape;136;p3"/>
          <p:cNvSpPr txBox="1"/>
          <p:nvPr/>
        </p:nvSpPr>
        <p:spPr>
          <a:xfrm>
            <a:off x="4267200" y="2590800"/>
            <a:ext cx="38100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596" name="Shape 596"/>
        <p:cNvGrpSpPr/>
        <p:nvPr/>
      </p:nvGrpSpPr>
      <p:grpSpPr>
        <a:xfrm>
          <a:off x="0" y="0"/>
          <a:ext cx="0" cy="0"/>
          <a:chOff x="0" y="0"/>
          <a:chExt cx="0" cy="0"/>
        </a:xfrm>
      </p:grpSpPr>
      <p:sp>
        <p:nvSpPr>
          <p:cNvPr id="597" name="Google Shape;597;p30"/>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98" name="Google Shape;598;p3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599" name="Google Shape;599;p30"/>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00" name="Google Shape;600;p30"/>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01" name="Google Shape;601;p30"/>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605" name="Shape 605"/>
        <p:cNvGrpSpPr/>
        <p:nvPr/>
      </p:nvGrpSpPr>
      <p:grpSpPr>
        <a:xfrm>
          <a:off x="0" y="0"/>
          <a:ext cx="0" cy="0"/>
          <a:chOff x="0" y="0"/>
          <a:chExt cx="0" cy="0"/>
        </a:xfrm>
      </p:grpSpPr>
      <p:sp>
        <p:nvSpPr>
          <p:cNvPr id="606" name="Google Shape;606;p3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07" name="Google Shape;607;p3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08" name="Google Shape;608;p31"/>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09" name="Google Shape;609;p31"/>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610" name="Google Shape;610;p31"/>
          <p:cNvSpPr txBox="1"/>
          <p:nvPr/>
        </p:nvSpPr>
        <p:spPr>
          <a:xfrm>
            <a:off x="1196975" y="752475"/>
            <a:ext cx="1784350" cy="457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Hidden Slide</a:t>
            </a:r>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614" name="Shape 61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47" name="Google Shape;147;p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48" name="Google Shape;148;p4"/>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49" name="Google Shape;149;p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50" name="Google Shape;150;p4"/>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Review of the </a:t>
            </a:r>
            <a:r>
              <a:rPr b="1" i="0" lang="en-US" sz="2800" u="none">
                <a:solidFill>
                  <a:schemeClr val="lt1"/>
                </a:solidFill>
                <a:latin typeface="Courier New"/>
                <a:ea typeface="Courier New"/>
                <a:cs typeface="Courier New"/>
                <a:sym typeface="Courier New"/>
              </a:rPr>
              <a:t>GROUP BY</a:t>
            </a:r>
            <a:r>
              <a:rPr b="1" i="0" lang="en-US" sz="2800" u="none">
                <a:solidFill>
                  <a:schemeClr val="lt1"/>
                </a:solidFill>
                <a:latin typeface="Arial"/>
                <a:ea typeface="Arial"/>
                <a:cs typeface="Arial"/>
                <a:sym typeface="Arial"/>
              </a:rPr>
              <a:t> Clause</a:t>
            </a:r>
            <a:endParaRPr/>
          </a:p>
        </p:txBody>
      </p:sp>
      <p:sp>
        <p:nvSpPr>
          <p:cNvPr id="151" name="Google Shape;151;p4"/>
          <p:cNvSpPr txBox="1"/>
          <p:nvPr/>
        </p:nvSpPr>
        <p:spPr>
          <a:xfrm>
            <a:off x="933450" y="4552950"/>
            <a:ext cx="7131050" cy="1390650"/>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152" name="Google Shape;152;p4"/>
          <p:cNvSpPr txBox="1"/>
          <p:nvPr/>
        </p:nvSpPr>
        <p:spPr>
          <a:xfrm>
            <a:off x="1001712" y="4684712"/>
            <a:ext cx="6237287" cy="101441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department_id, job_id, SUM(salary),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COUNT(employee_id)</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employees</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department_id, job_id ;</a:t>
            </a:r>
            <a:endParaRPr/>
          </a:p>
        </p:txBody>
      </p:sp>
      <p:sp>
        <p:nvSpPr>
          <p:cNvPr id="153" name="Google Shape;153;p4"/>
          <p:cNvSpPr txBox="1"/>
          <p:nvPr/>
        </p:nvSpPr>
        <p:spPr>
          <a:xfrm>
            <a:off x="957262" y="2290762"/>
            <a:ext cx="7140575" cy="1681162"/>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154" name="Google Shape;154;p4"/>
          <p:cNvSpPr txBox="1"/>
          <p:nvPr/>
        </p:nvSpPr>
        <p:spPr>
          <a:xfrm>
            <a:off x="941387" y="2257425"/>
            <a:ext cx="71945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a:t>
            </a:r>
            <a:r>
              <a:rPr b="1" i="1" lang="en-US" sz="1800" u="none">
                <a:solidFill>
                  <a:schemeClr val="dk2"/>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a:t>
            </a:r>
            <a:r>
              <a:rPr b="1" i="1" lang="en-US" sz="1800" u="none">
                <a:solidFill>
                  <a:schemeClr val="dk2"/>
                </a:solidFill>
                <a:latin typeface="Courier New"/>
                <a:ea typeface="Courier New"/>
                <a:cs typeface="Courier New"/>
                <a:sym typeface="Courier New"/>
              </a:rPr>
              <a:t>condition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a:t>
            </a:r>
            <a:r>
              <a:rPr b="1" i="1" lang="en-US" sz="1800" u="none">
                <a:solidFill>
                  <a:schemeClr val="dk2"/>
                </a:solidFill>
                <a:latin typeface="Courier New"/>
                <a:ea typeface="Courier New"/>
                <a:cs typeface="Courier New"/>
                <a:sym typeface="Courier New"/>
              </a:rPr>
              <a:t>group_by_expression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[ORDER BY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p:txBody>
      </p:sp>
      <p:sp>
        <p:nvSpPr>
          <p:cNvPr id="155" name="Google Shape;155;p4"/>
          <p:cNvSpPr txBox="1"/>
          <p:nvPr/>
        </p:nvSpPr>
        <p:spPr>
          <a:xfrm>
            <a:off x="874712" y="4070350"/>
            <a:ext cx="7385050" cy="409575"/>
          </a:xfrm>
          <a:prstGeom prst="rect">
            <a:avLst/>
          </a:prstGeom>
          <a:noFill/>
          <a:ln>
            <a:noFill/>
          </a:ln>
          <a:effectLst>
            <a:outerShdw blurRad="63500" dir="2700000" dist="53881">
              <a:srgbClr val="000000"/>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Example:</a:t>
            </a:r>
            <a:endParaRPr/>
          </a:p>
        </p:txBody>
      </p:sp>
      <p:sp>
        <p:nvSpPr>
          <p:cNvPr id="156" name="Google Shape;156;p4"/>
          <p:cNvSpPr txBox="1"/>
          <p:nvPr/>
        </p:nvSpPr>
        <p:spPr>
          <a:xfrm>
            <a:off x="960437" y="1731962"/>
            <a:ext cx="7385050" cy="409575"/>
          </a:xfrm>
          <a:prstGeom prst="rect">
            <a:avLst/>
          </a:prstGeom>
          <a:noFill/>
          <a:ln>
            <a:noFill/>
          </a:ln>
          <a:effectLst>
            <a:outerShdw blurRad="63500" dir="2700000" dist="53881">
              <a:srgbClr val="000000"/>
            </a:outerShdw>
          </a:effectLst>
        </p:spPr>
        <p:txBody>
          <a:bodyPr anchorCtr="0" anchor="t" bIns="46025" lIns="92075" spcFirstLastPara="1" rIns="92075" wrap="square" tIns="46025">
            <a:spAutoFit/>
          </a:bodyPr>
          <a:lstStyle/>
          <a:p>
            <a:pPr indent="0" lvl="0" marL="0" marR="0" rtl="0" algn="l">
              <a:lnSpc>
                <a:spcPct val="95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Syntax:</a:t>
            </a:r>
            <a:endParaRPr/>
          </a:p>
        </p:txBody>
      </p:sp>
      <p:sp>
        <p:nvSpPr>
          <p:cNvPr id="157" name="Google Shape;157;p4"/>
          <p:cNvSpPr txBox="1"/>
          <p:nvPr/>
        </p:nvSpPr>
        <p:spPr>
          <a:xfrm>
            <a:off x="4114800" y="2286000"/>
            <a:ext cx="3870325"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1800"/>
              <a:buFont typeface="Courier New"/>
              <a:buNone/>
            </a:pPr>
            <a:r>
              <a:rPr b="1" i="1" lang="en-US" sz="1800" u="none">
                <a:solidFill>
                  <a:schemeClr val="dk2"/>
                </a:solidFill>
                <a:latin typeface="Courier New"/>
                <a:ea typeface="Courier New"/>
                <a:cs typeface="Courier New"/>
                <a:sym typeface="Courier New"/>
              </a:rPr>
              <a:t>group_function(column). . .</a:t>
            </a:r>
            <a:endParaRPr/>
          </a:p>
        </p:txBody>
      </p:sp>
      <p:sp>
        <p:nvSpPr>
          <p:cNvPr id="158" name="Google Shape;158;p4"/>
          <p:cNvSpPr txBox="1"/>
          <p:nvPr/>
        </p:nvSpPr>
        <p:spPr>
          <a:xfrm>
            <a:off x="977900" y="5461000"/>
            <a:ext cx="42926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67" name="Google Shape;167;p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68" name="Google Shape;168;p5"/>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69" name="Google Shape;169;p5"/>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70" name="Google Shape;170;p5"/>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Arial"/>
              <a:buNone/>
            </a:pPr>
            <a:r>
              <a:rPr b="1" i="0" lang="en-US" sz="2800" u="none">
                <a:solidFill>
                  <a:schemeClr val="lt1"/>
                </a:solidFill>
                <a:latin typeface="Arial"/>
                <a:ea typeface="Arial"/>
                <a:cs typeface="Arial"/>
                <a:sym typeface="Arial"/>
              </a:rPr>
              <a:t>Review of the </a:t>
            </a:r>
            <a:r>
              <a:rPr b="1" i="0" lang="en-US" sz="2800" u="none">
                <a:solidFill>
                  <a:schemeClr val="lt1"/>
                </a:solidFill>
                <a:latin typeface="Courier New"/>
                <a:ea typeface="Courier New"/>
                <a:cs typeface="Courier New"/>
                <a:sym typeface="Courier New"/>
              </a:rPr>
              <a:t>HAVING</a:t>
            </a:r>
            <a:r>
              <a:rPr b="1" i="0" lang="en-US" sz="2800" u="none">
                <a:solidFill>
                  <a:schemeClr val="lt1"/>
                </a:solidFill>
                <a:latin typeface="Arial"/>
                <a:ea typeface="Arial"/>
                <a:cs typeface="Arial"/>
                <a:sym typeface="Arial"/>
              </a:rPr>
              <a:t> Clause</a:t>
            </a:r>
            <a:endParaRPr/>
          </a:p>
        </p:txBody>
      </p:sp>
      <p:sp>
        <p:nvSpPr>
          <p:cNvPr id="171" name="Google Shape;171;p5"/>
          <p:cNvSpPr txBox="1"/>
          <p:nvPr>
            <p:ph idx="1" type="body"/>
          </p:nvPr>
        </p:nvSpPr>
        <p:spPr>
          <a:xfrm>
            <a:off x="917575" y="3544887"/>
            <a:ext cx="7385050" cy="1479550"/>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HAVING</a:t>
            </a:r>
            <a:r>
              <a:rPr b="1" i="0" lang="en-US" sz="2200" u="none">
                <a:solidFill>
                  <a:schemeClr val="lt1"/>
                </a:solidFill>
                <a:latin typeface="Arial"/>
                <a:ea typeface="Arial"/>
                <a:cs typeface="Arial"/>
                <a:sym typeface="Arial"/>
              </a:rPr>
              <a:t> clause to specify which groups are to be displayed. </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You further restrict the groups on the basis of a limiting condition.</a:t>
            </a:r>
            <a:endParaRPr/>
          </a:p>
        </p:txBody>
      </p:sp>
      <p:sp>
        <p:nvSpPr>
          <p:cNvPr id="172" name="Google Shape;172;p5"/>
          <p:cNvSpPr txBox="1"/>
          <p:nvPr/>
        </p:nvSpPr>
        <p:spPr>
          <a:xfrm>
            <a:off x="896937" y="1524000"/>
            <a:ext cx="7140575" cy="1905000"/>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173" name="Google Shape;173;p5"/>
          <p:cNvSpPr txBox="1"/>
          <p:nvPr/>
        </p:nvSpPr>
        <p:spPr>
          <a:xfrm>
            <a:off x="914400" y="1676400"/>
            <a:ext cx="69278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 </a:t>
            </a:r>
            <a:r>
              <a:rPr b="1" i="1" lang="en-US" sz="1800" u="none">
                <a:solidFill>
                  <a:schemeClr val="dk2"/>
                </a:solidFill>
                <a:latin typeface="Courier New"/>
                <a:ea typeface="Courier New"/>
                <a:cs typeface="Courier New"/>
                <a:sym typeface="Courier New"/>
              </a:rPr>
              <a:t>group_function(column)...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a:t>
            </a:r>
            <a:r>
              <a:rPr b="1" i="1" lang="en-US" sz="1800" u="none">
                <a:solidFill>
                  <a:schemeClr val="dk2"/>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a:t>
            </a:r>
            <a:r>
              <a:rPr b="1" i="1" lang="en-US" sz="1800" u="none">
                <a:solidFill>
                  <a:schemeClr val="dk2"/>
                </a:solidFill>
                <a:latin typeface="Courier New"/>
                <a:ea typeface="Courier New"/>
                <a:cs typeface="Courier New"/>
                <a:sym typeface="Courier New"/>
              </a:rPr>
              <a:t>condition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a:t>
            </a:r>
            <a:r>
              <a:rPr b="1" i="1" lang="en-US" sz="1800" u="none">
                <a:solidFill>
                  <a:schemeClr val="dk2"/>
                </a:solidFill>
                <a:latin typeface="Courier New"/>
                <a:ea typeface="Courier New"/>
                <a:cs typeface="Courier New"/>
                <a:sym typeface="Courier New"/>
              </a:rPr>
              <a:t>group_by_expression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[HAVING 	</a:t>
            </a:r>
            <a:r>
              <a:rPr b="1" i="1" lang="en-US" sz="1800" u="none">
                <a:solidFill>
                  <a:schemeClr val="dk2"/>
                </a:solidFill>
                <a:latin typeface="Courier New"/>
                <a:ea typeface="Courier New"/>
                <a:cs typeface="Courier New"/>
                <a:sym typeface="Courier New"/>
              </a:rPr>
              <a:t>having_expression</a:t>
            </a:r>
            <a:r>
              <a:rPr b="1" i="0" lang="en-US" sz="18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[ORDER BY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p:txBody>
      </p:sp>
      <p:sp>
        <p:nvSpPr>
          <p:cNvPr id="174" name="Google Shape;174;p5"/>
          <p:cNvSpPr txBox="1"/>
          <p:nvPr/>
        </p:nvSpPr>
        <p:spPr>
          <a:xfrm>
            <a:off x="990600" y="2679700"/>
            <a:ext cx="43434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82" name="Google Shape;182;p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83" name="Google Shape;183;p6"/>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84" name="Google Shape;184;p6"/>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85" name="Google Shape;185;p6"/>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GROUP BY</a:t>
            </a:r>
            <a:r>
              <a:rPr b="1" i="0" lang="en-US" sz="2800" u="none">
                <a:solidFill>
                  <a:schemeClr val="lt1"/>
                </a:solidFill>
                <a:latin typeface="Arial"/>
                <a:ea typeface="Arial"/>
                <a:cs typeface="Arial"/>
                <a:sym typeface="Arial"/>
              </a:rPr>
              <a:t> with </a:t>
            </a:r>
            <a:r>
              <a:rPr b="1" i="0" lang="en-US" sz="2800" u="none">
                <a:solidFill>
                  <a:schemeClr val="lt1"/>
                </a:solidFill>
                <a:latin typeface="Courier New"/>
                <a:ea typeface="Courier New"/>
                <a:cs typeface="Courier New"/>
                <a:sym typeface="Courier New"/>
              </a:rPr>
              <a:t>ROLLUP</a:t>
            </a:r>
            <a:r>
              <a:rPr b="1" i="0" lang="en-US" sz="2800" u="none">
                <a:solidFill>
                  <a:schemeClr val="lt1"/>
                </a:solidFill>
                <a:latin typeface="Arial"/>
                <a:ea typeface="Arial"/>
                <a:cs typeface="Arial"/>
                <a:sym typeface="Arial"/>
              </a:rPr>
              <a:t> and</a:t>
            </a:r>
            <a:br>
              <a:rPr b="1" i="0" lang="en-US" sz="2800" u="none">
                <a:solidFill>
                  <a:schemeClr val="lt1"/>
                </a:solidFill>
                <a:latin typeface="Arial"/>
                <a:ea typeface="Arial"/>
                <a:cs typeface="Arial"/>
                <a:sym typeface="Arial"/>
              </a:rPr>
            </a:br>
            <a:r>
              <a:rPr b="1" i="0" lang="en-US" sz="2800" u="none">
                <a:solidFill>
                  <a:schemeClr val="lt1"/>
                </a:solidFill>
                <a:latin typeface="Courier New"/>
                <a:ea typeface="Courier New"/>
                <a:cs typeface="Courier New"/>
                <a:sym typeface="Courier New"/>
              </a:rPr>
              <a:t>CUBE</a:t>
            </a:r>
            <a:r>
              <a:rPr b="1" i="0" lang="en-US" sz="2800" u="none">
                <a:solidFill>
                  <a:schemeClr val="lt1"/>
                </a:solidFill>
                <a:latin typeface="Arial"/>
                <a:ea typeface="Arial"/>
                <a:cs typeface="Arial"/>
                <a:sym typeface="Arial"/>
              </a:rPr>
              <a:t> Operators</a:t>
            </a:r>
            <a:endParaRPr/>
          </a:p>
        </p:txBody>
      </p:sp>
      <p:sp>
        <p:nvSpPr>
          <p:cNvPr id="186" name="Google Shape;186;p6"/>
          <p:cNvSpPr txBox="1"/>
          <p:nvPr>
            <p:ph idx="1" type="body"/>
          </p:nvPr>
        </p:nvSpPr>
        <p:spPr>
          <a:xfrm>
            <a:off x="874712" y="1814512"/>
            <a:ext cx="7385050" cy="2867025"/>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or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with </a:t>
            </a: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to produce superaggregate rows by cross-referencing columns.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grouping produces a results set containing the regular grouped rows and the subtotal values.</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grouping produces a results set containing the rows from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and cross-tabulation rows.</a:t>
            </a:r>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94" name="Google Shape;194;p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95" name="Google Shape;195;p7"/>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96" name="Google Shape;196;p7"/>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197" name="Google Shape;197;p7"/>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ROLLUP</a:t>
            </a:r>
            <a:r>
              <a:rPr b="1" i="0" lang="en-US" sz="2800" u="none">
                <a:solidFill>
                  <a:schemeClr val="lt1"/>
                </a:solidFill>
                <a:latin typeface="Arial"/>
                <a:ea typeface="Arial"/>
                <a:cs typeface="Arial"/>
                <a:sym typeface="Arial"/>
              </a:rPr>
              <a:t> Operator</a:t>
            </a:r>
            <a:endParaRPr/>
          </a:p>
        </p:txBody>
      </p:sp>
      <p:sp>
        <p:nvSpPr>
          <p:cNvPr id="198" name="Google Shape;198;p7"/>
          <p:cNvSpPr txBox="1"/>
          <p:nvPr>
            <p:ph idx="1" type="body"/>
          </p:nvPr>
        </p:nvSpPr>
        <p:spPr>
          <a:xfrm>
            <a:off x="860425" y="3897312"/>
            <a:ext cx="7385050" cy="1162050"/>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is an extension to the </a:t>
            </a: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clause.</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Use the </a:t>
            </a:r>
            <a:r>
              <a:rPr b="1" i="0" lang="en-US" sz="2200" u="none">
                <a:solidFill>
                  <a:schemeClr val="lt1"/>
                </a:solidFill>
                <a:latin typeface="Courier New"/>
                <a:ea typeface="Courier New"/>
                <a:cs typeface="Courier New"/>
                <a:sym typeface="Courier New"/>
              </a:rPr>
              <a:t>ROLLUP</a:t>
            </a:r>
            <a:r>
              <a:rPr b="1" i="0" lang="en-US" sz="2200" u="none">
                <a:solidFill>
                  <a:schemeClr val="lt1"/>
                </a:solidFill>
                <a:latin typeface="Arial"/>
                <a:ea typeface="Arial"/>
                <a:cs typeface="Arial"/>
                <a:sym typeface="Arial"/>
              </a:rPr>
              <a:t> operation to produce cumulative aggregates, such as subtotals. </a:t>
            </a:r>
            <a:endParaRPr/>
          </a:p>
        </p:txBody>
      </p:sp>
      <p:sp>
        <p:nvSpPr>
          <p:cNvPr id="199" name="Google Shape;199;p7"/>
          <p:cNvSpPr txBox="1"/>
          <p:nvPr/>
        </p:nvSpPr>
        <p:spPr>
          <a:xfrm>
            <a:off x="955675" y="1844675"/>
            <a:ext cx="7140575" cy="1693862"/>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200" name="Google Shape;200;p7"/>
          <p:cNvSpPr txBox="1"/>
          <p:nvPr/>
        </p:nvSpPr>
        <p:spPr>
          <a:xfrm>
            <a:off x="914400" y="1905000"/>
            <a:ext cx="71945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 </a:t>
            </a:r>
            <a:r>
              <a:rPr b="1" i="1" lang="en-US" sz="1800" u="none">
                <a:solidFill>
                  <a:schemeClr val="dk2"/>
                </a:solidFill>
                <a:latin typeface="Courier New"/>
                <a:ea typeface="Courier New"/>
                <a:cs typeface="Courier New"/>
                <a:sym typeface="Courier New"/>
              </a:rPr>
              <a:t>group_function(column). .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a:t>
            </a:r>
            <a:r>
              <a:rPr b="1" i="1" lang="en-US" sz="1800" u="none">
                <a:solidFill>
                  <a:schemeClr val="dk2"/>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a:t>
            </a:r>
            <a:r>
              <a:rPr b="1" i="1" lang="en-US" sz="1800" u="none">
                <a:solidFill>
                  <a:schemeClr val="dk2"/>
                </a:solidFill>
                <a:latin typeface="Courier New"/>
                <a:ea typeface="Courier New"/>
                <a:cs typeface="Courier New"/>
                <a:sym typeface="Courier New"/>
              </a:rPr>
              <a:t>condition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[ROLLUP] </a:t>
            </a:r>
            <a:r>
              <a:rPr b="1" i="1" lang="en-US" sz="1800" u="none">
                <a:solidFill>
                  <a:schemeClr val="dk2"/>
                </a:solidFill>
                <a:latin typeface="Courier New"/>
                <a:ea typeface="Courier New"/>
                <a:cs typeface="Courier New"/>
                <a:sym typeface="Courier New"/>
              </a:rPr>
              <a:t>group_by_expression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[HAVING 	</a:t>
            </a:r>
            <a:r>
              <a:rPr b="1" i="1" lang="en-US" sz="1800" u="none">
                <a:solidFill>
                  <a:schemeClr val="dk2"/>
                </a:solidFill>
                <a:latin typeface="Courier New"/>
                <a:ea typeface="Courier New"/>
                <a:cs typeface="Courier New"/>
                <a:sym typeface="Courier New"/>
              </a:rPr>
              <a:t>having_expression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[ORDER BY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p:txBody>
      </p:sp>
      <p:sp>
        <p:nvSpPr>
          <p:cNvPr id="201" name="Google Shape;201;p7"/>
          <p:cNvSpPr txBox="1"/>
          <p:nvPr/>
        </p:nvSpPr>
        <p:spPr>
          <a:xfrm>
            <a:off x="2743200" y="2667000"/>
            <a:ext cx="1219200" cy="3048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grpSp>
        <p:nvGrpSpPr>
          <p:cNvPr id="208" name="Google Shape;208;p8"/>
          <p:cNvGrpSpPr/>
          <p:nvPr/>
        </p:nvGrpSpPr>
        <p:grpSpPr>
          <a:xfrm>
            <a:off x="1049337" y="2986087"/>
            <a:ext cx="6791325" cy="2406650"/>
            <a:chOff x="661" y="1881"/>
            <a:chExt cx="4278" cy="1516"/>
          </a:xfrm>
        </p:grpSpPr>
        <p:pic>
          <p:nvPicPr>
            <p:cNvPr id="209" name="Google Shape;209;p8"/>
            <p:cNvPicPr preferRelativeResize="0"/>
            <p:nvPr/>
          </p:nvPicPr>
          <p:blipFill rotWithShape="1">
            <a:blip r:embed="rId3">
              <a:alphaModFix/>
            </a:blip>
            <a:srcRect b="0" l="0" r="0" t="0"/>
            <a:stretch/>
          </p:blipFill>
          <p:spPr>
            <a:xfrm>
              <a:off x="664" y="1881"/>
              <a:ext cx="4272" cy="1374"/>
            </a:xfrm>
            <a:prstGeom prst="rect">
              <a:avLst/>
            </a:prstGeom>
            <a:noFill/>
            <a:ln>
              <a:noFill/>
            </a:ln>
          </p:spPr>
        </p:pic>
        <p:pic>
          <p:nvPicPr>
            <p:cNvPr id="210" name="Google Shape;210;p8"/>
            <p:cNvPicPr preferRelativeResize="0"/>
            <p:nvPr/>
          </p:nvPicPr>
          <p:blipFill rotWithShape="1">
            <a:blip r:embed="rId4">
              <a:alphaModFix/>
            </a:blip>
            <a:srcRect b="0" l="0" r="0" t="0"/>
            <a:stretch/>
          </p:blipFill>
          <p:spPr>
            <a:xfrm>
              <a:off x="661" y="3259"/>
              <a:ext cx="4278" cy="138"/>
            </a:xfrm>
            <a:prstGeom prst="rect">
              <a:avLst/>
            </a:prstGeom>
            <a:noFill/>
            <a:ln>
              <a:noFill/>
            </a:ln>
          </p:spPr>
        </p:pic>
      </p:grpSp>
      <p:sp>
        <p:nvSpPr>
          <p:cNvPr id="211" name="Google Shape;211;p8"/>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ROLLUP</a:t>
            </a:r>
            <a:r>
              <a:rPr b="1" i="0" lang="en-US" sz="2800" u="none">
                <a:solidFill>
                  <a:schemeClr val="lt1"/>
                </a:solidFill>
                <a:latin typeface="Arial"/>
                <a:ea typeface="Arial"/>
                <a:cs typeface="Arial"/>
                <a:sym typeface="Arial"/>
              </a:rPr>
              <a:t> Operator Example</a:t>
            </a:r>
            <a:endParaRPr/>
          </a:p>
        </p:txBody>
      </p:sp>
      <p:grpSp>
        <p:nvGrpSpPr>
          <p:cNvPr id="212" name="Google Shape;212;p8"/>
          <p:cNvGrpSpPr/>
          <p:nvPr/>
        </p:nvGrpSpPr>
        <p:grpSpPr>
          <a:xfrm>
            <a:off x="1028700" y="1320800"/>
            <a:ext cx="6811962" cy="1485900"/>
            <a:chOff x="774" y="755"/>
            <a:chExt cx="3995" cy="936"/>
          </a:xfrm>
        </p:grpSpPr>
        <p:sp>
          <p:nvSpPr>
            <p:cNvPr id="213" name="Google Shape;213;p8"/>
            <p:cNvSpPr txBox="1"/>
            <p:nvPr/>
          </p:nvSpPr>
          <p:spPr>
            <a:xfrm>
              <a:off x="804" y="780"/>
              <a:ext cx="3959" cy="883"/>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SELECT   department_id, job_id, SUM(salary)</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FROM     employees  </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WHERE    department_id &lt; 60</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GROUP BY ROLLUP(department_id, job_id);</a:t>
              </a:r>
              <a:endParaRPr/>
            </a:p>
          </p:txBody>
        </p:sp>
        <p:sp>
          <p:nvSpPr>
            <p:cNvPr id="214" name="Google Shape;214;p8"/>
            <p:cNvSpPr txBox="1"/>
            <p:nvPr/>
          </p:nvSpPr>
          <p:spPr>
            <a:xfrm>
              <a:off x="774" y="755"/>
              <a:ext cx="3995" cy="9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grpSp>
      <p:cxnSp>
        <p:nvCxnSpPr>
          <p:cNvPr id="215" name="Google Shape;215;p8"/>
          <p:cNvCxnSpPr/>
          <p:nvPr/>
        </p:nvCxnSpPr>
        <p:spPr>
          <a:xfrm>
            <a:off x="557212" y="3284537"/>
            <a:ext cx="0" cy="1171575"/>
          </a:xfrm>
          <a:prstGeom prst="straightConnector1">
            <a:avLst/>
          </a:prstGeom>
          <a:noFill/>
          <a:ln cap="flat" cmpd="sng" w="25400">
            <a:solidFill>
              <a:schemeClr val="hlink"/>
            </a:solidFill>
            <a:prstDash val="solid"/>
            <a:miter lim="800000"/>
            <a:headEnd len="med" w="med" type="none"/>
            <a:tailEnd len="med" w="med" type="none"/>
          </a:ln>
        </p:spPr>
      </p:cxnSp>
      <p:sp>
        <p:nvSpPr>
          <p:cNvPr id="216" name="Google Shape;216;p8"/>
          <p:cNvSpPr/>
          <p:nvPr/>
        </p:nvSpPr>
        <p:spPr>
          <a:xfrm>
            <a:off x="109537" y="3648075"/>
            <a:ext cx="333375" cy="34448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a:t>
            </a:r>
            <a:endParaRPr/>
          </a:p>
        </p:txBody>
      </p:sp>
      <p:cxnSp>
        <p:nvCxnSpPr>
          <p:cNvPr id="217" name="Google Shape;217;p8"/>
          <p:cNvCxnSpPr/>
          <p:nvPr/>
        </p:nvCxnSpPr>
        <p:spPr>
          <a:xfrm>
            <a:off x="557212" y="3284537"/>
            <a:ext cx="812800"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218" name="Google Shape;218;p8"/>
          <p:cNvCxnSpPr/>
          <p:nvPr/>
        </p:nvCxnSpPr>
        <p:spPr>
          <a:xfrm>
            <a:off x="557212" y="3836987"/>
            <a:ext cx="812800" cy="0"/>
          </a:xfrm>
          <a:prstGeom prst="straightConnector1">
            <a:avLst/>
          </a:prstGeom>
          <a:noFill/>
          <a:ln cap="flat" cmpd="sng" w="25400">
            <a:solidFill>
              <a:schemeClr val="hlink"/>
            </a:solidFill>
            <a:prstDash val="solid"/>
            <a:miter lim="800000"/>
            <a:headEnd len="med" w="med" type="none"/>
            <a:tailEnd len="med" w="med" type="stealth"/>
          </a:ln>
        </p:spPr>
      </p:cxnSp>
      <p:cxnSp>
        <p:nvCxnSpPr>
          <p:cNvPr id="219" name="Google Shape;219;p8"/>
          <p:cNvCxnSpPr/>
          <p:nvPr/>
        </p:nvCxnSpPr>
        <p:spPr>
          <a:xfrm>
            <a:off x="560387" y="4456112"/>
            <a:ext cx="812800" cy="0"/>
          </a:xfrm>
          <a:prstGeom prst="straightConnector1">
            <a:avLst/>
          </a:prstGeom>
          <a:noFill/>
          <a:ln cap="flat" cmpd="sng" w="25400">
            <a:solidFill>
              <a:schemeClr val="hlink"/>
            </a:solidFill>
            <a:prstDash val="solid"/>
            <a:miter lim="800000"/>
            <a:headEnd len="med" w="med" type="none"/>
            <a:tailEnd len="med" w="med" type="stealth"/>
          </a:ln>
        </p:spPr>
      </p:cxnSp>
      <p:sp>
        <p:nvSpPr>
          <p:cNvPr id="220" name="Google Shape;220;p8"/>
          <p:cNvSpPr/>
          <p:nvPr/>
        </p:nvSpPr>
        <p:spPr>
          <a:xfrm>
            <a:off x="8370887" y="3810000"/>
            <a:ext cx="334962" cy="34448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2</a:t>
            </a:r>
            <a:endParaRPr/>
          </a:p>
        </p:txBody>
      </p:sp>
      <p:sp>
        <p:nvSpPr>
          <p:cNvPr id="221" name="Google Shape;221;p8"/>
          <p:cNvSpPr txBox="1"/>
          <p:nvPr/>
        </p:nvSpPr>
        <p:spPr>
          <a:xfrm>
            <a:off x="1384300" y="3263900"/>
            <a:ext cx="6400800" cy="1778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22" name="Google Shape;222;p8"/>
          <p:cNvSpPr txBox="1"/>
          <p:nvPr/>
        </p:nvSpPr>
        <p:spPr>
          <a:xfrm>
            <a:off x="1384300" y="3695700"/>
            <a:ext cx="6400800" cy="3937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23" name="Google Shape;223;p8"/>
          <p:cNvSpPr txBox="1"/>
          <p:nvPr/>
        </p:nvSpPr>
        <p:spPr>
          <a:xfrm>
            <a:off x="1384300" y="4318000"/>
            <a:ext cx="6400800" cy="39370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24" name="Google Shape;224;p8"/>
          <p:cNvSpPr/>
          <p:nvPr/>
        </p:nvSpPr>
        <p:spPr>
          <a:xfrm>
            <a:off x="8356600" y="4889500"/>
            <a:ext cx="349250" cy="34448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a:t>
            </a:r>
            <a:endParaRPr/>
          </a:p>
        </p:txBody>
      </p:sp>
      <p:cxnSp>
        <p:nvCxnSpPr>
          <p:cNvPr id="225" name="Google Shape;225;p8"/>
          <p:cNvCxnSpPr/>
          <p:nvPr/>
        </p:nvCxnSpPr>
        <p:spPr>
          <a:xfrm>
            <a:off x="7861300" y="48006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26" name="Google Shape;226;p8"/>
          <p:cNvCxnSpPr/>
          <p:nvPr/>
        </p:nvCxnSpPr>
        <p:spPr>
          <a:xfrm>
            <a:off x="8343900" y="3543300"/>
            <a:ext cx="0" cy="1270000"/>
          </a:xfrm>
          <a:prstGeom prst="straightConnector1">
            <a:avLst/>
          </a:prstGeom>
          <a:noFill/>
          <a:ln cap="flat" cmpd="sng" w="25400">
            <a:solidFill>
              <a:schemeClr val="hlink"/>
            </a:solidFill>
            <a:prstDash val="solid"/>
            <a:miter lim="800000"/>
            <a:headEnd len="med" w="med" type="none"/>
            <a:tailEnd len="med" w="med" type="none"/>
          </a:ln>
        </p:spPr>
      </p:cxnSp>
      <p:cxnSp>
        <p:nvCxnSpPr>
          <p:cNvPr id="227" name="Google Shape;227;p8"/>
          <p:cNvCxnSpPr/>
          <p:nvPr/>
        </p:nvCxnSpPr>
        <p:spPr>
          <a:xfrm>
            <a:off x="7861300" y="35560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28" name="Google Shape;228;p8"/>
          <p:cNvCxnSpPr/>
          <p:nvPr/>
        </p:nvCxnSpPr>
        <p:spPr>
          <a:xfrm>
            <a:off x="7861300" y="4191000"/>
            <a:ext cx="469900" cy="0"/>
          </a:xfrm>
          <a:prstGeom prst="straightConnector1">
            <a:avLst/>
          </a:prstGeom>
          <a:noFill/>
          <a:ln cap="flat" cmpd="sng" w="25400">
            <a:solidFill>
              <a:schemeClr val="hlink"/>
            </a:solidFill>
            <a:prstDash val="solid"/>
            <a:miter lim="800000"/>
            <a:headEnd len="med" w="med" type="stealth"/>
            <a:tailEnd len="med" w="med" type="none"/>
          </a:ln>
        </p:spPr>
      </p:cxnSp>
      <p:cxnSp>
        <p:nvCxnSpPr>
          <p:cNvPr id="229" name="Google Shape;229;p8"/>
          <p:cNvCxnSpPr/>
          <p:nvPr/>
        </p:nvCxnSpPr>
        <p:spPr>
          <a:xfrm>
            <a:off x="7861300" y="5067300"/>
            <a:ext cx="469900" cy="0"/>
          </a:xfrm>
          <a:prstGeom prst="straightConnector1">
            <a:avLst/>
          </a:prstGeom>
          <a:noFill/>
          <a:ln cap="flat" cmpd="sng" w="25400">
            <a:solidFill>
              <a:schemeClr val="hlink"/>
            </a:solidFill>
            <a:prstDash val="solid"/>
            <a:miter lim="800000"/>
            <a:headEnd len="med" w="med" type="stealth"/>
            <a:tailEnd len="med" w="med" type="none"/>
          </a:ln>
        </p:spPr>
      </p:cxnSp>
      <p:sp>
        <p:nvSpPr>
          <p:cNvPr id="230" name="Google Shape;230;p8"/>
          <p:cNvSpPr txBox="1"/>
          <p:nvPr/>
        </p:nvSpPr>
        <p:spPr>
          <a:xfrm>
            <a:off x="1104900" y="2336800"/>
            <a:ext cx="5257800" cy="304800"/>
          </a:xfrm>
          <a:prstGeom prst="rect">
            <a:avLst/>
          </a:prstGeom>
          <a:noFill/>
          <a:ln cap="flat" cmpd="sng" w="28575">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9"/>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38" name="Google Shape;238;p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39" name="Google Shape;239;p9"/>
          <p:cNvSpPr txBox="1"/>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40" name="Google Shape;240;p9"/>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
        <p:nvSpPr>
          <p:cNvPr id="241" name="Google Shape;241;p9"/>
          <p:cNvSpPr txBox="1"/>
          <p:nvPr>
            <p:ph type="title"/>
          </p:nvPr>
        </p:nvSpPr>
        <p:spPr>
          <a:xfrm>
            <a:off x="863600" y="530225"/>
            <a:ext cx="7408862" cy="881062"/>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lt1"/>
              </a:buClr>
              <a:buSzPts val="2800"/>
              <a:buFont typeface="Courier New"/>
              <a:buNone/>
            </a:pPr>
            <a:r>
              <a:rPr b="1" i="0" lang="en-US" sz="2800" u="none">
                <a:solidFill>
                  <a:schemeClr val="lt1"/>
                </a:solidFill>
                <a:latin typeface="Courier New"/>
                <a:ea typeface="Courier New"/>
                <a:cs typeface="Courier New"/>
                <a:sym typeface="Courier New"/>
              </a:rPr>
              <a:t>CUBE</a:t>
            </a:r>
            <a:r>
              <a:rPr b="1" i="0" lang="en-US" sz="2800" u="none">
                <a:solidFill>
                  <a:schemeClr val="lt1"/>
                </a:solidFill>
                <a:latin typeface="Arial"/>
                <a:ea typeface="Arial"/>
                <a:cs typeface="Arial"/>
                <a:sym typeface="Arial"/>
              </a:rPr>
              <a:t> Operator</a:t>
            </a:r>
            <a:endParaRPr/>
          </a:p>
        </p:txBody>
      </p:sp>
      <p:sp>
        <p:nvSpPr>
          <p:cNvPr id="242" name="Google Shape;242;p9"/>
          <p:cNvSpPr txBox="1"/>
          <p:nvPr>
            <p:ph idx="1" type="body"/>
          </p:nvPr>
        </p:nvSpPr>
        <p:spPr>
          <a:xfrm>
            <a:off x="860425" y="4003675"/>
            <a:ext cx="7385050" cy="1162050"/>
          </a:xfrm>
          <a:prstGeom prst="rect">
            <a:avLst/>
          </a:prstGeom>
          <a:noFill/>
          <a:ln>
            <a:noFill/>
          </a:ln>
        </p:spPr>
        <p:txBody>
          <a:bodyPr anchorCtr="0" anchor="t" bIns="46025" lIns="92075" spcFirstLastPara="1" rIns="92075" wrap="square" tIns="46025">
            <a:spAutoFit/>
          </a:bodyPr>
          <a:lstStyle/>
          <a:p>
            <a:pPr indent="-404812" lvl="0" marL="404812" rtl="0" algn="l">
              <a:lnSpc>
                <a:spcPct val="95000"/>
              </a:lnSpc>
              <a:spcBef>
                <a:spcPts val="0"/>
              </a:spcBef>
              <a:spcAft>
                <a:spcPts val="0"/>
              </a:spcAft>
              <a:buClr>
                <a:schemeClr val="hlink"/>
              </a:buClr>
              <a:buSzPts val="2750"/>
              <a:buFont typeface="Arial"/>
              <a:buChar char="•"/>
            </a:pP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is an extension to the </a:t>
            </a:r>
            <a:r>
              <a:rPr b="1" i="0" lang="en-US" sz="2200" u="none">
                <a:solidFill>
                  <a:schemeClr val="lt1"/>
                </a:solidFill>
                <a:latin typeface="Courier New"/>
                <a:ea typeface="Courier New"/>
                <a:cs typeface="Courier New"/>
                <a:sym typeface="Courier New"/>
              </a:rPr>
              <a:t>GROUP BY</a:t>
            </a:r>
            <a:r>
              <a:rPr b="1" i="0" lang="en-US" sz="2200" u="none">
                <a:solidFill>
                  <a:schemeClr val="lt1"/>
                </a:solidFill>
                <a:latin typeface="Arial"/>
                <a:ea typeface="Arial"/>
                <a:cs typeface="Arial"/>
                <a:sym typeface="Arial"/>
              </a:rPr>
              <a:t> clause.</a:t>
            </a:r>
            <a:endParaRPr/>
          </a:p>
          <a:p>
            <a:pPr indent="-404812" lvl="0" marL="404812" rtl="0" algn="l">
              <a:lnSpc>
                <a:spcPct val="95000"/>
              </a:lnSpc>
              <a:spcBef>
                <a:spcPts val="770"/>
              </a:spcBef>
              <a:spcAft>
                <a:spcPts val="0"/>
              </a:spcAft>
              <a:buClr>
                <a:schemeClr val="hlink"/>
              </a:buClr>
              <a:buSzPts val="2750"/>
              <a:buFont typeface="Arial"/>
              <a:buChar char="•"/>
            </a:pPr>
            <a:r>
              <a:rPr b="1" i="0" lang="en-US" sz="2200" u="none">
                <a:solidFill>
                  <a:schemeClr val="lt1"/>
                </a:solidFill>
                <a:latin typeface="Arial"/>
                <a:ea typeface="Arial"/>
                <a:cs typeface="Arial"/>
                <a:sym typeface="Arial"/>
              </a:rPr>
              <a:t>You can use the </a:t>
            </a:r>
            <a:r>
              <a:rPr b="1" i="0" lang="en-US" sz="2200" u="none">
                <a:solidFill>
                  <a:schemeClr val="lt1"/>
                </a:solidFill>
                <a:latin typeface="Courier New"/>
                <a:ea typeface="Courier New"/>
                <a:cs typeface="Courier New"/>
                <a:sym typeface="Courier New"/>
              </a:rPr>
              <a:t>CUBE</a:t>
            </a:r>
            <a:r>
              <a:rPr b="1" i="0" lang="en-US" sz="2200" u="none">
                <a:solidFill>
                  <a:schemeClr val="lt1"/>
                </a:solidFill>
                <a:latin typeface="Arial"/>
                <a:ea typeface="Arial"/>
                <a:cs typeface="Arial"/>
                <a:sym typeface="Arial"/>
              </a:rPr>
              <a:t> operator to produce cross-tabulation values with a single </a:t>
            </a:r>
            <a:r>
              <a:rPr b="1" i="0" lang="en-US" sz="2200" u="none">
                <a:solidFill>
                  <a:schemeClr val="lt1"/>
                </a:solidFill>
                <a:latin typeface="Courier New"/>
                <a:ea typeface="Courier New"/>
                <a:cs typeface="Courier New"/>
                <a:sym typeface="Courier New"/>
              </a:rPr>
              <a:t>SELECT</a:t>
            </a:r>
            <a:r>
              <a:rPr b="1" i="0" lang="en-US" sz="2200" u="none">
                <a:solidFill>
                  <a:schemeClr val="lt1"/>
                </a:solidFill>
                <a:latin typeface="Arial"/>
                <a:ea typeface="Arial"/>
                <a:cs typeface="Arial"/>
                <a:sym typeface="Arial"/>
              </a:rPr>
              <a:t> statement. </a:t>
            </a:r>
            <a:endParaRPr/>
          </a:p>
        </p:txBody>
      </p:sp>
      <p:sp>
        <p:nvSpPr>
          <p:cNvPr id="243" name="Google Shape;243;p9"/>
          <p:cNvSpPr txBox="1"/>
          <p:nvPr/>
        </p:nvSpPr>
        <p:spPr>
          <a:xfrm>
            <a:off x="896937" y="1801812"/>
            <a:ext cx="7140575" cy="1931987"/>
          </a:xfrm>
          <a:prstGeom prst="rect">
            <a:avLst/>
          </a:prstGeom>
          <a:solidFill>
            <a:srgbClr val="FFFFCC"/>
          </a:solidFill>
          <a:ln cap="flat" cmpd="sng" w="12700">
            <a:solidFill>
              <a:schemeClr val="lt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accent2"/>
              </a:buClr>
              <a:buSzPts val="1800"/>
              <a:buFont typeface="Times New Roman"/>
              <a:buNone/>
            </a:pPr>
            <a:r>
              <a:t/>
            </a:r>
            <a:endParaRPr b="1"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rgbClr val="000000"/>
              </a:solidFill>
              <a:latin typeface="Courier New"/>
              <a:ea typeface="Courier New"/>
              <a:cs typeface="Courier New"/>
              <a:sym typeface="Courier New"/>
            </a:endParaRPr>
          </a:p>
        </p:txBody>
      </p:sp>
      <p:sp>
        <p:nvSpPr>
          <p:cNvPr id="244" name="Google Shape;244;p9"/>
          <p:cNvSpPr txBox="1"/>
          <p:nvPr/>
        </p:nvSpPr>
        <p:spPr>
          <a:xfrm>
            <a:off x="914400" y="1981200"/>
            <a:ext cx="7004050" cy="1490662"/>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SELECT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 </a:t>
            </a:r>
            <a:r>
              <a:rPr b="1" i="1" lang="en-US" sz="1800" u="none">
                <a:solidFill>
                  <a:schemeClr val="dk2"/>
                </a:solidFill>
                <a:latin typeface="Courier New"/>
                <a:ea typeface="Courier New"/>
                <a:cs typeface="Courier New"/>
                <a:sym typeface="Courier New"/>
              </a:rPr>
              <a:t>group_function(column)...</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FROM		</a:t>
            </a:r>
            <a:r>
              <a:rPr b="1" i="1" lang="en-US" sz="1800" u="none">
                <a:solidFill>
                  <a:schemeClr val="dk2"/>
                </a:solidFill>
                <a:latin typeface="Courier New"/>
                <a:ea typeface="Courier New"/>
                <a:cs typeface="Courier New"/>
                <a:sym typeface="Courier New"/>
              </a:rPr>
              <a:t>table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[WHERE	</a:t>
            </a:r>
            <a:r>
              <a:rPr b="1" i="1" lang="en-US" sz="1800" u="none">
                <a:solidFill>
                  <a:schemeClr val="dk2"/>
                </a:solidFill>
                <a:latin typeface="Courier New"/>
                <a:ea typeface="Courier New"/>
                <a:cs typeface="Courier New"/>
                <a:sym typeface="Courier New"/>
              </a:rPr>
              <a:t>condition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[GROUP BY	[CUBE] </a:t>
            </a:r>
            <a:r>
              <a:rPr b="1" i="1" lang="en-US" sz="1800" u="none">
                <a:solidFill>
                  <a:schemeClr val="dk2"/>
                </a:solidFill>
                <a:latin typeface="Courier New"/>
                <a:ea typeface="Courier New"/>
                <a:cs typeface="Courier New"/>
                <a:sym typeface="Courier New"/>
              </a:rPr>
              <a:t>group_by_expression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[HAVING 	</a:t>
            </a:r>
            <a:r>
              <a:rPr b="1" i="1" lang="en-US" sz="1800" u="none">
                <a:solidFill>
                  <a:schemeClr val="dk2"/>
                </a:solidFill>
                <a:latin typeface="Courier New"/>
                <a:ea typeface="Courier New"/>
                <a:cs typeface="Courier New"/>
                <a:sym typeface="Courier New"/>
              </a:rPr>
              <a:t>having_expression</a:t>
            </a: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[ORDER BY	</a:t>
            </a:r>
            <a:r>
              <a:rPr b="1" i="1" lang="en-US" sz="1800" u="none">
                <a:solidFill>
                  <a:schemeClr val="dk2"/>
                </a:solidFill>
                <a:latin typeface="Courier New"/>
                <a:ea typeface="Courier New"/>
                <a:cs typeface="Courier New"/>
                <a:sym typeface="Courier New"/>
              </a:rPr>
              <a:t>column</a:t>
            </a:r>
            <a:r>
              <a:rPr b="1" i="0" lang="en-US" sz="1800" u="none">
                <a:solidFill>
                  <a:schemeClr val="dk2"/>
                </a:solidFill>
                <a:latin typeface="Courier New"/>
                <a:ea typeface="Courier New"/>
                <a:cs typeface="Courier New"/>
                <a:sym typeface="Courier New"/>
              </a:rPr>
              <a:t>];</a:t>
            </a:r>
            <a:endParaRPr/>
          </a:p>
        </p:txBody>
      </p:sp>
      <p:sp>
        <p:nvSpPr>
          <p:cNvPr id="245" name="Google Shape;245;p9"/>
          <p:cNvSpPr txBox="1"/>
          <p:nvPr/>
        </p:nvSpPr>
        <p:spPr>
          <a:xfrm>
            <a:off x="2819400" y="2743200"/>
            <a:ext cx="914400" cy="228600"/>
          </a:xfrm>
          <a:prstGeom prst="rect">
            <a:avLst/>
          </a:prstGeom>
          <a:noFill/>
          <a:ln cap="flat" cmpd="sng" w="25400">
            <a:solidFill>
              <a:srgbClr val="FC01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accent2"/>
              </a:solidFill>
              <a:latin typeface="Times New Roman"/>
              <a:ea typeface="Times New Roman"/>
              <a:cs typeface="Times New Roman"/>
              <a:sym typeface="Times New Roman"/>
            </a:endParaRPr>
          </a:p>
        </p:txBody>
      </p:sp>
    </p:spTree>
  </p:cSld>
  <p:clrMapOvr>
    <a:masterClrMapping/>
  </p:clrMapOvr>
  <p:transition>
    <p:cut/>
  </p:transition>
</p:sld>
</file>

<file path=ppt/theme/theme1.xml><?xml version="1.0" encoding="utf-8"?>
<a:theme xmlns:a="http://schemas.openxmlformats.org/drawingml/2006/main" xmlns:r="http://schemas.openxmlformats.org/officeDocument/2006/relationships" name="9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iplatform_1.0">
  <a:themeElements>
    <a:clrScheme name="iplatform_1.0 1">
      <a:dk1>
        <a:srgbClr val="000000"/>
      </a:dk1>
      <a:lt1>
        <a:srgbClr val="FFFFFF"/>
      </a:lt1>
      <a:dk2>
        <a:srgbClr val="000000"/>
      </a:dk2>
      <a:lt2>
        <a:srgbClr val="FFFFFF"/>
      </a:lt2>
      <a:accent1>
        <a:srgbClr val="DDDDDD"/>
      </a:accent1>
      <a:accent2>
        <a:srgbClr val="969696"/>
      </a:accent2>
      <a:accent3>
        <a:srgbClr val="AAAAAA"/>
      </a:accent3>
      <a:accent4>
        <a:srgbClr val="DADADA"/>
      </a:accent4>
      <a:accent5>
        <a:srgbClr val="EBEBEB"/>
      </a:accent5>
      <a:accent6>
        <a:srgbClr val="878787"/>
      </a:accent6>
      <a:hlink>
        <a:srgbClr val="FF33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Julie Rose</dc:creator>
</cp:coreProperties>
</file>