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2108200" cx="2806700"/>
  <p:notesSz cx="2108200" cy="28067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9" roundtripDataSignature="AMtx7mjjlYH0aINZwlgFn7kL7SxD8gO7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5382F9-8A6C-4D4A-9563-CAFBE6B216C3}">
  <a:tblStyle styleId="{7D5382F9-8A6C-4D4A-9563-CAFBE6B216C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1"/>
            <a:ext cx="913394" cy="141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93614" y="1"/>
            <a:ext cx="914586" cy="141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2665098"/>
            <a:ext cx="913394" cy="1416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93614" y="2665098"/>
            <a:ext cx="914586" cy="1416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2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4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5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6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7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8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9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0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1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1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2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3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3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4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4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5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5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6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6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7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7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8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8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9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9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0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0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1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1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2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2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211059" y="1350514"/>
            <a:ext cx="1686083" cy="11053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425450" y="350838"/>
            <a:ext cx="1257300" cy="94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4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4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5"/>
          <p:cNvSpPr txBox="1"/>
          <p:nvPr>
            <p:ph type="title"/>
          </p:nvPr>
        </p:nvSpPr>
        <p:spPr>
          <a:xfrm>
            <a:off x="690499" y="162305"/>
            <a:ext cx="1432051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5"/>
          <p:cNvSpPr txBox="1"/>
          <p:nvPr>
            <p:ph idx="1" type="body"/>
          </p:nvPr>
        </p:nvSpPr>
        <p:spPr>
          <a:xfrm>
            <a:off x="278129" y="867156"/>
            <a:ext cx="2367280" cy="680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5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5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6"/>
          <p:cNvSpPr txBox="1"/>
          <p:nvPr>
            <p:ph type="ctrTitle"/>
          </p:nvPr>
        </p:nvSpPr>
        <p:spPr>
          <a:xfrm>
            <a:off x="763016" y="160781"/>
            <a:ext cx="1287017" cy="1574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6"/>
          <p:cNvSpPr txBox="1"/>
          <p:nvPr>
            <p:ph idx="1" type="subTitle"/>
          </p:nvPr>
        </p:nvSpPr>
        <p:spPr>
          <a:xfrm>
            <a:off x="421957" y="1180592"/>
            <a:ext cx="1969135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6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7"/>
          <p:cNvSpPr txBox="1"/>
          <p:nvPr>
            <p:ph type="title"/>
          </p:nvPr>
        </p:nvSpPr>
        <p:spPr>
          <a:xfrm>
            <a:off x="690499" y="162305"/>
            <a:ext cx="1432051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7"/>
          <p:cNvSpPr txBox="1"/>
          <p:nvPr>
            <p:ph idx="1" type="body"/>
          </p:nvPr>
        </p:nvSpPr>
        <p:spPr>
          <a:xfrm>
            <a:off x="140652" y="484886"/>
            <a:ext cx="1223676" cy="1391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2" type="body"/>
          </p:nvPr>
        </p:nvSpPr>
        <p:spPr>
          <a:xfrm>
            <a:off x="1448720" y="484886"/>
            <a:ext cx="1223676" cy="1391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7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7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8"/>
          <p:cNvSpPr txBox="1"/>
          <p:nvPr>
            <p:ph type="title"/>
          </p:nvPr>
        </p:nvSpPr>
        <p:spPr>
          <a:xfrm>
            <a:off x="690499" y="162305"/>
            <a:ext cx="1432051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8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/>
          <p:nvPr/>
        </p:nvSpPr>
        <p:spPr>
          <a:xfrm>
            <a:off x="0" y="0"/>
            <a:ext cx="2811780" cy="2108200"/>
          </a:xfrm>
          <a:custGeom>
            <a:rect b="b" l="l" r="r" t="t"/>
            <a:pathLst>
              <a:path extrusionOk="0" h="2108200" w="2811780">
                <a:moveTo>
                  <a:pt x="2811780" y="0"/>
                </a:moveTo>
                <a:lnTo>
                  <a:pt x="0" y="0"/>
                </a:lnTo>
                <a:lnTo>
                  <a:pt x="0" y="2107692"/>
                </a:lnTo>
                <a:lnTo>
                  <a:pt x="2811780" y="2107692"/>
                </a:lnTo>
                <a:lnTo>
                  <a:pt x="281178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33"/>
          <p:cNvSpPr txBox="1"/>
          <p:nvPr>
            <p:ph type="title"/>
          </p:nvPr>
        </p:nvSpPr>
        <p:spPr>
          <a:xfrm>
            <a:off x="690499" y="162305"/>
            <a:ext cx="1432051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33"/>
          <p:cNvSpPr txBox="1"/>
          <p:nvPr>
            <p:ph idx="1" type="body"/>
          </p:nvPr>
        </p:nvSpPr>
        <p:spPr>
          <a:xfrm>
            <a:off x="278129" y="867156"/>
            <a:ext cx="2367280" cy="680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3"/>
          <p:cNvSpPr txBox="1"/>
          <p:nvPr>
            <p:ph idx="11" type="ftr"/>
          </p:nvPr>
        </p:nvSpPr>
        <p:spPr>
          <a:xfrm>
            <a:off x="956437" y="1960626"/>
            <a:ext cx="900176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3"/>
          <p:cNvSpPr txBox="1"/>
          <p:nvPr>
            <p:ph idx="10" type="dt"/>
          </p:nvPr>
        </p:nvSpPr>
        <p:spPr>
          <a:xfrm>
            <a:off x="140652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3"/>
          <p:cNvSpPr txBox="1"/>
          <p:nvPr>
            <p:ph idx="12" type="sldNum"/>
          </p:nvPr>
        </p:nvSpPr>
        <p:spPr>
          <a:xfrm>
            <a:off x="2025396" y="1960626"/>
            <a:ext cx="647001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png"/><Relationship Id="rId4" Type="http://schemas.openxmlformats.org/officeDocument/2006/relationships/image" Target="../media/image31.png"/><Relationship Id="rId5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Relationship Id="rId4" Type="http://schemas.openxmlformats.org/officeDocument/2006/relationships/image" Target="../media/image52.png"/><Relationship Id="rId5" Type="http://schemas.openxmlformats.org/officeDocument/2006/relationships/image" Target="../media/image35.png"/><Relationship Id="rId6" Type="http://schemas.openxmlformats.org/officeDocument/2006/relationships/image" Target="../media/image3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Relationship Id="rId4" Type="http://schemas.openxmlformats.org/officeDocument/2006/relationships/image" Target="../media/image42.png"/><Relationship Id="rId5" Type="http://schemas.openxmlformats.org/officeDocument/2006/relationships/image" Target="../media/image4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1.png"/><Relationship Id="rId4" Type="http://schemas.openxmlformats.org/officeDocument/2006/relationships/image" Target="../media/image4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3.png"/><Relationship Id="rId4" Type="http://schemas.openxmlformats.org/officeDocument/2006/relationships/image" Target="../media/image46.png"/><Relationship Id="rId5" Type="http://schemas.openxmlformats.org/officeDocument/2006/relationships/image" Target="../media/image4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7.png"/><Relationship Id="rId7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5.png"/><Relationship Id="rId4" Type="http://schemas.openxmlformats.org/officeDocument/2006/relationships/image" Target="../media/image4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1.png"/><Relationship Id="rId4" Type="http://schemas.openxmlformats.org/officeDocument/2006/relationships/image" Target="../media/image5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9.png"/><Relationship Id="rId4" Type="http://schemas.openxmlformats.org/officeDocument/2006/relationships/image" Target="../media/image50.png"/><Relationship Id="rId5" Type="http://schemas.openxmlformats.org/officeDocument/2006/relationships/image" Target="../media/image5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3.png"/><Relationship Id="rId4" Type="http://schemas.openxmlformats.org/officeDocument/2006/relationships/image" Target="../media/image56.png"/><Relationship Id="rId5" Type="http://schemas.openxmlformats.org/officeDocument/2006/relationships/image" Target="../media/image6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7.png"/><Relationship Id="rId4" Type="http://schemas.openxmlformats.org/officeDocument/2006/relationships/image" Target="../media/image64.png"/><Relationship Id="rId5" Type="http://schemas.openxmlformats.org/officeDocument/2006/relationships/image" Target="../media/image5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3.png"/><Relationship Id="rId4" Type="http://schemas.openxmlformats.org/officeDocument/2006/relationships/image" Target="../media/image60.png"/><Relationship Id="rId5" Type="http://schemas.openxmlformats.org/officeDocument/2006/relationships/image" Target="../media/image65.png"/><Relationship Id="rId6" Type="http://schemas.openxmlformats.org/officeDocument/2006/relationships/image" Target="../media/image6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2.png"/><Relationship Id="rId4" Type="http://schemas.openxmlformats.org/officeDocument/2006/relationships/image" Target="../media/image66.png"/><Relationship Id="rId5" Type="http://schemas.openxmlformats.org/officeDocument/2006/relationships/image" Target="../media/image58.png"/><Relationship Id="rId6" Type="http://schemas.openxmlformats.org/officeDocument/2006/relationships/image" Target="../media/image6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2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/>
          <p:nvPr/>
        </p:nvSpPr>
        <p:spPr>
          <a:xfrm>
            <a:off x="1119632" y="255523"/>
            <a:ext cx="56642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0">
                <a:solidFill>
                  <a:srgbClr val="95959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8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982726" y="819150"/>
            <a:ext cx="845819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Displaying Data</a:t>
            </a:r>
            <a:endParaRPr sz="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865378" y="948689"/>
            <a:ext cx="108013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from Multiple Tables</a:t>
            </a:r>
            <a:endParaRPr sz="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1-129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0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0"/>
          <p:cNvSpPr txBox="1"/>
          <p:nvPr>
            <p:ph type="title"/>
          </p:nvPr>
        </p:nvSpPr>
        <p:spPr>
          <a:xfrm>
            <a:off x="690499" y="162305"/>
            <a:ext cx="1432051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181609" lvl="0" marL="31305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Qualifying Ambiguous  Column Names</a:t>
            </a:r>
            <a:endParaRPr/>
          </a:p>
        </p:txBody>
      </p:sp>
      <p:sp>
        <p:nvSpPr>
          <p:cNvPr id="184" name="Google Shape;184;p10"/>
          <p:cNvSpPr txBox="1"/>
          <p:nvPr/>
        </p:nvSpPr>
        <p:spPr>
          <a:xfrm>
            <a:off x="284784" y="551815"/>
            <a:ext cx="2218055" cy="591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-125095" lvl="0" marL="137160" marR="128270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table prefixes to qualify column names that  are in multiple tables.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Improve performance by using table prefixes.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5080" rtl="0" algn="l">
              <a:lnSpc>
                <a:spcPct val="118461"/>
              </a:lnSpc>
              <a:spcBef>
                <a:spcPts val="31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Distinguish columns that have identical names but  reside in different tables by using column aliases.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1-130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1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1" name="Google Shape;191;p11"/>
          <p:cNvGrpSpPr/>
          <p:nvPr/>
        </p:nvGrpSpPr>
        <p:grpSpPr>
          <a:xfrm>
            <a:off x="279654" y="867918"/>
            <a:ext cx="2274569" cy="442722"/>
            <a:chOff x="279654" y="867918"/>
            <a:chExt cx="2274569" cy="442722"/>
          </a:xfrm>
        </p:grpSpPr>
        <p:pic>
          <p:nvPicPr>
            <p:cNvPr id="192" name="Google Shape;192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4132" y="882396"/>
              <a:ext cx="2260091" cy="428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11"/>
            <p:cNvSpPr/>
            <p:nvPr/>
          </p:nvSpPr>
          <p:spPr>
            <a:xfrm>
              <a:off x="279654" y="867918"/>
              <a:ext cx="2249805" cy="417830"/>
            </a:xfrm>
            <a:custGeom>
              <a:rect b="b" l="l" r="r" t="t"/>
              <a:pathLst>
                <a:path extrusionOk="0" h="417830" w="2249805">
                  <a:moveTo>
                    <a:pt x="2249424" y="0"/>
                  </a:moveTo>
                  <a:lnTo>
                    <a:pt x="0" y="0"/>
                  </a:lnTo>
                  <a:lnTo>
                    <a:pt x="0" y="417575"/>
                  </a:lnTo>
                  <a:lnTo>
                    <a:pt x="2249424" y="417575"/>
                  </a:lnTo>
                  <a:lnTo>
                    <a:pt x="2249424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279654" y="867918"/>
              <a:ext cx="2249805" cy="417830"/>
            </a:xfrm>
            <a:custGeom>
              <a:rect b="b" l="l" r="r" t="t"/>
              <a:pathLst>
                <a:path extrusionOk="0" h="417830" w="2249805">
                  <a:moveTo>
                    <a:pt x="0" y="417575"/>
                  </a:moveTo>
                  <a:lnTo>
                    <a:pt x="2249424" y="417575"/>
                  </a:lnTo>
                  <a:lnTo>
                    <a:pt x="2249424" y="0"/>
                  </a:lnTo>
                  <a:lnTo>
                    <a:pt x="0" y="0"/>
                  </a:lnTo>
                  <a:lnTo>
                    <a:pt x="0" y="41757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11"/>
          <p:cNvSpPr txBox="1"/>
          <p:nvPr/>
        </p:nvSpPr>
        <p:spPr>
          <a:xfrm>
            <a:off x="279654" y="867918"/>
            <a:ext cx="2249805" cy="41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-294640" lvl="0" marL="315595" marR="84455" rtl="0" algn="l">
              <a:lnSpc>
                <a:spcPct val="14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e.employee_id, e.last_name, e.department_id,  d.department_id, d.location_id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1590" marR="0" rtl="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employees e , departments d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1590" marR="0" rtl="0" algn="l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e.department_id = d.department_id;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11"/>
          <p:cNvSpPr txBox="1"/>
          <p:nvPr>
            <p:ph type="title"/>
          </p:nvPr>
        </p:nvSpPr>
        <p:spPr>
          <a:xfrm>
            <a:off x="880999" y="161670"/>
            <a:ext cx="1042669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Table Aliases</a:t>
            </a:r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285369" y="543525"/>
            <a:ext cx="2003425" cy="274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Simplify queries by using table aliases.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Improve performance by using table prefixes.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1"/>
          <p:cNvSpPr/>
          <p:nvPr/>
        </p:nvSpPr>
        <p:spPr>
          <a:xfrm>
            <a:off x="578358" y="889254"/>
            <a:ext cx="1262380" cy="384175"/>
          </a:xfrm>
          <a:custGeom>
            <a:rect b="b" l="l" r="r" t="t"/>
            <a:pathLst>
              <a:path extrusionOk="0" h="384175" w="1262380">
                <a:moveTo>
                  <a:pt x="0" y="88392"/>
                </a:moveTo>
                <a:lnTo>
                  <a:pt x="86867" y="88392"/>
                </a:lnTo>
                <a:lnTo>
                  <a:pt x="86867" y="4572"/>
                </a:lnTo>
                <a:lnTo>
                  <a:pt x="0" y="4572"/>
                </a:lnTo>
                <a:lnTo>
                  <a:pt x="0" y="88392"/>
                </a:lnTo>
                <a:close/>
              </a:path>
              <a:path extrusionOk="0" h="384175" w="1262380">
                <a:moveTo>
                  <a:pt x="627888" y="85344"/>
                </a:moveTo>
                <a:lnTo>
                  <a:pt x="713232" y="85344"/>
                </a:lnTo>
                <a:lnTo>
                  <a:pt x="713232" y="0"/>
                </a:lnTo>
                <a:lnTo>
                  <a:pt x="627888" y="0"/>
                </a:lnTo>
                <a:lnTo>
                  <a:pt x="627888" y="85344"/>
                </a:lnTo>
                <a:close/>
              </a:path>
              <a:path extrusionOk="0" h="384175" w="1262380">
                <a:moveTo>
                  <a:pt x="1175004" y="85344"/>
                </a:moveTo>
                <a:lnTo>
                  <a:pt x="1261872" y="85344"/>
                </a:lnTo>
                <a:lnTo>
                  <a:pt x="1261872" y="0"/>
                </a:lnTo>
                <a:lnTo>
                  <a:pt x="1175004" y="0"/>
                </a:lnTo>
                <a:lnTo>
                  <a:pt x="1175004" y="85344"/>
                </a:lnTo>
                <a:close/>
              </a:path>
              <a:path extrusionOk="0" h="384175" w="1262380">
                <a:moveTo>
                  <a:pt x="1524" y="190500"/>
                </a:moveTo>
                <a:lnTo>
                  <a:pt x="88391" y="190500"/>
                </a:lnTo>
                <a:lnTo>
                  <a:pt x="88391" y="106680"/>
                </a:lnTo>
                <a:lnTo>
                  <a:pt x="1524" y="106680"/>
                </a:lnTo>
                <a:lnTo>
                  <a:pt x="1524" y="190500"/>
                </a:lnTo>
                <a:close/>
              </a:path>
              <a:path extrusionOk="0" h="384175" w="1262380">
                <a:moveTo>
                  <a:pt x="719328" y="184404"/>
                </a:moveTo>
                <a:lnTo>
                  <a:pt x="806196" y="184404"/>
                </a:lnTo>
                <a:lnTo>
                  <a:pt x="806196" y="99060"/>
                </a:lnTo>
                <a:lnTo>
                  <a:pt x="719328" y="99060"/>
                </a:lnTo>
                <a:lnTo>
                  <a:pt x="719328" y="184404"/>
                </a:lnTo>
                <a:close/>
              </a:path>
              <a:path extrusionOk="0" h="384175" w="1262380">
                <a:moveTo>
                  <a:pt x="411480" y="289560"/>
                </a:moveTo>
                <a:lnTo>
                  <a:pt x="496824" y="289560"/>
                </a:lnTo>
                <a:lnTo>
                  <a:pt x="496824" y="205740"/>
                </a:lnTo>
                <a:lnTo>
                  <a:pt x="411480" y="205740"/>
                </a:lnTo>
                <a:lnTo>
                  <a:pt x="411480" y="289560"/>
                </a:lnTo>
                <a:close/>
              </a:path>
              <a:path extrusionOk="0" h="384175" w="1262380">
                <a:moveTo>
                  <a:pt x="1085088" y="281940"/>
                </a:moveTo>
                <a:lnTo>
                  <a:pt x="1170432" y="281940"/>
                </a:lnTo>
                <a:lnTo>
                  <a:pt x="1170432" y="198120"/>
                </a:lnTo>
                <a:lnTo>
                  <a:pt x="1085088" y="198120"/>
                </a:lnTo>
                <a:lnTo>
                  <a:pt x="1085088" y="281940"/>
                </a:lnTo>
                <a:close/>
              </a:path>
              <a:path extrusionOk="0" h="384175" w="1262380">
                <a:moveTo>
                  <a:pt x="3048" y="381000"/>
                </a:moveTo>
                <a:lnTo>
                  <a:pt x="89915" y="381000"/>
                </a:lnTo>
                <a:lnTo>
                  <a:pt x="89915" y="297180"/>
                </a:lnTo>
                <a:lnTo>
                  <a:pt x="3048" y="297180"/>
                </a:lnTo>
                <a:lnTo>
                  <a:pt x="3048" y="381000"/>
                </a:lnTo>
                <a:close/>
              </a:path>
              <a:path extrusionOk="0" h="384175" w="1262380">
                <a:moveTo>
                  <a:pt x="758952" y="384048"/>
                </a:moveTo>
                <a:lnTo>
                  <a:pt x="845820" y="384048"/>
                </a:lnTo>
                <a:lnTo>
                  <a:pt x="845820" y="300228"/>
                </a:lnTo>
                <a:lnTo>
                  <a:pt x="758952" y="300228"/>
                </a:lnTo>
                <a:lnTo>
                  <a:pt x="758952" y="384048"/>
                </a:lnTo>
                <a:close/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1-131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2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2"/>
          <p:cNvSpPr txBox="1"/>
          <p:nvPr>
            <p:ph type="title"/>
          </p:nvPr>
        </p:nvSpPr>
        <p:spPr>
          <a:xfrm>
            <a:off x="613663" y="162305"/>
            <a:ext cx="157543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Joining More than Two Tables</a:t>
            </a:r>
            <a:endParaRPr/>
          </a:p>
        </p:txBody>
      </p:sp>
      <p:sp>
        <p:nvSpPr>
          <p:cNvPr id="206" name="Google Shape;206;p12"/>
          <p:cNvSpPr txBox="1"/>
          <p:nvPr/>
        </p:nvSpPr>
        <p:spPr>
          <a:xfrm>
            <a:off x="179628" y="366140"/>
            <a:ext cx="45085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p12"/>
          <p:cNvSpPr txBox="1"/>
          <p:nvPr/>
        </p:nvSpPr>
        <p:spPr>
          <a:xfrm>
            <a:off x="1087374" y="366140"/>
            <a:ext cx="134747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DEPARTMENTS	LOCATIONS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08" name="Google Shape;208;p12"/>
          <p:cNvGrpSpPr/>
          <p:nvPr/>
        </p:nvGrpSpPr>
        <p:grpSpPr>
          <a:xfrm>
            <a:off x="185928" y="489203"/>
            <a:ext cx="2566414" cy="1075943"/>
            <a:chOff x="185928" y="489203"/>
            <a:chExt cx="2566414" cy="1075943"/>
          </a:xfrm>
        </p:grpSpPr>
        <p:pic>
          <p:nvPicPr>
            <p:cNvPr id="209" name="Google Shape;209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5928" y="489203"/>
              <a:ext cx="819912" cy="9768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5928" y="1499615"/>
              <a:ext cx="819912" cy="655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74419" y="489203"/>
              <a:ext cx="813816" cy="6019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1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72895" y="1092707"/>
              <a:ext cx="809244" cy="670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1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35479" y="489203"/>
              <a:ext cx="816863" cy="4145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" name="Google Shape;214;p12"/>
          <p:cNvSpPr txBox="1"/>
          <p:nvPr/>
        </p:nvSpPr>
        <p:spPr>
          <a:xfrm>
            <a:off x="172313" y="1339629"/>
            <a:ext cx="2254250" cy="567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249554" marR="5080" rtl="0" algn="l">
              <a:lnSpc>
                <a:spcPct val="118461"/>
              </a:lnSpc>
              <a:spcBef>
                <a:spcPts val="69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join </a:t>
            </a:r>
            <a:r>
              <a:rPr b="1" i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tables together, you need a minimum of  n-1 join conditions. For example, to join three  tables, a minimum of two joins is required.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2"/>
          <p:cNvSpPr/>
          <p:nvPr/>
        </p:nvSpPr>
        <p:spPr>
          <a:xfrm>
            <a:off x="540258" y="500633"/>
            <a:ext cx="1734820" cy="963294"/>
          </a:xfrm>
          <a:custGeom>
            <a:rect b="b" l="l" r="r" t="t"/>
            <a:pathLst>
              <a:path extrusionOk="0" h="963294" w="1734820">
                <a:moveTo>
                  <a:pt x="0" y="963167"/>
                </a:moveTo>
                <a:lnTo>
                  <a:pt x="975359" y="963167"/>
                </a:lnTo>
                <a:lnTo>
                  <a:pt x="975359" y="4571"/>
                </a:lnTo>
                <a:lnTo>
                  <a:pt x="0" y="4571"/>
                </a:lnTo>
                <a:lnTo>
                  <a:pt x="0" y="963167"/>
                </a:lnTo>
                <a:close/>
              </a:path>
              <a:path extrusionOk="0" h="963294" w="1734820">
                <a:moveTo>
                  <a:pt x="987551" y="580644"/>
                </a:moveTo>
                <a:lnTo>
                  <a:pt x="1734311" y="580644"/>
                </a:lnTo>
                <a:lnTo>
                  <a:pt x="1734311" y="0"/>
                </a:lnTo>
                <a:lnTo>
                  <a:pt x="987551" y="0"/>
                </a:lnTo>
                <a:lnTo>
                  <a:pt x="987551" y="580644"/>
                </a:lnTo>
                <a:close/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1-132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3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6568" y="530351"/>
            <a:ext cx="920496" cy="48615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3"/>
          <p:cNvSpPr txBox="1"/>
          <p:nvPr>
            <p:ph type="title"/>
          </p:nvPr>
        </p:nvSpPr>
        <p:spPr>
          <a:xfrm>
            <a:off x="1018159" y="162305"/>
            <a:ext cx="76898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Non-Equijoins</a:t>
            </a:r>
            <a:endParaRPr/>
          </a:p>
        </p:txBody>
      </p:sp>
      <p:sp>
        <p:nvSpPr>
          <p:cNvPr id="224" name="Google Shape;224;p13"/>
          <p:cNvSpPr txBox="1"/>
          <p:nvPr/>
        </p:nvSpPr>
        <p:spPr>
          <a:xfrm>
            <a:off x="372237" y="400939"/>
            <a:ext cx="4470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p13"/>
          <p:cNvSpPr txBox="1"/>
          <p:nvPr/>
        </p:nvSpPr>
        <p:spPr>
          <a:xfrm>
            <a:off x="1377442" y="400939"/>
            <a:ext cx="49403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JOB_GRADES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13"/>
          <p:cNvSpPr/>
          <p:nvPr/>
        </p:nvSpPr>
        <p:spPr>
          <a:xfrm>
            <a:off x="1660398" y="541781"/>
            <a:ext cx="741045" cy="457200"/>
          </a:xfrm>
          <a:custGeom>
            <a:rect b="b" l="l" r="r" t="t"/>
            <a:pathLst>
              <a:path extrusionOk="0" h="457200" w="741044">
                <a:moveTo>
                  <a:pt x="0" y="457200"/>
                </a:moveTo>
                <a:lnTo>
                  <a:pt x="740663" y="457200"/>
                </a:lnTo>
                <a:lnTo>
                  <a:pt x="740663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3"/>
          <p:cNvSpPr txBox="1"/>
          <p:nvPr/>
        </p:nvSpPr>
        <p:spPr>
          <a:xfrm>
            <a:off x="1621028" y="1283258"/>
            <a:ext cx="973455" cy="537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1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Salary in the </a:t>
            </a:r>
            <a:r>
              <a:rPr b="1" lang="en-US" sz="600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EMPLOYEES  </a:t>
            </a:r>
            <a:r>
              <a:rPr b="1" lang="en-US" sz="6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table must be between  lowest salary and highest  salary in the </a:t>
            </a:r>
            <a:r>
              <a:rPr b="1" lang="en-US" sz="600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JOB_GRADES  </a:t>
            </a:r>
            <a:r>
              <a:rPr b="1" lang="en-US" sz="6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table.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13"/>
          <p:cNvGrpSpPr/>
          <p:nvPr/>
        </p:nvGrpSpPr>
        <p:grpSpPr>
          <a:xfrm>
            <a:off x="353568" y="539495"/>
            <a:ext cx="1234694" cy="1101851"/>
            <a:chOff x="353568" y="539495"/>
            <a:chExt cx="1234694" cy="1101851"/>
          </a:xfrm>
        </p:grpSpPr>
        <p:sp>
          <p:nvSpPr>
            <p:cNvPr id="229" name="Google Shape;229;p13"/>
            <p:cNvSpPr/>
            <p:nvPr/>
          </p:nvSpPr>
          <p:spPr>
            <a:xfrm>
              <a:off x="1299972" y="1333499"/>
              <a:ext cx="288290" cy="45720"/>
            </a:xfrm>
            <a:custGeom>
              <a:rect b="b" l="l" r="r" t="t"/>
              <a:pathLst>
                <a:path extrusionOk="0" h="45719" w="288290">
                  <a:moveTo>
                    <a:pt x="76200" y="0"/>
                  </a:moveTo>
                  <a:lnTo>
                    <a:pt x="0" y="22860"/>
                  </a:lnTo>
                  <a:lnTo>
                    <a:pt x="76200" y="45719"/>
                  </a:lnTo>
                  <a:lnTo>
                    <a:pt x="55879" y="30480"/>
                  </a:lnTo>
                  <a:lnTo>
                    <a:pt x="45719" y="30480"/>
                  </a:lnTo>
                  <a:lnTo>
                    <a:pt x="45719" y="15240"/>
                  </a:lnTo>
                  <a:lnTo>
                    <a:pt x="55879" y="15240"/>
                  </a:lnTo>
                  <a:lnTo>
                    <a:pt x="76200" y="0"/>
                  </a:lnTo>
                  <a:close/>
                </a:path>
                <a:path extrusionOk="0" h="45719" w="288290">
                  <a:moveTo>
                    <a:pt x="45719" y="22860"/>
                  </a:moveTo>
                  <a:lnTo>
                    <a:pt x="45719" y="30480"/>
                  </a:lnTo>
                  <a:lnTo>
                    <a:pt x="55879" y="30480"/>
                  </a:lnTo>
                  <a:lnTo>
                    <a:pt x="45719" y="22860"/>
                  </a:lnTo>
                  <a:close/>
                </a:path>
                <a:path extrusionOk="0" h="45719" w="288290">
                  <a:moveTo>
                    <a:pt x="288035" y="15240"/>
                  </a:moveTo>
                  <a:lnTo>
                    <a:pt x="55879" y="15240"/>
                  </a:lnTo>
                  <a:lnTo>
                    <a:pt x="45719" y="22860"/>
                  </a:lnTo>
                  <a:lnTo>
                    <a:pt x="55879" y="30480"/>
                  </a:lnTo>
                  <a:lnTo>
                    <a:pt x="288035" y="30480"/>
                  </a:lnTo>
                  <a:lnTo>
                    <a:pt x="288035" y="15240"/>
                  </a:lnTo>
                  <a:close/>
                </a:path>
                <a:path extrusionOk="0" h="45719" w="288290">
                  <a:moveTo>
                    <a:pt x="55879" y="15240"/>
                  </a:moveTo>
                  <a:lnTo>
                    <a:pt x="45719" y="15240"/>
                  </a:lnTo>
                  <a:lnTo>
                    <a:pt x="45719" y="22860"/>
                  </a:lnTo>
                  <a:lnTo>
                    <a:pt x="55879" y="1524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0" name="Google Shape;230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3568" y="539495"/>
              <a:ext cx="922020" cy="9860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53568" y="1569719"/>
              <a:ext cx="903731" cy="716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" name="Google Shape;232;p13"/>
            <p:cNvSpPr/>
            <p:nvPr/>
          </p:nvSpPr>
          <p:spPr>
            <a:xfrm>
              <a:off x="933450" y="555497"/>
              <a:ext cx="315595" cy="960119"/>
            </a:xfrm>
            <a:custGeom>
              <a:rect b="b" l="l" r="r" t="t"/>
              <a:pathLst>
                <a:path extrusionOk="0" h="960119" w="315594">
                  <a:moveTo>
                    <a:pt x="0" y="960119"/>
                  </a:moveTo>
                  <a:lnTo>
                    <a:pt x="315467" y="960119"/>
                  </a:lnTo>
                  <a:lnTo>
                    <a:pt x="315467" y="0"/>
                  </a:lnTo>
                  <a:lnTo>
                    <a:pt x="0" y="0"/>
                  </a:lnTo>
                  <a:lnTo>
                    <a:pt x="0" y="960119"/>
                  </a:lnTo>
                  <a:close/>
                </a:path>
              </a:pathLst>
            </a:custGeom>
            <a:noFill/>
            <a:ln cap="flat" cmpd="sng" w="952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13"/>
          <p:cNvSpPr txBox="1"/>
          <p:nvPr/>
        </p:nvSpPr>
        <p:spPr>
          <a:xfrm>
            <a:off x="339090" y="1452752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1-133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4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0" name="Google Shape;240;p14"/>
          <p:cNvGrpSpPr/>
          <p:nvPr/>
        </p:nvGrpSpPr>
        <p:grpSpPr>
          <a:xfrm>
            <a:off x="288798" y="613410"/>
            <a:ext cx="2257806" cy="384809"/>
            <a:chOff x="288798" y="613410"/>
            <a:chExt cx="2257806" cy="384809"/>
          </a:xfrm>
        </p:grpSpPr>
        <p:pic>
          <p:nvPicPr>
            <p:cNvPr id="241" name="Google Shape;241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3276" y="627888"/>
              <a:ext cx="2243328" cy="3703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" name="Google Shape;242;p14"/>
            <p:cNvSpPr/>
            <p:nvPr/>
          </p:nvSpPr>
          <p:spPr>
            <a:xfrm>
              <a:off x="288798" y="613410"/>
              <a:ext cx="2232660" cy="360045"/>
            </a:xfrm>
            <a:custGeom>
              <a:rect b="b" l="l" r="r" t="t"/>
              <a:pathLst>
                <a:path extrusionOk="0" h="360044" w="2232660">
                  <a:moveTo>
                    <a:pt x="0" y="359664"/>
                  </a:moveTo>
                  <a:lnTo>
                    <a:pt x="2232660" y="359664"/>
                  </a:lnTo>
                  <a:lnTo>
                    <a:pt x="2232660" y="0"/>
                  </a:lnTo>
                  <a:lnTo>
                    <a:pt x="0" y="0"/>
                  </a:lnTo>
                  <a:lnTo>
                    <a:pt x="0" y="35966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3" name="Google Shape;243;p14"/>
          <p:cNvGrpSpPr/>
          <p:nvPr/>
        </p:nvGrpSpPr>
        <p:grpSpPr>
          <a:xfrm>
            <a:off x="298704" y="1046988"/>
            <a:ext cx="2220468" cy="775716"/>
            <a:chOff x="298704" y="1046988"/>
            <a:chExt cx="2220468" cy="775716"/>
          </a:xfrm>
        </p:grpSpPr>
        <p:pic>
          <p:nvPicPr>
            <p:cNvPr id="244" name="Google Shape;244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8704" y="1046988"/>
              <a:ext cx="2220468" cy="6675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p14"/>
            <p:cNvSpPr/>
            <p:nvPr/>
          </p:nvSpPr>
          <p:spPr>
            <a:xfrm>
              <a:off x="1351026" y="1064514"/>
              <a:ext cx="1143000" cy="643255"/>
            </a:xfrm>
            <a:custGeom>
              <a:rect b="b" l="l" r="r" t="t"/>
              <a:pathLst>
                <a:path extrusionOk="0" h="643255" w="1143000">
                  <a:moveTo>
                    <a:pt x="0" y="643127"/>
                  </a:moveTo>
                  <a:lnTo>
                    <a:pt x="1143000" y="643127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643127"/>
                  </a:lnTo>
                  <a:close/>
                </a:path>
              </a:pathLst>
            </a:custGeom>
            <a:noFill/>
            <a:ln cap="flat" cmpd="sng" w="952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6" name="Google Shape;246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00228" y="1758696"/>
              <a:ext cx="2215896" cy="640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7" name="Google Shape;247;p14"/>
          <p:cNvSpPr txBox="1"/>
          <p:nvPr>
            <p:ph type="title"/>
          </p:nvPr>
        </p:nvSpPr>
        <p:spPr>
          <a:xfrm>
            <a:off x="887983" y="161670"/>
            <a:ext cx="1028700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5080" lvl="0" marL="1714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Retrieving Records  with Non-Equijoins</a:t>
            </a:r>
            <a:endParaRPr/>
          </a:p>
        </p:txBody>
      </p:sp>
      <p:graphicFrame>
        <p:nvGraphicFramePr>
          <p:cNvPr id="248" name="Google Shape;248;p14"/>
          <p:cNvGraphicFramePr/>
          <p:nvPr/>
        </p:nvGraphicFramePr>
        <p:xfrm>
          <a:off x="288798" y="6134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{7D5382F9-8A6C-4D4A-9563-CAFBE6B216C3}</a:tableStyleId>
              </a:tblPr>
              <a:tblGrid>
                <a:gridCol w="269875"/>
                <a:gridCol w="1630675"/>
                <a:gridCol w="332100"/>
              </a:tblGrid>
              <a:tr h="255900">
                <a:tc gridSpan="3">
                  <a:txBody>
                    <a:bodyPr/>
                    <a:lstStyle/>
                    <a:p>
                      <a:pPr indent="0" lvl="0" marL="10795" marR="0" rtl="0" algn="l">
                        <a:lnSpc>
                          <a:spcPct val="11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e.last_name, e.salary, j.grade_level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10795" marR="87376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employees e, job_grades j  WHERE e.salary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FFCC"/>
                    </a:solidFill>
                  </a:tcPr>
                </a:tc>
                <a:tc hMerge="1"/>
                <a:tc hMerge="1"/>
              </a:tr>
              <a:tr h="88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4925" marR="0" rtl="0" algn="l">
                        <a:lnSpc>
                          <a:spcPct val="10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BETWEEN j.lowest_sal AND j.highest_sal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49" name="Google Shape;249;p14"/>
          <p:cNvSpPr txBox="1"/>
          <p:nvPr/>
        </p:nvSpPr>
        <p:spPr>
          <a:xfrm>
            <a:off x="281431" y="1639951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1-134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5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5"/>
          <p:cNvSpPr txBox="1"/>
          <p:nvPr>
            <p:ph type="title"/>
          </p:nvPr>
        </p:nvSpPr>
        <p:spPr>
          <a:xfrm>
            <a:off x="1085215" y="161670"/>
            <a:ext cx="63373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Outer Joins</a:t>
            </a:r>
            <a:endParaRPr/>
          </a:p>
        </p:txBody>
      </p:sp>
      <p:sp>
        <p:nvSpPr>
          <p:cNvPr id="257" name="Google Shape;257;p15"/>
          <p:cNvSpPr txBox="1"/>
          <p:nvPr/>
        </p:nvSpPr>
        <p:spPr>
          <a:xfrm>
            <a:off x="1393952" y="556386"/>
            <a:ext cx="44704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340868" y="556386"/>
            <a:ext cx="53975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DEPARTMENTS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59" name="Google Shape;259;p15"/>
          <p:cNvGrpSpPr/>
          <p:nvPr/>
        </p:nvGrpSpPr>
        <p:grpSpPr>
          <a:xfrm>
            <a:off x="356616" y="716280"/>
            <a:ext cx="931163" cy="673608"/>
            <a:chOff x="356616" y="716280"/>
            <a:chExt cx="931163" cy="673608"/>
          </a:xfrm>
        </p:grpSpPr>
        <p:pic>
          <p:nvPicPr>
            <p:cNvPr id="260" name="Google Shape;260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6616" y="716280"/>
              <a:ext cx="931163" cy="6736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1" name="Google Shape;261;p15"/>
            <p:cNvSpPr/>
            <p:nvPr/>
          </p:nvSpPr>
          <p:spPr>
            <a:xfrm>
              <a:off x="866394" y="1251966"/>
              <a:ext cx="411480" cy="56515"/>
            </a:xfrm>
            <a:custGeom>
              <a:rect b="b" l="l" r="r" t="t"/>
              <a:pathLst>
                <a:path extrusionOk="0" h="56515" w="411480">
                  <a:moveTo>
                    <a:pt x="0" y="56387"/>
                  </a:moveTo>
                  <a:lnTo>
                    <a:pt x="411479" y="56387"/>
                  </a:lnTo>
                  <a:lnTo>
                    <a:pt x="411479" y="0"/>
                  </a:lnTo>
                  <a:lnTo>
                    <a:pt x="0" y="0"/>
                  </a:lnTo>
                  <a:lnTo>
                    <a:pt x="0" y="56387"/>
                  </a:lnTo>
                  <a:close/>
                </a:path>
              </a:pathLst>
            </a:custGeom>
            <a:noFill/>
            <a:ln cap="flat" cmpd="sng" w="952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2" name="Google Shape;262;p15"/>
          <p:cNvGrpSpPr/>
          <p:nvPr/>
        </p:nvGrpSpPr>
        <p:grpSpPr>
          <a:xfrm>
            <a:off x="1200912" y="719328"/>
            <a:ext cx="1171956" cy="1016508"/>
            <a:chOff x="1200912" y="719328"/>
            <a:chExt cx="1171956" cy="1016508"/>
          </a:xfrm>
        </p:grpSpPr>
        <p:sp>
          <p:nvSpPr>
            <p:cNvPr id="263" name="Google Shape;263;p15"/>
            <p:cNvSpPr/>
            <p:nvPr/>
          </p:nvSpPr>
          <p:spPr>
            <a:xfrm>
              <a:off x="1200912" y="1469136"/>
              <a:ext cx="217804" cy="266700"/>
            </a:xfrm>
            <a:custGeom>
              <a:rect b="b" l="l" r="r" t="t"/>
              <a:pathLst>
                <a:path extrusionOk="0" h="266700" w="217805">
                  <a:moveTo>
                    <a:pt x="22860" y="45719"/>
                  </a:moveTo>
                  <a:lnTo>
                    <a:pt x="15239" y="55879"/>
                  </a:lnTo>
                  <a:lnTo>
                    <a:pt x="15239" y="262763"/>
                  </a:lnTo>
                  <a:lnTo>
                    <a:pt x="18668" y="266191"/>
                  </a:lnTo>
                  <a:lnTo>
                    <a:pt x="213994" y="266191"/>
                  </a:lnTo>
                  <a:lnTo>
                    <a:pt x="217424" y="262763"/>
                  </a:lnTo>
                  <a:lnTo>
                    <a:pt x="217424" y="258571"/>
                  </a:lnTo>
                  <a:lnTo>
                    <a:pt x="30479" y="258571"/>
                  </a:lnTo>
                  <a:lnTo>
                    <a:pt x="22860" y="250951"/>
                  </a:lnTo>
                  <a:lnTo>
                    <a:pt x="30479" y="250951"/>
                  </a:lnTo>
                  <a:lnTo>
                    <a:pt x="30479" y="55879"/>
                  </a:lnTo>
                  <a:lnTo>
                    <a:pt x="22860" y="45719"/>
                  </a:lnTo>
                  <a:close/>
                </a:path>
                <a:path extrusionOk="0" h="266700" w="217805">
                  <a:moveTo>
                    <a:pt x="30479" y="250951"/>
                  </a:moveTo>
                  <a:lnTo>
                    <a:pt x="22860" y="250951"/>
                  </a:lnTo>
                  <a:lnTo>
                    <a:pt x="30479" y="258571"/>
                  </a:lnTo>
                  <a:lnTo>
                    <a:pt x="30479" y="250951"/>
                  </a:lnTo>
                  <a:close/>
                </a:path>
                <a:path extrusionOk="0" h="266700" w="217805">
                  <a:moveTo>
                    <a:pt x="213994" y="250951"/>
                  </a:moveTo>
                  <a:lnTo>
                    <a:pt x="30479" y="250951"/>
                  </a:lnTo>
                  <a:lnTo>
                    <a:pt x="30479" y="258571"/>
                  </a:lnTo>
                  <a:lnTo>
                    <a:pt x="217424" y="258571"/>
                  </a:lnTo>
                  <a:lnTo>
                    <a:pt x="217424" y="254380"/>
                  </a:lnTo>
                  <a:lnTo>
                    <a:pt x="213994" y="250951"/>
                  </a:lnTo>
                  <a:close/>
                </a:path>
                <a:path extrusionOk="0" h="266700" w="217805">
                  <a:moveTo>
                    <a:pt x="22860" y="0"/>
                  </a:moveTo>
                  <a:lnTo>
                    <a:pt x="0" y="76200"/>
                  </a:lnTo>
                  <a:lnTo>
                    <a:pt x="15239" y="55879"/>
                  </a:lnTo>
                  <a:lnTo>
                    <a:pt x="15239" y="41528"/>
                  </a:lnTo>
                  <a:lnTo>
                    <a:pt x="18668" y="38100"/>
                  </a:lnTo>
                  <a:lnTo>
                    <a:pt x="34289" y="38100"/>
                  </a:lnTo>
                  <a:lnTo>
                    <a:pt x="22860" y="0"/>
                  </a:lnTo>
                  <a:close/>
                </a:path>
                <a:path extrusionOk="0" h="266700" w="217805">
                  <a:moveTo>
                    <a:pt x="34289" y="38100"/>
                  </a:moveTo>
                  <a:lnTo>
                    <a:pt x="27050" y="38100"/>
                  </a:lnTo>
                  <a:lnTo>
                    <a:pt x="30479" y="41528"/>
                  </a:lnTo>
                  <a:lnTo>
                    <a:pt x="30479" y="55879"/>
                  </a:lnTo>
                  <a:lnTo>
                    <a:pt x="45719" y="76200"/>
                  </a:lnTo>
                  <a:lnTo>
                    <a:pt x="34289" y="38100"/>
                  </a:lnTo>
                  <a:close/>
                </a:path>
                <a:path extrusionOk="0" h="266700" w="217805">
                  <a:moveTo>
                    <a:pt x="27050" y="38100"/>
                  </a:moveTo>
                  <a:lnTo>
                    <a:pt x="18668" y="38100"/>
                  </a:lnTo>
                  <a:lnTo>
                    <a:pt x="15239" y="41528"/>
                  </a:lnTo>
                  <a:lnTo>
                    <a:pt x="15239" y="55879"/>
                  </a:lnTo>
                  <a:lnTo>
                    <a:pt x="22860" y="45719"/>
                  </a:lnTo>
                  <a:lnTo>
                    <a:pt x="30479" y="45719"/>
                  </a:lnTo>
                  <a:lnTo>
                    <a:pt x="30479" y="41528"/>
                  </a:lnTo>
                  <a:lnTo>
                    <a:pt x="27050" y="38100"/>
                  </a:lnTo>
                  <a:close/>
                </a:path>
                <a:path extrusionOk="0" h="266700" w="217805">
                  <a:moveTo>
                    <a:pt x="30479" y="45719"/>
                  </a:moveTo>
                  <a:lnTo>
                    <a:pt x="22860" y="45719"/>
                  </a:lnTo>
                  <a:lnTo>
                    <a:pt x="30479" y="55879"/>
                  </a:lnTo>
                  <a:lnTo>
                    <a:pt x="30479" y="45719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4" name="Google Shape;264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38656" y="719328"/>
              <a:ext cx="934212" cy="851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38656" y="1610868"/>
              <a:ext cx="931163" cy="685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6" name="Google Shape;266;p15"/>
          <p:cNvSpPr txBox="1"/>
          <p:nvPr/>
        </p:nvSpPr>
        <p:spPr>
          <a:xfrm>
            <a:off x="1421638" y="1433169"/>
            <a:ext cx="1129665" cy="459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81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925" marR="5080" rtl="0" algn="l">
              <a:lnSpc>
                <a:spcPct val="103099"/>
              </a:lnSpc>
              <a:spcBef>
                <a:spcPts val="445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There are no employees in  department 190.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6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1-135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6"/>
          <p:cNvSpPr txBox="1"/>
          <p:nvPr>
            <p:ph type="title"/>
          </p:nvPr>
        </p:nvSpPr>
        <p:spPr>
          <a:xfrm>
            <a:off x="892555" y="162305"/>
            <a:ext cx="101917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Outer Joins Syntax</a:t>
            </a:r>
            <a:endParaRPr/>
          </a:p>
        </p:txBody>
      </p:sp>
      <p:sp>
        <p:nvSpPr>
          <p:cNvPr id="274" name="Google Shape;274;p16"/>
          <p:cNvSpPr txBox="1"/>
          <p:nvPr/>
        </p:nvSpPr>
        <p:spPr>
          <a:xfrm>
            <a:off x="284784" y="552703"/>
            <a:ext cx="2174240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-125095" lvl="0" marL="137160" marR="5080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use an outer join to also see rows that do not  meet the join condition.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Outer join operator is the plus sign (+).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5" name="Google Shape;275;p16"/>
          <p:cNvGrpSpPr/>
          <p:nvPr/>
        </p:nvGrpSpPr>
        <p:grpSpPr>
          <a:xfrm>
            <a:off x="279654" y="970025"/>
            <a:ext cx="2260854" cy="375666"/>
            <a:chOff x="279654" y="970025"/>
            <a:chExt cx="2260854" cy="375666"/>
          </a:xfrm>
        </p:grpSpPr>
        <p:pic>
          <p:nvPicPr>
            <p:cNvPr id="276" name="Google Shape;276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4132" y="984503"/>
              <a:ext cx="2246376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3464" y="993647"/>
              <a:ext cx="1766316" cy="3520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Google Shape;278;p16"/>
            <p:cNvSpPr/>
            <p:nvPr/>
          </p:nvSpPr>
          <p:spPr>
            <a:xfrm>
              <a:off x="279654" y="970025"/>
              <a:ext cx="2235835" cy="332740"/>
            </a:xfrm>
            <a:custGeom>
              <a:rect b="b" l="l" r="r" t="t"/>
              <a:pathLst>
                <a:path extrusionOk="0" h="332740" w="2235835">
                  <a:moveTo>
                    <a:pt x="2235708" y="0"/>
                  </a:moveTo>
                  <a:lnTo>
                    <a:pt x="0" y="0"/>
                  </a:lnTo>
                  <a:lnTo>
                    <a:pt x="0" y="332231"/>
                  </a:lnTo>
                  <a:lnTo>
                    <a:pt x="2235708" y="332231"/>
                  </a:lnTo>
                  <a:lnTo>
                    <a:pt x="223570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279654" y="970025"/>
              <a:ext cx="2235835" cy="332740"/>
            </a:xfrm>
            <a:custGeom>
              <a:rect b="b" l="l" r="r" t="t"/>
              <a:pathLst>
                <a:path extrusionOk="0" h="332740" w="2235835">
                  <a:moveTo>
                    <a:pt x="0" y="332231"/>
                  </a:moveTo>
                  <a:lnTo>
                    <a:pt x="2235708" y="332231"/>
                  </a:lnTo>
                  <a:lnTo>
                    <a:pt x="2235708" y="0"/>
                  </a:lnTo>
                  <a:lnTo>
                    <a:pt x="0" y="0"/>
                  </a:lnTo>
                  <a:lnTo>
                    <a:pt x="0" y="33223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0" name="Google Shape;280;p16"/>
          <p:cNvSpPr txBox="1"/>
          <p:nvPr/>
        </p:nvSpPr>
        <p:spPr>
          <a:xfrm>
            <a:off x="279654" y="970025"/>
            <a:ext cx="2235835" cy="332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0" lvl="0" marL="273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b="1"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table1.column, table2.column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" marR="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	</a:t>
            </a:r>
            <a:r>
              <a:rPr b="1"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table1, table2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" marR="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b="1"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table1.column</a:t>
            </a:r>
            <a:r>
              <a:rPr b="1" i="1" lang="en-US" sz="550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(+) </a:t>
            </a: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table2.column;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81" name="Google Shape;281;p16"/>
          <p:cNvGrpSpPr/>
          <p:nvPr/>
        </p:nvGrpSpPr>
        <p:grpSpPr>
          <a:xfrm>
            <a:off x="284226" y="1392173"/>
            <a:ext cx="2260854" cy="374141"/>
            <a:chOff x="284226" y="1392173"/>
            <a:chExt cx="2260854" cy="374141"/>
          </a:xfrm>
        </p:grpSpPr>
        <p:pic>
          <p:nvPicPr>
            <p:cNvPr id="282" name="Google Shape;282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8704" y="1406651"/>
              <a:ext cx="2246376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88036" y="1415795"/>
              <a:ext cx="1766316" cy="3505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Google Shape;284;p16"/>
            <p:cNvSpPr/>
            <p:nvPr/>
          </p:nvSpPr>
          <p:spPr>
            <a:xfrm>
              <a:off x="284226" y="1392173"/>
              <a:ext cx="2235835" cy="332740"/>
            </a:xfrm>
            <a:custGeom>
              <a:rect b="b" l="l" r="r" t="t"/>
              <a:pathLst>
                <a:path extrusionOk="0" h="332739" w="2235835">
                  <a:moveTo>
                    <a:pt x="2235708" y="0"/>
                  </a:moveTo>
                  <a:lnTo>
                    <a:pt x="0" y="0"/>
                  </a:lnTo>
                  <a:lnTo>
                    <a:pt x="0" y="332231"/>
                  </a:lnTo>
                  <a:lnTo>
                    <a:pt x="2235708" y="332231"/>
                  </a:lnTo>
                  <a:lnTo>
                    <a:pt x="223570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284226" y="1392173"/>
              <a:ext cx="2235835" cy="332740"/>
            </a:xfrm>
            <a:custGeom>
              <a:rect b="b" l="l" r="r" t="t"/>
              <a:pathLst>
                <a:path extrusionOk="0" h="332739" w="2235835">
                  <a:moveTo>
                    <a:pt x="0" y="332231"/>
                  </a:moveTo>
                  <a:lnTo>
                    <a:pt x="2235708" y="332231"/>
                  </a:lnTo>
                  <a:lnTo>
                    <a:pt x="2235708" y="0"/>
                  </a:lnTo>
                  <a:lnTo>
                    <a:pt x="0" y="0"/>
                  </a:lnTo>
                  <a:lnTo>
                    <a:pt x="0" y="33223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6" name="Google Shape;286;p16"/>
          <p:cNvSpPr txBox="1"/>
          <p:nvPr/>
        </p:nvSpPr>
        <p:spPr>
          <a:xfrm>
            <a:off x="284226" y="1392173"/>
            <a:ext cx="2235835" cy="332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266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b="1"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table1.column, table2.column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6669" marR="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	</a:t>
            </a:r>
            <a:r>
              <a:rPr b="1"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table1, table2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6669" marR="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b="1"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table1.column </a:t>
            </a: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table2.column</a:t>
            </a:r>
            <a:r>
              <a:rPr b="1" i="1" lang="en-US" sz="550">
                <a:solidFill>
                  <a:srgbClr val="FF0033"/>
                </a:solidFill>
                <a:latin typeface="Courier New"/>
                <a:ea typeface="Courier New"/>
                <a:cs typeface="Courier New"/>
                <a:sym typeface="Courier New"/>
              </a:rPr>
              <a:t>(+)</a:t>
            </a:r>
            <a:r>
              <a:rPr b="1"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1-136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7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3" name="Google Shape;293;p17"/>
          <p:cNvGrpSpPr/>
          <p:nvPr/>
        </p:nvGrpSpPr>
        <p:grpSpPr>
          <a:xfrm>
            <a:off x="273558" y="602741"/>
            <a:ext cx="2341626" cy="357378"/>
            <a:chOff x="273558" y="602741"/>
            <a:chExt cx="2341626" cy="357378"/>
          </a:xfrm>
        </p:grpSpPr>
        <p:pic>
          <p:nvPicPr>
            <p:cNvPr id="294" name="Google Shape;294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8036" y="617219"/>
              <a:ext cx="2327148" cy="342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5" name="Google Shape;295;p17"/>
            <p:cNvSpPr/>
            <p:nvPr/>
          </p:nvSpPr>
          <p:spPr>
            <a:xfrm>
              <a:off x="273558" y="602741"/>
              <a:ext cx="2316480" cy="332740"/>
            </a:xfrm>
            <a:custGeom>
              <a:rect b="b" l="l" r="r" t="t"/>
              <a:pathLst>
                <a:path extrusionOk="0" h="332740" w="2316480">
                  <a:moveTo>
                    <a:pt x="2316480" y="0"/>
                  </a:moveTo>
                  <a:lnTo>
                    <a:pt x="0" y="0"/>
                  </a:lnTo>
                  <a:lnTo>
                    <a:pt x="0" y="332231"/>
                  </a:lnTo>
                  <a:lnTo>
                    <a:pt x="2316480" y="332231"/>
                  </a:lnTo>
                  <a:lnTo>
                    <a:pt x="231648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273558" y="602741"/>
              <a:ext cx="2316480" cy="332740"/>
            </a:xfrm>
            <a:custGeom>
              <a:rect b="b" l="l" r="r" t="t"/>
              <a:pathLst>
                <a:path extrusionOk="0" h="332740" w="2316480">
                  <a:moveTo>
                    <a:pt x="0" y="332231"/>
                  </a:moveTo>
                  <a:lnTo>
                    <a:pt x="2316480" y="332231"/>
                  </a:lnTo>
                  <a:lnTo>
                    <a:pt x="2316480" y="0"/>
                  </a:lnTo>
                  <a:lnTo>
                    <a:pt x="0" y="0"/>
                  </a:lnTo>
                  <a:lnTo>
                    <a:pt x="0" y="33223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7" name="Google Shape;297;p17"/>
          <p:cNvSpPr txBox="1"/>
          <p:nvPr/>
        </p:nvSpPr>
        <p:spPr>
          <a:xfrm>
            <a:off x="558546" y="823721"/>
            <a:ext cx="1388745" cy="8128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9685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e.department_id(+) = d.department_id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273558" y="602741"/>
            <a:ext cx="2316480" cy="332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41910" marR="24384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e.last_name, e.department_id, d.department_name  FROM employees e, departments d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191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	;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9" name="Google Shape;29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796" y="987551"/>
            <a:ext cx="2328672" cy="5425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0" name="Google Shape;300;p17"/>
          <p:cNvGrpSpPr/>
          <p:nvPr/>
        </p:nvGrpSpPr>
        <p:grpSpPr>
          <a:xfrm>
            <a:off x="269748" y="1586483"/>
            <a:ext cx="2334767" cy="201168"/>
            <a:chOff x="269748" y="1586483"/>
            <a:chExt cx="2334767" cy="201168"/>
          </a:xfrm>
        </p:grpSpPr>
        <p:pic>
          <p:nvPicPr>
            <p:cNvPr id="301" name="Google Shape;301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9748" y="1586483"/>
              <a:ext cx="2334767" cy="2011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2" name="Google Shape;302;p17"/>
            <p:cNvSpPr/>
            <p:nvPr/>
          </p:nvSpPr>
          <p:spPr>
            <a:xfrm>
              <a:off x="279654" y="1655825"/>
              <a:ext cx="2293620" cy="71755"/>
            </a:xfrm>
            <a:custGeom>
              <a:rect b="b" l="l" r="r" t="t"/>
              <a:pathLst>
                <a:path extrusionOk="0" h="71755" w="2293620">
                  <a:moveTo>
                    <a:pt x="0" y="71627"/>
                  </a:moveTo>
                  <a:lnTo>
                    <a:pt x="2293619" y="71627"/>
                  </a:lnTo>
                  <a:lnTo>
                    <a:pt x="2293619" y="0"/>
                  </a:lnTo>
                  <a:lnTo>
                    <a:pt x="0" y="0"/>
                  </a:lnTo>
                  <a:lnTo>
                    <a:pt x="0" y="71627"/>
                  </a:lnTo>
                  <a:close/>
                </a:path>
              </a:pathLst>
            </a:custGeom>
            <a:noFill/>
            <a:ln cap="flat" cmpd="sng" w="952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3" name="Google Shape;303;p17"/>
          <p:cNvSpPr txBox="1"/>
          <p:nvPr>
            <p:ph type="title"/>
          </p:nvPr>
        </p:nvSpPr>
        <p:spPr>
          <a:xfrm>
            <a:off x="919099" y="162305"/>
            <a:ext cx="96774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Outer Joins</a:t>
            </a:r>
            <a:endParaRPr/>
          </a:p>
        </p:txBody>
      </p:sp>
      <p:sp>
        <p:nvSpPr>
          <p:cNvPr id="304" name="Google Shape;304;p17"/>
          <p:cNvSpPr txBox="1"/>
          <p:nvPr/>
        </p:nvSpPr>
        <p:spPr>
          <a:xfrm>
            <a:off x="259842" y="1466468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1-137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8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8"/>
          <p:cNvSpPr txBox="1"/>
          <p:nvPr>
            <p:ph type="title"/>
          </p:nvPr>
        </p:nvSpPr>
        <p:spPr>
          <a:xfrm>
            <a:off x="1130300" y="161670"/>
            <a:ext cx="54229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Self Joins</a:t>
            </a:r>
            <a:endParaRPr/>
          </a:p>
        </p:txBody>
      </p:sp>
      <p:sp>
        <p:nvSpPr>
          <p:cNvPr id="312" name="Google Shape;312;p18"/>
          <p:cNvSpPr txBox="1"/>
          <p:nvPr/>
        </p:nvSpPr>
        <p:spPr>
          <a:xfrm>
            <a:off x="297281" y="553339"/>
            <a:ext cx="86677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EMPLOYEES (WORKER)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Google Shape;313;p18"/>
          <p:cNvSpPr txBox="1"/>
          <p:nvPr/>
        </p:nvSpPr>
        <p:spPr>
          <a:xfrm>
            <a:off x="1592072" y="553339"/>
            <a:ext cx="91440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EMPLOYEES (MANAGER)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706323" y="1708531"/>
            <a:ext cx="1632585" cy="21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MANAGER_ID </a:t>
            </a:r>
            <a:r>
              <a:rPr b="1" lang="en-US" sz="6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in the </a:t>
            </a:r>
            <a:r>
              <a:rPr b="1" lang="en-US" sz="600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WORKER </a:t>
            </a:r>
            <a:r>
              <a:rPr b="1" lang="en-US" sz="6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table is equal to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EMPLOYEE_ID </a:t>
            </a:r>
            <a:r>
              <a:rPr b="1" lang="en-US" sz="6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in the </a:t>
            </a:r>
            <a:r>
              <a:rPr b="1" lang="en-US" sz="600">
                <a:solidFill>
                  <a:srgbClr val="FFFFCC"/>
                </a:solidFill>
                <a:latin typeface="Courier New"/>
                <a:ea typeface="Courier New"/>
                <a:cs typeface="Courier New"/>
                <a:sym typeface="Courier New"/>
              </a:rPr>
              <a:t>MANAGER </a:t>
            </a:r>
            <a:r>
              <a:rPr b="1" lang="en-US" sz="6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table.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315;p18"/>
          <p:cNvGrpSpPr/>
          <p:nvPr/>
        </p:nvGrpSpPr>
        <p:grpSpPr>
          <a:xfrm>
            <a:off x="1260347" y="1383792"/>
            <a:ext cx="507365" cy="315595"/>
            <a:chOff x="1260347" y="1383792"/>
            <a:chExt cx="507365" cy="315595"/>
          </a:xfrm>
        </p:grpSpPr>
        <p:sp>
          <p:nvSpPr>
            <p:cNvPr id="316" name="Google Shape;316;p18"/>
            <p:cNvSpPr/>
            <p:nvPr/>
          </p:nvSpPr>
          <p:spPr>
            <a:xfrm>
              <a:off x="1260347" y="1383792"/>
              <a:ext cx="507365" cy="191770"/>
            </a:xfrm>
            <a:custGeom>
              <a:rect b="b" l="l" r="r" t="t"/>
              <a:pathLst>
                <a:path extrusionOk="0" h="191769" w="507364">
                  <a:moveTo>
                    <a:pt x="22860" y="50164"/>
                  </a:moveTo>
                  <a:lnTo>
                    <a:pt x="15240" y="60282"/>
                  </a:lnTo>
                  <a:lnTo>
                    <a:pt x="15240" y="188087"/>
                  </a:lnTo>
                  <a:lnTo>
                    <a:pt x="18668" y="191515"/>
                  </a:lnTo>
                  <a:lnTo>
                    <a:pt x="488315" y="191515"/>
                  </a:lnTo>
                  <a:lnTo>
                    <a:pt x="491744" y="188087"/>
                  </a:lnTo>
                  <a:lnTo>
                    <a:pt x="491744" y="183896"/>
                  </a:lnTo>
                  <a:lnTo>
                    <a:pt x="30480" y="183896"/>
                  </a:lnTo>
                  <a:lnTo>
                    <a:pt x="22860" y="176275"/>
                  </a:lnTo>
                  <a:lnTo>
                    <a:pt x="30480" y="176275"/>
                  </a:lnTo>
                  <a:lnTo>
                    <a:pt x="30480" y="60282"/>
                  </a:lnTo>
                  <a:lnTo>
                    <a:pt x="22860" y="50164"/>
                  </a:lnTo>
                  <a:close/>
                </a:path>
                <a:path extrusionOk="0" h="191769" w="507364">
                  <a:moveTo>
                    <a:pt x="30480" y="176275"/>
                  </a:moveTo>
                  <a:lnTo>
                    <a:pt x="22860" y="176275"/>
                  </a:lnTo>
                  <a:lnTo>
                    <a:pt x="30480" y="183896"/>
                  </a:lnTo>
                  <a:lnTo>
                    <a:pt x="30480" y="176275"/>
                  </a:lnTo>
                  <a:close/>
                </a:path>
                <a:path extrusionOk="0" h="191769" w="507364">
                  <a:moveTo>
                    <a:pt x="476504" y="176275"/>
                  </a:moveTo>
                  <a:lnTo>
                    <a:pt x="30480" y="176275"/>
                  </a:lnTo>
                  <a:lnTo>
                    <a:pt x="30480" y="183896"/>
                  </a:lnTo>
                  <a:lnTo>
                    <a:pt x="476504" y="183896"/>
                  </a:lnTo>
                  <a:lnTo>
                    <a:pt x="476504" y="176275"/>
                  </a:lnTo>
                  <a:close/>
                </a:path>
                <a:path extrusionOk="0" h="191769" w="507364">
                  <a:moveTo>
                    <a:pt x="484124" y="45720"/>
                  </a:moveTo>
                  <a:lnTo>
                    <a:pt x="476504" y="55880"/>
                  </a:lnTo>
                  <a:lnTo>
                    <a:pt x="476504" y="183896"/>
                  </a:lnTo>
                  <a:lnTo>
                    <a:pt x="484124" y="176275"/>
                  </a:lnTo>
                  <a:lnTo>
                    <a:pt x="491744" y="176275"/>
                  </a:lnTo>
                  <a:lnTo>
                    <a:pt x="491744" y="55880"/>
                  </a:lnTo>
                  <a:lnTo>
                    <a:pt x="484124" y="45720"/>
                  </a:lnTo>
                  <a:close/>
                </a:path>
                <a:path extrusionOk="0" h="191769" w="507364">
                  <a:moveTo>
                    <a:pt x="491744" y="176275"/>
                  </a:moveTo>
                  <a:lnTo>
                    <a:pt x="484124" y="176275"/>
                  </a:lnTo>
                  <a:lnTo>
                    <a:pt x="476504" y="183896"/>
                  </a:lnTo>
                  <a:lnTo>
                    <a:pt x="491744" y="183896"/>
                  </a:lnTo>
                  <a:lnTo>
                    <a:pt x="491744" y="176275"/>
                  </a:lnTo>
                  <a:close/>
                </a:path>
                <a:path extrusionOk="0" h="191769" w="507364">
                  <a:moveTo>
                    <a:pt x="22860" y="4445"/>
                  </a:moveTo>
                  <a:lnTo>
                    <a:pt x="0" y="80518"/>
                  </a:lnTo>
                  <a:lnTo>
                    <a:pt x="15240" y="60282"/>
                  </a:lnTo>
                  <a:lnTo>
                    <a:pt x="15240" y="45847"/>
                  </a:lnTo>
                  <a:lnTo>
                    <a:pt x="18668" y="42545"/>
                  </a:lnTo>
                  <a:lnTo>
                    <a:pt x="34309" y="42545"/>
                  </a:lnTo>
                  <a:lnTo>
                    <a:pt x="22860" y="4445"/>
                  </a:lnTo>
                  <a:close/>
                </a:path>
                <a:path extrusionOk="0" h="191769" w="507364">
                  <a:moveTo>
                    <a:pt x="34309" y="42545"/>
                  </a:moveTo>
                  <a:lnTo>
                    <a:pt x="27050" y="42545"/>
                  </a:lnTo>
                  <a:lnTo>
                    <a:pt x="30480" y="45847"/>
                  </a:lnTo>
                  <a:lnTo>
                    <a:pt x="30480" y="60282"/>
                  </a:lnTo>
                  <a:lnTo>
                    <a:pt x="45719" y="80518"/>
                  </a:lnTo>
                  <a:lnTo>
                    <a:pt x="34309" y="42545"/>
                  </a:lnTo>
                  <a:close/>
                </a:path>
                <a:path extrusionOk="0" h="191769" w="507364">
                  <a:moveTo>
                    <a:pt x="484124" y="0"/>
                  </a:moveTo>
                  <a:lnTo>
                    <a:pt x="461264" y="76200"/>
                  </a:lnTo>
                  <a:lnTo>
                    <a:pt x="476504" y="55880"/>
                  </a:lnTo>
                  <a:lnTo>
                    <a:pt x="476504" y="41528"/>
                  </a:lnTo>
                  <a:lnTo>
                    <a:pt x="479933" y="38100"/>
                  </a:lnTo>
                  <a:lnTo>
                    <a:pt x="495554" y="38100"/>
                  </a:lnTo>
                  <a:lnTo>
                    <a:pt x="484124" y="0"/>
                  </a:lnTo>
                  <a:close/>
                </a:path>
                <a:path extrusionOk="0" h="191769" w="507364">
                  <a:moveTo>
                    <a:pt x="495554" y="38100"/>
                  </a:moveTo>
                  <a:lnTo>
                    <a:pt x="488315" y="38100"/>
                  </a:lnTo>
                  <a:lnTo>
                    <a:pt x="491744" y="41528"/>
                  </a:lnTo>
                  <a:lnTo>
                    <a:pt x="491744" y="55880"/>
                  </a:lnTo>
                  <a:lnTo>
                    <a:pt x="506984" y="76200"/>
                  </a:lnTo>
                  <a:lnTo>
                    <a:pt x="495554" y="38100"/>
                  </a:lnTo>
                  <a:close/>
                </a:path>
                <a:path extrusionOk="0" h="191769" w="507364">
                  <a:moveTo>
                    <a:pt x="27050" y="42545"/>
                  </a:moveTo>
                  <a:lnTo>
                    <a:pt x="18668" y="42545"/>
                  </a:lnTo>
                  <a:lnTo>
                    <a:pt x="15240" y="45847"/>
                  </a:lnTo>
                  <a:lnTo>
                    <a:pt x="15240" y="60282"/>
                  </a:lnTo>
                  <a:lnTo>
                    <a:pt x="22860" y="50164"/>
                  </a:lnTo>
                  <a:lnTo>
                    <a:pt x="30480" y="50164"/>
                  </a:lnTo>
                  <a:lnTo>
                    <a:pt x="30480" y="45847"/>
                  </a:lnTo>
                  <a:lnTo>
                    <a:pt x="27050" y="42545"/>
                  </a:lnTo>
                  <a:close/>
                </a:path>
                <a:path extrusionOk="0" h="191769" w="507364">
                  <a:moveTo>
                    <a:pt x="30480" y="50164"/>
                  </a:moveTo>
                  <a:lnTo>
                    <a:pt x="22860" y="50164"/>
                  </a:lnTo>
                  <a:lnTo>
                    <a:pt x="30480" y="60282"/>
                  </a:lnTo>
                  <a:lnTo>
                    <a:pt x="30480" y="50164"/>
                  </a:lnTo>
                  <a:close/>
                </a:path>
                <a:path extrusionOk="0" h="191769" w="507364">
                  <a:moveTo>
                    <a:pt x="488315" y="38100"/>
                  </a:moveTo>
                  <a:lnTo>
                    <a:pt x="479933" y="38100"/>
                  </a:lnTo>
                  <a:lnTo>
                    <a:pt x="476504" y="41528"/>
                  </a:lnTo>
                  <a:lnTo>
                    <a:pt x="476504" y="55880"/>
                  </a:lnTo>
                  <a:lnTo>
                    <a:pt x="484124" y="45720"/>
                  </a:lnTo>
                  <a:lnTo>
                    <a:pt x="491744" y="45720"/>
                  </a:lnTo>
                  <a:lnTo>
                    <a:pt x="491744" y="41528"/>
                  </a:lnTo>
                  <a:lnTo>
                    <a:pt x="488315" y="38100"/>
                  </a:lnTo>
                  <a:close/>
                </a:path>
                <a:path extrusionOk="0" h="191769" w="507364">
                  <a:moveTo>
                    <a:pt x="491744" y="45720"/>
                  </a:moveTo>
                  <a:lnTo>
                    <a:pt x="484124" y="45720"/>
                  </a:lnTo>
                  <a:lnTo>
                    <a:pt x="491744" y="55880"/>
                  </a:lnTo>
                  <a:lnTo>
                    <a:pt x="491744" y="4572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1523999" y="1566672"/>
              <a:ext cx="0" cy="132715"/>
            </a:xfrm>
            <a:custGeom>
              <a:rect b="b" l="l" r="r" t="t"/>
              <a:pathLst>
                <a:path extrusionOk="0" h="132714" w="120000">
                  <a:moveTo>
                    <a:pt x="0" y="0"/>
                  </a:moveTo>
                  <a:lnTo>
                    <a:pt x="0" y="132588"/>
                  </a:lnTo>
                </a:path>
              </a:pathLst>
            </a:custGeom>
            <a:noFill/>
            <a:ln cap="flat" cmpd="sng" w="15225">
              <a:solidFill>
                <a:srgbClr val="FFC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18" name="Google Shape;3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" y="679704"/>
            <a:ext cx="1194816" cy="530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3811" y="679704"/>
            <a:ext cx="1205484" cy="53949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8"/>
          <p:cNvSpPr txBox="1"/>
          <p:nvPr/>
        </p:nvSpPr>
        <p:spPr>
          <a:xfrm>
            <a:off x="270764" y="1140714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1542033" y="1151382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1-138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9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8" name="Google Shape;328;p19"/>
          <p:cNvGrpSpPr/>
          <p:nvPr/>
        </p:nvGrpSpPr>
        <p:grpSpPr>
          <a:xfrm>
            <a:off x="253746" y="502158"/>
            <a:ext cx="2335530" cy="404622"/>
            <a:chOff x="253746" y="502158"/>
            <a:chExt cx="2335530" cy="404622"/>
          </a:xfrm>
        </p:grpSpPr>
        <p:pic>
          <p:nvPicPr>
            <p:cNvPr id="329" name="Google Shape;329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8224" y="516636"/>
              <a:ext cx="2321052" cy="3901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" name="Google Shape;330;p19"/>
            <p:cNvSpPr/>
            <p:nvPr/>
          </p:nvSpPr>
          <p:spPr>
            <a:xfrm>
              <a:off x="253746" y="502158"/>
              <a:ext cx="2310765" cy="379730"/>
            </a:xfrm>
            <a:custGeom>
              <a:rect b="b" l="l" r="r" t="t"/>
              <a:pathLst>
                <a:path extrusionOk="0" h="379730" w="2310765">
                  <a:moveTo>
                    <a:pt x="0" y="379475"/>
                  </a:moveTo>
                  <a:lnTo>
                    <a:pt x="2310383" y="379475"/>
                  </a:lnTo>
                  <a:lnTo>
                    <a:pt x="2310383" y="0"/>
                  </a:lnTo>
                  <a:lnTo>
                    <a:pt x="0" y="0"/>
                  </a:lnTo>
                  <a:lnTo>
                    <a:pt x="0" y="37947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1" name="Google Shape;331;p19"/>
          <p:cNvSpPr txBox="1"/>
          <p:nvPr/>
        </p:nvSpPr>
        <p:spPr>
          <a:xfrm>
            <a:off x="795274" y="161670"/>
            <a:ext cx="123063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Joining a Table to Itself</a:t>
            </a:r>
            <a:endParaRPr sz="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2" name="Google Shape;332;p19"/>
          <p:cNvGraphicFramePr/>
          <p:nvPr/>
        </p:nvGraphicFramePr>
        <p:xfrm>
          <a:off x="253746" y="5021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{7D5382F9-8A6C-4D4A-9563-CAFBE6B216C3}</a:tableStyleId>
              </a:tblPr>
              <a:tblGrid>
                <a:gridCol w="269875"/>
                <a:gridCol w="1710050"/>
                <a:gridCol w="330825"/>
              </a:tblGrid>
              <a:tr h="287650">
                <a:tc gridSpan="3">
                  <a:txBody>
                    <a:bodyPr/>
                    <a:lstStyle/>
                    <a:p>
                      <a:pPr indent="0" lvl="0" marL="18415" marR="0" rtl="0" algn="l">
                        <a:lnSpc>
                          <a:spcPct val="9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worker.last_name || ' works for '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312420" marR="0" rtl="0" algn="l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|| manager.last_name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18415" marR="0" rtl="0" algn="l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employees worker, employees manager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FFCC"/>
                    </a:solidFill>
                  </a:tcPr>
                </a:tc>
                <a:tc hMerge="1"/>
                <a:tc hMerge="1"/>
              </a:tr>
              <a:tr h="81925">
                <a:tc>
                  <a:txBody>
                    <a:bodyPr/>
                    <a:lstStyle/>
                    <a:p>
                      <a:pPr indent="0" lvl="0" marL="18415" marR="0" rtl="0" algn="l">
                        <a:lnSpc>
                          <a:spcPct val="9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2545" marR="0" rtl="0" algn="l">
                        <a:lnSpc>
                          <a:spcPct val="9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worker.manager_id = manager.employee_id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l">
                        <a:lnSpc>
                          <a:spcPct val="9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5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55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pSp>
        <p:nvGrpSpPr>
          <p:cNvPr id="333" name="Google Shape;333;p19"/>
          <p:cNvGrpSpPr/>
          <p:nvPr/>
        </p:nvGrpSpPr>
        <p:grpSpPr>
          <a:xfrm>
            <a:off x="242316" y="923544"/>
            <a:ext cx="2330196" cy="772668"/>
            <a:chOff x="242316" y="923544"/>
            <a:chExt cx="2330196" cy="772668"/>
          </a:xfrm>
        </p:grpSpPr>
        <p:pic>
          <p:nvPicPr>
            <p:cNvPr id="334" name="Google Shape;334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2316" y="923544"/>
              <a:ext cx="2325624" cy="670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5364" y="1638300"/>
              <a:ext cx="2327148" cy="579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6" name="Google Shape;336;p19"/>
          <p:cNvSpPr txBox="1"/>
          <p:nvPr/>
        </p:nvSpPr>
        <p:spPr>
          <a:xfrm>
            <a:off x="227838" y="1524762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1-121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2100" y="440436"/>
            <a:ext cx="1039368" cy="6141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p2"/>
          <p:cNvGrpSpPr/>
          <p:nvPr/>
        </p:nvGrpSpPr>
        <p:grpSpPr>
          <a:xfrm>
            <a:off x="304800" y="445008"/>
            <a:ext cx="946404" cy="473964"/>
            <a:chOff x="304800" y="445008"/>
            <a:chExt cx="946404" cy="473964"/>
          </a:xfrm>
        </p:grpSpPr>
        <p:pic>
          <p:nvPicPr>
            <p:cNvPr id="60" name="Google Shape;60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4800" y="445008"/>
              <a:ext cx="946404" cy="2164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04800" y="713232"/>
              <a:ext cx="946404" cy="2057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" name="Google Shape;62;p2"/>
          <p:cNvSpPr txBox="1"/>
          <p:nvPr>
            <p:ph type="title"/>
          </p:nvPr>
        </p:nvSpPr>
        <p:spPr>
          <a:xfrm>
            <a:off x="449376" y="154305"/>
            <a:ext cx="189230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Obtaining Data from Multiple Tables</a:t>
            </a:r>
            <a:endParaRPr/>
          </a:p>
        </p:txBody>
      </p:sp>
      <p:sp>
        <p:nvSpPr>
          <p:cNvPr id="63" name="Google Shape;63;p2"/>
          <p:cNvSpPr txBox="1"/>
          <p:nvPr/>
        </p:nvSpPr>
        <p:spPr>
          <a:xfrm>
            <a:off x="244246" y="328422"/>
            <a:ext cx="1825625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EMPLOYEES	DEPARTMENTS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796302" y="459472"/>
            <a:ext cx="447675" cy="552094"/>
          </a:xfrm>
          <a:custGeom>
            <a:rect b="b" l="l" r="r" t="t"/>
            <a:pathLst>
              <a:path extrusionOk="0" h="447040" w="358140">
                <a:moveTo>
                  <a:pt x="0" y="446531"/>
                </a:moveTo>
                <a:lnTo>
                  <a:pt x="358140" y="446531"/>
                </a:lnTo>
                <a:lnTo>
                  <a:pt x="358140" y="0"/>
                </a:lnTo>
                <a:lnTo>
                  <a:pt x="0" y="0"/>
                </a:lnTo>
                <a:lnTo>
                  <a:pt x="0" y="446531"/>
                </a:lnTo>
                <a:close/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" name="Google Shape;65;p2"/>
          <p:cNvGrpSpPr/>
          <p:nvPr/>
        </p:nvGrpSpPr>
        <p:grpSpPr>
          <a:xfrm>
            <a:off x="822960" y="451866"/>
            <a:ext cx="1483614" cy="1020318"/>
            <a:chOff x="822960" y="451866"/>
            <a:chExt cx="1483614" cy="1020318"/>
          </a:xfrm>
        </p:grpSpPr>
        <p:sp>
          <p:nvSpPr>
            <p:cNvPr id="66" name="Google Shape;66;p2"/>
            <p:cNvSpPr/>
            <p:nvPr/>
          </p:nvSpPr>
          <p:spPr>
            <a:xfrm>
              <a:off x="1484376" y="1018032"/>
              <a:ext cx="45720" cy="146685"/>
            </a:xfrm>
            <a:custGeom>
              <a:rect b="b" l="l" r="r" t="t"/>
              <a:pathLst>
                <a:path extrusionOk="0" h="146684" w="45719">
                  <a:moveTo>
                    <a:pt x="0" y="70103"/>
                  </a:moveTo>
                  <a:lnTo>
                    <a:pt x="22859" y="146303"/>
                  </a:lnTo>
                  <a:lnTo>
                    <a:pt x="36575" y="100583"/>
                  </a:lnTo>
                  <a:lnTo>
                    <a:pt x="15239" y="100583"/>
                  </a:lnTo>
                  <a:lnTo>
                    <a:pt x="15239" y="90423"/>
                  </a:lnTo>
                  <a:lnTo>
                    <a:pt x="0" y="70103"/>
                  </a:lnTo>
                  <a:close/>
                </a:path>
                <a:path extrusionOk="0" h="146684" w="45719">
                  <a:moveTo>
                    <a:pt x="15239" y="90423"/>
                  </a:moveTo>
                  <a:lnTo>
                    <a:pt x="15239" y="100583"/>
                  </a:lnTo>
                  <a:lnTo>
                    <a:pt x="22859" y="100583"/>
                  </a:lnTo>
                  <a:lnTo>
                    <a:pt x="15239" y="90423"/>
                  </a:lnTo>
                  <a:close/>
                </a:path>
                <a:path extrusionOk="0" h="146684" w="45719">
                  <a:moveTo>
                    <a:pt x="30480" y="0"/>
                  </a:moveTo>
                  <a:lnTo>
                    <a:pt x="15239" y="0"/>
                  </a:lnTo>
                  <a:lnTo>
                    <a:pt x="15239" y="90423"/>
                  </a:lnTo>
                  <a:lnTo>
                    <a:pt x="22859" y="100583"/>
                  </a:lnTo>
                  <a:lnTo>
                    <a:pt x="30480" y="90423"/>
                  </a:lnTo>
                  <a:lnTo>
                    <a:pt x="30480" y="0"/>
                  </a:lnTo>
                  <a:close/>
                </a:path>
                <a:path extrusionOk="0" h="146684" w="45719">
                  <a:moveTo>
                    <a:pt x="30480" y="90423"/>
                  </a:moveTo>
                  <a:lnTo>
                    <a:pt x="22859" y="100583"/>
                  </a:lnTo>
                  <a:lnTo>
                    <a:pt x="30480" y="100583"/>
                  </a:lnTo>
                  <a:lnTo>
                    <a:pt x="30480" y="90423"/>
                  </a:lnTo>
                  <a:close/>
                </a:path>
                <a:path extrusionOk="0" h="146684" w="45719">
                  <a:moveTo>
                    <a:pt x="45719" y="70103"/>
                  </a:moveTo>
                  <a:lnTo>
                    <a:pt x="30480" y="90423"/>
                  </a:lnTo>
                  <a:lnTo>
                    <a:pt x="30480" y="100583"/>
                  </a:lnTo>
                  <a:lnTo>
                    <a:pt x="36575" y="100583"/>
                  </a:lnTo>
                  <a:lnTo>
                    <a:pt x="45719" y="70103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910334" y="451866"/>
              <a:ext cx="396240" cy="582295"/>
            </a:xfrm>
            <a:custGeom>
              <a:rect b="b" l="l" r="r" t="t"/>
              <a:pathLst>
                <a:path extrusionOk="0" h="582294" w="396239">
                  <a:moveTo>
                    <a:pt x="0" y="582168"/>
                  </a:moveTo>
                  <a:lnTo>
                    <a:pt x="396239" y="582168"/>
                  </a:lnTo>
                  <a:lnTo>
                    <a:pt x="396239" y="0"/>
                  </a:lnTo>
                  <a:lnTo>
                    <a:pt x="0" y="0"/>
                  </a:lnTo>
                  <a:lnTo>
                    <a:pt x="0" y="582168"/>
                  </a:lnTo>
                  <a:close/>
                </a:path>
              </a:pathLst>
            </a:custGeom>
            <a:noFill/>
            <a:ln cap="flat" cmpd="sng" w="952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187196" y="1018032"/>
              <a:ext cx="45720" cy="146685"/>
            </a:xfrm>
            <a:custGeom>
              <a:rect b="b" l="l" r="r" t="t"/>
              <a:pathLst>
                <a:path extrusionOk="0" h="146684" w="45719">
                  <a:moveTo>
                    <a:pt x="0" y="70103"/>
                  </a:moveTo>
                  <a:lnTo>
                    <a:pt x="22860" y="146303"/>
                  </a:lnTo>
                  <a:lnTo>
                    <a:pt x="36575" y="100583"/>
                  </a:lnTo>
                  <a:lnTo>
                    <a:pt x="15239" y="100583"/>
                  </a:lnTo>
                  <a:lnTo>
                    <a:pt x="15239" y="90423"/>
                  </a:lnTo>
                  <a:lnTo>
                    <a:pt x="0" y="70103"/>
                  </a:lnTo>
                  <a:close/>
                </a:path>
                <a:path extrusionOk="0" h="146684" w="45719">
                  <a:moveTo>
                    <a:pt x="15239" y="90423"/>
                  </a:moveTo>
                  <a:lnTo>
                    <a:pt x="15239" y="100583"/>
                  </a:lnTo>
                  <a:lnTo>
                    <a:pt x="22860" y="100583"/>
                  </a:lnTo>
                  <a:lnTo>
                    <a:pt x="15239" y="90423"/>
                  </a:lnTo>
                  <a:close/>
                </a:path>
                <a:path extrusionOk="0" h="146684" w="45719">
                  <a:moveTo>
                    <a:pt x="30480" y="0"/>
                  </a:moveTo>
                  <a:lnTo>
                    <a:pt x="15239" y="0"/>
                  </a:lnTo>
                  <a:lnTo>
                    <a:pt x="15239" y="90423"/>
                  </a:lnTo>
                  <a:lnTo>
                    <a:pt x="22860" y="100583"/>
                  </a:lnTo>
                  <a:lnTo>
                    <a:pt x="30480" y="90423"/>
                  </a:lnTo>
                  <a:lnTo>
                    <a:pt x="30480" y="0"/>
                  </a:lnTo>
                  <a:close/>
                </a:path>
                <a:path extrusionOk="0" h="146684" w="45719">
                  <a:moveTo>
                    <a:pt x="30480" y="90423"/>
                  </a:moveTo>
                  <a:lnTo>
                    <a:pt x="22860" y="100583"/>
                  </a:lnTo>
                  <a:lnTo>
                    <a:pt x="30480" y="100583"/>
                  </a:lnTo>
                  <a:lnTo>
                    <a:pt x="30480" y="90423"/>
                  </a:lnTo>
                  <a:close/>
                </a:path>
                <a:path extrusionOk="0" h="146684" w="45719">
                  <a:moveTo>
                    <a:pt x="45719" y="70103"/>
                  </a:moveTo>
                  <a:lnTo>
                    <a:pt x="30480" y="90423"/>
                  </a:lnTo>
                  <a:lnTo>
                    <a:pt x="30480" y="100583"/>
                  </a:lnTo>
                  <a:lnTo>
                    <a:pt x="36575" y="100583"/>
                  </a:lnTo>
                  <a:lnTo>
                    <a:pt x="45719" y="70103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9" name="Google Shape;69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22960" y="1197864"/>
              <a:ext cx="1033271" cy="2743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0" name="Google Shape;70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2960" y="1520952"/>
            <a:ext cx="1042416" cy="21183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"/>
          <p:cNvSpPr txBox="1"/>
          <p:nvPr/>
        </p:nvSpPr>
        <p:spPr>
          <a:xfrm>
            <a:off x="317754" y="467106"/>
            <a:ext cx="294640" cy="445134"/>
          </a:xfrm>
          <a:prstGeom prst="rect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0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9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810006" y="1405255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1-139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0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0"/>
          <p:cNvSpPr txBox="1"/>
          <p:nvPr>
            <p:ph type="title"/>
          </p:nvPr>
        </p:nvSpPr>
        <p:spPr>
          <a:xfrm>
            <a:off x="839216" y="162305"/>
            <a:ext cx="112458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Cross Joins</a:t>
            </a:r>
            <a:endParaRPr/>
          </a:p>
        </p:txBody>
      </p:sp>
      <p:sp>
        <p:nvSpPr>
          <p:cNvPr id="344" name="Google Shape;344;p20"/>
          <p:cNvSpPr txBox="1"/>
          <p:nvPr/>
        </p:nvSpPr>
        <p:spPr>
          <a:xfrm>
            <a:off x="284784" y="548131"/>
            <a:ext cx="2133600" cy="4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125095" lvl="0" marL="137160" marR="160655" rtl="0" algn="l">
              <a:lnSpc>
                <a:spcPct val="103099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CROSS JOIN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 produces the cross-  product of two tables.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5080" rtl="0" algn="l">
              <a:lnSpc>
                <a:spcPct val="118461"/>
              </a:lnSpc>
              <a:spcBef>
                <a:spcPts val="31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is the same as a Cartesian product between  the two tables.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5" name="Google Shape;345;p20"/>
          <p:cNvGrpSpPr/>
          <p:nvPr/>
        </p:nvGrpSpPr>
        <p:grpSpPr>
          <a:xfrm>
            <a:off x="234864" y="1069912"/>
            <a:ext cx="2233422" cy="265938"/>
            <a:chOff x="264414" y="1104137"/>
            <a:chExt cx="2233422" cy="265938"/>
          </a:xfrm>
        </p:grpSpPr>
        <p:pic>
          <p:nvPicPr>
            <p:cNvPr id="346" name="Google Shape;346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8892" y="1118615"/>
              <a:ext cx="2218944" cy="2514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7" name="Google Shape;347;p20"/>
            <p:cNvSpPr/>
            <p:nvPr/>
          </p:nvSpPr>
          <p:spPr>
            <a:xfrm>
              <a:off x="264414" y="1104137"/>
              <a:ext cx="2208530" cy="241300"/>
            </a:xfrm>
            <a:custGeom>
              <a:rect b="b" l="l" r="r" t="t"/>
              <a:pathLst>
                <a:path extrusionOk="0" h="241300" w="2208530">
                  <a:moveTo>
                    <a:pt x="0" y="240792"/>
                  </a:moveTo>
                  <a:lnTo>
                    <a:pt x="2208276" y="240792"/>
                  </a:lnTo>
                  <a:lnTo>
                    <a:pt x="2208276" y="0"/>
                  </a:lnTo>
                  <a:lnTo>
                    <a:pt x="0" y="0"/>
                  </a:lnTo>
                  <a:lnTo>
                    <a:pt x="0" y="24079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48" name="Google Shape;348;p20"/>
          <p:cNvGraphicFramePr/>
          <p:nvPr/>
        </p:nvGraphicFramePr>
        <p:xfrm>
          <a:off x="270626" y="10065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{7D5382F9-8A6C-4D4A-9563-CAFBE6B216C3}</a:tableStyleId>
              </a:tblPr>
              <a:tblGrid>
                <a:gridCol w="25400"/>
                <a:gridCol w="852175"/>
                <a:gridCol w="1333500"/>
              </a:tblGrid>
              <a:tr h="149225">
                <a:tc gridSpan="3">
                  <a:txBody>
                    <a:bodyPr/>
                    <a:lstStyle/>
                    <a:p>
                      <a:pPr indent="0" lvl="0" marL="39370" marR="923925" rtl="0" algn="l">
                        <a:lnSpc>
                          <a:spcPct val="117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last_name, department_name  FROM employees</a:t>
                      </a:r>
                      <a:endParaRPr sz="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FFFFCC"/>
                    </a:solidFill>
                  </a:tcPr>
                </a:tc>
                <a:tc hMerge="1"/>
                <a:tc hMerge="1"/>
              </a:tr>
              <a:tr h="8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651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CROSS JOIN departments</a:t>
                      </a:r>
                      <a:endParaRPr sz="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6034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pic>
        <p:nvPicPr>
          <p:cNvPr id="349" name="Google Shape;34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652" y="1395983"/>
            <a:ext cx="2225040" cy="44043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0"/>
          <p:cNvSpPr txBox="1"/>
          <p:nvPr/>
        </p:nvSpPr>
        <p:spPr>
          <a:xfrm>
            <a:off x="247599" y="1658492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1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1-140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1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1"/>
          <p:cNvSpPr txBox="1"/>
          <p:nvPr>
            <p:ph type="title"/>
          </p:nvPr>
        </p:nvSpPr>
        <p:spPr>
          <a:xfrm>
            <a:off x="806323" y="162305"/>
            <a:ext cx="119189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Natural Joins</a:t>
            </a:r>
            <a:endParaRPr/>
          </a:p>
        </p:txBody>
      </p:sp>
      <p:sp>
        <p:nvSpPr>
          <p:cNvPr id="358" name="Google Shape;358;p21"/>
          <p:cNvSpPr txBox="1"/>
          <p:nvPr/>
        </p:nvSpPr>
        <p:spPr>
          <a:xfrm>
            <a:off x="285369" y="548131"/>
            <a:ext cx="2226945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125095" lvl="0" marL="137160" marR="5080" rtl="0" algn="l">
              <a:lnSpc>
                <a:spcPct val="103099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NATURAL JOIN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 is based on all columns  in the two tables that have the same name.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33655" rtl="0" algn="l">
              <a:lnSpc>
                <a:spcPct val="118461"/>
              </a:lnSpc>
              <a:spcBef>
                <a:spcPts val="31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selects rows from the two tables that have equal  values in all matched columns.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290195" rtl="0" algn="l">
              <a:lnSpc>
                <a:spcPct val="118461"/>
              </a:lnSpc>
              <a:spcBef>
                <a:spcPts val="28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the columns having the same names have  different data types, an error is returned.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2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1-141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2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5" name="Google Shape;365;p22"/>
          <p:cNvGrpSpPr/>
          <p:nvPr/>
        </p:nvGrpSpPr>
        <p:grpSpPr>
          <a:xfrm>
            <a:off x="273558" y="569214"/>
            <a:ext cx="2266950" cy="339089"/>
            <a:chOff x="273558" y="569214"/>
            <a:chExt cx="2266950" cy="339089"/>
          </a:xfrm>
        </p:grpSpPr>
        <p:pic>
          <p:nvPicPr>
            <p:cNvPr id="366" name="Google Shape;366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8036" y="583692"/>
              <a:ext cx="2252472" cy="3246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7" name="Google Shape;367;p22"/>
            <p:cNvSpPr/>
            <p:nvPr/>
          </p:nvSpPr>
          <p:spPr>
            <a:xfrm>
              <a:off x="273558" y="569214"/>
              <a:ext cx="2242185" cy="314325"/>
            </a:xfrm>
            <a:custGeom>
              <a:rect b="b" l="l" r="r" t="t"/>
              <a:pathLst>
                <a:path extrusionOk="0" h="314325" w="2242185">
                  <a:moveTo>
                    <a:pt x="2241804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2241804" y="313944"/>
                  </a:lnTo>
                  <a:lnTo>
                    <a:pt x="2241804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273558" y="569214"/>
              <a:ext cx="2242185" cy="314325"/>
            </a:xfrm>
            <a:custGeom>
              <a:rect b="b" l="l" r="r" t="t"/>
              <a:pathLst>
                <a:path extrusionOk="0" h="314325" w="2242185">
                  <a:moveTo>
                    <a:pt x="0" y="313944"/>
                  </a:moveTo>
                  <a:lnTo>
                    <a:pt x="2241804" y="313944"/>
                  </a:lnTo>
                  <a:lnTo>
                    <a:pt x="2241804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9" name="Google Shape;369;p22"/>
          <p:cNvSpPr txBox="1"/>
          <p:nvPr/>
        </p:nvSpPr>
        <p:spPr>
          <a:xfrm>
            <a:off x="291185" y="552069"/>
            <a:ext cx="1450340" cy="250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264160" lvl="0" marL="276225" marR="508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department_id, department_name,  location_id, city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departments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0" name="Google Shape;370;p22"/>
          <p:cNvSpPr txBox="1"/>
          <p:nvPr/>
        </p:nvSpPr>
        <p:spPr>
          <a:xfrm>
            <a:off x="276606" y="794766"/>
            <a:ext cx="870585" cy="8255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6669" marR="0" rtl="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NATURAL JOIN locations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1" name="Google Shape;371;p22"/>
          <p:cNvSpPr txBox="1"/>
          <p:nvPr/>
        </p:nvSpPr>
        <p:spPr>
          <a:xfrm>
            <a:off x="1152902" y="776097"/>
            <a:ext cx="63500" cy="100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72" name="Google Shape;372;p22"/>
          <p:cNvGrpSpPr/>
          <p:nvPr/>
        </p:nvGrpSpPr>
        <p:grpSpPr>
          <a:xfrm>
            <a:off x="272796" y="925068"/>
            <a:ext cx="2211324" cy="682751"/>
            <a:chOff x="272796" y="925068"/>
            <a:chExt cx="2211324" cy="682751"/>
          </a:xfrm>
        </p:grpSpPr>
        <p:pic>
          <p:nvPicPr>
            <p:cNvPr id="373" name="Google Shape;373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2796" y="925068"/>
              <a:ext cx="2211324" cy="682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22"/>
            <p:cNvSpPr/>
            <p:nvPr/>
          </p:nvSpPr>
          <p:spPr>
            <a:xfrm>
              <a:off x="1448562" y="941070"/>
              <a:ext cx="429895" cy="593090"/>
            </a:xfrm>
            <a:custGeom>
              <a:rect b="b" l="l" r="r" t="t"/>
              <a:pathLst>
                <a:path extrusionOk="0" h="593090" w="429894">
                  <a:moveTo>
                    <a:pt x="0" y="592836"/>
                  </a:moveTo>
                  <a:lnTo>
                    <a:pt x="429768" y="592836"/>
                  </a:lnTo>
                  <a:lnTo>
                    <a:pt x="429768" y="0"/>
                  </a:lnTo>
                  <a:lnTo>
                    <a:pt x="0" y="0"/>
                  </a:lnTo>
                  <a:lnTo>
                    <a:pt x="0" y="592836"/>
                  </a:lnTo>
                  <a:close/>
                </a:path>
              </a:pathLst>
            </a:custGeom>
            <a:noFill/>
            <a:ln cap="flat" cmpd="sng" w="952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5" name="Google Shape;375;p22"/>
          <p:cNvSpPr txBox="1"/>
          <p:nvPr>
            <p:ph type="title"/>
          </p:nvPr>
        </p:nvSpPr>
        <p:spPr>
          <a:xfrm>
            <a:off x="401828" y="161670"/>
            <a:ext cx="199898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Retrieving Records with Natural Joins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3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1-142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3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3"/>
          <p:cNvSpPr txBox="1"/>
          <p:nvPr>
            <p:ph type="title"/>
          </p:nvPr>
        </p:nvSpPr>
        <p:spPr>
          <a:xfrm>
            <a:off x="416179" y="154051"/>
            <a:ext cx="197358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Joins with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USING </a:t>
            </a:r>
            <a:r>
              <a:rPr lang="en-US"/>
              <a:t>Clause</a:t>
            </a:r>
            <a:endParaRPr/>
          </a:p>
        </p:txBody>
      </p:sp>
      <p:sp>
        <p:nvSpPr>
          <p:cNvPr id="383" name="Google Shape;383;p23"/>
          <p:cNvSpPr txBox="1"/>
          <p:nvPr/>
        </p:nvSpPr>
        <p:spPr>
          <a:xfrm>
            <a:off x="285369" y="551815"/>
            <a:ext cx="2174875" cy="1213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-125095" lvl="0" marL="137160" marR="57785" rtl="0" algn="l">
              <a:lnSpc>
                <a:spcPct val="988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several columns have the same names but the  data types do not match,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NATURAL JOIN 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 can be modified with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USING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 to  specify the columns that should be used for an  equijoin.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60325" rtl="0" algn="l">
              <a:lnSpc>
                <a:spcPct val="103099"/>
              </a:lnSpc>
              <a:spcBef>
                <a:spcPts val="204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USING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 to match only one column  when more than one column matches.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5080" rtl="0" algn="l">
              <a:lnSpc>
                <a:spcPct val="118461"/>
              </a:lnSpc>
              <a:spcBef>
                <a:spcPts val="31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 not use a table name or alias in the referenced  columns.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283210" rtl="0" algn="l">
              <a:lnSpc>
                <a:spcPct val="103099"/>
              </a:lnSpc>
              <a:spcBef>
                <a:spcPts val="19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NATURAL JOIN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USING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clauses are  mutually exclusive.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1-143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4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0" name="Google Shape;390;p24"/>
          <p:cNvGrpSpPr/>
          <p:nvPr/>
        </p:nvGrpSpPr>
        <p:grpSpPr>
          <a:xfrm>
            <a:off x="273558" y="569213"/>
            <a:ext cx="2266950" cy="265938"/>
            <a:chOff x="273558" y="569213"/>
            <a:chExt cx="2266950" cy="265938"/>
          </a:xfrm>
        </p:grpSpPr>
        <p:pic>
          <p:nvPicPr>
            <p:cNvPr id="391" name="Google Shape;391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8036" y="583691"/>
              <a:ext cx="2252472" cy="2514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2" name="Google Shape;392;p24"/>
            <p:cNvSpPr/>
            <p:nvPr/>
          </p:nvSpPr>
          <p:spPr>
            <a:xfrm>
              <a:off x="273558" y="569213"/>
              <a:ext cx="2242185" cy="241300"/>
            </a:xfrm>
            <a:custGeom>
              <a:rect b="b" l="l" r="r" t="t"/>
              <a:pathLst>
                <a:path extrusionOk="0" h="241300" w="2242185">
                  <a:moveTo>
                    <a:pt x="2241804" y="0"/>
                  </a:moveTo>
                  <a:lnTo>
                    <a:pt x="0" y="0"/>
                  </a:lnTo>
                  <a:lnTo>
                    <a:pt x="0" y="240792"/>
                  </a:lnTo>
                  <a:lnTo>
                    <a:pt x="2241804" y="240792"/>
                  </a:lnTo>
                  <a:lnTo>
                    <a:pt x="2241804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273558" y="569213"/>
              <a:ext cx="2242185" cy="241300"/>
            </a:xfrm>
            <a:custGeom>
              <a:rect b="b" l="l" r="r" t="t"/>
              <a:pathLst>
                <a:path extrusionOk="0" h="241300" w="2242185">
                  <a:moveTo>
                    <a:pt x="0" y="240792"/>
                  </a:moveTo>
                  <a:lnTo>
                    <a:pt x="2241804" y="240792"/>
                  </a:lnTo>
                  <a:lnTo>
                    <a:pt x="2241804" y="0"/>
                  </a:lnTo>
                  <a:lnTo>
                    <a:pt x="0" y="0"/>
                  </a:lnTo>
                  <a:lnTo>
                    <a:pt x="0" y="24079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4" name="Google Shape;394;p24"/>
          <p:cNvSpPr txBox="1"/>
          <p:nvPr/>
        </p:nvSpPr>
        <p:spPr>
          <a:xfrm>
            <a:off x="291185" y="559054"/>
            <a:ext cx="1823085" cy="100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e.employee_id, e.last_name, d.location_id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Google Shape;395;p24"/>
          <p:cNvSpPr txBox="1"/>
          <p:nvPr/>
        </p:nvSpPr>
        <p:spPr>
          <a:xfrm>
            <a:off x="291185" y="633729"/>
            <a:ext cx="175895" cy="100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6" name="Google Shape;396;p24"/>
          <p:cNvSpPr txBox="1"/>
          <p:nvPr/>
        </p:nvSpPr>
        <p:spPr>
          <a:xfrm>
            <a:off x="290322" y="730757"/>
            <a:ext cx="814069" cy="71755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334" marR="0" rt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(department_id)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7" name="Google Shape;397;p24"/>
          <p:cNvSpPr txBox="1"/>
          <p:nvPr/>
        </p:nvSpPr>
        <p:spPr>
          <a:xfrm>
            <a:off x="554555" y="633729"/>
            <a:ext cx="1148715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marR="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employees e JOIN departments d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7465" marR="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8" name="Google Shape;398;p24"/>
          <p:cNvSpPr txBox="1"/>
          <p:nvPr>
            <p:ph type="title"/>
          </p:nvPr>
        </p:nvSpPr>
        <p:spPr>
          <a:xfrm>
            <a:off x="293624" y="154686"/>
            <a:ext cx="221615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Retrieving Records with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USING </a:t>
            </a:r>
            <a:r>
              <a:rPr lang="en-US"/>
              <a:t>Clause</a:t>
            </a:r>
            <a:endParaRPr/>
          </a:p>
        </p:txBody>
      </p:sp>
      <p:grpSp>
        <p:nvGrpSpPr>
          <p:cNvPr id="399" name="Google Shape;399;p24"/>
          <p:cNvGrpSpPr/>
          <p:nvPr/>
        </p:nvGrpSpPr>
        <p:grpSpPr>
          <a:xfrm>
            <a:off x="272796" y="922019"/>
            <a:ext cx="2229612" cy="775716"/>
            <a:chOff x="272796" y="922019"/>
            <a:chExt cx="2229612" cy="775716"/>
          </a:xfrm>
        </p:grpSpPr>
        <p:pic>
          <p:nvPicPr>
            <p:cNvPr id="400" name="Google Shape;400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2796" y="922019"/>
              <a:ext cx="2211324" cy="6720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Google Shape;401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72796" y="1630679"/>
              <a:ext cx="2229612" cy="67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2" name="Google Shape;402;p24"/>
            <p:cNvSpPr/>
            <p:nvPr/>
          </p:nvSpPr>
          <p:spPr>
            <a:xfrm>
              <a:off x="1735074" y="939545"/>
              <a:ext cx="730250" cy="645160"/>
            </a:xfrm>
            <a:custGeom>
              <a:rect b="b" l="l" r="r" t="t"/>
              <a:pathLst>
                <a:path extrusionOk="0" h="645160" w="730250">
                  <a:moveTo>
                    <a:pt x="0" y="644651"/>
                  </a:moveTo>
                  <a:lnTo>
                    <a:pt x="729995" y="644651"/>
                  </a:lnTo>
                  <a:lnTo>
                    <a:pt x="729995" y="0"/>
                  </a:lnTo>
                  <a:lnTo>
                    <a:pt x="0" y="0"/>
                  </a:lnTo>
                  <a:lnTo>
                    <a:pt x="0" y="644651"/>
                  </a:lnTo>
                  <a:close/>
                </a:path>
              </a:pathLst>
            </a:custGeom>
            <a:noFill/>
            <a:ln cap="flat" cmpd="sng" w="952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3" name="Google Shape;403;p24"/>
          <p:cNvSpPr txBox="1"/>
          <p:nvPr/>
        </p:nvSpPr>
        <p:spPr>
          <a:xfrm>
            <a:off x="254304" y="1518665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5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1-144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5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5"/>
          <p:cNvSpPr txBox="1"/>
          <p:nvPr>
            <p:ph type="title"/>
          </p:nvPr>
        </p:nvSpPr>
        <p:spPr>
          <a:xfrm>
            <a:off x="513715" y="154686"/>
            <a:ext cx="1777364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Joins with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-US"/>
              <a:t>Clause</a:t>
            </a:r>
            <a:endParaRPr/>
          </a:p>
        </p:txBody>
      </p:sp>
      <p:sp>
        <p:nvSpPr>
          <p:cNvPr id="411" name="Google Shape;411;p25"/>
          <p:cNvSpPr txBox="1"/>
          <p:nvPr/>
        </p:nvSpPr>
        <p:spPr>
          <a:xfrm>
            <a:off x="285369" y="552703"/>
            <a:ext cx="2202180" cy="821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-125095" lvl="0" marL="137160" marR="58419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join condition for the natural join is basically  an equijoin of all columns with the same name.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5080" rtl="0" algn="l">
              <a:lnSpc>
                <a:spcPct val="112307"/>
              </a:lnSpc>
              <a:spcBef>
                <a:spcPts val="31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specify arbitrary conditions or specify columns  to join,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 is used.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19230"/>
              </a:lnSpc>
              <a:spcBef>
                <a:spcPts val="30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join condition is separated from other </a:t>
            </a:r>
            <a:r>
              <a:rPr b="1" i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" marR="0" rtl="0" algn="l">
              <a:lnSpc>
                <a:spcPct val="1192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conditions.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 makes code easy to understand.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6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1-145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6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8" name="Google Shape;418;p26"/>
          <p:cNvGrpSpPr/>
          <p:nvPr/>
        </p:nvGrpSpPr>
        <p:grpSpPr>
          <a:xfrm>
            <a:off x="273558" y="547878"/>
            <a:ext cx="2234946" cy="352805"/>
            <a:chOff x="273558" y="547878"/>
            <a:chExt cx="2234946" cy="352805"/>
          </a:xfrm>
        </p:grpSpPr>
        <p:pic>
          <p:nvPicPr>
            <p:cNvPr id="419" name="Google Shape;419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8036" y="562356"/>
              <a:ext cx="2220468" cy="3383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0" name="Google Shape;420;p26"/>
            <p:cNvSpPr/>
            <p:nvPr/>
          </p:nvSpPr>
          <p:spPr>
            <a:xfrm>
              <a:off x="273558" y="547878"/>
              <a:ext cx="2209800" cy="327660"/>
            </a:xfrm>
            <a:custGeom>
              <a:rect b="b" l="l" r="r" t="t"/>
              <a:pathLst>
                <a:path extrusionOk="0" h="327659" w="2209800">
                  <a:moveTo>
                    <a:pt x="2209800" y="0"/>
                  </a:moveTo>
                  <a:lnTo>
                    <a:pt x="0" y="0"/>
                  </a:lnTo>
                  <a:lnTo>
                    <a:pt x="0" y="327659"/>
                  </a:lnTo>
                  <a:lnTo>
                    <a:pt x="2209800" y="327659"/>
                  </a:lnTo>
                  <a:lnTo>
                    <a:pt x="220980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273558" y="547878"/>
              <a:ext cx="2209800" cy="327660"/>
            </a:xfrm>
            <a:custGeom>
              <a:rect b="b" l="l" r="r" t="t"/>
              <a:pathLst>
                <a:path extrusionOk="0" h="327659" w="2209800">
                  <a:moveTo>
                    <a:pt x="0" y="327659"/>
                  </a:moveTo>
                  <a:lnTo>
                    <a:pt x="2209800" y="327659"/>
                  </a:lnTo>
                  <a:lnTo>
                    <a:pt x="2209800" y="0"/>
                  </a:lnTo>
                  <a:lnTo>
                    <a:pt x="0" y="0"/>
                  </a:lnTo>
                  <a:lnTo>
                    <a:pt x="0" y="32765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2" name="Google Shape;422;p26"/>
          <p:cNvSpPr txBox="1"/>
          <p:nvPr/>
        </p:nvSpPr>
        <p:spPr>
          <a:xfrm>
            <a:off x="302153" y="408088"/>
            <a:ext cx="19362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264160" lvl="0" marL="276225" marR="508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e.employee_id, e.last_name, e.department_id,  d.department_id, d.location_id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employees e JOIN departments d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	(e.department_id = d.department_id);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Google Shape;423;p26"/>
          <p:cNvSpPr txBox="1"/>
          <p:nvPr>
            <p:ph type="title"/>
          </p:nvPr>
        </p:nvSpPr>
        <p:spPr>
          <a:xfrm>
            <a:off x="391160" y="154051"/>
            <a:ext cx="202120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Retrieving Records with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-US"/>
              <a:t>Clause</a:t>
            </a:r>
            <a:endParaRPr/>
          </a:p>
        </p:txBody>
      </p:sp>
      <p:pic>
        <p:nvPicPr>
          <p:cNvPr id="424" name="Google Shape;42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796" y="1565148"/>
            <a:ext cx="2206752" cy="655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5" name="Google Shape;425;p26"/>
          <p:cNvGrpSpPr/>
          <p:nvPr/>
        </p:nvGrpSpPr>
        <p:grpSpPr>
          <a:xfrm>
            <a:off x="272796" y="955548"/>
            <a:ext cx="2214372" cy="539496"/>
            <a:chOff x="272796" y="955548"/>
            <a:chExt cx="2214372" cy="539496"/>
          </a:xfrm>
        </p:grpSpPr>
        <p:pic>
          <p:nvPicPr>
            <p:cNvPr id="426" name="Google Shape;426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72796" y="955548"/>
              <a:ext cx="2214372" cy="5394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7" name="Google Shape;427;p26"/>
            <p:cNvSpPr/>
            <p:nvPr/>
          </p:nvSpPr>
          <p:spPr>
            <a:xfrm>
              <a:off x="1087374" y="977646"/>
              <a:ext cx="969644" cy="510540"/>
            </a:xfrm>
            <a:custGeom>
              <a:rect b="b" l="l" r="r" t="t"/>
              <a:pathLst>
                <a:path extrusionOk="0" h="510540" w="969644">
                  <a:moveTo>
                    <a:pt x="0" y="510540"/>
                  </a:moveTo>
                  <a:lnTo>
                    <a:pt x="969264" y="510540"/>
                  </a:lnTo>
                  <a:lnTo>
                    <a:pt x="969264" y="0"/>
                  </a:lnTo>
                  <a:lnTo>
                    <a:pt x="0" y="0"/>
                  </a:lnTo>
                  <a:lnTo>
                    <a:pt x="0" y="510540"/>
                  </a:lnTo>
                  <a:close/>
                </a:path>
              </a:pathLst>
            </a:custGeom>
            <a:noFill/>
            <a:ln cap="flat" cmpd="sng" w="952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8" name="Google Shape;428;p26"/>
          <p:cNvSpPr/>
          <p:nvPr/>
        </p:nvSpPr>
        <p:spPr>
          <a:xfrm>
            <a:off x="284226" y="776478"/>
            <a:ext cx="1584960" cy="83820"/>
          </a:xfrm>
          <a:custGeom>
            <a:rect b="b" l="l" r="r" t="t"/>
            <a:pathLst>
              <a:path extrusionOk="0" h="83819" w="1584960">
                <a:moveTo>
                  <a:pt x="0" y="83820"/>
                </a:moveTo>
                <a:lnTo>
                  <a:pt x="1584959" y="83820"/>
                </a:lnTo>
                <a:lnTo>
                  <a:pt x="1584959" y="0"/>
                </a:lnTo>
                <a:lnTo>
                  <a:pt x="0" y="0"/>
                </a:lnTo>
                <a:lnTo>
                  <a:pt x="0" y="83820"/>
                </a:lnTo>
                <a:close/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6"/>
          <p:cNvSpPr txBox="1"/>
          <p:nvPr/>
        </p:nvSpPr>
        <p:spPr>
          <a:xfrm>
            <a:off x="259181" y="1435989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7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1-146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7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6" name="Google Shape;436;p27"/>
          <p:cNvGrpSpPr/>
          <p:nvPr/>
        </p:nvGrpSpPr>
        <p:grpSpPr>
          <a:xfrm>
            <a:off x="273558" y="499110"/>
            <a:ext cx="2215133" cy="488442"/>
            <a:chOff x="273558" y="499110"/>
            <a:chExt cx="2215133" cy="488442"/>
          </a:xfrm>
        </p:grpSpPr>
        <p:pic>
          <p:nvPicPr>
            <p:cNvPr id="437" name="Google Shape;437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8036" y="513588"/>
              <a:ext cx="2200655" cy="4739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8" name="Google Shape;438;p27"/>
            <p:cNvSpPr/>
            <p:nvPr/>
          </p:nvSpPr>
          <p:spPr>
            <a:xfrm>
              <a:off x="273558" y="499110"/>
              <a:ext cx="2190115" cy="463550"/>
            </a:xfrm>
            <a:custGeom>
              <a:rect b="b" l="l" r="r" t="t"/>
              <a:pathLst>
                <a:path extrusionOk="0" h="463550" w="2190115">
                  <a:moveTo>
                    <a:pt x="2189988" y="0"/>
                  </a:moveTo>
                  <a:lnTo>
                    <a:pt x="0" y="0"/>
                  </a:lnTo>
                  <a:lnTo>
                    <a:pt x="0" y="463296"/>
                  </a:lnTo>
                  <a:lnTo>
                    <a:pt x="2189988" y="463296"/>
                  </a:lnTo>
                  <a:lnTo>
                    <a:pt x="2189988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273558" y="499110"/>
              <a:ext cx="2190115" cy="463550"/>
            </a:xfrm>
            <a:custGeom>
              <a:rect b="b" l="l" r="r" t="t"/>
              <a:pathLst>
                <a:path extrusionOk="0" h="463550" w="2190115">
                  <a:moveTo>
                    <a:pt x="0" y="463296"/>
                  </a:moveTo>
                  <a:lnTo>
                    <a:pt x="2189988" y="463296"/>
                  </a:lnTo>
                  <a:lnTo>
                    <a:pt x="2189988" y="0"/>
                  </a:lnTo>
                  <a:lnTo>
                    <a:pt x="0" y="0"/>
                  </a:lnTo>
                  <a:lnTo>
                    <a:pt x="0" y="463296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0" name="Google Shape;440;p27"/>
          <p:cNvSpPr txBox="1"/>
          <p:nvPr>
            <p:ph type="title"/>
          </p:nvPr>
        </p:nvSpPr>
        <p:spPr>
          <a:xfrm>
            <a:off x="400939" y="154051"/>
            <a:ext cx="2002789" cy="294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Three-Way Joins with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ON</a:t>
            </a:r>
            <a:endParaRPr/>
          </a:p>
          <a:p>
            <a:pPr indent="0" lvl="0" marL="1270" rtl="0" algn="ctr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-US"/>
              <a:t>Clause</a:t>
            </a:r>
            <a:endParaRPr/>
          </a:p>
        </p:txBody>
      </p:sp>
      <p:sp>
        <p:nvSpPr>
          <p:cNvPr id="441" name="Google Shape;441;p27"/>
          <p:cNvSpPr txBox="1"/>
          <p:nvPr/>
        </p:nvSpPr>
        <p:spPr>
          <a:xfrm>
            <a:off x="291846" y="488442"/>
            <a:ext cx="1561465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508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employee_id, city, department_name  FROM employees e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2" name="Google Shape;442;p27"/>
          <p:cNvSpPr txBox="1"/>
          <p:nvPr/>
        </p:nvSpPr>
        <p:spPr>
          <a:xfrm>
            <a:off x="1191898" y="376259"/>
            <a:ext cx="1550100" cy="4359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524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b="1"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departments d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" marR="27305" rtl="0" algn="l">
              <a:lnSpc>
                <a:spcPct val="117999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	d.department_id = e.department_id  JOIN locations l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	d.location_id = l.location_id;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43" name="Google Shape;44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224" y="1011936"/>
            <a:ext cx="2208276" cy="60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2796" y="1677924"/>
            <a:ext cx="2206752" cy="65532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27"/>
          <p:cNvSpPr txBox="1"/>
          <p:nvPr/>
        </p:nvSpPr>
        <p:spPr>
          <a:xfrm>
            <a:off x="259842" y="1548765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8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1-147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8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8"/>
          <p:cNvSpPr txBox="1"/>
          <p:nvPr>
            <p:ph type="title"/>
          </p:nvPr>
        </p:nvSpPr>
        <p:spPr>
          <a:xfrm>
            <a:off x="695959" y="154686"/>
            <a:ext cx="141287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INNER </a:t>
            </a:r>
            <a:r>
              <a:rPr lang="en-US"/>
              <a:t>Versus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OUTER </a:t>
            </a:r>
            <a:r>
              <a:rPr lang="en-US"/>
              <a:t>Joins</a:t>
            </a:r>
            <a:endParaRPr/>
          </a:p>
        </p:txBody>
      </p:sp>
      <p:sp>
        <p:nvSpPr>
          <p:cNvPr id="453" name="Google Shape;453;p28"/>
          <p:cNvSpPr txBox="1"/>
          <p:nvPr/>
        </p:nvSpPr>
        <p:spPr>
          <a:xfrm>
            <a:off x="284784" y="552703"/>
            <a:ext cx="2214880" cy="883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-125095" lvl="0" marL="137160" marR="48260" rtl="0" algn="l">
              <a:lnSpc>
                <a:spcPct val="118461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SQL: 1999, the join of two tables returning only  matched rows is an inner join.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5080" rtl="0" algn="l">
              <a:lnSpc>
                <a:spcPct val="118461"/>
              </a:lnSpc>
              <a:spcBef>
                <a:spcPts val="28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join between two tables that returns the results  of the inner join as well as unmatched rows left (or  right) tables is a left (or right) outer join.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64769" rtl="0" algn="just">
              <a:lnSpc>
                <a:spcPct val="118461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join between two tables that returns the results  of an inner join as well as the results of a left and  right join is a full outer join.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9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1-148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9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0" name="Google Shape;460;p29"/>
          <p:cNvGrpSpPr/>
          <p:nvPr/>
        </p:nvGrpSpPr>
        <p:grpSpPr>
          <a:xfrm>
            <a:off x="273558" y="541781"/>
            <a:ext cx="2266950" cy="354329"/>
            <a:chOff x="273558" y="541781"/>
            <a:chExt cx="2266950" cy="354329"/>
          </a:xfrm>
        </p:grpSpPr>
        <p:pic>
          <p:nvPicPr>
            <p:cNvPr id="461" name="Google Shape;461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8036" y="556259"/>
              <a:ext cx="2252472" cy="3398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2" name="Google Shape;462;p29"/>
            <p:cNvSpPr/>
            <p:nvPr/>
          </p:nvSpPr>
          <p:spPr>
            <a:xfrm>
              <a:off x="273558" y="541781"/>
              <a:ext cx="2242185" cy="329565"/>
            </a:xfrm>
            <a:custGeom>
              <a:rect b="b" l="l" r="r" t="t"/>
              <a:pathLst>
                <a:path extrusionOk="0" h="329565" w="2242185">
                  <a:moveTo>
                    <a:pt x="2241804" y="0"/>
                  </a:moveTo>
                  <a:lnTo>
                    <a:pt x="0" y="0"/>
                  </a:lnTo>
                  <a:lnTo>
                    <a:pt x="0" y="329184"/>
                  </a:lnTo>
                  <a:lnTo>
                    <a:pt x="2241804" y="329184"/>
                  </a:lnTo>
                  <a:lnTo>
                    <a:pt x="2241804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273558" y="541781"/>
              <a:ext cx="2242185" cy="329565"/>
            </a:xfrm>
            <a:custGeom>
              <a:rect b="b" l="l" r="r" t="t"/>
              <a:pathLst>
                <a:path extrusionOk="0" h="329565" w="2242185">
                  <a:moveTo>
                    <a:pt x="0" y="329184"/>
                  </a:moveTo>
                  <a:lnTo>
                    <a:pt x="2241804" y="329184"/>
                  </a:lnTo>
                  <a:lnTo>
                    <a:pt x="2241804" y="0"/>
                  </a:lnTo>
                  <a:lnTo>
                    <a:pt x="0" y="0"/>
                  </a:lnTo>
                  <a:lnTo>
                    <a:pt x="0" y="32918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4" name="Google Shape;464;p29"/>
          <p:cNvSpPr txBox="1"/>
          <p:nvPr/>
        </p:nvSpPr>
        <p:spPr>
          <a:xfrm>
            <a:off x="291846" y="532638"/>
            <a:ext cx="2048510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508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e.last_name, e.department_id, d.department_name  FROM employees e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5" name="Google Shape;465;p29"/>
          <p:cNvSpPr txBox="1"/>
          <p:nvPr/>
        </p:nvSpPr>
        <p:spPr>
          <a:xfrm>
            <a:off x="296418" y="698753"/>
            <a:ext cx="1534795" cy="15748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762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LEFT OUTER JOIN departments d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 (e.department_id = d.department_id)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6" name="Google Shape;466;p29"/>
          <p:cNvSpPr txBox="1"/>
          <p:nvPr/>
        </p:nvSpPr>
        <p:spPr>
          <a:xfrm>
            <a:off x="1826515" y="756666"/>
            <a:ext cx="63500" cy="100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67" name="Google Shape;467;p29"/>
          <p:cNvGrpSpPr/>
          <p:nvPr/>
        </p:nvGrpSpPr>
        <p:grpSpPr>
          <a:xfrm>
            <a:off x="272796" y="1252727"/>
            <a:ext cx="2211324" cy="461772"/>
            <a:chOff x="272796" y="1252727"/>
            <a:chExt cx="2211324" cy="461772"/>
          </a:xfrm>
        </p:grpSpPr>
        <p:pic>
          <p:nvPicPr>
            <p:cNvPr id="468" name="Google Shape;468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2796" y="1252727"/>
              <a:ext cx="2211324" cy="4069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9" name="Google Shape;469;p29"/>
            <p:cNvSpPr/>
            <p:nvPr/>
          </p:nvSpPr>
          <p:spPr>
            <a:xfrm>
              <a:off x="281178" y="1593341"/>
              <a:ext cx="2192020" cy="59690"/>
            </a:xfrm>
            <a:custGeom>
              <a:rect b="b" l="l" r="r" t="t"/>
              <a:pathLst>
                <a:path extrusionOk="0" h="59689" w="2192020">
                  <a:moveTo>
                    <a:pt x="0" y="59436"/>
                  </a:moveTo>
                  <a:lnTo>
                    <a:pt x="2191512" y="59436"/>
                  </a:lnTo>
                  <a:lnTo>
                    <a:pt x="2191512" y="0"/>
                  </a:lnTo>
                  <a:lnTo>
                    <a:pt x="0" y="0"/>
                  </a:lnTo>
                  <a:lnTo>
                    <a:pt x="0" y="59436"/>
                  </a:lnTo>
                  <a:close/>
                </a:path>
              </a:pathLst>
            </a:custGeom>
            <a:noFill/>
            <a:ln cap="flat" cmpd="sng" w="952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70" name="Google Shape;470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72796" y="1659637"/>
              <a:ext cx="2208276" cy="5486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1" name="Google Shape;471;p29"/>
          <p:cNvSpPr txBox="1"/>
          <p:nvPr>
            <p:ph type="title"/>
          </p:nvPr>
        </p:nvSpPr>
        <p:spPr>
          <a:xfrm>
            <a:off x="900811" y="151637"/>
            <a:ext cx="100584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LEFT OUTER JOIN</a:t>
            </a:r>
            <a:endParaRPr/>
          </a:p>
        </p:txBody>
      </p:sp>
      <p:pic>
        <p:nvPicPr>
          <p:cNvPr id="472" name="Google Shape;472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2796" y="915923"/>
            <a:ext cx="2208276" cy="275844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29"/>
          <p:cNvSpPr txBox="1"/>
          <p:nvPr/>
        </p:nvSpPr>
        <p:spPr>
          <a:xfrm>
            <a:off x="271399" y="1129664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1-122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 txBox="1"/>
          <p:nvPr>
            <p:ph type="title"/>
          </p:nvPr>
        </p:nvSpPr>
        <p:spPr>
          <a:xfrm>
            <a:off x="887095" y="161670"/>
            <a:ext cx="103060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Cartesian Products</a:t>
            </a:r>
            <a:endParaRPr/>
          </a:p>
        </p:txBody>
      </p:sp>
      <p:sp>
        <p:nvSpPr>
          <p:cNvPr id="80" name="Google Shape;80;p3"/>
          <p:cNvSpPr txBox="1"/>
          <p:nvPr/>
        </p:nvSpPr>
        <p:spPr>
          <a:xfrm>
            <a:off x="285369" y="520355"/>
            <a:ext cx="2230755" cy="8394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Cartesian product is formed when: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1" marL="29464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join condition is omitted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1" marL="29464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join condition is invalid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1" marL="294640" marR="5080" rtl="0" algn="l">
              <a:lnSpc>
                <a:spcPct val="116666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600"/>
              <a:buFont typeface="Arial"/>
              <a:buChar char="–"/>
            </a:pPr>
            <a:r>
              <a:rPr b="1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 rows in the first table are joined to all rows in the  second table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184150" rtl="0" algn="l">
              <a:lnSpc>
                <a:spcPct val="112307"/>
              </a:lnSpc>
              <a:spcBef>
                <a:spcPts val="30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avoid a Cartesian product, always include a  valid join condition in a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0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1-149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30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0" name="Google Shape;480;p30"/>
          <p:cNvGrpSpPr/>
          <p:nvPr/>
        </p:nvGrpSpPr>
        <p:grpSpPr>
          <a:xfrm>
            <a:off x="273558" y="541782"/>
            <a:ext cx="2266950" cy="354329"/>
            <a:chOff x="273558" y="541782"/>
            <a:chExt cx="2266950" cy="354329"/>
          </a:xfrm>
        </p:grpSpPr>
        <p:pic>
          <p:nvPicPr>
            <p:cNvPr id="481" name="Google Shape;481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8036" y="556260"/>
              <a:ext cx="2252472" cy="3398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2" name="Google Shape;482;p30"/>
            <p:cNvSpPr/>
            <p:nvPr/>
          </p:nvSpPr>
          <p:spPr>
            <a:xfrm>
              <a:off x="273558" y="541782"/>
              <a:ext cx="2242185" cy="329565"/>
            </a:xfrm>
            <a:custGeom>
              <a:rect b="b" l="l" r="r" t="t"/>
              <a:pathLst>
                <a:path extrusionOk="0" h="329565" w="2242185">
                  <a:moveTo>
                    <a:pt x="2241804" y="0"/>
                  </a:moveTo>
                  <a:lnTo>
                    <a:pt x="0" y="0"/>
                  </a:lnTo>
                  <a:lnTo>
                    <a:pt x="0" y="329183"/>
                  </a:lnTo>
                  <a:lnTo>
                    <a:pt x="2241804" y="329183"/>
                  </a:lnTo>
                  <a:lnTo>
                    <a:pt x="2241804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273558" y="541782"/>
              <a:ext cx="2242185" cy="329565"/>
            </a:xfrm>
            <a:custGeom>
              <a:rect b="b" l="l" r="r" t="t"/>
              <a:pathLst>
                <a:path extrusionOk="0" h="329565" w="2242185">
                  <a:moveTo>
                    <a:pt x="0" y="329183"/>
                  </a:moveTo>
                  <a:lnTo>
                    <a:pt x="2241804" y="329183"/>
                  </a:lnTo>
                  <a:lnTo>
                    <a:pt x="2241804" y="0"/>
                  </a:lnTo>
                  <a:lnTo>
                    <a:pt x="0" y="0"/>
                  </a:lnTo>
                  <a:lnTo>
                    <a:pt x="0" y="329183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30"/>
          <p:cNvSpPr txBox="1"/>
          <p:nvPr/>
        </p:nvSpPr>
        <p:spPr>
          <a:xfrm>
            <a:off x="291185" y="532002"/>
            <a:ext cx="2048510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508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e.last_name, e.department_id, d.department_name  FROM employees e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5" name="Google Shape;485;p30"/>
          <p:cNvSpPr txBox="1"/>
          <p:nvPr/>
        </p:nvSpPr>
        <p:spPr>
          <a:xfrm>
            <a:off x="290322" y="706374"/>
            <a:ext cx="1559560" cy="15113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33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RIGHT OUTER JOIN departments d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334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	(e.department_id = d.department_id)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6" name="Google Shape;486;p30"/>
          <p:cNvSpPr txBox="1"/>
          <p:nvPr/>
        </p:nvSpPr>
        <p:spPr>
          <a:xfrm>
            <a:off x="1863907" y="756031"/>
            <a:ext cx="63500" cy="100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87" name="Google Shape;487;p30"/>
          <p:cNvGrpSpPr/>
          <p:nvPr/>
        </p:nvGrpSpPr>
        <p:grpSpPr>
          <a:xfrm>
            <a:off x="272796" y="1242060"/>
            <a:ext cx="2211324" cy="467868"/>
            <a:chOff x="272796" y="1242060"/>
            <a:chExt cx="2211324" cy="467868"/>
          </a:xfrm>
        </p:grpSpPr>
        <p:pic>
          <p:nvPicPr>
            <p:cNvPr id="488" name="Google Shape;488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2796" y="1242060"/>
              <a:ext cx="2211324" cy="4069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9" name="Google Shape;489;p30"/>
            <p:cNvSpPr/>
            <p:nvPr/>
          </p:nvSpPr>
          <p:spPr>
            <a:xfrm>
              <a:off x="293370" y="1572006"/>
              <a:ext cx="2148840" cy="59690"/>
            </a:xfrm>
            <a:custGeom>
              <a:rect b="b" l="l" r="r" t="t"/>
              <a:pathLst>
                <a:path extrusionOk="0" h="59689" w="2148840">
                  <a:moveTo>
                    <a:pt x="0" y="59436"/>
                  </a:moveTo>
                  <a:lnTo>
                    <a:pt x="2148840" y="59436"/>
                  </a:lnTo>
                  <a:lnTo>
                    <a:pt x="2148840" y="0"/>
                  </a:lnTo>
                  <a:lnTo>
                    <a:pt x="0" y="0"/>
                  </a:lnTo>
                  <a:lnTo>
                    <a:pt x="0" y="59436"/>
                  </a:lnTo>
                  <a:close/>
                </a:path>
              </a:pathLst>
            </a:custGeom>
            <a:noFill/>
            <a:ln cap="flat" cmpd="sng" w="952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90" name="Google Shape;490;p3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72796" y="1645920"/>
              <a:ext cx="2211324" cy="640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1" name="Google Shape;491;p30"/>
          <p:cNvSpPr txBox="1"/>
          <p:nvPr>
            <p:ph type="title"/>
          </p:nvPr>
        </p:nvSpPr>
        <p:spPr>
          <a:xfrm>
            <a:off x="866647" y="151003"/>
            <a:ext cx="107124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RIGHT OUTER JOIN</a:t>
            </a:r>
            <a:endParaRPr/>
          </a:p>
        </p:txBody>
      </p:sp>
      <p:pic>
        <p:nvPicPr>
          <p:cNvPr id="492" name="Google Shape;492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2796" y="946404"/>
            <a:ext cx="2208276" cy="216407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30"/>
          <p:cNvSpPr txBox="1"/>
          <p:nvPr/>
        </p:nvSpPr>
        <p:spPr>
          <a:xfrm>
            <a:off x="266192" y="1108329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1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1-150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31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0" name="Google Shape;500;p31"/>
          <p:cNvGrpSpPr/>
          <p:nvPr/>
        </p:nvGrpSpPr>
        <p:grpSpPr>
          <a:xfrm>
            <a:off x="273558" y="547878"/>
            <a:ext cx="2266950" cy="354329"/>
            <a:chOff x="273558" y="547878"/>
            <a:chExt cx="2266950" cy="354329"/>
          </a:xfrm>
        </p:grpSpPr>
        <p:pic>
          <p:nvPicPr>
            <p:cNvPr id="501" name="Google Shape;501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8036" y="562356"/>
              <a:ext cx="2252472" cy="3398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2" name="Google Shape;502;p31"/>
            <p:cNvSpPr/>
            <p:nvPr/>
          </p:nvSpPr>
          <p:spPr>
            <a:xfrm>
              <a:off x="273558" y="547878"/>
              <a:ext cx="2242185" cy="329565"/>
            </a:xfrm>
            <a:custGeom>
              <a:rect b="b" l="l" r="r" t="t"/>
              <a:pathLst>
                <a:path extrusionOk="0" h="329565" w="2242185">
                  <a:moveTo>
                    <a:pt x="2241804" y="0"/>
                  </a:moveTo>
                  <a:lnTo>
                    <a:pt x="0" y="0"/>
                  </a:lnTo>
                  <a:lnTo>
                    <a:pt x="0" y="329183"/>
                  </a:lnTo>
                  <a:lnTo>
                    <a:pt x="2241804" y="329183"/>
                  </a:lnTo>
                  <a:lnTo>
                    <a:pt x="2241804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273558" y="547878"/>
              <a:ext cx="2242185" cy="329565"/>
            </a:xfrm>
            <a:custGeom>
              <a:rect b="b" l="l" r="r" t="t"/>
              <a:pathLst>
                <a:path extrusionOk="0" h="329565" w="2242185">
                  <a:moveTo>
                    <a:pt x="0" y="329183"/>
                  </a:moveTo>
                  <a:lnTo>
                    <a:pt x="2241804" y="329183"/>
                  </a:lnTo>
                  <a:lnTo>
                    <a:pt x="2241804" y="0"/>
                  </a:lnTo>
                  <a:lnTo>
                    <a:pt x="0" y="0"/>
                  </a:lnTo>
                  <a:lnTo>
                    <a:pt x="0" y="329183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4" name="Google Shape;504;p31"/>
          <p:cNvSpPr txBox="1"/>
          <p:nvPr/>
        </p:nvSpPr>
        <p:spPr>
          <a:xfrm>
            <a:off x="291846" y="537718"/>
            <a:ext cx="2048510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508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e.last_name, e.department_id, d.department_name  FROM employees e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5" name="Google Shape;505;p31"/>
          <p:cNvSpPr txBox="1"/>
          <p:nvPr/>
        </p:nvSpPr>
        <p:spPr>
          <a:xfrm>
            <a:off x="291846" y="717042"/>
            <a:ext cx="1482725" cy="14478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1206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FULL OUTER JOIN departments d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 (e.department_id = d.department_id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6" name="Google Shape;506;p31"/>
          <p:cNvSpPr txBox="1"/>
          <p:nvPr/>
        </p:nvSpPr>
        <p:spPr>
          <a:xfrm>
            <a:off x="1753409" y="761746"/>
            <a:ext cx="136525" cy="100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;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07" name="Google Shape;507;p31"/>
          <p:cNvGrpSpPr/>
          <p:nvPr/>
        </p:nvGrpSpPr>
        <p:grpSpPr>
          <a:xfrm>
            <a:off x="272796" y="1196340"/>
            <a:ext cx="2208276" cy="530352"/>
            <a:chOff x="272796" y="1196340"/>
            <a:chExt cx="2208276" cy="530352"/>
          </a:xfrm>
        </p:grpSpPr>
        <p:pic>
          <p:nvPicPr>
            <p:cNvPr id="508" name="Google Shape;508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2796" y="1196340"/>
              <a:ext cx="2205228" cy="467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9" name="Google Shape;509;p31"/>
            <p:cNvSpPr/>
            <p:nvPr/>
          </p:nvSpPr>
          <p:spPr>
            <a:xfrm>
              <a:off x="281178" y="1521714"/>
              <a:ext cx="2150745" cy="137160"/>
            </a:xfrm>
            <a:custGeom>
              <a:rect b="b" l="l" r="r" t="t"/>
              <a:pathLst>
                <a:path extrusionOk="0" h="137160" w="2150745">
                  <a:moveTo>
                    <a:pt x="1524" y="137160"/>
                  </a:moveTo>
                  <a:lnTo>
                    <a:pt x="2150364" y="137160"/>
                  </a:lnTo>
                  <a:lnTo>
                    <a:pt x="2150364" y="77724"/>
                  </a:lnTo>
                  <a:lnTo>
                    <a:pt x="1524" y="77724"/>
                  </a:lnTo>
                  <a:lnTo>
                    <a:pt x="1524" y="137160"/>
                  </a:lnTo>
                  <a:close/>
                </a:path>
                <a:path extrusionOk="0" h="137160" w="2150745">
                  <a:moveTo>
                    <a:pt x="0" y="59436"/>
                  </a:moveTo>
                  <a:lnTo>
                    <a:pt x="2147316" y="59436"/>
                  </a:lnTo>
                  <a:lnTo>
                    <a:pt x="2147316" y="0"/>
                  </a:lnTo>
                  <a:lnTo>
                    <a:pt x="0" y="0"/>
                  </a:lnTo>
                  <a:lnTo>
                    <a:pt x="0" y="59436"/>
                  </a:lnTo>
                  <a:close/>
                </a:path>
              </a:pathLst>
            </a:custGeom>
            <a:noFill/>
            <a:ln cap="flat" cmpd="sng" w="952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10" name="Google Shape;510;p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72796" y="1662684"/>
              <a:ext cx="2208276" cy="640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1" name="Google Shape;511;p31"/>
          <p:cNvSpPr txBox="1"/>
          <p:nvPr>
            <p:ph type="title"/>
          </p:nvPr>
        </p:nvSpPr>
        <p:spPr>
          <a:xfrm>
            <a:off x="900811" y="151003"/>
            <a:ext cx="100584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FULL OUTER JOIN</a:t>
            </a:r>
            <a:endParaRPr/>
          </a:p>
        </p:txBody>
      </p:sp>
      <p:pic>
        <p:nvPicPr>
          <p:cNvPr id="512" name="Google Shape;512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2796" y="928116"/>
            <a:ext cx="2211324" cy="217932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31"/>
          <p:cNvSpPr txBox="1"/>
          <p:nvPr/>
        </p:nvSpPr>
        <p:spPr>
          <a:xfrm>
            <a:off x="259842" y="1077595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2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1-151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32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0" name="Google Shape;520;p32"/>
          <p:cNvGrpSpPr/>
          <p:nvPr/>
        </p:nvGrpSpPr>
        <p:grpSpPr>
          <a:xfrm>
            <a:off x="273558" y="512825"/>
            <a:ext cx="2241042" cy="419861"/>
            <a:chOff x="273558" y="512825"/>
            <a:chExt cx="2241042" cy="419861"/>
          </a:xfrm>
        </p:grpSpPr>
        <p:pic>
          <p:nvPicPr>
            <p:cNvPr id="521" name="Google Shape;521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8036" y="527303"/>
              <a:ext cx="2226564" cy="4053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2" name="Google Shape;522;p32"/>
            <p:cNvSpPr/>
            <p:nvPr/>
          </p:nvSpPr>
          <p:spPr>
            <a:xfrm>
              <a:off x="273558" y="512825"/>
              <a:ext cx="2216150" cy="394970"/>
            </a:xfrm>
            <a:custGeom>
              <a:rect b="b" l="l" r="r" t="t"/>
              <a:pathLst>
                <a:path extrusionOk="0" h="394969" w="2216150">
                  <a:moveTo>
                    <a:pt x="2215896" y="0"/>
                  </a:moveTo>
                  <a:lnTo>
                    <a:pt x="0" y="0"/>
                  </a:lnTo>
                  <a:lnTo>
                    <a:pt x="0" y="394715"/>
                  </a:lnTo>
                  <a:lnTo>
                    <a:pt x="2215896" y="394715"/>
                  </a:lnTo>
                  <a:lnTo>
                    <a:pt x="2215896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273558" y="512825"/>
              <a:ext cx="2216150" cy="394970"/>
            </a:xfrm>
            <a:custGeom>
              <a:rect b="b" l="l" r="r" t="t"/>
              <a:pathLst>
                <a:path extrusionOk="0" h="394969" w="2216150">
                  <a:moveTo>
                    <a:pt x="0" y="394715"/>
                  </a:moveTo>
                  <a:lnTo>
                    <a:pt x="2215896" y="394715"/>
                  </a:lnTo>
                  <a:lnTo>
                    <a:pt x="2215896" y="0"/>
                  </a:lnTo>
                  <a:lnTo>
                    <a:pt x="0" y="0"/>
                  </a:lnTo>
                  <a:lnTo>
                    <a:pt x="0" y="39471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4" name="Google Shape;524;p32"/>
          <p:cNvSpPr txBox="1"/>
          <p:nvPr/>
        </p:nvSpPr>
        <p:spPr>
          <a:xfrm>
            <a:off x="291185" y="506348"/>
            <a:ext cx="19362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264160" lvl="0" marL="276225" marR="508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e.employee_id, e.last_name, e.department_id,  d.department_id, d.location_id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employees e JOIN departments d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	(e.department_id = d.department_id)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5" name="Google Shape;525;p32"/>
          <p:cNvSpPr txBox="1"/>
          <p:nvPr/>
        </p:nvSpPr>
        <p:spPr>
          <a:xfrm>
            <a:off x="291846" y="817625"/>
            <a:ext cx="978600" cy="81300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43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	e.manager_id = 149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6" name="Google Shape;526;p32"/>
          <p:cNvSpPr txBox="1"/>
          <p:nvPr/>
        </p:nvSpPr>
        <p:spPr>
          <a:xfrm>
            <a:off x="1265561" y="805052"/>
            <a:ext cx="63500" cy="100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Google Shape;527;p32"/>
          <p:cNvSpPr txBox="1"/>
          <p:nvPr>
            <p:ph type="title"/>
          </p:nvPr>
        </p:nvSpPr>
        <p:spPr>
          <a:xfrm>
            <a:off x="820927" y="162305"/>
            <a:ext cx="116268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Additional Conditions</a:t>
            </a:r>
            <a:endParaRPr/>
          </a:p>
        </p:txBody>
      </p:sp>
      <p:pic>
        <p:nvPicPr>
          <p:cNvPr id="528" name="Google Shape;52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" y="966215"/>
            <a:ext cx="2214372" cy="23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1-123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 txBox="1"/>
          <p:nvPr>
            <p:ph type="title"/>
          </p:nvPr>
        </p:nvSpPr>
        <p:spPr>
          <a:xfrm>
            <a:off x="569468" y="162305"/>
            <a:ext cx="166560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Generating a Cartesian Product</a:t>
            </a:r>
            <a:endParaRPr/>
          </a:p>
        </p:txBody>
      </p:sp>
      <p:pic>
        <p:nvPicPr>
          <p:cNvPr id="88" name="Google Shape;8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888" y="449579"/>
            <a:ext cx="946403" cy="216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6888" y="717803"/>
            <a:ext cx="946403" cy="2727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4"/>
          <p:cNvGrpSpPr/>
          <p:nvPr/>
        </p:nvGrpSpPr>
        <p:grpSpPr>
          <a:xfrm>
            <a:off x="784859" y="443483"/>
            <a:ext cx="1834896" cy="1274063"/>
            <a:chOff x="784859" y="443483"/>
            <a:chExt cx="1834896" cy="1274063"/>
          </a:xfrm>
        </p:grpSpPr>
        <p:sp>
          <p:nvSpPr>
            <p:cNvPr id="91" name="Google Shape;91;p4"/>
            <p:cNvSpPr/>
            <p:nvPr/>
          </p:nvSpPr>
          <p:spPr>
            <a:xfrm>
              <a:off x="1199388" y="1065275"/>
              <a:ext cx="342900" cy="144780"/>
            </a:xfrm>
            <a:custGeom>
              <a:rect b="b" l="l" r="r" t="t"/>
              <a:pathLst>
                <a:path extrusionOk="0" h="144780" w="342900">
                  <a:moveTo>
                    <a:pt x="45720" y="68580"/>
                  </a:moveTo>
                  <a:lnTo>
                    <a:pt x="30480" y="88912"/>
                  </a:lnTo>
                  <a:lnTo>
                    <a:pt x="30480" y="0"/>
                  </a:lnTo>
                  <a:lnTo>
                    <a:pt x="15240" y="0"/>
                  </a:lnTo>
                  <a:lnTo>
                    <a:pt x="15240" y="88912"/>
                  </a:lnTo>
                  <a:lnTo>
                    <a:pt x="0" y="68580"/>
                  </a:lnTo>
                  <a:lnTo>
                    <a:pt x="22860" y="144780"/>
                  </a:lnTo>
                  <a:lnTo>
                    <a:pt x="36576" y="99060"/>
                  </a:lnTo>
                  <a:lnTo>
                    <a:pt x="45720" y="68580"/>
                  </a:lnTo>
                  <a:close/>
                </a:path>
                <a:path extrusionOk="0" h="144780" w="342900">
                  <a:moveTo>
                    <a:pt x="342900" y="68580"/>
                  </a:moveTo>
                  <a:lnTo>
                    <a:pt x="327660" y="88912"/>
                  </a:lnTo>
                  <a:lnTo>
                    <a:pt x="327660" y="0"/>
                  </a:lnTo>
                  <a:lnTo>
                    <a:pt x="312420" y="0"/>
                  </a:lnTo>
                  <a:lnTo>
                    <a:pt x="312420" y="88912"/>
                  </a:lnTo>
                  <a:lnTo>
                    <a:pt x="297180" y="68580"/>
                  </a:lnTo>
                  <a:lnTo>
                    <a:pt x="320040" y="144780"/>
                  </a:lnTo>
                  <a:lnTo>
                    <a:pt x="333756" y="99060"/>
                  </a:lnTo>
                  <a:lnTo>
                    <a:pt x="342900" y="6858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2" name="Google Shape;92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80387" y="443483"/>
              <a:ext cx="1039368" cy="6949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4"/>
            <p:cNvSpPr/>
            <p:nvPr/>
          </p:nvSpPr>
          <p:spPr>
            <a:xfrm>
              <a:off x="784859" y="1505711"/>
              <a:ext cx="146685" cy="45720"/>
            </a:xfrm>
            <a:custGeom>
              <a:rect b="b" l="l" r="r" t="t"/>
              <a:pathLst>
                <a:path extrusionOk="0" h="45719" w="146684">
                  <a:moveTo>
                    <a:pt x="100584" y="22860"/>
                  </a:moveTo>
                  <a:lnTo>
                    <a:pt x="70104" y="45719"/>
                  </a:lnTo>
                  <a:lnTo>
                    <a:pt x="120904" y="30480"/>
                  </a:lnTo>
                  <a:lnTo>
                    <a:pt x="100584" y="30480"/>
                  </a:lnTo>
                  <a:lnTo>
                    <a:pt x="100584" y="22860"/>
                  </a:lnTo>
                  <a:close/>
                </a:path>
                <a:path extrusionOk="0" h="45719" w="146684">
                  <a:moveTo>
                    <a:pt x="90423" y="15239"/>
                  </a:moveTo>
                  <a:lnTo>
                    <a:pt x="0" y="15239"/>
                  </a:lnTo>
                  <a:lnTo>
                    <a:pt x="0" y="30480"/>
                  </a:lnTo>
                  <a:lnTo>
                    <a:pt x="90424" y="30480"/>
                  </a:lnTo>
                  <a:lnTo>
                    <a:pt x="100584" y="22860"/>
                  </a:lnTo>
                  <a:lnTo>
                    <a:pt x="90423" y="15239"/>
                  </a:lnTo>
                  <a:close/>
                </a:path>
                <a:path extrusionOk="0" h="45719" w="146684">
                  <a:moveTo>
                    <a:pt x="120903" y="15239"/>
                  </a:moveTo>
                  <a:lnTo>
                    <a:pt x="100584" y="15239"/>
                  </a:lnTo>
                  <a:lnTo>
                    <a:pt x="100584" y="30480"/>
                  </a:lnTo>
                  <a:lnTo>
                    <a:pt x="120904" y="30480"/>
                  </a:lnTo>
                  <a:lnTo>
                    <a:pt x="146304" y="22860"/>
                  </a:lnTo>
                  <a:lnTo>
                    <a:pt x="120903" y="15239"/>
                  </a:lnTo>
                  <a:close/>
                </a:path>
                <a:path extrusionOk="0" h="45719" w="146684">
                  <a:moveTo>
                    <a:pt x="70104" y="0"/>
                  </a:moveTo>
                  <a:lnTo>
                    <a:pt x="100584" y="22860"/>
                  </a:lnTo>
                  <a:lnTo>
                    <a:pt x="100584" y="15239"/>
                  </a:lnTo>
                  <a:lnTo>
                    <a:pt x="120903" y="15239"/>
                  </a:lnTo>
                  <a:lnTo>
                    <a:pt x="7010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4" name="Google Shape;94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46403" y="1243583"/>
              <a:ext cx="947927" cy="47396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5" name="Google Shape;95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46404" y="1767839"/>
            <a:ext cx="944880" cy="6705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4"/>
          <p:cNvSpPr txBox="1"/>
          <p:nvPr/>
        </p:nvSpPr>
        <p:spPr>
          <a:xfrm>
            <a:off x="238455" y="328929"/>
            <a:ext cx="2176145" cy="404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84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EMPLOYEES </a:t>
            </a:r>
            <a:r>
              <a:rPr b="1"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(20 rows)	</a:t>
            </a:r>
            <a:r>
              <a:rPr b="1" lang="en-US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DEPARTMENTS </a:t>
            </a:r>
            <a:r>
              <a:rPr b="1"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(8 rows)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 txBox="1"/>
          <p:nvPr/>
        </p:nvSpPr>
        <p:spPr>
          <a:xfrm>
            <a:off x="193954" y="1348282"/>
            <a:ext cx="857250" cy="437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199390" lvl="0" marL="12700" marR="285115" rtl="0" algn="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Cartesian  product:  20x8=160 rows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" rtl="0" algn="r">
              <a:lnSpc>
                <a:spcPct val="116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1-124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275082" y="803541"/>
            <a:ext cx="621665" cy="4927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750"/>
              <a:buFont typeface="Arial"/>
              <a:buChar char="•"/>
            </a:pPr>
            <a:r>
              <a:rPr b="1"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Equijoin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rgbClr val="FF3300"/>
              </a:buClr>
              <a:buSzPts val="750"/>
              <a:buFont typeface="Arial"/>
              <a:buChar char="•"/>
            </a:pPr>
            <a:r>
              <a:rPr b="1"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Non-equijoin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750"/>
              <a:buFont typeface="Arial"/>
              <a:buChar char="•"/>
            </a:pPr>
            <a:r>
              <a:rPr b="1"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Outer join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750"/>
              <a:buFont typeface="Arial"/>
              <a:buChar char="•"/>
            </a:pPr>
            <a:r>
              <a:rPr b="1"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Self join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"/>
          <p:cNvSpPr txBox="1"/>
          <p:nvPr>
            <p:ph type="title"/>
          </p:nvPr>
        </p:nvSpPr>
        <p:spPr>
          <a:xfrm>
            <a:off x="1010539" y="162305"/>
            <a:ext cx="78295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Joins</a:t>
            </a:r>
            <a:endParaRPr/>
          </a:p>
        </p:txBody>
      </p:sp>
      <p:sp>
        <p:nvSpPr>
          <p:cNvPr id="106" name="Google Shape;106;p5"/>
          <p:cNvSpPr txBox="1"/>
          <p:nvPr/>
        </p:nvSpPr>
        <p:spPr>
          <a:xfrm>
            <a:off x="1434465" y="805319"/>
            <a:ext cx="1047115" cy="788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75">
            <a:spAutoFit/>
          </a:bodyPr>
          <a:lstStyle/>
          <a:p>
            <a:pPr indent="-125095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750"/>
              <a:buFont typeface="Arial"/>
              <a:buChar char="•"/>
            </a:pPr>
            <a:r>
              <a:rPr b="1"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Cross joins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rgbClr val="FF3300"/>
              </a:buClr>
              <a:buSzPts val="750"/>
              <a:buFont typeface="Arial"/>
              <a:buChar char="•"/>
            </a:pPr>
            <a:r>
              <a:rPr b="1"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Natural joins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750"/>
              <a:buFont typeface="Arial"/>
              <a:buChar char="•"/>
            </a:pPr>
            <a:r>
              <a:rPr b="1"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Using clause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71120" rtl="0" algn="l">
              <a:lnSpc>
                <a:spcPct val="116666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750"/>
              <a:buFont typeface="Arial"/>
              <a:buChar char="•"/>
            </a:pPr>
            <a:r>
              <a:rPr b="1"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Full or two sided outer  joins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5080" rtl="0" algn="l">
              <a:lnSpc>
                <a:spcPct val="116666"/>
              </a:lnSpc>
              <a:spcBef>
                <a:spcPts val="254"/>
              </a:spcBef>
              <a:spcAft>
                <a:spcPts val="0"/>
              </a:spcAft>
              <a:buClr>
                <a:srgbClr val="FF3300"/>
              </a:buClr>
              <a:buSzPts val="750"/>
              <a:buFont typeface="Arial"/>
              <a:buChar char="•"/>
            </a:pPr>
            <a:r>
              <a:rPr b="1"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Arbitrary join conditions  for outer joins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6464" y="539495"/>
            <a:ext cx="870203" cy="30937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"/>
          <p:cNvSpPr txBox="1"/>
          <p:nvPr/>
        </p:nvSpPr>
        <p:spPr>
          <a:xfrm>
            <a:off x="1460754" y="542924"/>
            <a:ext cx="781685" cy="248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SQL: 1999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Compliant Joins: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0604" y="537971"/>
            <a:ext cx="982980" cy="32613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/>
          <p:cNvSpPr txBox="1"/>
          <p:nvPr/>
        </p:nvSpPr>
        <p:spPr>
          <a:xfrm>
            <a:off x="294513" y="524687"/>
            <a:ext cx="894715" cy="281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Oracle Proprietary  Joins (8</a:t>
            </a:r>
            <a:r>
              <a:rPr b="1" i="1" lang="en-US" sz="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prior):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/>
        </p:nvSpPr>
        <p:spPr>
          <a:xfrm>
            <a:off x="15737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1-125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/>
          <p:cNvSpPr txBox="1"/>
          <p:nvPr/>
        </p:nvSpPr>
        <p:spPr>
          <a:xfrm>
            <a:off x="796290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 txBox="1"/>
          <p:nvPr>
            <p:ph type="title"/>
          </p:nvPr>
        </p:nvSpPr>
        <p:spPr>
          <a:xfrm>
            <a:off x="465836" y="161670"/>
            <a:ext cx="1872614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Joining Tables Using Oracle Syntax</a:t>
            </a:r>
            <a:endParaRPr/>
          </a:p>
        </p:txBody>
      </p:sp>
      <p:sp>
        <p:nvSpPr>
          <p:cNvPr id="118" name="Google Shape;118;p6"/>
          <p:cNvSpPr txBox="1"/>
          <p:nvPr/>
        </p:nvSpPr>
        <p:spPr>
          <a:xfrm>
            <a:off x="284784" y="551815"/>
            <a:ext cx="2070100" cy="12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 join to query data from more than one table.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 txBox="1"/>
          <p:nvPr/>
        </p:nvSpPr>
        <p:spPr>
          <a:xfrm>
            <a:off x="284784" y="1070219"/>
            <a:ext cx="2181225" cy="4737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00">
            <a:spAutoFit/>
          </a:bodyPr>
          <a:lstStyle/>
          <a:p>
            <a:pPr indent="-125095" lvl="0" marL="13716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Write the join condition in the </a:t>
            </a:r>
            <a:r>
              <a:rPr b="1" lang="en-US" sz="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clause.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95" lvl="0" marL="137160" marR="5080" rtl="0" algn="just">
              <a:lnSpc>
                <a:spcPct val="118461"/>
              </a:lnSpc>
              <a:spcBef>
                <a:spcPts val="345"/>
              </a:spcBef>
              <a:spcAft>
                <a:spcPts val="0"/>
              </a:spcAft>
              <a:buClr>
                <a:srgbClr val="FF3300"/>
              </a:buClr>
              <a:buSzPts val="850"/>
              <a:buFont typeface="Arial"/>
              <a:buChar char="•"/>
            </a:pPr>
            <a:r>
              <a:rPr b="1" lang="en-US" sz="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Prefix the column name with the table name when  the same column name appears in more than one  table.</a:t>
            </a:r>
            <a:endParaRPr sz="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6"/>
          <p:cNvGrpSpPr/>
          <p:nvPr/>
        </p:nvGrpSpPr>
        <p:grpSpPr>
          <a:xfrm>
            <a:off x="317754" y="691134"/>
            <a:ext cx="2205990" cy="389381"/>
            <a:chOff x="317754" y="691134"/>
            <a:chExt cx="2205990" cy="389381"/>
          </a:xfrm>
        </p:grpSpPr>
        <p:pic>
          <p:nvPicPr>
            <p:cNvPr id="121" name="Google Shape;121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2232" y="705612"/>
              <a:ext cx="2191512" cy="3749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1564" y="745236"/>
              <a:ext cx="1795272" cy="3169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6"/>
            <p:cNvSpPr/>
            <p:nvPr/>
          </p:nvSpPr>
          <p:spPr>
            <a:xfrm>
              <a:off x="317754" y="691134"/>
              <a:ext cx="2181225" cy="364490"/>
            </a:xfrm>
            <a:custGeom>
              <a:rect b="b" l="l" r="r" t="t"/>
              <a:pathLst>
                <a:path extrusionOk="0" h="364490" w="2181225">
                  <a:moveTo>
                    <a:pt x="2180844" y="0"/>
                  </a:moveTo>
                  <a:lnTo>
                    <a:pt x="0" y="0"/>
                  </a:lnTo>
                  <a:lnTo>
                    <a:pt x="0" y="364235"/>
                  </a:lnTo>
                  <a:lnTo>
                    <a:pt x="2180844" y="364235"/>
                  </a:lnTo>
                  <a:lnTo>
                    <a:pt x="2180844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317754" y="691134"/>
              <a:ext cx="2181225" cy="364490"/>
            </a:xfrm>
            <a:custGeom>
              <a:rect b="b" l="l" r="r" t="t"/>
              <a:pathLst>
                <a:path extrusionOk="0" h="364490" w="2181225">
                  <a:moveTo>
                    <a:pt x="0" y="364235"/>
                  </a:moveTo>
                  <a:lnTo>
                    <a:pt x="2180844" y="364235"/>
                  </a:lnTo>
                  <a:lnTo>
                    <a:pt x="2180844" y="0"/>
                  </a:lnTo>
                  <a:lnTo>
                    <a:pt x="0" y="0"/>
                  </a:lnTo>
                  <a:lnTo>
                    <a:pt x="0" y="36423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6"/>
          <p:cNvSpPr txBox="1"/>
          <p:nvPr/>
        </p:nvSpPr>
        <p:spPr>
          <a:xfrm>
            <a:off x="317754" y="691134"/>
            <a:ext cx="2181225" cy="364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273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b="1"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table1.column, table2.column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	</a:t>
            </a:r>
            <a:r>
              <a:rPr b="1"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table1, table2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3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	</a:t>
            </a:r>
            <a:r>
              <a:rPr b="1"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table1.column1 </a:t>
            </a:r>
            <a:r>
              <a:rPr b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1" lang="en-US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table2.column2;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/>
        </p:nvSpPr>
        <p:spPr>
          <a:xfrm>
            <a:off x="157988" y="2022094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1-126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796798" y="2018538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"/>
          <p:cNvSpPr txBox="1"/>
          <p:nvPr>
            <p:ph type="title"/>
          </p:nvPr>
        </p:nvSpPr>
        <p:spPr>
          <a:xfrm>
            <a:off x="852043" y="161670"/>
            <a:ext cx="1101725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an Equijoin?</a:t>
            </a:r>
            <a:endParaRPr/>
          </a:p>
        </p:txBody>
      </p:sp>
      <p:sp>
        <p:nvSpPr>
          <p:cNvPr id="133" name="Google Shape;133;p7"/>
          <p:cNvSpPr txBox="1"/>
          <p:nvPr/>
        </p:nvSpPr>
        <p:spPr>
          <a:xfrm>
            <a:off x="243332" y="372236"/>
            <a:ext cx="45085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7"/>
          <p:cNvSpPr txBox="1"/>
          <p:nvPr/>
        </p:nvSpPr>
        <p:spPr>
          <a:xfrm>
            <a:off x="1365250" y="378079"/>
            <a:ext cx="53975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DEPARTMENTS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7"/>
          <p:cNvSpPr/>
          <p:nvPr/>
        </p:nvSpPr>
        <p:spPr>
          <a:xfrm>
            <a:off x="1065911" y="1604772"/>
            <a:ext cx="45720" cy="201295"/>
          </a:xfrm>
          <a:custGeom>
            <a:rect b="b" l="l" r="r" t="t"/>
            <a:pathLst>
              <a:path extrusionOk="0" h="201294" w="45719">
                <a:moveTo>
                  <a:pt x="22605" y="45720"/>
                </a:moveTo>
                <a:lnTo>
                  <a:pt x="15061" y="55935"/>
                </a:lnTo>
                <a:lnTo>
                  <a:pt x="16128" y="201168"/>
                </a:lnTo>
                <a:lnTo>
                  <a:pt x="31368" y="201168"/>
                </a:lnTo>
                <a:lnTo>
                  <a:pt x="30301" y="55825"/>
                </a:lnTo>
                <a:lnTo>
                  <a:pt x="22605" y="45720"/>
                </a:lnTo>
                <a:close/>
              </a:path>
              <a:path extrusionOk="0" h="201294" w="45719">
                <a:moveTo>
                  <a:pt x="22225" y="0"/>
                </a:moveTo>
                <a:lnTo>
                  <a:pt x="0" y="76327"/>
                </a:lnTo>
                <a:lnTo>
                  <a:pt x="15061" y="55935"/>
                </a:lnTo>
                <a:lnTo>
                  <a:pt x="14986" y="45720"/>
                </a:lnTo>
                <a:lnTo>
                  <a:pt x="36306" y="45593"/>
                </a:lnTo>
                <a:lnTo>
                  <a:pt x="22225" y="0"/>
                </a:lnTo>
                <a:close/>
              </a:path>
              <a:path extrusionOk="0" h="201294" w="45719">
                <a:moveTo>
                  <a:pt x="36306" y="45593"/>
                </a:moveTo>
                <a:lnTo>
                  <a:pt x="30225" y="45593"/>
                </a:lnTo>
                <a:lnTo>
                  <a:pt x="30301" y="55825"/>
                </a:lnTo>
                <a:lnTo>
                  <a:pt x="45719" y="76073"/>
                </a:lnTo>
                <a:lnTo>
                  <a:pt x="36306" y="45593"/>
                </a:lnTo>
                <a:close/>
              </a:path>
              <a:path extrusionOk="0" h="201294" w="45719">
                <a:moveTo>
                  <a:pt x="30225" y="45593"/>
                </a:moveTo>
                <a:lnTo>
                  <a:pt x="14986" y="45720"/>
                </a:lnTo>
                <a:lnTo>
                  <a:pt x="15061" y="55935"/>
                </a:lnTo>
                <a:lnTo>
                  <a:pt x="22605" y="45720"/>
                </a:lnTo>
                <a:lnTo>
                  <a:pt x="30226" y="45720"/>
                </a:lnTo>
                <a:close/>
              </a:path>
              <a:path extrusionOk="0" h="201294" w="45719">
                <a:moveTo>
                  <a:pt x="30226" y="45720"/>
                </a:moveTo>
                <a:lnTo>
                  <a:pt x="22605" y="45720"/>
                </a:lnTo>
                <a:lnTo>
                  <a:pt x="30301" y="55825"/>
                </a:lnTo>
                <a:lnTo>
                  <a:pt x="30226" y="4572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7"/>
          <p:cNvSpPr txBox="1"/>
          <p:nvPr/>
        </p:nvSpPr>
        <p:spPr>
          <a:xfrm>
            <a:off x="862330" y="1809750"/>
            <a:ext cx="99060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Foreign key    Primary key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1587119" y="1604772"/>
            <a:ext cx="45720" cy="201295"/>
          </a:xfrm>
          <a:custGeom>
            <a:rect b="b" l="l" r="r" t="t"/>
            <a:pathLst>
              <a:path extrusionOk="0" h="201294" w="45719">
                <a:moveTo>
                  <a:pt x="22606" y="45720"/>
                </a:moveTo>
                <a:lnTo>
                  <a:pt x="15061" y="55935"/>
                </a:lnTo>
                <a:lnTo>
                  <a:pt x="16129" y="201168"/>
                </a:lnTo>
                <a:lnTo>
                  <a:pt x="31369" y="201168"/>
                </a:lnTo>
                <a:lnTo>
                  <a:pt x="30301" y="55825"/>
                </a:lnTo>
                <a:lnTo>
                  <a:pt x="22606" y="45720"/>
                </a:lnTo>
                <a:close/>
              </a:path>
              <a:path extrusionOk="0" h="201294" w="45719">
                <a:moveTo>
                  <a:pt x="22225" y="0"/>
                </a:moveTo>
                <a:lnTo>
                  <a:pt x="0" y="76327"/>
                </a:lnTo>
                <a:lnTo>
                  <a:pt x="15061" y="55935"/>
                </a:lnTo>
                <a:lnTo>
                  <a:pt x="14986" y="45720"/>
                </a:lnTo>
                <a:lnTo>
                  <a:pt x="36306" y="45593"/>
                </a:lnTo>
                <a:lnTo>
                  <a:pt x="22225" y="0"/>
                </a:lnTo>
                <a:close/>
              </a:path>
              <a:path extrusionOk="0" h="201294" w="45719">
                <a:moveTo>
                  <a:pt x="36306" y="45593"/>
                </a:moveTo>
                <a:lnTo>
                  <a:pt x="30225" y="45593"/>
                </a:lnTo>
                <a:lnTo>
                  <a:pt x="30301" y="55825"/>
                </a:lnTo>
                <a:lnTo>
                  <a:pt x="45720" y="76073"/>
                </a:lnTo>
                <a:lnTo>
                  <a:pt x="36306" y="45593"/>
                </a:lnTo>
                <a:close/>
              </a:path>
              <a:path extrusionOk="0" h="201294" w="45719">
                <a:moveTo>
                  <a:pt x="30225" y="45593"/>
                </a:moveTo>
                <a:lnTo>
                  <a:pt x="14986" y="45720"/>
                </a:lnTo>
                <a:lnTo>
                  <a:pt x="15061" y="55935"/>
                </a:lnTo>
                <a:lnTo>
                  <a:pt x="22606" y="45720"/>
                </a:lnTo>
                <a:lnTo>
                  <a:pt x="30226" y="45720"/>
                </a:lnTo>
                <a:close/>
              </a:path>
              <a:path extrusionOk="0" h="201294" w="45719">
                <a:moveTo>
                  <a:pt x="30226" y="45720"/>
                </a:moveTo>
                <a:lnTo>
                  <a:pt x="22606" y="45720"/>
                </a:lnTo>
                <a:lnTo>
                  <a:pt x="30301" y="55825"/>
                </a:lnTo>
                <a:lnTo>
                  <a:pt x="30226" y="45720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7"/>
          <p:cNvGrpSpPr/>
          <p:nvPr/>
        </p:nvGrpSpPr>
        <p:grpSpPr>
          <a:xfrm>
            <a:off x="365760" y="515112"/>
            <a:ext cx="758951" cy="981455"/>
            <a:chOff x="365760" y="515112"/>
            <a:chExt cx="758951" cy="981455"/>
          </a:xfrm>
        </p:grpSpPr>
        <p:pic>
          <p:nvPicPr>
            <p:cNvPr id="139" name="Google Shape;139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5760" y="515112"/>
              <a:ext cx="758951" cy="9814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7"/>
            <p:cNvSpPr/>
            <p:nvPr/>
          </p:nvSpPr>
          <p:spPr>
            <a:xfrm>
              <a:off x="729234" y="535686"/>
              <a:ext cx="388620" cy="955675"/>
            </a:xfrm>
            <a:custGeom>
              <a:rect b="b" l="l" r="r" t="t"/>
              <a:pathLst>
                <a:path extrusionOk="0" h="955675" w="388619">
                  <a:moveTo>
                    <a:pt x="0" y="955547"/>
                  </a:moveTo>
                  <a:lnTo>
                    <a:pt x="388620" y="955547"/>
                  </a:lnTo>
                  <a:lnTo>
                    <a:pt x="388620" y="0"/>
                  </a:lnTo>
                  <a:lnTo>
                    <a:pt x="0" y="0"/>
                  </a:lnTo>
                  <a:lnTo>
                    <a:pt x="0" y="955547"/>
                  </a:lnTo>
                  <a:close/>
                </a:path>
              </a:pathLst>
            </a:custGeom>
            <a:noFill/>
            <a:ln cap="flat" cmpd="sng" w="952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7"/>
          <p:cNvGrpSpPr/>
          <p:nvPr/>
        </p:nvGrpSpPr>
        <p:grpSpPr>
          <a:xfrm>
            <a:off x="1420368" y="515112"/>
            <a:ext cx="920496" cy="978407"/>
            <a:chOff x="1420368" y="515112"/>
            <a:chExt cx="920496" cy="978407"/>
          </a:xfrm>
        </p:grpSpPr>
        <p:pic>
          <p:nvPicPr>
            <p:cNvPr id="142" name="Google Shape;142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20368" y="515112"/>
              <a:ext cx="920496" cy="9784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7"/>
            <p:cNvSpPr/>
            <p:nvPr/>
          </p:nvSpPr>
          <p:spPr>
            <a:xfrm>
              <a:off x="1425702" y="528066"/>
              <a:ext cx="401320" cy="957580"/>
            </a:xfrm>
            <a:custGeom>
              <a:rect b="b" l="l" r="r" t="t"/>
              <a:pathLst>
                <a:path extrusionOk="0" h="957580" w="401319">
                  <a:moveTo>
                    <a:pt x="0" y="957072"/>
                  </a:moveTo>
                  <a:lnTo>
                    <a:pt x="400812" y="957072"/>
                  </a:lnTo>
                  <a:lnTo>
                    <a:pt x="400812" y="0"/>
                  </a:lnTo>
                  <a:lnTo>
                    <a:pt x="0" y="0"/>
                  </a:lnTo>
                  <a:lnTo>
                    <a:pt x="0" y="957072"/>
                  </a:lnTo>
                  <a:close/>
                </a:path>
              </a:pathLst>
            </a:custGeom>
            <a:noFill/>
            <a:ln cap="flat" cmpd="sng" w="952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7"/>
          <p:cNvSpPr txBox="1"/>
          <p:nvPr/>
        </p:nvSpPr>
        <p:spPr>
          <a:xfrm>
            <a:off x="352806" y="1431417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"/>
          <p:cNvSpPr txBox="1"/>
          <p:nvPr/>
        </p:nvSpPr>
        <p:spPr>
          <a:xfrm>
            <a:off x="1409192" y="1429639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/>
        </p:nvSpPr>
        <p:spPr>
          <a:xfrm>
            <a:off x="15737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1-127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8"/>
          <p:cNvSpPr txBox="1"/>
          <p:nvPr/>
        </p:nvSpPr>
        <p:spPr>
          <a:xfrm>
            <a:off x="796290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Google Shape;152;p8"/>
          <p:cNvGrpSpPr/>
          <p:nvPr/>
        </p:nvGrpSpPr>
        <p:grpSpPr>
          <a:xfrm>
            <a:off x="273558" y="569213"/>
            <a:ext cx="2266950" cy="418338"/>
            <a:chOff x="273558" y="569213"/>
            <a:chExt cx="2266950" cy="418338"/>
          </a:xfrm>
        </p:grpSpPr>
        <p:pic>
          <p:nvPicPr>
            <p:cNvPr id="153" name="Google Shape;153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8036" y="583691"/>
              <a:ext cx="2252472" cy="4038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p8"/>
            <p:cNvSpPr/>
            <p:nvPr/>
          </p:nvSpPr>
          <p:spPr>
            <a:xfrm>
              <a:off x="273558" y="569213"/>
              <a:ext cx="2242185" cy="393700"/>
            </a:xfrm>
            <a:custGeom>
              <a:rect b="b" l="l" r="r" t="t"/>
              <a:pathLst>
                <a:path extrusionOk="0" h="393700" w="2242185">
                  <a:moveTo>
                    <a:pt x="0" y="393192"/>
                  </a:moveTo>
                  <a:lnTo>
                    <a:pt x="2241804" y="393192"/>
                  </a:lnTo>
                  <a:lnTo>
                    <a:pt x="2241804" y="0"/>
                  </a:lnTo>
                  <a:lnTo>
                    <a:pt x="0" y="0"/>
                  </a:lnTo>
                  <a:lnTo>
                    <a:pt x="0" y="39319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55" name="Google Shape;155;p8"/>
          <p:cNvGraphicFramePr/>
          <p:nvPr/>
        </p:nvGraphicFramePr>
        <p:xfrm>
          <a:off x="273558" y="5692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{7D5382F9-8A6C-4D4A-9563-CAFBE6B216C3}</a:tableStyleId>
              </a:tblPr>
              <a:tblGrid>
                <a:gridCol w="248275"/>
                <a:gridCol w="1961525"/>
                <a:gridCol w="32375"/>
              </a:tblGrid>
              <a:tr h="301625">
                <a:tc gridSpan="3">
                  <a:txBody>
                    <a:bodyPr/>
                    <a:lstStyle/>
                    <a:p>
                      <a:pPr indent="-264160" lvl="0" marL="293370" marR="31115" rtl="0" algn="l">
                        <a:lnSpc>
                          <a:spcPct val="117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employees.employee_id, employees.last_name,  employees.department_id, departments.department_id,  departments.location_id</a:t>
                      </a:r>
                      <a:endParaRPr sz="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29844" marR="0" rtl="0" algn="l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employees, departments</a:t>
                      </a:r>
                      <a:endParaRPr sz="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450" marB="0" marR="0" marL="0">
                    <a:solidFill>
                      <a:srgbClr val="FFFFCC"/>
                    </a:solidFill>
                  </a:tcPr>
                </a:tc>
                <a:tc hMerge="1"/>
                <a:tc hMerge="1"/>
              </a:tr>
              <a:tr h="86350">
                <a:tc>
                  <a:txBody>
                    <a:bodyPr/>
                    <a:lstStyle/>
                    <a:p>
                      <a:pPr indent="0" lvl="0" marL="29844" marR="0" rtl="0" algn="l">
                        <a:lnSpc>
                          <a:spcPct val="116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</a:t>
                      </a:r>
                      <a:endParaRPr sz="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085" marR="0" rtl="0" algn="l">
                        <a:lnSpc>
                          <a:spcPct val="116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employees.department_id = departments.department_id</a:t>
                      </a:r>
                      <a:endParaRPr sz="5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33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56" name="Google Shape;156;p8"/>
          <p:cNvSpPr txBox="1"/>
          <p:nvPr/>
        </p:nvSpPr>
        <p:spPr>
          <a:xfrm>
            <a:off x="2463754" y="857504"/>
            <a:ext cx="63500" cy="100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7" name="Google Shape;15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844" y="1647444"/>
            <a:ext cx="2223516" cy="701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" name="Google Shape;158;p8"/>
          <p:cNvGrpSpPr/>
          <p:nvPr/>
        </p:nvGrpSpPr>
        <p:grpSpPr>
          <a:xfrm>
            <a:off x="276606" y="1202497"/>
            <a:ext cx="2221992" cy="601980"/>
            <a:chOff x="275844" y="993647"/>
            <a:chExt cx="2221992" cy="601980"/>
          </a:xfrm>
        </p:grpSpPr>
        <p:pic>
          <p:nvPicPr>
            <p:cNvPr id="159" name="Google Shape;159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75844" y="993647"/>
              <a:ext cx="2221992" cy="601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8"/>
            <p:cNvSpPr/>
            <p:nvPr/>
          </p:nvSpPr>
          <p:spPr>
            <a:xfrm>
              <a:off x="1085850" y="1003553"/>
              <a:ext cx="996950" cy="591820"/>
            </a:xfrm>
            <a:custGeom>
              <a:rect b="b" l="l" r="r" t="t"/>
              <a:pathLst>
                <a:path extrusionOk="0" h="591819" w="996950">
                  <a:moveTo>
                    <a:pt x="0" y="591312"/>
                  </a:moveTo>
                  <a:lnTo>
                    <a:pt x="996696" y="591312"/>
                  </a:lnTo>
                  <a:lnTo>
                    <a:pt x="996696" y="0"/>
                  </a:lnTo>
                  <a:lnTo>
                    <a:pt x="0" y="0"/>
                  </a:lnTo>
                  <a:lnTo>
                    <a:pt x="0" y="591312"/>
                  </a:lnTo>
                  <a:close/>
                </a:path>
              </a:pathLst>
            </a:custGeom>
            <a:noFill/>
            <a:ln cap="flat" cmpd="sng" w="952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8"/>
          <p:cNvSpPr txBox="1"/>
          <p:nvPr>
            <p:ph type="title"/>
          </p:nvPr>
        </p:nvSpPr>
        <p:spPr>
          <a:xfrm>
            <a:off x="887983" y="162305"/>
            <a:ext cx="1028700" cy="2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129538" lvl="0" marL="14224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Retrieving Records  with Equijoins</a:t>
            </a:r>
            <a:endParaRPr/>
          </a:p>
        </p:txBody>
      </p:sp>
      <p:sp>
        <p:nvSpPr>
          <p:cNvPr id="162" name="Google Shape;162;p8"/>
          <p:cNvSpPr txBox="1"/>
          <p:nvPr/>
        </p:nvSpPr>
        <p:spPr>
          <a:xfrm>
            <a:off x="264058" y="1525905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/>
        </p:nvSpPr>
        <p:spPr>
          <a:xfrm>
            <a:off x="157988" y="2022729"/>
            <a:ext cx="144780" cy="8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rPr>
              <a:t>1-128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9"/>
          <p:cNvSpPr txBox="1"/>
          <p:nvPr/>
        </p:nvSpPr>
        <p:spPr>
          <a:xfrm>
            <a:off x="796798" y="2019426"/>
            <a:ext cx="11969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Badgujar Dipak D</a:t>
            </a:r>
            <a:endParaRPr sz="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9"/>
          <p:cNvSpPr txBox="1"/>
          <p:nvPr>
            <p:ph type="title"/>
          </p:nvPr>
        </p:nvSpPr>
        <p:spPr>
          <a:xfrm>
            <a:off x="623443" y="162305"/>
            <a:ext cx="1557020" cy="280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-157480" lvl="0" marL="169545" marR="5080" rtl="0" algn="l">
              <a:lnSpc>
                <a:spcPct val="1211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Additional Search Conditions  Using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en-US"/>
              <a:t>Operator</a:t>
            </a:r>
            <a:endParaRPr/>
          </a:p>
        </p:txBody>
      </p:sp>
      <p:sp>
        <p:nvSpPr>
          <p:cNvPr id="170" name="Google Shape;170;p9"/>
          <p:cNvSpPr txBox="1"/>
          <p:nvPr/>
        </p:nvSpPr>
        <p:spPr>
          <a:xfrm>
            <a:off x="284480" y="525271"/>
            <a:ext cx="1700530" cy="118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EMPLOYEES	DEPARTMENTS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71" name="Google Shape;171;p9"/>
          <p:cNvGrpSpPr/>
          <p:nvPr/>
        </p:nvGrpSpPr>
        <p:grpSpPr>
          <a:xfrm>
            <a:off x="245364" y="652271"/>
            <a:ext cx="2310383" cy="737616"/>
            <a:chOff x="245364" y="652271"/>
            <a:chExt cx="2310383" cy="737616"/>
          </a:xfrm>
        </p:grpSpPr>
        <p:pic>
          <p:nvPicPr>
            <p:cNvPr id="172" name="Google Shape;172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5364" y="652271"/>
              <a:ext cx="940308" cy="7376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67028" y="652271"/>
              <a:ext cx="1188719" cy="7315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9"/>
            <p:cNvSpPr/>
            <p:nvPr/>
          </p:nvSpPr>
          <p:spPr>
            <a:xfrm>
              <a:off x="256794" y="1128521"/>
              <a:ext cx="2284730" cy="50800"/>
            </a:xfrm>
            <a:custGeom>
              <a:rect b="b" l="l" r="r" t="t"/>
              <a:pathLst>
                <a:path extrusionOk="0" h="50800" w="2284730">
                  <a:moveTo>
                    <a:pt x="0" y="50292"/>
                  </a:moveTo>
                  <a:lnTo>
                    <a:pt x="2284476" y="50292"/>
                  </a:lnTo>
                  <a:lnTo>
                    <a:pt x="2284476" y="0"/>
                  </a:lnTo>
                  <a:lnTo>
                    <a:pt x="0" y="0"/>
                  </a:lnTo>
                  <a:lnTo>
                    <a:pt x="0" y="50292"/>
                  </a:lnTo>
                  <a:close/>
                </a:path>
              </a:pathLst>
            </a:custGeom>
            <a:noFill/>
            <a:ln cap="flat" cmpd="sng" w="952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9"/>
          <p:cNvSpPr txBox="1"/>
          <p:nvPr/>
        </p:nvSpPr>
        <p:spPr>
          <a:xfrm>
            <a:off x="229616" y="1333246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9"/>
          <p:cNvSpPr txBox="1"/>
          <p:nvPr/>
        </p:nvSpPr>
        <p:spPr>
          <a:xfrm>
            <a:off x="1354328" y="1324483"/>
            <a:ext cx="118745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2021-09-05T08:44:31Z</dcterms:created>
  <dc:creator>Julie Rose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2021-09-05T00:00:00Z</vt:filetime>
  </property>
</Properties>
</file>