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jbqjggU1hwQh2WAbcoy/pE0mY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B4E923-DA3D-49C8-A523-A54A75102FEC}">
  <a:tblStyle styleId="{C1B4E923-DA3D-49C8-A523-A54A75102F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3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3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61.png"/><Relationship Id="rId5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2.png"/><Relationship Id="rId4" Type="http://schemas.openxmlformats.org/officeDocument/2006/relationships/image" Target="../media/image7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6.png"/><Relationship Id="rId4" Type="http://schemas.openxmlformats.org/officeDocument/2006/relationships/image" Target="../media/image7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3.png"/><Relationship Id="rId4" Type="http://schemas.openxmlformats.org/officeDocument/2006/relationships/image" Target="../media/image6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9.png"/><Relationship Id="rId4" Type="http://schemas.openxmlformats.org/officeDocument/2006/relationships/image" Target="../media/image7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0.png"/><Relationship Id="rId4" Type="http://schemas.openxmlformats.org/officeDocument/2006/relationships/image" Target="../media/image79.png"/><Relationship Id="rId5" Type="http://schemas.openxmlformats.org/officeDocument/2006/relationships/image" Target="../media/image7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8.png"/><Relationship Id="rId4" Type="http://schemas.openxmlformats.org/officeDocument/2006/relationships/image" Target="../media/image8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7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3.png"/><Relationship Id="rId4" Type="http://schemas.openxmlformats.org/officeDocument/2006/relationships/image" Target="../media/image86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6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2.png"/><Relationship Id="rId4" Type="http://schemas.openxmlformats.org/officeDocument/2006/relationships/image" Target="../media/image94.png"/><Relationship Id="rId5" Type="http://schemas.openxmlformats.org/officeDocument/2006/relationships/image" Target="../media/image9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1.png"/><Relationship Id="rId4" Type="http://schemas.openxmlformats.org/officeDocument/2006/relationships/image" Target="../media/image99.png"/><Relationship Id="rId5" Type="http://schemas.openxmlformats.org/officeDocument/2006/relationships/image" Target="../media/image9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5.png"/><Relationship Id="rId4" Type="http://schemas.openxmlformats.org/officeDocument/2006/relationships/image" Target="../media/image97.png"/><Relationship Id="rId5" Type="http://schemas.openxmlformats.org/officeDocument/2006/relationships/image" Target="../media/image9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1118997" y="254889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043177" y="818515"/>
            <a:ext cx="7226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 Basic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39851" y="948055"/>
            <a:ext cx="13290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SELECT Statements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331976"/>
            <a:ext cx="2132076" cy="272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0"/>
          <p:cNvGrpSpPr/>
          <p:nvPr/>
        </p:nvGrpSpPr>
        <p:grpSpPr>
          <a:xfrm>
            <a:off x="267462" y="497586"/>
            <a:ext cx="2161794" cy="278129"/>
            <a:chOff x="267462" y="497586"/>
            <a:chExt cx="2161794" cy="278129"/>
          </a:xfrm>
        </p:grpSpPr>
        <p:pic>
          <p:nvPicPr>
            <p:cNvPr id="181" name="Google Shape;18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1940" y="512064"/>
              <a:ext cx="2147316" cy="263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0"/>
            <p:cNvSpPr/>
            <p:nvPr/>
          </p:nvSpPr>
          <p:spPr>
            <a:xfrm>
              <a:off x="267462" y="497586"/>
              <a:ext cx="2136775" cy="253365"/>
            </a:xfrm>
            <a:custGeom>
              <a:rect b="b" l="l" r="r" t="t"/>
              <a:pathLst>
                <a:path extrusionOk="0" h="253365" w="2136775">
                  <a:moveTo>
                    <a:pt x="2136648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2136648" y="252983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67462" y="497586"/>
              <a:ext cx="2136775" cy="253365"/>
            </a:xfrm>
            <a:custGeom>
              <a:rect b="b" l="l" r="r" t="t"/>
              <a:pathLst>
                <a:path extrusionOk="0" h="253365" w="2136775">
                  <a:moveTo>
                    <a:pt x="0" y="252983"/>
                  </a:moveTo>
                  <a:lnTo>
                    <a:pt x="2136648" y="252983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0"/>
          <p:cNvSpPr txBox="1"/>
          <p:nvPr>
            <p:ph type="title"/>
          </p:nvPr>
        </p:nvSpPr>
        <p:spPr>
          <a:xfrm>
            <a:off x="678307" y="161670"/>
            <a:ext cx="14490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Arithmetic Operators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1389126" y="534162"/>
            <a:ext cx="541020" cy="9779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marR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+ 300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267462" y="497586"/>
            <a:ext cx="2136775" cy="25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45720" marR="1035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salary,  FROM 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262509" y="120738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" y="847344"/>
            <a:ext cx="2138172" cy="40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" y="1604772"/>
            <a:ext cx="2135124" cy="5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157378" y="2022729"/>
            <a:ext cx="11239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836168" y="162305"/>
            <a:ext cx="11322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280212" y="745997"/>
            <a:ext cx="216979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224154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Multiplication and division take priority over  addition and subtraction.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Operators of the same priority are evaluated from  left to right.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57505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Parentheses are used to force prioritized  evaluation and to clarify statements.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882396" y="425195"/>
            <a:ext cx="954024" cy="406908"/>
            <a:chOff x="882396" y="425195"/>
            <a:chExt cx="954024" cy="406908"/>
          </a:xfrm>
        </p:grpSpPr>
        <p:pic>
          <p:nvPicPr>
            <p:cNvPr id="199" name="Google Shape;19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0496" y="458723"/>
              <a:ext cx="915924" cy="230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2114" y="450341"/>
              <a:ext cx="908303" cy="222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1"/>
            <p:cNvSpPr/>
            <p:nvPr/>
          </p:nvSpPr>
          <p:spPr>
            <a:xfrm>
              <a:off x="912114" y="450341"/>
              <a:ext cx="908685" cy="222885"/>
            </a:xfrm>
            <a:custGeom>
              <a:rect b="b" l="l" r="r" t="t"/>
              <a:pathLst>
                <a:path extrusionOk="0" h="222884" w="908685">
                  <a:moveTo>
                    <a:pt x="0" y="222504"/>
                  </a:moveTo>
                  <a:lnTo>
                    <a:pt x="908303" y="222504"/>
                  </a:lnTo>
                  <a:lnTo>
                    <a:pt x="908303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2396" y="437387"/>
              <a:ext cx="307847" cy="39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0808" y="425195"/>
              <a:ext cx="237744" cy="32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15212" y="425195"/>
              <a:ext cx="280415" cy="3230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11"/>
          <p:cNvSpPr txBox="1"/>
          <p:nvPr/>
        </p:nvSpPr>
        <p:spPr>
          <a:xfrm>
            <a:off x="953135" y="424687"/>
            <a:ext cx="570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025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b="1" lang="en-US" sz="11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11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	+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2955" y="361187"/>
            <a:ext cx="275843" cy="32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1629282" y="39243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2"/>
          <p:cNvGrpSpPr/>
          <p:nvPr/>
        </p:nvGrpSpPr>
        <p:grpSpPr>
          <a:xfrm>
            <a:off x="236982" y="497585"/>
            <a:ext cx="2177033" cy="278129"/>
            <a:chOff x="236982" y="497585"/>
            <a:chExt cx="2177033" cy="278129"/>
          </a:xfrm>
        </p:grpSpPr>
        <p:pic>
          <p:nvPicPr>
            <p:cNvPr id="215" name="Google Shape;21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460" y="512063"/>
              <a:ext cx="2162555" cy="263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2"/>
            <p:cNvSpPr/>
            <p:nvPr/>
          </p:nvSpPr>
          <p:spPr>
            <a:xfrm>
              <a:off x="236982" y="497585"/>
              <a:ext cx="2152015" cy="253365"/>
            </a:xfrm>
            <a:custGeom>
              <a:rect b="b" l="l" r="r" t="t"/>
              <a:pathLst>
                <a:path extrusionOk="0" h="253365" w="2152015">
                  <a:moveTo>
                    <a:pt x="2151888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2151888" y="252984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36982" y="497585"/>
              <a:ext cx="2152015" cy="253365"/>
            </a:xfrm>
            <a:custGeom>
              <a:rect b="b" l="l" r="r" t="t"/>
              <a:pathLst>
                <a:path extrusionOk="0" h="253365" w="2152015">
                  <a:moveTo>
                    <a:pt x="0" y="252984"/>
                  </a:moveTo>
                  <a:lnTo>
                    <a:pt x="2151888" y="252984"/>
                  </a:lnTo>
                  <a:lnTo>
                    <a:pt x="2151888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2"/>
          <p:cNvSpPr txBox="1"/>
          <p:nvPr>
            <p:ph type="title"/>
          </p:nvPr>
        </p:nvSpPr>
        <p:spPr>
          <a:xfrm>
            <a:off x="836803" y="162305"/>
            <a:ext cx="11322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Precedence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1384554" y="529589"/>
            <a:ext cx="588645" cy="1066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7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12*salary+100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236982" y="497585"/>
            <a:ext cx="2152015" cy="25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76200" marR="10198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salary,  FROM 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230505" y="117297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" y="826007"/>
            <a:ext cx="2135124" cy="40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" y="1324355"/>
            <a:ext cx="2133600" cy="33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3"/>
          <p:cNvGrpSpPr/>
          <p:nvPr/>
        </p:nvGrpSpPr>
        <p:grpSpPr>
          <a:xfrm>
            <a:off x="268986" y="494538"/>
            <a:ext cx="2135886" cy="288798"/>
            <a:chOff x="268986" y="494538"/>
            <a:chExt cx="2135886" cy="288798"/>
          </a:xfrm>
        </p:grpSpPr>
        <p:pic>
          <p:nvPicPr>
            <p:cNvPr id="231" name="Google Shape;23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3464" y="509016"/>
              <a:ext cx="2121408" cy="27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3"/>
            <p:cNvSpPr/>
            <p:nvPr/>
          </p:nvSpPr>
          <p:spPr>
            <a:xfrm>
              <a:off x="268986" y="494538"/>
              <a:ext cx="2110740" cy="264160"/>
            </a:xfrm>
            <a:custGeom>
              <a:rect b="b" l="l" r="r" t="t"/>
              <a:pathLst>
                <a:path extrusionOk="0" h="264159" w="2110740">
                  <a:moveTo>
                    <a:pt x="2110740" y="0"/>
                  </a:moveTo>
                  <a:lnTo>
                    <a:pt x="0" y="0"/>
                  </a:lnTo>
                  <a:lnTo>
                    <a:pt x="0" y="263651"/>
                  </a:lnTo>
                  <a:lnTo>
                    <a:pt x="2110740" y="263651"/>
                  </a:lnTo>
                  <a:lnTo>
                    <a:pt x="21107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68986" y="494538"/>
              <a:ext cx="2110740" cy="264160"/>
            </a:xfrm>
            <a:custGeom>
              <a:rect b="b" l="l" r="r" t="t"/>
              <a:pathLst>
                <a:path extrusionOk="0" h="264159" w="2110740">
                  <a:moveTo>
                    <a:pt x="0" y="263651"/>
                  </a:moveTo>
                  <a:lnTo>
                    <a:pt x="2110740" y="263651"/>
                  </a:lnTo>
                  <a:lnTo>
                    <a:pt x="2110740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3"/>
          <p:cNvSpPr txBox="1"/>
          <p:nvPr>
            <p:ph type="title"/>
          </p:nvPr>
        </p:nvSpPr>
        <p:spPr>
          <a:xfrm>
            <a:off x="895604" y="161670"/>
            <a:ext cx="10121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Parentheses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1384554" y="529590"/>
            <a:ext cx="643255" cy="1066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12*(salary+100)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268986" y="494538"/>
            <a:ext cx="2110740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36195" marR="10185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salary,  FROM 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273812" y="1156843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368" y="812292"/>
            <a:ext cx="2135124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368" y="1292352"/>
            <a:ext cx="2138172" cy="32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14"/>
          <p:cNvGrpSpPr/>
          <p:nvPr/>
        </p:nvGrpSpPr>
        <p:grpSpPr>
          <a:xfrm>
            <a:off x="282702" y="901446"/>
            <a:ext cx="2161794" cy="264413"/>
            <a:chOff x="282702" y="901446"/>
            <a:chExt cx="2161794" cy="264413"/>
          </a:xfrm>
        </p:grpSpPr>
        <p:pic>
          <p:nvPicPr>
            <p:cNvPr id="247" name="Google Shape;24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915924"/>
              <a:ext cx="2147316" cy="249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4"/>
            <p:cNvSpPr/>
            <p:nvPr/>
          </p:nvSpPr>
          <p:spPr>
            <a:xfrm>
              <a:off x="282702" y="901446"/>
              <a:ext cx="2136775" cy="239395"/>
            </a:xfrm>
            <a:custGeom>
              <a:rect b="b" l="l" r="r" t="t"/>
              <a:pathLst>
                <a:path extrusionOk="0" h="239394" w="2136775">
                  <a:moveTo>
                    <a:pt x="0" y="239268"/>
                  </a:moveTo>
                  <a:lnTo>
                    <a:pt x="2136648" y="239268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type="title"/>
          </p:nvPr>
        </p:nvSpPr>
        <p:spPr>
          <a:xfrm>
            <a:off x="848995" y="161670"/>
            <a:ext cx="11061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a Null Value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280797" y="549910"/>
            <a:ext cx="211074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null is a value that is unavailable, unassigned,  unknown, or inapplicable.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null is not the same as zero or a blank space.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4"/>
          <p:cNvGraphicFramePr/>
          <p:nvPr/>
        </p:nvGraphicFramePr>
        <p:xfrm>
          <a:off x="278892" y="915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1464300"/>
                <a:gridCol w="600075"/>
                <a:gridCol w="71125"/>
              </a:tblGrid>
              <a:tr h="10605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job_id, salary,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90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commission_pct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90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113675">
                <a:tc gridSpan="3"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52" name="Google Shape;252;p14"/>
          <p:cNvSpPr txBox="1"/>
          <p:nvPr/>
        </p:nvSpPr>
        <p:spPr>
          <a:xfrm>
            <a:off x="274447" y="1363726"/>
            <a:ext cx="122555" cy="41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1216152"/>
            <a:ext cx="2141220" cy="20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" y="1485900"/>
            <a:ext cx="2144268" cy="19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" y="1772412"/>
            <a:ext cx="2141220" cy="13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5"/>
          <p:cNvGrpSpPr/>
          <p:nvPr/>
        </p:nvGrpSpPr>
        <p:grpSpPr>
          <a:xfrm>
            <a:off x="276606" y="802385"/>
            <a:ext cx="2152650" cy="220217"/>
            <a:chOff x="276606" y="802385"/>
            <a:chExt cx="2152650" cy="220217"/>
          </a:xfrm>
        </p:grpSpPr>
        <p:pic>
          <p:nvPicPr>
            <p:cNvPr id="263" name="Google Shape;26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084" y="816863"/>
              <a:ext cx="2138172" cy="205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15"/>
            <p:cNvSpPr/>
            <p:nvPr/>
          </p:nvSpPr>
          <p:spPr>
            <a:xfrm>
              <a:off x="276606" y="802385"/>
              <a:ext cx="2127885" cy="195580"/>
            </a:xfrm>
            <a:custGeom>
              <a:rect b="b" l="l" r="r" t="t"/>
              <a:pathLst>
                <a:path extrusionOk="0" h="195580" w="2127885">
                  <a:moveTo>
                    <a:pt x="0" y="195072"/>
                  </a:moveTo>
                  <a:lnTo>
                    <a:pt x="2127504" y="195072"/>
                  </a:lnTo>
                  <a:lnTo>
                    <a:pt x="2127504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65" name="Google Shape;265;p15"/>
          <p:cNvGraphicFramePr/>
          <p:nvPr/>
        </p:nvGraphicFramePr>
        <p:xfrm>
          <a:off x="272796" y="815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783600"/>
                <a:gridCol w="1038225"/>
                <a:gridCol w="306700"/>
              </a:tblGrid>
              <a:tr h="863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12*salary*commission_pct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90800">
                <a:tc gridSpan="3"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66" name="Google Shape;266;p1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Values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in Arithmetic Expressions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284784" y="552703"/>
            <a:ext cx="192151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Arithmetic expressions containing a null value  evaluate to null.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273812" y="1297939"/>
            <a:ext cx="122555" cy="39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6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44" y="1082039"/>
            <a:ext cx="2138172" cy="28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844" y="1424939"/>
            <a:ext cx="2138172" cy="19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844" y="1684019"/>
            <a:ext cx="2135124" cy="13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>
            <p:ph type="title"/>
          </p:nvPr>
        </p:nvSpPr>
        <p:spPr>
          <a:xfrm>
            <a:off x="765175" y="162305"/>
            <a:ext cx="12738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a Column Alias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285369" y="544413"/>
            <a:ext cx="2152015" cy="96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column alias: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Renames a column heading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useful with calculations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99200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Immediately follows the column name - there can  also be the optional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 between the  column name and alias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4765" rtl="0" algn="l">
              <a:lnSpc>
                <a:spcPct val="118461"/>
              </a:lnSpc>
              <a:spcBef>
                <a:spcPts val="29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Requires double quotation marks if it contains  spaces or special characters or is case sensitive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17"/>
          <p:cNvGrpSpPr/>
          <p:nvPr/>
        </p:nvGrpSpPr>
        <p:grpSpPr>
          <a:xfrm>
            <a:off x="298704" y="430530"/>
            <a:ext cx="2156460" cy="525018"/>
            <a:chOff x="298704" y="430530"/>
            <a:chExt cx="2156460" cy="525018"/>
          </a:xfrm>
        </p:grpSpPr>
        <p:pic>
          <p:nvPicPr>
            <p:cNvPr id="287" name="Google Shape;28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04" y="684276"/>
              <a:ext cx="2144268" cy="271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3944" y="445008"/>
              <a:ext cx="2141220" cy="225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7"/>
            <p:cNvSpPr/>
            <p:nvPr/>
          </p:nvSpPr>
          <p:spPr>
            <a:xfrm>
              <a:off x="299466" y="430530"/>
              <a:ext cx="2131060" cy="215265"/>
            </a:xfrm>
            <a:custGeom>
              <a:rect b="b" l="l" r="r" t="t"/>
              <a:pathLst>
                <a:path extrusionOk="0" h="215265" w="2131060">
                  <a:moveTo>
                    <a:pt x="2130552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30552" y="214883"/>
                  </a:lnTo>
                  <a:lnTo>
                    <a:pt x="213055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99466" y="430530"/>
              <a:ext cx="2131060" cy="215265"/>
            </a:xfrm>
            <a:custGeom>
              <a:rect b="b" l="l" r="r" t="t"/>
              <a:pathLst>
                <a:path extrusionOk="0" h="215265" w="2131060">
                  <a:moveTo>
                    <a:pt x="0" y="214883"/>
                  </a:moveTo>
                  <a:lnTo>
                    <a:pt x="2130552" y="214883"/>
                  </a:lnTo>
                  <a:lnTo>
                    <a:pt x="2130552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54330" y="698754"/>
              <a:ext cx="1092835" cy="62865"/>
            </a:xfrm>
            <a:custGeom>
              <a:rect b="b" l="l" r="r" t="t"/>
              <a:pathLst>
                <a:path extrusionOk="0" h="62865" w="1092835">
                  <a:moveTo>
                    <a:pt x="0" y="62483"/>
                  </a:moveTo>
                  <a:lnTo>
                    <a:pt x="1092708" y="62483"/>
                  </a:lnTo>
                  <a:lnTo>
                    <a:pt x="1092708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noFill/>
            <a:ln cap="flat" cmpd="sng" w="9525">
              <a:solidFill>
                <a:srgbClr val="FF5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298704" y="1187958"/>
            <a:ext cx="2170176" cy="499110"/>
            <a:chOff x="298704" y="1187958"/>
            <a:chExt cx="2170176" cy="499110"/>
          </a:xfrm>
        </p:grpSpPr>
        <p:pic>
          <p:nvPicPr>
            <p:cNvPr id="293" name="Google Shape;29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8704" y="1420368"/>
              <a:ext cx="2138172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3944" y="1202436"/>
              <a:ext cx="2154936" cy="222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7"/>
            <p:cNvSpPr/>
            <p:nvPr/>
          </p:nvSpPr>
          <p:spPr>
            <a:xfrm>
              <a:off x="299466" y="1187958"/>
              <a:ext cx="2144395" cy="212090"/>
            </a:xfrm>
            <a:custGeom>
              <a:rect b="b" l="l" r="r" t="t"/>
              <a:pathLst>
                <a:path extrusionOk="0" h="212090" w="2144395">
                  <a:moveTo>
                    <a:pt x="2144268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44268" y="211836"/>
                  </a:lnTo>
                  <a:lnTo>
                    <a:pt x="214426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99466" y="1187958"/>
              <a:ext cx="2144395" cy="212090"/>
            </a:xfrm>
            <a:custGeom>
              <a:rect b="b" l="l" r="r" t="t"/>
              <a:pathLst>
                <a:path extrusionOk="0" h="212090" w="2144395">
                  <a:moveTo>
                    <a:pt x="0" y="211836"/>
                  </a:moveTo>
                  <a:lnTo>
                    <a:pt x="2144268" y="211836"/>
                  </a:lnTo>
                  <a:lnTo>
                    <a:pt x="2144268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46710" y="1428750"/>
              <a:ext cx="763905" cy="60960"/>
            </a:xfrm>
            <a:custGeom>
              <a:rect b="b" l="l" r="r" t="t"/>
              <a:pathLst>
                <a:path extrusionOk="0" h="60959" w="763905">
                  <a:moveTo>
                    <a:pt x="0" y="60960"/>
                  </a:moveTo>
                  <a:lnTo>
                    <a:pt x="763524" y="60960"/>
                  </a:lnTo>
                  <a:lnTo>
                    <a:pt x="763524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noFill/>
            <a:ln cap="flat" cmpd="sng" w="9525">
              <a:solidFill>
                <a:srgbClr val="FF5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7"/>
          <p:cNvSpPr txBox="1"/>
          <p:nvPr>
            <p:ph type="title"/>
          </p:nvPr>
        </p:nvSpPr>
        <p:spPr>
          <a:xfrm>
            <a:off x="816355" y="161670"/>
            <a:ext cx="11703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Column Aliases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1782317" y="1212342"/>
            <a:ext cx="640080" cy="7175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"Annual Salary"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299465" y="1187958"/>
            <a:ext cx="214439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6510" marR="695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 "Name", salary*12  FROM 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299465" y="430530"/>
            <a:ext cx="213106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20320" marR="2178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 AS name, commission_pct comm  FROM 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1146810" y="459486"/>
            <a:ext cx="1201420" cy="297180"/>
          </a:xfrm>
          <a:custGeom>
            <a:rect b="b" l="l" r="r" t="t"/>
            <a:pathLst>
              <a:path extrusionOk="0" h="297180" w="1201420">
                <a:moveTo>
                  <a:pt x="0" y="67055"/>
                </a:moveTo>
                <a:lnTo>
                  <a:pt x="190500" y="67055"/>
                </a:lnTo>
                <a:lnTo>
                  <a:pt x="1905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  <a:path extrusionOk="0" h="297180" w="1201420">
                <a:moveTo>
                  <a:pt x="902207" y="67055"/>
                </a:moveTo>
                <a:lnTo>
                  <a:pt x="1091183" y="67055"/>
                </a:lnTo>
                <a:lnTo>
                  <a:pt x="1091183" y="0"/>
                </a:lnTo>
                <a:lnTo>
                  <a:pt x="902207" y="0"/>
                </a:lnTo>
                <a:lnTo>
                  <a:pt x="902207" y="67055"/>
                </a:lnTo>
                <a:close/>
              </a:path>
              <a:path extrusionOk="0" h="297180" w="1201420">
                <a:moveTo>
                  <a:pt x="390144" y="297179"/>
                </a:moveTo>
                <a:lnTo>
                  <a:pt x="1200912" y="297179"/>
                </a:lnTo>
                <a:lnTo>
                  <a:pt x="1200912" y="237744"/>
                </a:lnTo>
                <a:lnTo>
                  <a:pt x="390144" y="237744"/>
                </a:lnTo>
                <a:lnTo>
                  <a:pt x="390144" y="297179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1021841" y="1216914"/>
            <a:ext cx="1118616" cy="272796"/>
            <a:chOff x="1021841" y="1216914"/>
            <a:chExt cx="1118616" cy="272796"/>
          </a:xfrm>
        </p:grpSpPr>
        <p:sp>
          <p:nvSpPr>
            <p:cNvPr id="304" name="Google Shape;304;p17"/>
            <p:cNvSpPr/>
            <p:nvPr/>
          </p:nvSpPr>
          <p:spPr>
            <a:xfrm>
              <a:off x="1021841" y="1216914"/>
              <a:ext cx="271780" cy="71755"/>
            </a:xfrm>
            <a:custGeom>
              <a:rect b="b" l="l" r="r" t="t"/>
              <a:pathLst>
                <a:path extrusionOk="0" h="71755" w="271780">
                  <a:moveTo>
                    <a:pt x="0" y="71627"/>
                  </a:moveTo>
                  <a:lnTo>
                    <a:pt x="271272" y="71627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7162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378457" y="1428750"/>
              <a:ext cx="762000" cy="60960"/>
            </a:xfrm>
            <a:custGeom>
              <a:rect b="b" l="l" r="r" t="t"/>
              <a:pathLst>
                <a:path extrusionOk="0" h="60959" w="762000">
                  <a:moveTo>
                    <a:pt x="0" y="60960"/>
                  </a:moveTo>
                  <a:lnTo>
                    <a:pt x="762000" y="6096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noFill/>
            <a:ln cap="flat" cmpd="sng" w="9525">
              <a:solidFill>
                <a:srgbClr val="FF5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17"/>
          <p:cNvSpPr txBox="1"/>
          <p:nvPr/>
        </p:nvSpPr>
        <p:spPr>
          <a:xfrm>
            <a:off x="289356" y="895350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289356" y="1617345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704" y="1022604"/>
            <a:ext cx="2147316" cy="5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704" y="1744980"/>
            <a:ext cx="2147316" cy="5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763651" y="161670"/>
            <a:ext cx="12788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Concatenation Operator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285369" y="543525"/>
            <a:ext cx="2024380" cy="73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concatenation operator: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Concatenates columns or character strings to  other columns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represented by two vertical bars (||)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222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Creates a resultant column that is a character  expression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9"/>
          <p:cNvGrpSpPr/>
          <p:nvPr/>
        </p:nvGrpSpPr>
        <p:grpSpPr>
          <a:xfrm>
            <a:off x="304800" y="599693"/>
            <a:ext cx="2151888" cy="881633"/>
            <a:chOff x="304800" y="599693"/>
            <a:chExt cx="2151888" cy="881633"/>
          </a:xfrm>
        </p:grpSpPr>
        <p:pic>
          <p:nvPicPr>
            <p:cNvPr id="325" name="Google Shape;32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876299"/>
              <a:ext cx="2138172" cy="605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040" y="614171"/>
              <a:ext cx="2136648" cy="227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9"/>
            <p:cNvSpPr/>
            <p:nvPr/>
          </p:nvSpPr>
          <p:spPr>
            <a:xfrm>
              <a:off x="305562" y="599693"/>
              <a:ext cx="2125980" cy="216535"/>
            </a:xfrm>
            <a:custGeom>
              <a:rect b="b" l="l" r="r" t="t"/>
              <a:pathLst>
                <a:path extrusionOk="0" h="216534" w="2125980">
                  <a:moveTo>
                    <a:pt x="2125979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2125979" y="216407"/>
                  </a:lnTo>
                  <a:lnTo>
                    <a:pt x="212597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305562" y="599693"/>
              <a:ext cx="2125980" cy="216535"/>
            </a:xfrm>
            <a:custGeom>
              <a:rect b="b" l="l" r="r" t="t"/>
              <a:pathLst>
                <a:path extrusionOk="0" h="216534" w="2125980">
                  <a:moveTo>
                    <a:pt x="0" y="216407"/>
                  </a:moveTo>
                  <a:lnTo>
                    <a:pt x="2125979" y="216407"/>
                  </a:lnTo>
                  <a:lnTo>
                    <a:pt x="2125979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9"/>
          <p:cNvSpPr txBox="1"/>
          <p:nvPr>
            <p:ph type="title"/>
          </p:nvPr>
        </p:nvSpPr>
        <p:spPr>
          <a:xfrm>
            <a:off x="499363" y="162305"/>
            <a:ext cx="180593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Concatenation Operator</a:t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305562" y="599693"/>
            <a:ext cx="2125980" cy="21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4130" marR="3848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last_name||job_id AS "Employees"  FROM	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1079754" y="624077"/>
            <a:ext cx="88900" cy="82550"/>
          </a:xfrm>
          <a:custGeom>
            <a:rect b="b" l="l" r="r" t="t"/>
            <a:pathLst>
              <a:path extrusionOk="0" h="82550" w="88900">
                <a:moveTo>
                  <a:pt x="0" y="82295"/>
                </a:moveTo>
                <a:lnTo>
                  <a:pt x="88392" y="82295"/>
                </a:lnTo>
                <a:lnTo>
                  <a:pt x="88392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293319" y="1426844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560577"/>
            <a:ext cx="2147316" cy="5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988" y="2022094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>
            <p:ph type="title"/>
          </p:nvPr>
        </p:nvSpPr>
        <p:spPr>
          <a:xfrm>
            <a:off x="1112647" y="161670"/>
            <a:ext cx="5791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301844" y="510615"/>
            <a:ext cx="2108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completing this lesson, you should be able to  do the following: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the capabilities of SQL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Execute a basic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Differentiate between SQL statements and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commands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 txBox="1"/>
          <p:nvPr>
            <p:ph type="title"/>
          </p:nvPr>
        </p:nvSpPr>
        <p:spPr>
          <a:xfrm>
            <a:off x="751459" y="162305"/>
            <a:ext cx="13017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Literal Character Strings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285369" y="552703"/>
            <a:ext cx="221170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351155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literal is a character, a number, or a date  included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3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 and character literal values must be enclosed  within single quotation marks.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22250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character string is output once for each  row returned.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1"/>
          <p:cNvGrpSpPr/>
          <p:nvPr/>
        </p:nvGrpSpPr>
        <p:grpSpPr>
          <a:xfrm>
            <a:off x="290322" y="651510"/>
            <a:ext cx="2157221" cy="308609"/>
            <a:chOff x="290322" y="651510"/>
            <a:chExt cx="2157221" cy="308609"/>
          </a:xfrm>
        </p:grpSpPr>
        <p:pic>
          <p:nvPicPr>
            <p:cNvPr id="349" name="Google Shape;34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665988"/>
              <a:ext cx="2142743" cy="294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1"/>
            <p:cNvSpPr/>
            <p:nvPr/>
          </p:nvSpPr>
          <p:spPr>
            <a:xfrm>
              <a:off x="290322" y="651510"/>
              <a:ext cx="2132330" cy="283845"/>
            </a:xfrm>
            <a:custGeom>
              <a:rect b="b" l="l" r="r" t="t"/>
              <a:pathLst>
                <a:path extrusionOk="0" h="283844" w="2132330">
                  <a:moveTo>
                    <a:pt x="0" y="283464"/>
                  </a:moveTo>
                  <a:lnTo>
                    <a:pt x="2132076" y="283464"/>
                  </a:lnTo>
                  <a:lnTo>
                    <a:pt x="2132076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1"/>
          <p:cNvSpPr txBox="1"/>
          <p:nvPr/>
        </p:nvSpPr>
        <p:spPr>
          <a:xfrm>
            <a:off x="576478" y="161670"/>
            <a:ext cx="16351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Literal Character Strings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21"/>
          <p:cNvGraphicFramePr/>
          <p:nvPr/>
        </p:nvGraphicFramePr>
        <p:xfrm>
          <a:off x="286512" y="662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875025"/>
                <a:gridCol w="327650"/>
                <a:gridCol w="929650"/>
              </a:tblGrid>
              <a:tr h="9397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 ||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is a 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||job_id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173350">
                <a:tc gridSpan="3">
                  <a:txBody>
                    <a:bodyPr/>
                    <a:lstStyle/>
                    <a:p>
                      <a:pPr indent="0" lvl="0" marL="321945" marR="0" rtl="0" algn="l">
                        <a:lnSpc>
                          <a:spcPct val="10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 "Employee Details"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53" name="Google Shape;353;p21"/>
          <p:cNvSpPr txBox="1"/>
          <p:nvPr/>
        </p:nvSpPr>
        <p:spPr>
          <a:xfrm>
            <a:off x="285394" y="154724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" y="1001268"/>
            <a:ext cx="2132076" cy="60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" y="1674876"/>
            <a:ext cx="2145792" cy="5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 txBox="1"/>
          <p:nvPr>
            <p:ph type="title"/>
          </p:nvPr>
        </p:nvSpPr>
        <p:spPr>
          <a:xfrm>
            <a:off x="981583" y="161670"/>
            <a:ext cx="84264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Duplicate Rows</a:t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284734" y="545973"/>
            <a:ext cx="210248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default display of queries is all rows, including  duplicate rows.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22"/>
          <p:cNvGrpSpPr/>
          <p:nvPr/>
        </p:nvGrpSpPr>
        <p:grpSpPr>
          <a:xfrm>
            <a:off x="317754" y="785622"/>
            <a:ext cx="2149602" cy="255270"/>
            <a:chOff x="317754" y="785622"/>
            <a:chExt cx="2149602" cy="255270"/>
          </a:xfrm>
        </p:grpSpPr>
        <p:pic>
          <p:nvPicPr>
            <p:cNvPr id="365" name="Google Shape;36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2232" y="800100"/>
              <a:ext cx="2135124" cy="22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564" y="806196"/>
              <a:ext cx="923544" cy="234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2"/>
            <p:cNvSpPr/>
            <p:nvPr/>
          </p:nvSpPr>
          <p:spPr>
            <a:xfrm>
              <a:off x="317754" y="785622"/>
              <a:ext cx="2124710" cy="215265"/>
            </a:xfrm>
            <a:custGeom>
              <a:rect b="b" l="l" r="r" t="t"/>
              <a:pathLst>
                <a:path extrusionOk="0" h="215265" w="2124710">
                  <a:moveTo>
                    <a:pt x="2124456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24456" y="214883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317754" y="785622"/>
              <a:ext cx="2124710" cy="215265"/>
            </a:xfrm>
            <a:custGeom>
              <a:rect b="b" l="l" r="r" t="t"/>
              <a:pathLst>
                <a:path extrusionOk="0" h="215265" w="2124710">
                  <a:moveTo>
                    <a:pt x="0" y="214883"/>
                  </a:moveTo>
                  <a:lnTo>
                    <a:pt x="2124456" y="214883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2"/>
          <p:cNvSpPr txBox="1"/>
          <p:nvPr/>
        </p:nvSpPr>
        <p:spPr>
          <a:xfrm>
            <a:off x="317754" y="785622"/>
            <a:ext cx="212471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27940" marR="1250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department_id  FROM employees;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309499" y="167589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992" y="1068324"/>
            <a:ext cx="2135124" cy="67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992" y="1802892"/>
            <a:ext cx="2145792" cy="5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23"/>
          <p:cNvGrpSpPr/>
          <p:nvPr/>
        </p:nvGrpSpPr>
        <p:grpSpPr>
          <a:xfrm>
            <a:off x="288798" y="793241"/>
            <a:ext cx="2157222" cy="241553"/>
            <a:chOff x="288798" y="793241"/>
            <a:chExt cx="2157222" cy="241553"/>
          </a:xfrm>
        </p:grpSpPr>
        <p:pic>
          <p:nvPicPr>
            <p:cNvPr id="380" name="Google Shape;38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76" y="807719"/>
              <a:ext cx="2142744" cy="227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3"/>
            <p:cNvSpPr/>
            <p:nvPr/>
          </p:nvSpPr>
          <p:spPr>
            <a:xfrm>
              <a:off x="288798" y="793241"/>
              <a:ext cx="2132330" cy="216535"/>
            </a:xfrm>
            <a:custGeom>
              <a:rect b="b" l="l" r="r" t="t"/>
              <a:pathLst>
                <a:path extrusionOk="0" h="216534" w="2132330">
                  <a:moveTo>
                    <a:pt x="0" y="216407"/>
                  </a:moveTo>
                  <a:lnTo>
                    <a:pt x="2132076" y="216407"/>
                  </a:lnTo>
                  <a:lnTo>
                    <a:pt x="2132076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671576" y="162305"/>
            <a:ext cx="14611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Eliminating Duplicate Rows</a:t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280212" y="546607"/>
            <a:ext cx="200088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Eliminate duplicate rows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23"/>
          <p:cNvGraphicFramePr/>
          <p:nvPr/>
        </p:nvGraphicFramePr>
        <p:xfrm>
          <a:off x="284988" y="807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306075"/>
                <a:gridCol w="377825"/>
                <a:gridCol w="1447800"/>
              </a:tblGrid>
              <a:tr h="8635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51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DISTINCT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department_id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111125">
                <a:tc gridSpan="3"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5" name="Google Shape;3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36" y="1054607"/>
            <a:ext cx="2139696" cy="66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 txBox="1"/>
          <p:nvPr>
            <p:ph type="title"/>
          </p:nvPr>
        </p:nvSpPr>
        <p:spPr>
          <a:xfrm>
            <a:off x="700531" y="161670"/>
            <a:ext cx="14033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Displaying Table Structure</a:t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284784" y="547242"/>
            <a:ext cx="206375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DESCRIBE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 to display  the structure of a 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4"/>
          <p:cNvGrpSpPr/>
          <p:nvPr/>
        </p:nvGrpSpPr>
        <p:grpSpPr>
          <a:xfrm>
            <a:off x="288798" y="924306"/>
            <a:ext cx="2265426" cy="165353"/>
            <a:chOff x="288798" y="924306"/>
            <a:chExt cx="2265426" cy="165353"/>
          </a:xfrm>
        </p:grpSpPr>
        <p:pic>
          <p:nvPicPr>
            <p:cNvPr id="395" name="Google Shape;39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76" y="938784"/>
              <a:ext cx="2250948" cy="132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2608" y="940308"/>
              <a:ext cx="923544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24"/>
            <p:cNvSpPr/>
            <p:nvPr/>
          </p:nvSpPr>
          <p:spPr>
            <a:xfrm>
              <a:off x="288798" y="924306"/>
              <a:ext cx="2240280" cy="121920"/>
            </a:xfrm>
            <a:custGeom>
              <a:rect b="b" l="l" r="r" t="t"/>
              <a:pathLst>
                <a:path extrusionOk="0" h="121919" w="2240280">
                  <a:moveTo>
                    <a:pt x="2240280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2240280" y="121920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88798" y="924306"/>
              <a:ext cx="2240280" cy="121920"/>
            </a:xfrm>
            <a:custGeom>
              <a:rect b="b" l="l" r="r" t="t"/>
              <a:pathLst>
                <a:path extrusionOk="0" h="121919" w="2240280">
                  <a:moveTo>
                    <a:pt x="0" y="121920"/>
                  </a:moveTo>
                  <a:lnTo>
                    <a:pt x="2240280" y="121920"/>
                  </a:lnTo>
                  <a:lnTo>
                    <a:pt x="2240280" y="0"/>
                  </a:lnTo>
                  <a:lnTo>
                    <a:pt x="0" y="0"/>
                  </a:lnTo>
                  <a:lnTo>
                    <a:pt x="0" y="12192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24"/>
          <p:cNvSpPr txBox="1"/>
          <p:nvPr/>
        </p:nvSpPr>
        <p:spPr>
          <a:xfrm>
            <a:off x="288798" y="924306"/>
            <a:ext cx="2240280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DESC[RIBE]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>
            <p:ph type="title"/>
          </p:nvPr>
        </p:nvSpPr>
        <p:spPr>
          <a:xfrm>
            <a:off x="701167" y="161670"/>
            <a:ext cx="14033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Displaying Table Structure</a:t>
            </a:r>
            <a:endParaRPr/>
          </a:p>
        </p:txBody>
      </p:sp>
      <p:grpSp>
        <p:nvGrpSpPr>
          <p:cNvPr id="407" name="Google Shape;407;p25"/>
          <p:cNvGrpSpPr/>
          <p:nvPr/>
        </p:nvGrpSpPr>
        <p:grpSpPr>
          <a:xfrm>
            <a:off x="334518" y="596646"/>
            <a:ext cx="2141982" cy="165353"/>
            <a:chOff x="334518" y="596646"/>
            <a:chExt cx="2141982" cy="165353"/>
          </a:xfrm>
        </p:grpSpPr>
        <p:pic>
          <p:nvPicPr>
            <p:cNvPr id="408" name="Google Shape;40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8996" y="611124"/>
              <a:ext cx="2127504" cy="132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8328" y="612648"/>
              <a:ext cx="841248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5"/>
            <p:cNvSpPr/>
            <p:nvPr/>
          </p:nvSpPr>
          <p:spPr>
            <a:xfrm>
              <a:off x="334518" y="596646"/>
              <a:ext cx="2117090" cy="121920"/>
            </a:xfrm>
            <a:custGeom>
              <a:rect b="b" l="l" r="r" t="t"/>
              <a:pathLst>
                <a:path extrusionOk="0" h="121920" w="2117090">
                  <a:moveTo>
                    <a:pt x="2116836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2116836" y="121920"/>
                  </a:lnTo>
                  <a:lnTo>
                    <a:pt x="211683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334518" y="596646"/>
              <a:ext cx="2117090" cy="121920"/>
            </a:xfrm>
            <a:custGeom>
              <a:rect b="b" l="l" r="r" t="t"/>
              <a:pathLst>
                <a:path extrusionOk="0" h="121920" w="2117090">
                  <a:moveTo>
                    <a:pt x="0" y="121920"/>
                  </a:moveTo>
                  <a:lnTo>
                    <a:pt x="2116836" y="121920"/>
                  </a:lnTo>
                  <a:lnTo>
                    <a:pt x="2116836" y="0"/>
                  </a:lnTo>
                  <a:lnTo>
                    <a:pt x="0" y="0"/>
                  </a:lnTo>
                  <a:lnTo>
                    <a:pt x="0" y="12192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5"/>
          <p:cNvSpPr txBox="1"/>
          <p:nvPr/>
        </p:nvSpPr>
        <p:spPr>
          <a:xfrm>
            <a:off x="334518" y="596646"/>
            <a:ext cx="2117090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756" y="794004"/>
            <a:ext cx="2138172" cy="80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 txBox="1"/>
          <p:nvPr>
            <p:ph type="title"/>
          </p:nvPr>
        </p:nvSpPr>
        <p:spPr>
          <a:xfrm>
            <a:off x="1141603" y="161670"/>
            <a:ext cx="5257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273558" y="1451610"/>
            <a:ext cx="2300478" cy="310133"/>
            <a:chOff x="273558" y="1451610"/>
            <a:chExt cx="2300478" cy="310133"/>
          </a:xfrm>
        </p:grpSpPr>
        <p:pic>
          <p:nvPicPr>
            <p:cNvPr id="422" name="Google Shape;42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1466088"/>
              <a:ext cx="2281428" cy="29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368" y="1507236"/>
              <a:ext cx="2296668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26"/>
            <p:cNvSpPr/>
            <p:nvPr/>
          </p:nvSpPr>
          <p:spPr>
            <a:xfrm>
              <a:off x="273558" y="1451610"/>
              <a:ext cx="2270760" cy="285115"/>
            </a:xfrm>
            <a:custGeom>
              <a:rect b="b" l="l" r="r" t="t"/>
              <a:pathLst>
                <a:path extrusionOk="0" h="285114" w="2270760">
                  <a:moveTo>
                    <a:pt x="2270760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2270760" y="284988"/>
                  </a:lnTo>
                  <a:lnTo>
                    <a:pt x="22707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73558" y="1451610"/>
              <a:ext cx="2270760" cy="285115"/>
            </a:xfrm>
            <a:custGeom>
              <a:rect b="b" l="l" r="r" t="t"/>
              <a:pathLst>
                <a:path extrusionOk="0" h="285114" w="2270760">
                  <a:moveTo>
                    <a:pt x="0" y="284988"/>
                  </a:moveTo>
                  <a:lnTo>
                    <a:pt x="2270760" y="284988"/>
                  </a:lnTo>
                  <a:lnTo>
                    <a:pt x="2270760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6"/>
          <p:cNvSpPr txBox="1"/>
          <p:nvPr/>
        </p:nvSpPr>
        <p:spPr>
          <a:xfrm>
            <a:off x="273558" y="1451610"/>
            <a:ext cx="227076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28575" marR="22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*|{[DISTINCT]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column|expression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],...}  FROM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279019" y="489330"/>
            <a:ext cx="2257425" cy="9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lesson, you should have learned how to: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that: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Returns all rows and columns from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Returns specified columns from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190500" rtl="0" algn="l">
              <a:lnSpc>
                <a:spcPct val="118333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 column aliases to give descriptive column  headings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environment to write, save, and  execute SQL statements and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commands.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1118997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654507" y="819150"/>
            <a:ext cx="15011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Restricting and Sorting Data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 txBox="1"/>
          <p:nvPr>
            <p:ph type="title"/>
          </p:nvPr>
        </p:nvSpPr>
        <p:spPr>
          <a:xfrm>
            <a:off x="1112647" y="162305"/>
            <a:ext cx="5791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42" name="Google Shape;442;p28"/>
          <p:cNvSpPr txBox="1"/>
          <p:nvPr/>
        </p:nvSpPr>
        <p:spPr>
          <a:xfrm>
            <a:off x="285369" y="552703"/>
            <a:ext cx="210883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completing this lesson, you should be able to  do the following: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 the rows retrieved by a query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 the rows retrieved by a query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9"/>
          <p:cNvSpPr txBox="1"/>
          <p:nvPr>
            <p:ph type="title"/>
          </p:nvPr>
        </p:nvSpPr>
        <p:spPr>
          <a:xfrm>
            <a:off x="545084" y="161670"/>
            <a:ext cx="17125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Limiting Rows Using a Selection</a:t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368552" y="1252728"/>
            <a:ext cx="504190" cy="313690"/>
          </a:xfrm>
          <a:custGeom>
            <a:rect b="b" l="l" r="r" t="t"/>
            <a:pathLst>
              <a:path extrusionOk="0" h="313690" w="504189">
                <a:moveTo>
                  <a:pt x="458850" y="241935"/>
                </a:moveTo>
                <a:lnTo>
                  <a:pt x="493775" y="313309"/>
                </a:lnTo>
                <a:lnTo>
                  <a:pt x="498487" y="276733"/>
                </a:lnTo>
                <a:lnTo>
                  <a:pt x="484124" y="276733"/>
                </a:lnTo>
                <a:lnTo>
                  <a:pt x="479932" y="274192"/>
                </a:lnTo>
                <a:lnTo>
                  <a:pt x="478917" y="270128"/>
                </a:lnTo>
                <a:lnTo>
                  <a:pt x="478663" y="268732"/>
                </a:lnTo>
                <a:lnTo>
                  <a:pt x="475029" y="257439"/>
                </a:lnTo>
                <a:lnTo>
                  <a:pt x="458850" y="241935"/>
                </a:lnTo>
                <a:close/>
              </a:path>
              <a:path extrusionOk="0" h="313690" w="504189">
                <a:moveTo>
                  <a:pt x="475029" y="257439"/>
                </a:moveTo>
                <a:lnTo>
                  <a:pt x="478663" y="268732"/>
                </a:lnTo>
                <a:lnTo>
                  <a:pt x="478917" y="270128"/>
                </a:lnTo>
                <a:lnTo>
                  <a:pt x="479932" y="274192"/>
                </a:lnTo>
                <a:lnTo>
                  <a:pt x="484124" y="276733"/>
                </a:lnTo>
                <a:lnTo>
                  <a:pt x="492251" y="274700"/>
                </a:lnTo>
                <a:lnTo>
                  <a:pt x="494792" y="270510"/>
                </a:lnTo>
                <a:lnTo>
                  <a:pt x="494220" y="268224"/>
                </a:lnTo>
                <a:lnTo>
                  <a:pt x="486282" y="268224"/>
                </a:lnTo>
                <a:lnTo>
                  <a:pt x="475029" y="257439"/>
                </a:lnTo>
                <a:close/>
              </a:path>
              <a:path extrusionOk="0" h="313690" w="504189">
                <a:moveTo>
                  <a:pt x="503936" y="234441"/>
                </a:moveTo>
                <a:lnTo>
                  <a:pt x="491350" y="258526"/>
                </a:lnTo>
                <a:lnTo>
                  <a:pt x="493140" y="264033"/>
                </a:lnTo>
                <a:lnTo>
                  <a:pt x="493775" y="266446"/>
                </a:lnTo>
                <a:lnTo>
                  <a:pt x="494792" y="270510"/>
                </a:lnTo>
                <a:lnTo>
                  <a:pt x="492251" y="274700"/>
                </a:lnTo>
                <a:lnTo>
                  <a:pt x="484124" y="276733"/>
                </a:lnTo>
                <a:lnTo>
                  <a:pt x="498487" y="276733"/>
                </a:lnTo>
                <a:lnTo>
                  <a:pt x="503936" y="234441"/>
                </a:lnTo>
                <a:close/>
              </a:path>
              <a:path extrusionOk="0" h="313690" w="504189">
                <a:moveTo>
                  <a:pt x="7619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11811"/>
                </a:lnTo>
                <a:lnTo>
                  <a:pt x="3429" y="15239"/>
                </a:lnTo>
                <a:lnTo>
                  <a:pt x="8127" y="15239"/>
                </a:lnTo>
                <a:lnTo>
                  <a:pt x="32512" y="15621"/>
                </a:lnTo>
                <a:lnTo>
                  <a:pt x="79756" y="18796"/>
                </a:lnTo>
                <a:lnTo>
                  <a:pt x="125602" y="24637"/>
                </a:lnTo>
                <a:lnTo>
                  <a:pt x="169925" y="33400"/>
                </a:lnTo>
                <a:lnTo>
                  <a:pt x="212217" y="44703"/>
                </a:lnTo>
                <a:lnTo>
                  <a:pt x="252349" y="58547"/>
                </a:lnTo>
                <a:lnTo>
                  <a:pt x="290068" y="74802"/>
                </a:lnTo>
                <a:lnTo>
                  <a:pt x="325246" y="93217"/>
                </a:lnTo>
                <a:lnTo>
                  <a:pt x="372363" y="124333"/>
                </a:lnTo>
                <a:lnTo>
                  <a:pt x="412495" y="159512"/>
                </a:lnTo>
                <a:lnTo>
                  <a:pt x="444754" y="198120"/>
                </a:lnTo>
                <a:lnTo>
                  <a:pt x="468121" y="239775"/>
                </a:lnTo>
                <a:lnTo>
                  <a:pt x="475029" y="257439"/>
                </a:lnTo>
                <a:lnTo>
                  <a:pt x="486282" y="268224"/>
                </a:lnTo>
                <a:lnTo>
                  <a:pt x="491350" y="258526"/>
                </a:lnTo>
                <a:lnTo>
                  <a:pt x="488061" y="248412"/>
                </a:lnTo>
                <a:lnTo>
                  <a:pt x="481838" y="233045"/>
                </a:lnTo>
                <a:lnTo>
                  <a:pt x="456945" y="189102"/>
                </a:lnTo>
                <a:lnTo>
                  <a:pt x="423163" y="148589"/>
                </a:lnTo>
                <a:lnTo>
                  <a:pt x="381381" y="112013"/>
                </a:lnTo>
                <a:lnTo>
                  <a:pt x="349504" y="89915"/>
                </a:lnTo>
                <a:lnTo>
                  <a:pt x="314706" y="70103"/>
                </a:lnTo>
                <a:lnTo>
                  <a:pt x="277240" y="52324"/>
                </a:lnTo>
                <a:lnTo>
                  <a:pt x="237236" y="36957"/>
                </a:lnTo>
                <a:lnTo>
                  <a:pt x="195071" y="24002"/>
                </a:lnTo>
                <a:lnTo>
                  <a:pt x="150749" y="13715"/>
                </a:lnTo>
                <a:lnTo>
                  <a:pt x="104648" y="6096"/>
                </a:lnTo>
                <a:lnTo>
                  <a:pt x="57023" y="1524"/>
                </a:lnTo>
                <a:lnTo>
                  <a:pt x="32638" y="380"/>
                </a:lnTo>
                <a:lnTo>
                  <a:pt x="7619" y="0"/>
                </a:lnTo>
                <a:close/>
              </a:path>
              <a:path extrusionOk="0" h="313690" w="504189">
                <a:moveTo>
                  <a:pt x="491350" y="258526"/>
                </a:moveTo>
                <a:lnTo>
                  <a:pt x="486282" y="268224"/>
                </a:lnTo>
                <a:lnTo>
                  <a:pt x="494220" y="268224"/>
                </a:lnTo>
                <a:lnTo>
                  <a:pt x="493775" y="266446"/>
                </a:lnTo>
                <a:lnTo>
                  <a:pt x="493140" y="264033"/>
                </a:lnTo>
                <a:lnTo>
                  <a:pt x="491350" y="258526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281431" y="429895"/>
            <a:ext cx="4470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29"/>
          <p:cNvSpPr txBox="1"/>
          <p:nvPr/>
        </p:nvSpPr>
        <p:spPr>
          <a:xfrm>
            <a:off x="302158" y="1022985"/>
            <a:ext cx="10096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26162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“retrieve all  employees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0" rtl="0" algn="l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in department 90”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72" y="557784"/>
            <a:ext cx="2074164" cy="539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29"/>
          <p:cNvGrpSpPr/>
          <p:nvPr/>
        </p:nvGrpSpPr>
        <p:grpSpPr>
          <a:xfrm>
            <a:off x="309372" y="1147572"/>
            <a:ext cx="2068068" cy="708659"/>
            <a:chOff x="309372" y="1147572"/>
            <a:chExt cx="2068068" cy="708659"/>
          </a:xfrm>
        </p:grpSpPr>
        <p:pic>
          <p:nvPicPr>
            <p:cNvPr id="455" name="Google Shape;45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372" y="1147572"/>
              <a:ext cx="2068068" cy="7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372" y="1572768"/>
              <a:ext cx="2068068" cy="2834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157378" y="2022729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3"/>
          <p:cNvGrpSpPr/>
          <p:nvPr/>
        </p:nvGrpSpPr>
        <p:grpSpPr>
          <a:xfrm>
            <a:off x="520446" y="709421"/>
            <a:ext cx="592074" cy="439673"/>
            <a:chOff x="520446" y="709421"/>
            <a:chExt cx="592074" cy="439673"/>
          </a:xfrm>
        </p:grpSpPr>
        <p:pic>
          <p:nvPicPr>
            <p:cNvPr id="66" name="Google Shape;6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4924" y="723899"/>
              <a:ext cx="577596" cy="425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3"/>
            <p:cNvSpPr/>
            <p:nvPr/>
          </p:nvSpPr>
          <p:spPr>
            <a:xfrm>
              <a:off x="520446" y="709421"/>
              <a:ext cx="567055" cy="414655"/>
            </a:xfrm>
            <a:custGeom>
              <a:rect b="b" l="l" r="r" t="t"/>
              <a:pathLst>
                <a:path extrusionOk="0" h="414655" w="567055">
                  <a:moveTo>
                    <a:pt x="86106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86106" y="414528"/>
                  </a:lnTo>
                  <a:lnTo>
                    <a:pt x="86106" y="0"/>
                  </a:lnTo>
                  <a:close/>
                </a:path>
                <a:path extrusionOk="0" h="414655" w="567055">
                  <a:moveTo>
                    <a:pt x="383286" y="0"/>
                  </a:moveTo>
                  <a:lnTo>
                    <a:pt x="294894" y="0"/>
                  </a:lnTo>
                  <a:lnTo>
                    <a:pt x="294894" y="414528"/>
                  </a:lnTo>
                  <a:lnTo>
                    <a:pt x="383286" y="414528"/>
                  </a:lnTo>
                  <a:lnTo>
                    <a:pt x="383286" y="0"/>
                  </a:lnTo>
                  <a:close/>
                </a:path>
                <a:path extrusionOk="0" h="414655" w="567055">
                  <a:moveTo>
                    <a:pt x="566928" y="0"/>
                  </a:moveTo>
                  <a:lnTo>
                    <a:pt x="479298" y="0"/>
                  </a:lnTo>
                  <a:lnTo>
                    <a:pt x="479298" y="414528"/>
                  </a:lnTo>
                  <a:lnTo>
                    <a:pt x="566928" y="414528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20446" y="709421"/>
              <a:ext cx="567055" cy="414655"/>
            </a:xfrm>
            <a:custGeom>
              <a:rect b="b" l="l" r="r" t="t"/>
              <a:pathLst>
                <a:path extrusionOk="0" h="414655" w="567055">
                  <a:moveTo>
                    <a:pt x="0" y="414528"/>
                  </a:moveTo>
                  <a:lnTo>
                    <a:pt x="566928" y="414528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06552" y="713244"/>
              <a:ext cx="393700" cy="407034"/>
            </a:xfrm>
            <a:custGeom>
              <a:rect b="b" l="l" r="r" t="t"/>
              <a:pathLst>
                <a:path extrusionOk="0" h="407034" w="393700">
                  <a:moveTo>
                    <a:pt x="208788" y="0"/>
                  </a:moveTo>
                  <a:lnTo>
                    <a:pt x="0" y="0"/>
                  </a:lnTo>
                  <a:lnTo>
                    <a:pt x="0" y="406895"/>
                  </a:lnTo>
                  <a:lnTo>
                    <a:pt x="208788" y="406895"/>
                  </a:lnTo>
                  <a:lnTo>
                    <a:pt x="208788" y="0"/>
                  </a:lnTo>
                  <a:close/>
                </a:path>
                <a:path extrusionOk="0" h="407034" w="393700">
                  <a:moveTo>
                    <a:pt x="393192" y="0"/>
                  </a:moveTo>
                  <a:lnTo>
                    <a:pt x="297180" y="0"/>
                  </a:lnTo>
                  <a:lnTo>
                    <a:pt x="297180" y="406895"/>
                  </a:lnTo>
                  <a:lnTo>
                    <a:pt x="393192" y="406895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722882" y="701801"/>
            <a:ext cx="595121" cy="444245"/>
            <a:chOff x="1722882" y="701801"/>
            <a:chExt cx="595121" cy="444245"/>
          </a:xfrm>
        </p:grpSpPr>
        <p:pic>
          <p:nvPicPr>
            <p:cNvPr id="71" name="Google Shape;7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40408" y="720851"/>
              <a:ext cx="577595" cy="425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3"/>
            <p:cNvSpPr/>
            <p:nvPr/>
          </p:nvSpPr>
          <p:spPr>
            <a:xfrm>
              <a:off x="1725930" y="706373"/>
              <a:ext cx="567055" cy="414655"/>
            </a:xfrm>
            <a:custGeom>
              <a:rect b="b" l="l" r="r" t="t"/>
              <a:pathLst>
                <a:path extrusionOk="0" h="414655" w="567055">
                  <a:moveTo>
                    <a:pt x="566915" y="377190"/>
                  </a:moveTo>
                  <a:lnTo>
                    <a:pt x="0" y="377190"/>
                  </a:lnTo>
                  <a:lnTo>
                    <a:pt x="0" y="414528"/>
                  </a:lnTo>
                  <a:lnTo>
                    <a:pt x="566915" y="414528"/>
                  </a:lnTo>
                  <a:lnTo>
                    <a:pt x="566915" y="377190"/>
                  </a:lnTo>
                  <a:close/>
                </a:path>
                <a:path extrusionOk="0" h="414655" w="567055">
                  <a:moveTo>
                    <a:pt x="566915" y="0"/>
                  </a:moveTo>
                  <a:lnTo>
                    <a:pt x="0" y="0"/>
                  </a:lnTo>
                  <a:lnTo>
                    <a:pt x="0" y="282702"/>
                  </a:lnTo>
                  <a:lnTo>
                    <a:pt x="566915" y="282702"/>
                  </a:lnTo>
                  <a:lnTo>
                    <a:pt x="56691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725930" y="706373"/>
              <a:ext cx="567055" cy="414655"/>
            </a:xfrm>
            <a:custGeom>
              <a:rect b="b" l="l" r="r" t="t"/>
              <a:pathLst>
                <a:path extrusionOk="0" h="414655" w="567055">
                  <a:moveTo>
                    <a:pt x="0" y="414528"/>
                  </a:moveTo>
                  <a:lnTo>
                    <a:pt x="566927" y="414528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28216" y="755903"/>
              <a:ext cx="562610" cy="327660"/>
            </a:xfrm>
            <a:custGeom>
              <a:rect b="b" l="l" r="r" t="t"/>
              <a:pathLst>
                <a:path extrusionOk="0" h="327659" w="562610">
                  <a:moveTo>
                    <a:pt x="562356" y="233172"/>
                  </a:moveTo>
                  <a:lnTo>
                    <a:pt x="0" y="233172"/>
                  </a:lnTo>
                  <a:lnTo>
                    <a:pt x="0" y="327660"/>
                  </a:lnTo>
                  <a:lnTo>
                    <a:pt x="562356" y="327660"/>
                  </a:lnTo>
                  <a:lnTo>
                    <a:pt x="562356" y="233172"/>
                  </a:lnTo>
                  <a:close/>
                </a:path>
                <a:path extrusionOk="0" h="327659" w="562610">
                  <a:moveTo>
                    <a:pt x="562356" y="92964"/>
                  </a:moveTo>
                  <a:lnTo>
                    <a:pt x="0" y="92964"/>
                  </a:lnTo>
                  <a:lnTo>
                    <a:pt x="0" y="138684"/>
                  </a:lnTo>
                  <a:lnTo>
                    <a:pt x="562356" y="138684"/>
                  </a:lnTo>
                  <a:lnTo>
                    <a:pt x="562356" y="92964"/>
                  </a:lnTo>
                  <a:close/>
                </a:path>
                <a:path extrusionOk="0" h="327659" w="562610">
                  <a:moveTo>
                    <a:pt x="56235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562356" y="41148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722882" y="701801"/>
              <a:ext cx="574675" cy="424180"/>
            </a:xfrm>
            <a:custGeom>
              <a:rect b="b" l="l" r="r" t="t"/>
              <a:pathLst>
                <a:path extrusionOk="0" h="424180" w="574675">
                  <a:moveTo>
                    <a:pt x="301751" y="0"/>
                  </a:moveTo>
                  <a:lnTo>
                    <a:pt x="301751" y="423672"/>
                  </a:lnTo>
                </a:path>
                <a:path extrusionOk="0" h="424180" w="574675">
                  <a:moveTo>
                    <a:pt x="88391" y="0"/>
                  </a:moveTo>
                  <a:lnTo>
                    <a:pt x="88391" y="423672"/>
                  </a:lnTo>
                </a:path>
                <a:path extrusionOk="0" h="424180" w="574675">
                  <a:moveTo>
                    <a:pt x="0" y="53340"/>
                  </a:moveTo>
                  <a:lnTo>
                    <a:pt x="574547" y="53340"/>
                  </a:lnTo>
                </a:path>
                <a:path extrusionOk="0" h="424180" w="574675">
                  <a:moveTo>
                    <a:pt x="0" y="100584"/>
                  </a:moveTo>
                  <a:lnTo>
                    <a:pt x="574547" y="100584"/>
                  </a:lnTo>
                </a:path>
                <a:path extrusionOk="0" h="424180" w="574675">
                  <a:moveTo>
                    <a:pt x="0" y="147828"/>
                  </a:moveTo>
                  <a:lnTo>
                    <a:pt x="574547" y="147828"/>
                  </a:lnTo>
                </a:path>
                <a:path extrusionOk="0" h="424180" w="574675">
                  <a:moveTo>
                    <a:pt x="0" y="193548"/>
                  </a:moveTo>
                  <a:lnTo>
                    <a:pt x="574547" y="193548"/>
                  </a:lnTo>
                </a:path>
                <a:path extrusionOk="0" h="424180" w="574675">
                  <a:moveTo>
                    <a:pt x="0" y="240792"/>
                  </a:moveTo>
                  <a:lnTo>
                    <a:pt x="574547" y="240792"/>
                  </a:lnTo>
                </a:path>
                <a:path extrusionOk="0" h="424180" w="574675">
                  <a:moveTo>
                    <a:pt x="0" y="288036"/>
                  </a:moveTo>
                  <a:lnTo>
                    <a:pt x="574547" y="288036"/>
                  </a:lnTo>
                </a:path>
                <a:path extrusionOk="0" h="424180" w="574675">
                  <a:moveTo>
                    <a:pt x="0" y="333756"/>
                  </a:moveTo>
                  <a:lnTo>
                    <a:pt x="574547" y="333756"/>
                  </a:lnTo>
                </a:path>
                <a:path extrusionOk="0" h="424180" w="574675">
                  <a:moveTo>
                    <a:pt x="0" y="381000"/>
                  </a:moveTo>
                  <a:lnTo>
                    <a:pt x="574547" y="381000"/>
                  </a:lnTo>
                </a:path>
                <a:path extrusionOk="0" h="424180" w="574675">
                  <a:moveTo>
                    <a:pt x="385571" y="0"/>
                  </a:moveTo>
                  <a:lnTo>
                    <a:pt x="385571" y="423672"/>
                  </a:lnTo>
                </a:path>
                <a:path extrusionOk="0" h="424180" w="574675">
                  <a:moveTo>
                    <a:pt x="484631" y="0"/>
                  </a:moveTo>
                  <a:lnTo>
                    <a:pt x="484631" y="423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502158" y="1346453"/>
            <a:ext cx="1828037" cy="444245"/>
            <a:chOff x="502158" y="1346453"/>
            <a:chExt cx="1828037" cy="444245"/>
          </a:xfrm>
        </p:grpSpPr>
        <p:pic>
          <p:nvPicPr>
            <p:cNvPr id="77" name="Google Shape;7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684" y="1365503"/>
              <a:ext cx="577595" cy="423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3"/>
            <p:cNvSpPr/>
            <p:nvPr/>
          </p:nvSpPr>
          <p:spPr>
            <a:xfrm>
              <a:off x="505206" y="1351025"/>
              <a:ext cx="567055" cy="413384"/>
            </a:xfrm>
            <a:custGeom>
              <a:rect b="b" l="l" r="r" t="t"/>
              <a:pathLst>
                <a:path extrusionOk="0" h="413385" w="567055">
                  <a:moveTo>
                    <a:pt x="483870" y="0"/>
                  </a:moveTo>
                  <a:lnTo>
                    <a:pt x="0" y="0"/>
                  </a:lnTo>
                  <a:lnTo>
                    <a:pt x="0" y="413004"/>
                  </a:lnTo>
                  <a:lnTo>
                    <a:pt x="483870" y="413004"/>
                  </a:lnTo>
                  <a:lnTo>
                    <a:pt x="483870" y="0"/>
                  </a:lnTo>
                  <a:close/>
                </a:path>
                <a:path extrusionOk="0" h="413385" w="567055">
                  <a:moveTo>
                    <a:pt x="566928" y="0"/>
                  </a:moveTo>
                  <a:lnTo>
                    <a:pt x="564642" y="0"/>
                  </a:lnTo>
                  <a:lnTo>
                    <a:pt x="564642" y="413004"/>
                  </a:lnTo>
                  <a:lnTo>
                    <a:pt x="566928" y="413004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05206" y="1351025"/>
              <a:ext cx="567055" cy="413384"/>
            </a:xfrm>
            <a:custGeom>
              <a:rect b="b" l="l" r="r" t="t"/>
              <a:pathLst>
                <a:path extrusionOk="0" h="413385" w="567055">
                  <a:moveTo>
                    <a:pt x="0" y="413004"/>
                  </a:moveTo>
                  <a:lnTo>
                    <a:pt x="566928" y="413004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4130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89076" y="1351787"/>
              <a:ext cx="81280" cy="408940"/>
            </a:xfrm>
            <a:custGeom>
              <a:rect b="b" l="l" r="r" t="t"/>
              <a:pathLst>
                <a:path extrusionOk="0" h="408939" w="81280">
                  <a:moveTo>
                    <a:pt x="80772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80772" y="408431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02158" y="1346453"/>
              <a:ext cx="573405" cy="424180"/>
            </a:xfrm>
            <a:custGeom>
              <a:rect b="b" l="l" r="r" t="t"/>
              <a:pathLst>
                <a:path extrusionOk="0" h="424180" w="573405">
                  <a:moveTo>
                    <a:pt x="301751" y="0"/>
                  </a:moveTo>
                  <a:lnTo>
                    <a:pt x="301751" y="423671"/>
                  </a:lnTo>
                </a:path>
                <a:path extrusionOk="0" h="424180" w="573405">
                  <a:moveTo>
                    <a:pt x="86868" y="0"/>
                  </a:moveTo>
                  <a:lnTo>
                    <a:pt x="86868" y="423671"/>
                  </a:lnTo>
                </a:path>
                <a:path extrusionOk="0" h="424180" w="573405">
                  <a:moveTo>
                    <a:pt x="0" y="53339"/>
                  </a:moveTo>
                  <a:lnTo>
                    <a:pt x="573023" y="53339"/>
                  </a:lnTo>
                </a:path>
                <a:path extrusionOk="0" h="424180" w="573405">
                  <a:moveTo>
                    <a:pt x="0" y="99059"/>
                  </a:moveTo>
                  <a:lnTo>
                    <a:pt x="573023" y="99059"/>
                  </a:lnTo>
                </a:path>
                <a:path extrusionOk="0" h="424180" w="573405">
                  <a:moveTo>
                    <a:pt x="0" y="146303"/>
                  </a:moveTo>
                  <a:lnTo>
                    <a:pt x="573023" y="146303"/>
                  </a:lnTo>
                </a:path>
                <a:path extrusionOk="0" h="424180" w="573405">
                  <a:moveTo>
                    <a:pt x="0" y="193547"/>
                  </a:moveTo>
                  <a:lnTo>
                    <a:pt x="573023" y="193547"/>
                  </a:lnTo>
                </a:path>
                <a:path extrusionOk="0" h="424180" w="573405">
                  <a:moveTo>
                    <a:pt x="0" y="240791"/>
                  </a:moveTo>
                  <a:lnTo>
                    <a:pt x="573023" y="240791"/>
                  </a:lnTo>
                </a:path>
                <a:path extrusionOk="0" h="424180" w="573405">
                  <a:moveTo>
                    <a:pt x="0" y="286512"/>
                  </a:moveTo>
                  <a:lnTo>
                    <a:pt x="573023" y="286512"/>
                  </a:lnTo>
                </a:path>
                <a:path extrusionOk="0" h="424180" w="573405">
                  <a:moveTo>
                    <a:pt x="0" y="333756"/>
                  </a:moveTo>
                  <a:lnTo>
                    <a:pt x="573023" y="333756"/>
                  </a:lnTo>
                </a:path>
                <a:path extrusionOk="0" h="424180" w="573405">
                  <a:moveTo>
                    <a:pt x="0" y="381000"/>
                  </a:moveTo>
                  <a:lnTo>
                    <a:pt x="573023" y="381000"/>
                  </a:lnTo>
                </a:path>
                <a:path extrusionOk="0" h="424180" w="573405">
                  <a:moveTo>
                    <a:pt x="384047" y="0"/>
                  </a:moveTo>
                  <a:lnTo>
                    <a:pt x="384047" y="423671"/>
                  </a:lnTo>
                </a:path>
                <a:path extrusionOk="0" h="424180" w="573405">
                  <a:moveTo>
                    <a:pt x="484631" y="0"/>
                  </a:moveTo>
                  <a:lnTo>
                    <a:pt x="484631" y="42214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2600" y="1365503"/>
              <a:ext cx="577595" cy="425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1738122" y="1351038"/>
              <a:ext cx="567055" cy="414655"/>
            </a:xfrm>
            <a:custGeom>
              <a:rect b="b" l="l" r="r" t="t"/>
              <a:pathLst>
                <a:path extrusionOk="0" h="414655" w="567055">
                  <a:moveTo>
                    <a:pt x="2286" y="0"/>
                  </a:moveTo>
                  <a:lnTo>
                    <a:pt x="0" y="0"/>
                  </a:lnTo>
                  <a:lnTo>
                    <a:pt x="0" y="414515"/>
                  </a:lnTo>
                  <a:lnTo>
                    <a:pt x="2286" y="414515"/>
                  </a:lnTo>
                  <a:lnTo>
                    <a:pt x="2286" y="0"/>
                  </a:lnTo>
                  <a:close/>
                </a:path>
                <a:path extrusionOk="0" h="414655" w="567055">
                  <a:moveTo>
                    <a:pt x="566928" y="0"/>
                  </a:moveTo>
                  <a:lnTo>
                    <a:pt x="83058" y="0"/>
                  </a:lnTo>
                  <a:lnTo>
                    <a:pt x="83058" y="414515"/>
                  </a:lnTo>
                  <a:lnTo>
                    <a:pt x="566928" y="414515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738122" y="1351025"/>
              <a:ext cx="567055" cy="414655"/>
            </a:xfrm>
            <a:custGeom>
              <a:rect b="b" l="l" r="r" t="t"/>
              <a:pathLst>
                <a:path extrusionOk="0" h="414655" w="567055">
                  <a:moveTo>
                    <a:pt x="0" y="414527"/>
                  </a:moveTo>
                  <a:lnTo>
                    <a:pt x="566928" y="414527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740408" y="1353311"/>
              <a:ext cx="81280" cy="408940"/>
            </a:xfrm>
            <a:custGeom>
              <a:rect b="b" l="l" r="r" t="t"/>
              <a:pathLst>
                <a:path extrusionOk="0" h="408939" w="81280">
                  <a:moveTo>
                    <a:pt x="80772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80772" y="408431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735073" y="1346453"/>
              <a:ext cx="573405" cy="428625"/>
            </a:xfrm>
            <a:custGeom>
              <a:rect b="b" l="l" r="r" t="t"/>
              <a:pathLst>
                <a:path extrusionOk="0" h="428625" w="573405">
                  <a:moveTo>
                    <a:pt x="217932" y="4571"/>
                  </a:moveTo>
                  <a:lnTo>
                    <a:pt x="217932" y="428244"/>
                  </a:lnTo>
                </a:path>
                <a:path extrusionOk="0" h="428625" w="573405">
                  <a:moveTo>
                    <a:pt x="86868" y="0"/>
                  </a:moveTo>
                  <a:lnTo>
                    <a:pt x="86868" y="423671"/>
                  </a:lnTo>
                </a:path>
                <a:path extrusionOk="0" h="428625" w="573405">
                  <a:moveTo>
                    <a:pt x="0" y="53339"/>
                  </a:moveTo>
                  <a:lnTo>
                    <a:pt x="573024" y="53339"/>
                  </a:lnTo>
                </a:path>
                <a:path extrusionOk="0" h="428625" w="573405">
                  <a:moveTo>
                    <a:pt x="0" y="100583"/>
                  </a:moveTo>
                  <a:lnTo>
                    <a:pt x="573024" y="100583"/>
                  </a:lnTo>
                </a:path>
                <a:path extrusionOk="0" h="428625" w="573405">
                  <a:moveTo>
                    <a:pt x="0" y="147827"/>
                  </a:moveTo>
                  <a:lnTo>
                    <a:pt x="573024" y="147827"/>
                  </a:lnTo>
                </a:path>
                <a:path extrusionOk="0" h="428625" w="573405">
                  <a:moveTo>
                    <a:pt x="0" y="193547"/>
                  </a:moveTo>
                  <a:lnTo>
                    <a:pt x="573024" y="193547"/>
                  </a:lnTo>
                </a:path>
                <a:path extrusionOk="0" h="428625" w="573405">
                  <a:moveTo>
                    <a:pt x="0" y="240791"/>
                  </a:moveTo>
                  <a:lnTo>
                    <a:pt x="573024" y="240791"/>
                  </a:lnTo>
                </a:path>
                <a:path extrusionOk="0" h="428625" w="573405">
                  <a:moveTo>
                    <a:pt x="0" y="288036"/>
                  </a:moveTo>
                  <a:lnTo>
                    <a:pt x="573024" y="288036"/>
                  </a:lnTo>
                </a:path>
                <a:path extrusionOk="0" h="428625" w="573405">
                  <a:moveTo>
                    <a:pt x="0" y="335280"/>
                  </a:moveTo>
                  <a:lnTo>
                    <a:pt x="573024" y="335280"/>
                  </a:lnTo>
                </a:path>
                <a:path extrusionOk="0" h="428625" w="573405">
                  <a:moveTo>
                    <a:pt x="0" y="381000"/>
                  </a:moveTo>
                  <a:lnTo>
                    <a:pt x="573024" y="381000"/>
                  </a:lnTo>
                </a:path>
                <a:path extrusionOk="0" h="428625" w="573405">
                  <a:moveTo>
                    <a:pt x="384048" y="0"/>
                  </a:moveTo>
                  <a:lnTo>
                    <a:pt x="384048" y="423671"/>
                  </a:lnTo>
                </a:path>
                <a:path extrusionOk="0" h="428625" w="573405">
                  <a:moveTo>
                    <a:pt x="484632" y="0"/>
                  </a:moveTo>
                  <a:lnTo>
                    <a:pt x="484632" y="423671"/>
                  </a:lnTo>
                </a:path>
                <a:path extrusionOk="0" h="428625" w="573405">
                  <a:moveTo>
                    <a:pt x="307848" y="0"/>
                  </a:moveTo>
                  <a:lnTo>
                    <a:pt x="307848" y="42214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3"/>
          <p:cNvSpPr txBox="1"/>
          <p:nvPr>
            <p:ph type="title"/>
          </p:nvPr>
        </p:nvSpPr>
        <p:spPr>
          <a:xfrm>
            <a:off x="368300" y="154686"/>
            <a:ext cx="206756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Capabilities of SQL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/>
              <a:t>Statements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1708785" y="563117"/>
            <a:ext cx="40513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500888" y="561213"/>
            <a:ext cx="441959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Projection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489610" y="1798066"/>
            <a:ext cx="28829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725929" y="1796923"/>
            <a:ext cx="28829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2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728977" y="1151636"/>
            <a:ext cx="28829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03021" y="1152524"/>
            <a:ext cx="28829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17398" y="704849"/>
            <a:ext cx="573405" cy="424180"/>
          </a:xfrm>
          <a:custGeom>
            <a:rect b="b" l="l" r="r" t="t"/>
            <a:pathLst>
              <a:path extrusionOk="0" h="424180" w="573405">
                <a:moveTo>
                  <a:pt x="301751" y="1524"/>
                </a:moveTo>
                <a:lnTo>
                  <a:pt x="301751" y="423672"/>
                </a:lnTo>
              </a:path>
              <a:path extrusionOk="0" h="424180" w="573405">
                <a:moveTo>
                  <a:pt x="88391" y="1524"/>
                </a:moveTo>
                <a:lnTo>
                  <a:pt x="88391" y="423672"/>
                </a:lnTo>
              </a:path>
              <a:path extrusionOk="0" h="424180" w="573405">
                <a:moveTo>
                  <a:pt x="0" y="53340"/>
                </a:moveTo>
                <a:lnTo>
                  <a:pt x="573023" y="53340"/>
                </a:lnTo>
              </a:path>
              <a:path extrusionOk="0" h="424180" w="573405">
                <a:moveTo>
                  <a:pt x="0" y="100584"/>
                </a:moveTo>
                <a:lnTo>
                  <a:pt x="573023" y="100584"/>
                </a:lnTo>
              </a:path>
              <a:path extrusionOk="0" h="424180" w="573405">
                <a:moveTo>
                  <a:pt x="0" y="147828"/>
                </a:moveTo>
                <a:lnTo>
                  <a:pt x="573023" y="147828"/>
                </a:lnTo>
              </a:path>
              <a:path extrusionOk="0" h="424180" w="573405">
                <a:moveTo>
                  <a:pt x="0" y="195072"/>
                </a:moveTo>
                <a:lnTo>
                  <a:pt x="573023" y="195072"/>
                </a:lnTo>
              </a:path>
              <a:path extrusionOk="0" h="424180" w="573405">
                <a:moveTo>
                  <a:pt x="0" y="240792"/>
                </a:moveTo>
                <a:lnTo>
                  <a:pt x="573023" y="240792"/>
                </a:lnTo>
              </a:path>
              <a:path extrusionOk="0" h="424180" w="573405">
                <a:moveTo>
                  <a:pt x="0" y="288036"/>
                </a:moveTo>
                <a:lnTo>
                  <a:pt x="573023" y="288036"/>
                </a:lnTo>
              </a:path>
              <a:path extrusionOk="0" h="424180" w="573405">
                <a:moveTo>
                  <a:pt x="0" y="335280"/>
                </a:moveTo>
                <a:lnTo>
                  <a:pt x="573023" y="335280"/>
                </a:lnTo>
              </a:path>
              <a:path extrusionOk="0" h="424180" w="573405">
                <a:moveTo>
                  <a:pt x="0" y="381000"/>
                </a:moveTo>
                <a:lnTo>
                  <a:pt x="573023" y="381000"/>
                </a:lnTo>
              </a:path>
              <a:path extrusionOk="0" h="424180" w="573405">
                <a:moveTo>
                  <a:pt x="385572" y="1524"/>
                </a:moveTo>
                <a:lnTo>
                  <a:pt x="385572" y="423672"/>
                </a:lnTo>
              </a:path>
              <a:path extrusionOk="0" h="424180" w="573405">
                <a:moveTo>
                  <a:pt x="484631" y="0"/>
                </a:moveTo>
                <a:lnTo>
                  <a:pt x="484631" y="42367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312925" y="1411604"/>
            <a:ext cx="18478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112519" y="1539493"/>
            <a:ext cx="603885" cy="46990"/>
          </a:xfrm>
          <a:custGeom>
            <a:rect b="b" l="l" r="r" t="t"/>
            <a:pathLst>
              <a:path extrusionOk="0" h="46990" w="603885">
                <a:moveTo>
                  <a:pt x="76200" y="1143"/>
                </a:moveTo>
                <a:lnTo>
                  <a:pt x="0" y="24130"/>
                </a:lnTo>
                <a:lnTo>
                  <a:pt x="76200" y="46736"/>
                </a:lnTo>
                <a:lnTo>
                  <a:pt x="55936" y="31623"/>
                </a:lnTo>
                <a:lnTo>
                  <a:pt x="45719" y="31623"/>
                </a:lnTo>
                <a:lnTo>
                  <a:pt x="45719" y="16382"/>
                </a:lnTo>
                <a:lnTo>
                  <a:pt x="55913" y="16357"/>
                </a:lnTo>
                <a:lnTo>
                  <a:pt x="76200" y="1143"/>
                </a:lnTo>
                <a:close/>
              </a:path>
              <a:path extrusionOk="0" h="46990" w="603885">
                <a:moveTo>
                  <a:pt x="578246" y="15112"/>
                </a:moveTo>
                <a:lnTo>
                  <a:pt x="557783" y="15112"/>
                </a:lnTo>
                <a:lnTo>
                  <a:pt x="557783" y="30353"/>
                </a:lnTo>
                <a:lnTo>
                  <a:pt x="547590" y="30378"/>
                </a:lnTo>
                <a:lnTo>
                  <a:pt x="527303" y="45593"/>
                </a:lnTo>
                <a:lnTo>
                  <a:pt x="603503" y="22606"/>
                </a:lnTo>
                <a:lnTo>
                  <a:pt x="578246" y="15112"/>
                </a:lnTo>
                <a:close/>
              </a:path>
              <a:path extrusionOk="0" h="46990" w="603885">
                <a:moveTo>
                  <a:pt x="45719" y="24003"/>
                </a:moveTo>
                <a:lnTo>
                  <a:pt x="45719" y="31623"/>
                </a:lnTo>
                <a:lnTo>
                  <a:pt x="55902" y="31597"/>
                </a:lnTo>
                <a:lnTo>
                  <a:pt x="45719" y="24003"/>
                </a:lnTo>
                <a:close/>
              </a:path>
              <a:path extrusionOk="0" h="46990" w="603885">
                <a:moveTo>
                  <a:pt x="55902" y="31597"/>
                </a:moveTo>
                <a:lnTo>
                  <a:pt x="45719" y="31623"/>
                </a:lnTo>
                <a:lnTo>
                  <a:pt x="55936" y="31623"/>
                </a:lnTo>
                <a:close/>
              </a:path>
              <a:path extrusionOk="0" h="46990" w="603885">
                <a:moveTo>
                  <a:pt x="547601" y="15138"/>
                </a:moveTo>
                <a:lnTo>
                  <a:pt x="55913" y="16357"/>
                </a:lnTo>
                <a:lnTo>
                  <a:pt x="45719" y="24003"/>
                </a:lnTo>
                <a:lnTo>
                  <a:pt x="55902" y="31597"/>
                </a:lnTo>
                <a:lnTo>
                  <a:pt x="547590" y="30378"/>
                </a:lnTo>
                <a:lnTo>
                  <a:pt x="557783" y="22732"/>
                </a:lnTo>
                <a:lnTo>
                  <a:pt x="547601" y="15138"/>
                </a:lnTo>
                <a:close/>
              </a:path>
              <a:path extrusionOk="0" h="46990" w="603885">
                <a:moveTo>
                  <a:pt x="557783" y="22732"/>
                </a:moveTo>
                <a:lnTo>
                  <a:pt x="547590" y="30378"/>
                </a:lnTo>
                <a:lnTo>
                  <a:pt x="557783" y="30353"/>
                </a:lnTo>
                <a:lnTo>
                  <a:pt x="557783" y="22732"/>
                </a:lnTo>
                <a:close/>
              </a:path>
              <a:path extrusionOk="0" h="46990" w="603885">
                <a:moveTo>
                  <a:pt x="55913" y="16357"/>
                </a:moveTo>
                <a:lnTo>
                  <a:pt x="45719" y="16382"/>
                </a:lnTo>
                <a:lnTo>
                  <a:pt x="45719" y="24003"/>
                </a:lnTo>
                <a:lnTo>
                  <a:pt x="55913" y="16357"/>
                </a:lnTo>
                <a:close/>
              </a:path>
              <a:path extrusionOk="0" h="46990" w="603885">
                <a:moveTo>
                  <a:pt x="557783" y="15112"/>
                </a:moveTo>
                <a:lnTo>
                  <a:pt x="547601" y="15138"/>
                </a:lnTo>
                <a:lnTo>
                  <a:pt x="557783" y="22732"/>
                </a:lnTo>
                <a:lnTo>
                  <a:pt x="557783" y="15112"/>
                </a:lnTo>
                <a:close/>
              </a:path>
              <a:path extrusionOk="0" h="46990" w="603885">
                <a:moveTo>
                  <a:pt x="527303" y="0"/>
                </a:moveTo>
                <a:lnTo>
                  <a:pt x="547601" y="15138"/>
                </a:lnTo>
                <a:lnTo>
                  <a:pt x="578246" y="15112"/>
                </a:lnTo>
                <a:lnTo>
                  <a:pt x="527303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0"/>
          <p:cNvSpPr txBox="1"/>
          <p:nvPr>
            <p:ph type="title"/>
          </p:nvPr>
        </p:nvSpPr>
        <p:spPr>
          <a:xfrm>
            <a:off x="679831" y="161670"/>
            <a:ext cx="14465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Limiting the Rows Selected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285369" y="547242"/>
            <a:ext cx="2031364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Restrict the rows returned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285369" y="1179703"/>
            <a:ext cx="189230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follows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30"/>
          <p:cNvGrpSpPr/>
          <p:nvPr/>
        </p:nvGrpSpPr>
        <p:grpSpPr>
          <a:xfrm>
            <a:off x="291846" y="806958"/>
            <a:ext cx="2344673" cy="325373"/>
            <a:chOff x="291846" y="806958"/>
            <a:chExt cx="2344673" cy="325373"/>
          </a:xfrm>
        </p:grpSpPr>
        <p:pic>
          <p:nvPicPr>
            <p:cNvPr id="467" name="Google Shape;46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6324" y="821436"/>
              <a:ext cx="2330195" cy="310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30"/>
            <p:cNvSpPr/>
            <p:nvPr/>
          </p:nvSpPr>
          <p:spPr>
            <a:xfrm>
              <a:off x="291846" y="806958"/>
              <a:ext cx="2319655" cy="300355"/>
            </a:xfrm>
            <a:custGeom>
              <a:rect b="b" l="l" r="r" t="t"/>
              <a:pathLst>
                <a:path extrusionOk="0" h="300355" w="2319655">
                  <a:moveTo>
                    <a:pt x="0" y="300227"/>
                  </a:moveTo>
                  <a:lnTo>
                    <a:pt x="2319528" y="300227"/>
                  </a:lnTo>
                  <a:lnTo>
                    <a:pt x="231952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69" name="Google Shape;469;p30"/>
          <p:cNvGraphicFramePr/>
          <p:nvPr/>
        </p:nvGraphicFramePr>
        <p:xfrm>
          <a:off x="291846" y="806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26025"/>
                <a:gridCol w="958850"/>
                <a:gridCol w="1381125"/>
              </a:tblGrid>
              <a:tr h="189875">
                <a:tc gridSpan="3">
                  <a:txBody>
                    <a:bodyPr/>
                    <a:lstStyle/>
                    <a:p>
                      <a:pPr indent="0" lvl="0" marL="20320" marR="800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*|{[DISTINCT] 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column|expression </a:t>
                      </a: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alias</a:t>
                      </a: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],...}  FROM	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015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[WHERE 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condition(s)</a:t>
                      </a: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31"/>
          <p:cNvGrpSpPr/>
          <p:nvPr/>
        </p:nvGrpSpPr>
        <p:grpSpPr>
          <a:xfrm>
            <a:off x="264414" y="633221"/>
            <a:ext cx="2160270" cy="307085"/>
            <a:chOff x="264414" y="633221"/>
            <a:chExt cx="2160270" cy="307085"/>
          </a:xfrm>
        </p:grpSpPr>
        <p:pic>
          <p:nvPicPr>
            <p:cNvPr id="477" name="Google Shape;47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8892" y="647699"/>
              <a:ext cx="2145792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1"/>
            <p:cNvSpPr/>
            <p:nvPr/>
          </p:nvSpPr>
          <p:spPr>
            <a:xfrm>
              <a:off x="264414" y="633221"/>
              <a:ext cx="2135505" cy="281940"/>
            </a:xfrm>
            <a:custGeom>
              <a:rect b="b" l="l" r="r" t="t"/>
              <a:pathLst>
                <a:path extrusionOk="0" h="281940" w="2135505">
                  <a:moveTo>
                    <a:pt x="2135124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135124" y="281939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64414" y="633221"/>
              <a:ext cx="2135505" cy="281940"/>
            </a:xfrm>
            <a:custGeom>
              <a:rect b="b" l="l" r="r" t="t"/>
              <a:pathLst>
                <a:path extrusionOk="0" h="281940" w="2135505">
                  <a:moveTo>
                    <a:pt x="0" y="281939"/>
                  </a:moveTo>
                  <a:lnTo>
                    <a:pt x="2135124" y="281939"/>
                  </a:lnTo>
                  <a:lnTo>
                    <a:pt x="2135124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31"/>
          <p:cNvSpPr txBox="1"/>
          <p:nvPr>
            <p:ph type="title"/>
          </p:nvPr>
        </p:nvSpPr>
        <p:spPr>
          <a:xfrm>
            <a:off x="767588" y="154686"/>
            <a:ext cx="127000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/>
              <a:t>Clause</a:t>
            </a:r>
            <a:endParaRPr/>
          </a:p>
        </p:txBody>
      </p:sp>
      <p:sp>
        <p:nvSpPr>
          <p:cNvPr id="481" name="Google Shape;481;p31"/>
          <p:cNvSpPr txBox="1"/>
          <p:nvPr/>
        </p:nvSpPr>
        <p:spPr>
          <a:xfrm>
            <a:off x="270459" y="641985"/>
            <a:ext cx="1974214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job_id, department_id  FROM employees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276606" y="806957"/>
            <a:ext cx="974090" cy="9334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90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1244834" y="791336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4" name="Google Shape;48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652" y="1022603"/>
            <a:ext cx="2147316" cy="2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32"/>
          <p:cNvGrpSpPr/>
          <p:nvPr/>
        </p:nvGrpSpPr>
        <p:grpSpPr>
          <a:xfrm>
            <a:off x="337566" y="1181861"/>
            <a:ext cx="2250185" cy="307085"/>
            <a:chOff x="337566" y="1181861"/>
            <a:chExt cx="2250185" cy="307085"/>
          </a:xfrm>
        </p:grpSpPr>
        <p:pic>
          <p:nvPicPr>
            <p:cNvPr id="492" name="Google Shape;49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044" y="1196339"/>
              <a:ext cx="2235707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32"/>
            <p:cNvSpPr/>
            <p:nvPr/>
          </p:nvSpPr>
          <p:spPr>
            <a:xfrm>
              <a:off x="337566" y="1181861"/>
              <a:ext cx="2225040" cy="281940"/>
            </a:xfrm>
            <a:custGeom>
              <a:rect b="b" l="l" r="r" t="t"/>
              <a:pathLst>
                <a:path extrusionOk="0" h="281940" w="2225040">
                  <a:moveTo>
                    <a:pt x="0" y="281939"/>
                  </a:moveTo>
                  <a:lnTo>
                    <a:pt x="2225040" y="281939"/>
                  </a:lnTo>
                  <a:lnTo>
                    <a:pt x="2225040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32"/>
          <p:cNvSpPr txBox="1"/>
          <p:nvPr>
            <p:ph type="title"/>
          </p:nvPr>
        </p:nvSpPr>
        <p:spPr>
          <a:xfrm>
            <a:off x="655447" y="162305"/>
            <a:ext cx="14947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Strings and Dates</a:t>
            </a:r>
            <a:endParaRPr/>
          </a:p>
        </p:txBody>
      </p:sp>
      <p:sp>
        <p:nvSpPr>
          <p:cNvPr id="495" name="Google Shape;495;p32"/>
          <p:cNvSpPr txBox="1"/>
          <p:nvPr/>
        </p:nvSpPr>
        <p:spPr>
          <a:xfrm>
            <a:off x="285369" y="552703"/>
            <a:ext cx="2176780" cy="595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strings and date values are enclosed in  single quotation marks.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8161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values are case sensitive, and date  values are format sensitive.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default date format is DD-MON-RR.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6" name="Google Shape;496;p32"/>
          <p:cNvGraphicFramePr/>
          <p:nvPr/>
        </p:nvGraphicFramePr>
        <p:xfrm>
          <a:off x="337566" y="1181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838200"/>
                <a:gridCol w="338450"/>
                <a:gridCol w="1048375"/>
              </a:tblGrid>
              <a:tr h="176525">
                <a:tc gridSpan="3">
                  <a:txBody>
                    <a:bodyPr/>
                    <a:lstStyle/>
                    <a:p>
                      <a:pPr indent="0" lvl="0" marL="35560" marR="5486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job_id, department_id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080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last_name =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'Whalen'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3"/>
          <p:cNvSpPr txBox="1"/>
          <p:nvPr>
            <p:ph type="title"/>
          </p:nvPr>
        </p:nvSpPr>
        <p:spPr>
          <a:xfrm>
            <a:off x="774903" y="161670"/>
            <a:ext cx="12661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Conditions</a:t>
            </a:r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707898" y="526542"/>
            <a:ext cx="398145" cy="1050290"/>
            <a:chOff x="707898" y="526542"/>
            <a:chExt cx="398145" cy="1050290"/>
          </a:xfrm>
        </p:grpSpPr>
        <p:sp>
          <p:nvSpPr>
            <p:cNvPr id="505" name="Google Shape;505;p33"/>
            <p:cNvSpPr/>
            <p:nvPr/>
          </p:nvSpPr>
          <p:spPr>
            <a:xfrm>
              <a:off x="707898" y="526542"/>
              <a:ext cx="398145" cy="1050290"/>
            </a:xfrm>
            <a:custGeom>
              <a:rect b="b" l="l" r="r" t="t"/>
              <a:pathLst>
                <a:path extrusionOk="0" h="1050290" w="398144">
                  <a:moveTo>
                    <a:pt x="397764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397764" y="1050036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707898" y="526542"/>
              <a:ext cx="398145" cy="1050290"/>
            </a:xfrm>
            <a:custGeom>
              <a:rect b="b" l="l" r="r" t="t"/>
              <a:pathLst>
                <a:path extrusionOk="0" h="1050290" w="398144">
                  <a:moveTo>
                    <a:pt x="0" y="1050036"/>
                  </a:moveTo>
                  <a:lnTo>
                    <a:pt x="397764" y="1050036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10500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33"/>
          <p:cNvSpPr txBox="1"/>
          <p:nvPr/>
        </p:nvSpPr>
        <p:spPr>
          <a:xfrm>
            <a:off x="881761" y="987043"/>
            <a:ext cx="952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3"/>
          <p:cNvSpPr txBox="1"/>
          <p:nvPr/>
        </p:nvSpPr>
        <p:spPr>
          <a:xfrm>
            <a:off x="884808" y="1137920"/>
            <a:ext cx="5397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3"/>
          <p:cNvSpPr txBox="1"/>
          <p:nvPr/>
        </p:nvSpPr>
        <p:spPr>
          <a:xfrm>
            <a:off x="881761" y="1288796"/>
            <a:ext cx="952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863472" y="1441196"/>
            <a:ext cx="952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33"/>
          <p:cNvGrpSpPr/>
          <p:nvPr/>
        </p:nvGrpSpPr>
        <p:grpSpPr>
          <a:xfrm>
            <a:off x="1102614" y="526542"/>
            <a:ext cx="977265" cy="1050290"/>
            <a:chOff x="1102614" y="526542"/>
            <a:chExt cx="977265" cy="1050290"/>
          </a:xfrm>
        </p:grpSpPr>
        <p:sp>
          <p:nvSpPr>
            <p:cNvPr id="512" name="Google Shape;512;p33"/>
            <p:cNvSpPr/>
            <p:nvPr/>
          </p:nvSpPr>
          <p:spPr>
            <a:xfrm>
              <a:off x="1102614" y="526542"/>
              <a:ext cx="977265" cy="1050290"/>
            </a:xfrm>
            <a:custGeom>
              <a:rect b="b" l="l" r="r" t="t"/>
              <a:pathLst>
                <a:path extrusionOk="0" h="1050290" w="977264">
                  <a:moveTo>
                    <a:pt x="976884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976884" y="1050036"/>
                  </a:lnTo>
                  <a:lnTo>
                    <a:pt x="97688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102614" y="526542"/>
              <a:ext cx="977265" cy="1050290"/>
            </a:xfrm>
            <a:custGeom>
              <a:rect b="b" l="l" r="r" t="t"/>
              <a:pathLst>
                <a:path extrusionOk="0" h="1050290" w="977264">
                  <a:moveTo>
                    <a:pt x="0" y="1050036"/>
                  </a:moveTo>
                  <a:lnTo>
                    <a:pt x="976884" y="1050036"/>
                  </a:lnTo>
                  <a:lnTo>
                    <a:pt x="976884" y="0"/>
                  </a:lnTo>
                  <a:lnTo>
                    <a:pt x="0" y="0"/>
                  </a:lnTo>
                  <a:lnTo>
                    <a:pt x="0" y="10500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33"/>
          <p:cNvSpPr txBox="1"/>
          <p:nvPr/>
        </p:nvSpPr>
        <p:spPr>
          <a:xfrm>
            <a:off x="707898" y="532892"/>
            <a:ext cx="13716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5849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    Meaning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64845" rtl="0" algn="r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	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79" lvl="0" marL="422909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&gt;"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3"/>
          <p:cNvSpPr txBox="1"/>
          <p:nvPr/>
        </p:nvSpPr>
        <p:spPr>
          <a:xfrm>
            <a:off x="1130808" y="987043"/>
            <a:ext cx="8064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 or 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3"/>
          <p:cNvSpPr txBox="1"/>
          <p:nvPr/>
        </p:nvSpPr>
        <p:spPr>
          <a:xfrm>
            <a:off x="1130808" y="1137920"/>
            <a:ext cx="34036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3"/>
          <p:cNvSpPr txBox="1"/>
          <p:nvPr/>
        </p:nvSpPr>
        <p:spPr>
          <a:xfrm>
            <a:off x="1130808" y="1288796"/>
            <a:ext cx="71691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or 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3"/>
          <p:cNvSpPr txBox="1"/>
          <p:nvPr/>
        </p:nvSpPr>
        <p:spPr>
          <a:xfrm>
            <a:off x="1130808" y="1441196"/>
            <a:ext cx="416559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01040" y="647700"/>
            <a:ext cx="1381506" cy="795274"/>
            <a:chOff x="701040" y="647700"/>
            <a:chExt cx="1381506" cy="795274"/>
          </a:xfrm>
        </p:grpSpPr>
        <p:sp>
          <p:nvSpPr>
            <p:cNvPr id="520" name="Google Shape;520;p33"/>
            <p:cNvSpPr/>
            <p:nvPr/>
          </p:nvSpPr>
          <p:spPr>
            <a:xfrm>
              <a:off x="701040" y="647700"/>
              <a:ext cx="1371600" cy="1905"/>
            </a:xfrm>
            <a:custGeom>
              <a:rect b="b" l="l" r="r" t="t"/>
              <a:pathLst>
                <a:path extrusionOk="0" h="1904" w="1371600">
                  <a:moveTo>
                    <a:pt x="0" y="1524"/>
                  </a:moveTo>
                  <a:lnTo>
                    <a:pt x="1371600" y="0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703326" y="805434"/>
              <a:ext cx="1379220" cy="637540"/>
            </a:xfrm>
            <a:custGeom>
              <a:rect b="b" l="l" r="r" t="t"/>
              <a:pathLst>
                <a:path extrusionOk="0" h="637540" w="1379220">
                  <a:moveTo>
                    <a:pt x="7619" y="155448"/>
                  </a:moveTo>
                  <a:lnTo>
                    <a:pt x="1374647" y="155448"/>
                  </a:lnTo>
                </a:path>
                <a:path extrusionOk="0" h="637540" w="1379220">
                  <a:moveTo>
                    <a:pt x="3047" y="0"/>
                  </a:moveTo>
                  <a:lnTo>
                    <a:pt x="1376171" y="0"/>
                  </a:lnTo>
                </a:path>
                <a:path extrusionOk="0" h="637540" w="1379220">
                  <a:moveTo>
                    <a:pt x="7619" y="320039"/>
                  </a:moveTo>
                  <a:lnTo>
                    <a:pt x="1376171" y="320039"/>
                  </a:lnTo>
                </a:path>
                <a:path extrusionOk="0" h="637540" w="1379220">
                  <a:moveTo>
                    <a:pt x="0" y="478535"/>
                  </a:moveTo>
                  <a:lnTo>
                    <a:pt x="1379220" y="478535"/>
                  </a:lnTo>
                </a:path>
                <a:path extrusionOk="0" h="637540" w="1379220">
                  <a:moveTo>
                    <a:pt x="4571" y="637031"/>
                  </a:moveTo>
                  <a:lnTo>
                    <a:pt x="1374647" y="63703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34"/>
          <p:cNvGrpSpPr/>
          <p:nvPr/>
        </p:nvGrpSpPr>
        <p:grpSpPr>
          <a:xfrm>
            <a:off x="282702" y="729234"/>
            <a:ext cx="2160269" cy="307085"/>
            <a:chOff x="282702" y="729234"/>
            <a:chExt cx="2160269" cy="307085"/>
          </a:xfrm>
        </p:grpSpPr>
        <p:pic>
          <p:nvPicPr>
            <p:cNvPr id="529" name="Google Shape;529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743712"/>
              <a:ext cx="2145791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p34"/>
            <p:cNvSpPr/>
            <p:nvPr/>
          </p:nvSpPr>
          <p:spPr>
            <a:xfrm>
              <a:off x="282702" y="729234"/>
              <a:ext cx="2135505" cy="281940"/>
            </a:xfrm>
            <a:custGeom>
              <a:rect b="b" l="l" r="r" t="t"/>
              <a:pathLst>
                <a:path extrusionOk="0" h="281940" w="2135505">
                  <a:moveTo>
                    <a:pt x="0" y="281940"/>
                  </a:moveTo>
                  <a:lnTo>
                    <a:pt x="2135124" y="281940"/>
                  </a:lnTo>
                  <a:lnTo>
                    <a:pt x="2135124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31" name="Google Shape;531;p34"/>
          <p:cNvGraphicFramePr/>
          <p:nvPr/>
        </p:nvGraphicFramePr>
        <p:xfrm>
          <a:off x="282702" y="729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598800"/>
                <a:gridCol w="309250"/>
                <a:gridCol w="1226825"/>
              </a:tblGrid>
              <a:tr h="179700">
                <a:tc gridSpan="3">
                  <a:txBody>
                    <a:bodyPr/>
                    <a:lstStyle/>
                    <a:p>
                      <a:pPr indent="0" lvl="0" marL="24130" marR="109791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1450">
                <a:tc>
                  <a:txBody>
                    <a:bodyPr/>
                    <a:lstStyle/>
                    <a:p>
                      <a:pPr indent="0" lvl="0" marL="2413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salary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 3000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34"/>
          <p:cNvSpPr txBox="1"/>
          <p:nvPr/>
        </p:nvSpPr>
        <p:spPr>
          <a:xfrm>
            <a:off x="603631" y="161670"/>
            <a:ext cx="15982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Comparison Conditions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1071372"/>
            <a:ext cx="2151888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5"/>
          <p:cNvSpPr txBox="1"/>
          <p:nvPr>
            <p:ph type="title"/>
          </p:nvPr>
        </p:nvSpPr>
        <p:spPr>
          <a:xfrm>
            <a:off x="609091" y="162305"/>
            <a:ext cx="15862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Comparison Conditions</a:t>
            </a:r>
            <a:endParaRPr/>
          </a:p>
        </p:txBody>
      </p:sp>
      <p:grpSp>
        <p:nvGrpSpPr>
          <p:cNvPr id="541" name="Google Shape;541;p35"/>
          <p:cNvGrpSpPr/>
          <p:nvPr/>
        </p:nvGrpSpPr>
        <p:grpSpPr>
          <a:xfrm>
            <a:off x="517398" y="523493"/>
            <a:ext cx="1767840" cy="847725"/>
            <a:chOff x="517398" y="523493"/>
            <a:chExt cx="1767840" cy="847725"/>
          </a:xfrm>
        </p:grpSpPr>
        <p:sp>
          <p:nvSpPr>
            <p:cNvPr id="542" name="Google Shape;542;p35"/>
            <p:cNvSpPr/>
            <p:nvPr/>
          </p:nvSpPr>
          <p:spPr>
            <a:xfrm>
              <a:off x="517398" y="523493"/>
              <a:ext cx="515620" cy="847725"/>
            </a:xfrm>
            <a:custGeom>
              <a:rect b="b" l="l" r="r" t="t"/>
              <a:pathLst>
                <a:path extrusionOk="0" h="847725" w="515619">
                  <a:moveTo>
                    <a:pt x="515112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515112" y="847344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17398" y="523493"/>
              <a:ext cx="515620" cy="847725"/>
            </a:xfrm>
            <a:custGeom>
              <a:rect b="b" l="l" r="r" t="t"/>
              <a:pathLst>
                <a:path extrusionOk="0" h="847725" w="515619">
                  <a:moveTo>
                    <a:pt x="0" y="847344"/>
                  </a:moveTo>
                  <a:lnTo>
                    <a:pt x="515112" y="847344"/>
                  </a:lnTo>
                  <a:lnTo>
                    <a:pt x="515112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027938" y="523493"/>
              <a:ext cx="1257300" cy="847725"/>
            </a:xfrm>
            <a:custGeom>
              <a:rect b="b" l="l" r="r" t="t"/>
              <a:pathLst>
                <a:path extrusionOk="0" h="847725" w="1257300">
                  <a:moveTo>
                    <a:pt x="1257300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257300" y="847344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027938" y="523493"/>
              <a:ext cx="1257300" cy="847725"/>
            </a:xfrm>
            <a:custGeom>
              <a:rect b="b" l="l" r="r" t="t"/>
              <a:pathLst>
                <a:path extrusionOk="0" h="847725" w="1257300">
                  <a:moveTo>
                    <a:pt x="0" y="847344"/>
                  </a:moveTo>
                  <a:lnTo>
                    <a:pt x="1257300" y="847344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35"/>
          <p:cNvSpPr txBox="1"/>
          <p:nvPr/>
        </p:nvSpPr>
        <p:spPr>
          <a:xfrm>
            <a:off x="517398" y="530732"/>
            <a:ext cx="1767839" cy="81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	Meaning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BETWEEN	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two values (inclusive),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...AND...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IN(set)	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any of a list of values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LIKE	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a character pattern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NULL	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null value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35"/>
          <p:cNvGrpSpPr/>
          <p:nvPr/>
        </p:nvGrpSpPr>
        <p:grpSpPr>
          <a:xfrm>
            <a:off x="517398" y="650747"/>
            <a:ext cx="1767839" cy="572643"/>
            <a:chOff x="517398" y="650747"/>
            <a:chExt cx="1767839" cy="572643"/>
          </a:xfrm>
        </p:grpSpPr>
        <p:sp>
          <p:nvSpPr>
            <p:cNvPr id="548" name="Google Shape;548;p35"/>
            <p:cNvSpPr/>
            <p:nvPr/>
          </p:nvSpPr>
          <p:spPr>
            <a:xfrm>
              <a:off x="518160" y="650747"/>
              <a:ext cx="1763395" cy="3175"/>
            </a:xfrm>
            <a:custGeom>
              <a:rect b="b" l="l" r="r" t="t"/>
              <a:pathLst>
                <a:path extrusionOk="0" h="3175" w="1763395">
                  <a:moveTo>
                    <a:pt x="0" y="0"/>
                  </a:moveTo>
                  <a:lnTo>
                    <a:pt x="1763268" y="3047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17398" y="916685"/>
              <a:ext cx="1767839" cy="306705"/>
            </a:xfrm>
            <a:custGeom>
              <a:rect b="b" l="l" r="r" t="t"/>
              <a:pathLst>
                <a:path extrusionOk="0" h="306705" w="1767839">
                  <a:moveTo>
                    <a:pt x="1523" y="0"/>
                  </a:moveTo>
                  <a:lnTo>
                    <a:pt x="1767839" y="0"/>
                  </a:lnTo>
                </a:path>
                <a:path extrusionOk="0" h="306705" w="1767839">
                  <a:moveTo>
                    <a:pt x="0" y="153924"/>
                  </a:moveTo>
                  <a:lnTo>
                    <a:pt x="1767839" y="153924"/>
                  </a:lnTo>
                </a:path>
                <a:path extrusionOk="0" h="306705" w="1767839">
                  <a:moveTo>
                    <a:pt x="0" y="306324"/>
                  </a:moveTo>
                  <a:lnTo>
                    <a:pt x="1767839" y="3063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6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36"/>
          <p:cNvGrpSpPr/>
          <p:nvPr/>
        </p:nvGrpSpPr>
        <p:grpSpPr>
          <a:xfrm>
            <a:off x="281178" y="787145"/>
            <a:ext cx="2175510" cy="307085"/>
            <a:chOff x="281178" y="787145"/>
            <a:chExt cx="2175510" cy="307085"/>
          </a:xfrm>
        </p:grpSpPr>
        <p:pic>
          <p:nvPicPr>
            <p:cNvPr id="557" name="Google Shape;557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801623"/>
              <a:ext cx="2161032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36"/>
            <p:cNvSpPr/>
            <p:nvPr/>
          </p:nvSpPr>
          <p:spPr>
            <a:xfrm>
              <a:off x="281178" y="787145"/>
              <a:ext cx="2150745" cy="281940"/>
            </a:xfrm>
            <a:custGeom>
              <a:rect b="b" l="l" r="r" t="t"/>
              <a:pathLst>
                <a:path extrusionOk="0" h="281940" w="2150745">
                  <a:moveTo>
                    <a:pt x="0" y="281939"/>
                  </a:moveTo>
                  <a:lnTo>
                    <a:pt x="2150364" y="281939"/>
                  </a:lnTo>
                  <a:lnTo>
                    <a:pt x="2150364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36"/>
          <p:cNvSpPr txBox="1"/>
          <p:nvPr>
            <p:ph type="title"/>
          </p:nvPr>
        </p:nvSpPr>
        <p:spPr>
          <a:xfrm>
            <a:off x="626491" y="154686"/>
            <a:ext cx="15532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lang="en-US"/>
              <a:t>Condition</a:t>
            </a:r>
            <a:endParaRPr/>
          </a:p>
        </p:txBody>
      </p:sp>
      <p:sp>
        <p:nvSpPr>
          <p:cNvPr id="560" name="Google Shape;560;p36"/>
          <p:cNvSpPr txBox="1"/>
          <p:nvPr/>
        </p:nvSpPr>
        <p:spPr>
          <a:xfrm>
            <a:off x="286893" y="538733"/>
            <a:ext cx="21799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 to display rows based on  a range of values.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1" name="Google Shape;561;p36"/>
          <p:cNvGraphicFramePr/>
          <p:nvPr/>
        </p:nvGraphicFramePr>
        <p:xfrm>
          <a:off x="281178" y="787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600700"/>
                <a:gridCol w="896625"/>
                <a:gridCol w="654050"/>
              </a:tblGrid>
              <a:tr h="176525">
                <a:tc gridSpan="3">
                  <a:txBody>
                    <a:bodyPr/>
                    <a:lstStyle/>
                    <a:p>
                      <a:pPr indent="0" lvl="0" marL="26034" marR="11118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2700">
                <a:tc>
                  <a:txBody>
                    <a:bodyPr/>
                    <a:lstStyle/>
                    <a:p>
                      <a:pPr indent="0" lvl="0" marL="26034" marR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salary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BETWEEN 2500 AND 3500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62" name="Google Shape;562;p36"/>
          <p:cNvSpPr txBox="1"/>
          <p:nvPr/>
        </p:nvSpPr>
        <p:spPr>
          <a:xfrm>
            <a:off x="1093978" y="1199515"/>
            <a:ext cx="39052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Lower limit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1289939" y="1070609"/>
            <a:ext cx="23495" cy="105410"/>
          </a:xfrm>
          <a:custGeom>
            <a:rect b="b" l="l" r="r" t="t"/>
            <a:pathLst>
              <a:path extrusionOk="0" h="105409" w="23494">
                <a:moveTo>
                  <a:pt x="11889" y="23430"/>
                </a:moveTo>
                <a:lnTo>
                  <a:pt x="8057" y="28404"/>
                </a:lnTo>
                <a:lnTo>
                  <a:pt x="6985" y="105156"/>
                </a:lnTo>
                <a:lnTo>
                  <a:pt x="14604" y="105156"/>
                </a:lnTo>
                <a:lnTo>
                  <a:pt x="15532" y="38862"/>
                </a:lnTo>
                <a:lnTo>
                  <a:pt x="15604" y="28404"/>
                </a:lnTo>
                <a:lnTo>
                  <a:pt x="11984" y="23432"/>
                </a:lnTo>
                <a:close/>
              </a:path>
              <a:path extrusionOk="0" h="105409" w="23494">
                <a:moveTo>
                  <a:pt x="18973" y="23368"/>
                </a:moveTo>
                <a:lnTo>
                  <a:pt x="11937" y="23368"/>
                </a:lnTo>
                <a:lnTo>
                  <a:pt x="15748" y="23494"/>
                </a:lnTo>
                <a:lnTo>
                  <a:pt x="15677" y="28505"/>
                </a:lnTo>
                <a:lnTo>
                  <a:pt x="23495" y="39243"/>
                </a:lnTo>
                <a:lnTo>
                  <a:pt x="18973" y="23368"/>
                </a:lnTo>
                <a:close/>
              </a:path>
              <a:path extrusionOk="0" h="105409" w="23494">
                <a:moveTo>
                  <a:pt x="12318" y="0"/>
                </a:moveTo>
                <a:lnTo>
                  <a:pt x="0" y="38862"/>
                </a:lnTo>
                <a:lnTo>
                  <a:pt x="8057" y="28404"/>
                </a:lnTo>
                <a:lnTo>
                  <a:pt x="8127" y="23368"/>
                </a:lnTo>
                <a:lnTo>
                  <a:pt x="18973" y="23368"/>
                </a:lnTo>
                <a:lnTo>
                  <a:pt x="12318" y="0"/>
                </a:lnTo>
                <a:close/>
              </a:path>
              <a:path extrusionOk="0" h="105409" w="23494">
                <a:moveTo>
                  <a:pt x="11984" y="23432"/>
                </a:moveTo>
                <a:lnTo>
                  <a:pt x="15677" y="28505"/>
                </a:lnTo>
                <a:lnTo>
                  <a:pt x="15748" y="23494"/>
                </a:lnTo>
                <a:lnTo>
                  <a:pt x="11984" y="23432"/>
                </a:lnTo>
                <a:close/>
              </a:path>
              <a:path extrusionOk="0" h="105409" w="23494">
                <a:moveTo>
                  <a:pt x="8127" y="23368"/>
                </a:moveTo>
                <a:lnTo>
                  <a:pt x="8057" y="28404"/>
                </a:lnTo>
                <a:lnTo>
                  <a:pt x="11889" y="23430"/>
                </a:lnTo>
                <a:lnTo>
                  <a:pt x="8127" y="23368"/>
                </a:lnTo>
                <a:close/>
              </a:path>
              <a:path extrusionOk="0" h="105409" w="23494">
                <a:moveTo>
                  <a:pt x="11937" y="23368"/>
                </a:moveTo>
                <a:lnTo>
                  <a:pt x="8127" y="23368"/>
                </a:lnTo>
                <a:lnTo>
                  <a:pt x="11889" y="2343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1563116" y="1199515"/>
            <a:ext cx="3873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Upper limit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1666367" y="1070609"/>
            <a:ext cx="23495" cy="105410"/>
          </a:xfrm>
          <a:custGeom>
            <a:rect b="b" l="l" r="r" t="t"/>
            <a:pathLst>
              <a:path extrusionOk="0" h="105409" w="23494">
                <a:moveTo>
                  <a:pt x="11889" y="23430"/>
                </a:moveTo>
                <a:lnTo>
                  <a:pt x="8057" y="28404"/>
                </a:lnTo>
                <a:lnTo>
                  <a:pt x="6985" y="105156"/>
                </a:lnTo>
                <a:lnTo>
                  <a:pt x="14605" y="105156"/>
                </a:lnTo>
                <a:lnTo>
                  <a:pt x="15532" y="38862"/>
                </a:lnTo>
                <a:lnTo>
                  <a:pt x="15604" y="28404"/>
                </a:lnTo>
                <a:lnTo>
                  <a:pt x="11984" y="23432"/>
                </a:lnTo>
                <a:close/>
              </a:path>
              <a:path extrusionOk="0" h="105409" w="23494">
                <a:moveTo>
                  <a:pt x="18973" y="23368"/>
                </a:moveTo>
                <a:lnTo>
                  <a:pt x="11937" y="23368"/>
                </a:lnTo>
                <a:lnTo>
                  <a:pt x="15748" y="23494"/>
                </a:lnTo>
                <a:lnTo>
                  <a:pt x="15677" y="28505"/>
                </a:lnTo>
                <a:lnTo>
                  <a:pt x="23495" y="39243"/>
                </a:lnTo>
                <a:lnTo>
                  <a:pt x="18973" y="23368"/>
                </a:lnTo>
                <a:close/>
              </a:path>
              <a:path extrusionOk="0" h="105409" w="23494">
                <a:moveTo>
                  <a:pt x="12319" y="0"/>
                </a:moveTo>
                <a:lnTo>
                  <a:pt x="0" y="38862"/>
                </a:lnTo>
                <a:lnTo>
                  <a:pt x="8057" y="28404"/>
                </a:lnTo>
                <a:lnTo>
                  <a:pt x="8127" y="23368"/>
                </a:lnTo>
                <a:lnTo>
                  <a:pt x="18973" y="23368"/>
                </a:lnTo>
                <a:lnTo>
                  <a:pt x="12319" y="0"/>
                </a:lnTo>
                <a:close/>
              </a:path>
              <a:path extrusionOk="0" h="105409" w="23494">
                <a:moveTo>
                  <a:pt x="11984" y="23432"/>
                </a:moveTo>
                <a:lnTo>
                  <a:pt x="15677" y="28505"/>
                </a:lnTo>
                <a:lnTo>
                  <a:pt x="15748" y="23494"/>
                </a:lnTo>
                <a:lnTo>
                  <a:pt x="11984" y="23432"/>
                </a:lnTo>
                <a:close/>
              </a:path>
              <a:path extrusionOk="0" h="105409" w="23494">
                <a:moveTo>
                  <a:pt x="8127" y="23368"/>
                </a:moveTo>
                <a:lnTo>
                  <a:pt x="8057" y="28404"/>
                </a:lnTo>
                <a:lnTo>
                  <a:pt x="11889" y="23430"/>
                </a:lnTo>
                <a:lnTo>
                  <a:pt x="8127" y="23368"/>
                </a:lnTo>
                <a:close/>
              </a:path>
              <a:path extrusionOk="0" h="105409" w="23494">
                <a:moveTo>
                  <a:pt x="11937" y="23368"/>
                </a:moveTo>
                <a:lnTo>
                  <a:pt x="8127" y="23368"/>
                </a:lnTo>
                <a:lnTo>
                  <a:pt x="11889" y="2343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16" y="1316735"/>
            <a:ext cx="2148840" cy="35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7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37"/>
          <p:cNvGrpSpPr/>
          <p:nvPr/>
        </p:nvGrpSpPr>
        <p:grpSpPr>
          <a:xfrm>
            <a:off x="300990" y="765810"/>
            <a:ext cx="2160270" cy="307085"/>
            <a:chOff x="300990" y="765810"/>
            <a:chExt cx="2160270" cy="307085"/>
          </a:xfrm>
        </p:grpSpPr>
        <p:pic>
          <p:nvPicPr>
            <p:cNvPr id="574" name="Google Shape;57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468" y="780288"/>
              <a:ext cx="2145792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37"/>
            <p:cNvSpPr/>
            <p:nvPr/>
          </p:nvSpPr>
          <p:spPr>
            <a:xfrm>
              <a:off x="300990" y="765810"/>
              <a:ext cx="2135505" cy="281940"/>
            </a:xfrm>
            <a:custGeom>
              <a:rect b="b" l="l" r="r" t="t"/>
              <a:pathLst>
                <a:path extrusionOk="0" h="281940" w="2135505">
                  <a:moveTo>
                    <a:pt x="0" y="281940"/>
                  </a:moveTo>
                  <a:lnTo>
                    <a:pt x="2135124" y="281940"/>
                  </a:lnTo>
                  <a:lnTo>
                    <a:pt x="2135124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76" name="Google Shape;576;p37"/>
          <p:cNvGraphicFramePr/>
          <p:nvPr/>
        </p:nvGraphicFramePr>
        <p:xfrm>
          <a:off x="300990" y="76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753100"/>
                <a:gridCol w="777875"/>
                <a:gridCol w="614675"/>
              </a:tblGrid>
              <a:tr h="176525">
                <a:tc gridSpan="3">
                  <a:txBody>
                    <a:bodyPr/>
                    <a:lstStyle/>
                    <a:p>
                      <a:pPr indent="0" lvl="0" marL="19685" marR="558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last_name, salary, manager_id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1450">
                <a:tc>
                  <a:txBody>
                    <a:bodyPr/>
                    <a:lstStyle/>
                    <a:p>
                      <a:pPr indent="0" lvl="0" marL="19685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manager_id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(100, 101, 201)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77" name="Google Shape;577;p37"/>
          <p:cNvSpPr txBox="1"/>
          <p:nvPr>
            <p:ph type="title"/>
          </p:nvPr>
        </p:nvSpPr>
        <p:spPr>
          <a:xfrm>
            <a:off x="788923" y="154051"/>
            <a:ext cx="12268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/>
              <a:t>Condition</a:t>
            </a:r>
            <a:endParaRPr/>
          </a:p>
        </p:txBody>
      </p:sp>
      <p:sp>
        <p:nvSpPr>
          <p:cNvPr id="578" name="Google Shape;578;p37"/>
          <p:cNvSpPr txBox="1"/>
          <p:nvPr/>
        </p:nvSpPr>
        <p:spPr>
          <a:xfrm>
            <a:off x="284784" y="524383"/>
            <a:ext cx="221742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membership condition to test for values in  a list.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28" y="1104900"/>
            <a:ext cx="2153412" cy="6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38"/>
          <p:cNvGrpSpPr/>
          <p:nvPr/>
        </p:nvGrpSpPr>
        <p:grpSpPr>
          <a:xfrm>
            <a:off x="285750" y="1430274"/>
            <a:ext cx="2262378" cy="307086"/>
            <a:chOff x="285750" y="1430274"/>
            <a:chExt cx="2262378" cy="307086"/>
          </a:xfrm>
        </p:grpSpPr>
        <p:pic>
          <p:nvPicPr>
            <p:cNvPr id="587" name="Google Shape;587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1444752"/>
              <a:ext cx="2247900" cy="292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p38"/>
            <p:cNvSpPr/>
            <p:nvPr/>
          </p:nvSpPr>
          <p:spPr>
            <a:xfrm>
              <a:off x="285750" y="1430274"/>
              <a:ext cx="2237740" cy="281940"/>
            </a:xfrm>
            <a:custGeom>
              <a:rect b="b" l="l" r="r" t="t"/>
              <a:pathLst>
                <a:path extrusionOk="0" h="281939" w="2237740">
                  <a:moveTo>
                    <a:pt x="0" y="281939"/>
                  </a:moveTo>
                  <a:lnTo>
                    <a:pt x="2237232" y="281939"/>
                  </a:lnTo>
                  <a:lnTo>
                    <a:pt x="2237232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38"/>
          <p:cNvSpPr txBox="1"/>
          <p:nvPr>
            <p:ph type="title"/>
          </p:nvPr>
        </p:nvSpPr>
        <p:spPr>
          <a:xfrm>
            <a:off x="724027" y="154051"/>
            <a:ext cx="13569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LIKE </a:t>
            </a:r>
            <a:r>
              <a:rPr lang="en-US"/>
              <a:t>Condition</a:t>
            </a:r>
            <a:endParaRPr/>
          </a:p>
        </p:txBody>
      </p:sp>
      <p:sp>
        <p:nvSpPr>
          <p:cNvPr id="590" name="Google Shape;590;p38"/>
          <p:cNvSpPr txBox="1"/>
          <p:nvPr/>
        </p:nvSpPr>
        <p:spPr>
          <a:xfrm>
            <a:off x="285369" y="547242"/>
            <a:ext cx="1926589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LIKE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 to perform wildcard  searches of valid search string values.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6034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conditions can contain either literal  characters or numbers: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denotes zero or many characters.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denotes one character.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1" name="Google Shape;591;p38"/>
          <p:cNvGraphicFramePr/>
          <p:nvPr/>
        </p:nvGraphicFramePr>
        <p:xfrm>
          <a:off x="285750" y="1430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867400"/>
                <a:gridCol w="394975"/>
                <a:gridCol w="975350"/>
              </a:tblGrid>
              <a:tr h="172075">
                <a:tc gridSpan="3">
                  <a:txBody>
                    <a:bodyPr/>
                    <a:lstStyle/>
                    <a:p>
                      <a:pPr indent="0" lvl="0" marL="50800" marR="13893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first_name  FROM	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0800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	first_name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l">
                        <a:lnSpc>
                          <a:spcPct val="10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LIKE 'S%'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9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 txBox="1"/>
          <p:nvPr/>
        </p:nvSpPr>
        <p:spPr>
          <a:xfrm>
            <a:off x="266801" y="548766"/>
            <a:ext cx="20593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combine pattern-matching characters.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266801" y="1345819"/>
            <a:ext cx="221805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25095" lvl="0" marL="137160" marR="508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ESCAPE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identifier to search for the  actual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symbols.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39"/>
          <p:cNvGrpSpPr/>
          <p:nvPr/>
        </p:nvGrpSpPr>
        <p:grpSpPr>
          <a:xfrm>
            <a:off x="304038" y="678941"/>
            <a:ext cx="2160270" cy="294894"/>
            <a:chOff x="304038" y="678941"/>
            <a:chExt cx="2160270" cy="294894"/>
          </a:xfrm>
        </p:grpSpPr>
        <p:pic>
          <p:nvPicPr>
            <p:cNvPr id="601" name="Google Shape;60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516" y="693419"/>
              <a:ext cx="2145792" cy="280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39"/>
            <p:cNvSpPr/>
            <p:nvPr/>
          </p:nvSpPr>
          <p:spPr>
            <a:xfrm>
              <a:off x="304038" y="678941"/>
              <a:ext cx="2135505" cy="269875"/>
            </a:xfrm>
            <a:custGeom>
              <a:rect b="b" l="l" r="r" t="t"/>
              <a:pathLst>
                <a:path extrusionOk="0" h="269875" w="2135505">
                  <a:moveTo>
                    <a:pt x="0" y="269748"/>
                  </a:moveTo>
                  <a:lnTo>
                    <a:pt x="2135124" y="269748"/>
                  </a:lnTo>
                  <a:lnTo>
                    <a:pt x="213512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3" name="Google Shape;603;p39"/>
          <p:cNvSpPr txBox="1"/>
          <p:nvPr>
            <p:ph type="title"/>
          </p:nvPr>
        </p:nvSpPr>
        <p:spPr>
          <a:xfrm>
            <a:off x="723391" y="154686"/>
            <a:ext cx="135636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LIKE </a:t>
            </a:r>
            <a:r>
              <a:rPr lang="en-US"/>
              <a:t>Condition</a:t>
            </a:r>
            <a:endParaRPr/>
          </a:p>
        </p:txBody>
      </p:sp>
      <p:graphicFrame>
        <p:nvGraphicFramePr>
          <p:cNvPr id="604" name="Google Shape;604;p39"/>
          <p:cNvGraphicFramePr/>
          <p:nvPr/>
        </p:nvGraphicFramePr>
        <p:xfrm>
          <a:off x="304038" y="678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723900"/>
                <a:gridCol w="449575"/>
                <a:gridCol w="961400"/>
              </a:tblGrid>
              <a:tr h="168900">
                <a:tc gridSpan="3">
                  <a:txBody>
                    <a:bodyPr/>
                    <a:lstStyle/>
                    <a:p>
                      <a:pPr indent="0" lvl="0" marL="38735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8735" marR="0" rtl="0" algn="l">
                        <a:lnSpc>
                          <a:spcPct val="1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0800">
                <a:tc>
                  <a:txBody>
                    <a:bodyPr/>
                    <a:lstStyle/>
                    <a:p>
                      <a:pPr indent="0" lvl="0" marL="38735" marR="0" rtl="0" algn="l">
                        <a:lnSpc>
                          <a:spcPct val="1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last_name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LIKE '_o%'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05" name="Google Shape;6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752" y="984503"/>
            <a:ext cx="2147316" cy="2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157988" y="2022729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type="title"/>
          </p:nvPr>
        </p:nvSpPr>
        <p:spPr>
          <a:xfrm>
            <a:off x="752983" y="154686"/>
            <a:ext cx="12992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/>
              <a:t>Statement</a:t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273558" y="561593"/>
            <a:ext cx="2300478" cy="310134"/>
            <a:chOff x="273558" y="561593"/>
            <a:chExt cx="2300478" cy="310134"/>
          </a:xfrm>
        </p:grpSpPr>
        <p:pic>
          <p:nvPicPr>
            <p:cNvPr id="105" name="Google Shape;10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76071"/>
              <a:ext cx="2281428" cy="29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368" y="617219"/>
              <a:ext cx="2296668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273558" y="561593"/>
              <a:ext cx="2270760" cy="285115"/>
            </a:xfrm>
            <a:custGeom>
              <a:rect b="b" l="l" r="r" t="t"/>
              <a:pathLst>
                <a:path extrusionOk="0" h="285115" w="2270760">
                  <a:moveTo>
                    <a:pt x="2270760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2270760" y="284988"/>
                  </a:lnTo>
                  <a:lnTo>
                    <a:pt x="22707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73558" y="561593"/>
              <a:ext cx="2270760" cy="285115"/>
            </a:xfrm>
            <a:custGeom>
              <a:rect b="b" l="l" r="r" t="t"/>
              <a:pathLst>
                <a:path extrusionOk="0" h="285115" w="2270760">
                  <a:moveTo>
                    <a:pt x="0" y="284988"/>
                  </a:moveTo>
                  <a:lnTo>
                    <a:pt x="2270760" y="284988"/>
                  </a:lnTo>
                  <a:lnTo>
                    <a:pt x="2270760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4"/>
          <p:cNvSpPr txBox="1"/>
          <p:nvPr/>
        </p:nvSpPr>
        <p:spPr>
          <a:xfrm>
            <a:off x="273558" y="561593"/>
            <a:ext cx="227076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28575" marR="22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*|{[DISTINCT]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],...}  FROM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04292" y="996152"/>
            <a:ext cx="1455420" cy="274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identifies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identifies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40"/>
          <p:cNvGrpSpPr/>
          <p:nvPr/>
        </p:nvGrpSpPr>
        <p:grpSpPr>
          <a:xfrm>
            <a:off x="297942" y="813053"/>
            <a:ext cx="2163318" cy="313182"/>
            <a:chOff x="297942" y="813053"/>
            <a:chExt cx="2163318" cy="313182"/>
          </a:xfrm>
        </p:grpSpPr>
        <p:pic>
          <p:nvPicPr>
            <p:cNvPr id="613" name="Google Shape;613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420" y="827531"/>
              <a:ext cx="2148840" cy="298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40"/>
            <p:cNvSpPr/>
            <p:nvPr/>
          </p:nvSpPr>
          <p:spPr>
            <a:xfrm>
              <a:off x="297942" y="813053"/>
              <a:ext cx="2138680" cy="288290"/>
            </a:xfrm>
            <a:custGeom>
              <a:rect b="b" l="l" r="r" t="t"/>
              <a:pathLst>
                <a:path extrusionOk="0" h="288290" w="2138680">
                  <a:moveTo>
                    <a:pt x="0" y="288036"/>
                  </a:moveTo>
                  <a:lnTo>
                    <a:pt x="2138172" y="288036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40"/>
          <p:cNvSpPr txBox="1"/>
          <p:nvPr>
            <p:ph type="title"/>
          </p:nvPr>
        </p:nvSpPr>
        <p:spPr>
          <a:xfrm>
            <a:off x="693547" y="154686"/>
            <a:ext cx="14173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-US"/>
              <a:t>Conditions</a:t>
            </a:r>
            <a:endParaRPr/>
          </a:p>
        </p:txBody>
      </p:sp>
      <p:sp>
        <p:nvSpPr>
          <p:cNvPr id="616" name="Google Shape;616;p40"/>
          <p:cNvSpPr txBox="1"/>
          <p:nvPr/>
        </p:nvSpPr>
        <p:spPr>
          <a:xfrm>
            <a:off x="288798" y="542035"/>
            <a:ext cx="168148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for nulls with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 NULL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7" name="Google Shape;617;p40"/>
          <p:cNvGraphicFramePr/>
          <p:nvPr/>
        </p:nvGraphicFramePr>
        <p:xfrm>
          <a:off x="297942" y="813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303525"/>
                <a:gridCol w="775975"/>
                <a:gridCol w="1059175"/>
              </a:tblGrid>
              <a:tr h="180975">
                <a:tc gridSpan="3">
                  <a:txBody>
                    <a:bodyPr/>
                    <a:lstStyle/>
                    <a:p>
                      <a:pPr indent="0" lvl="0" marL="23495" marR="9340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manager_id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080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manager_id IS NULL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18" name="Google Shape;61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" y="1132331"/>
            <a:ext cx="2151888" cy="16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1-49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1"/>
          <p:cNvSpPr txBox="1"/>
          <p:nvPr>
            <p:ph type="title"/>
          </p:nvPr>
        </p:nvSpPr>
        <p:spPr>
          <a:xfrm>
            <a:off x="895604" y="161670"/>
            <a:ext cx="10115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Conditions</a:t>
            </a:r>
            <a:endParaRPr/>
          </a:p>
        </p:txBody>
      </p:sp>
      <p:grpSp>
        <p:nvGrpSpPr>
          <p:cNvPr id="626" name="Google Shape;626;p41"/>
          <p:cNvGrpSpPr/>
          <p:nvPr/>
        </p:nvGrpSpPr>
        <p:grpSpPr>
          <a:xfrm>
            <a:off x="453390" y="523494"/>
            <a:ext cx="541020" cy="882650"/>
            <a:chOff x="453390" y="523494"/>
            <a:chExt cx="541020" cy="882650"/>
          </a:xfrm>
        </p:grpSpPr>
        <p:sp>
          <p:nvSpPr>
            <p:cNvPr id="627" name="Google Shape;627;p41"/>
            <p:cNvSpPr/>
            <p:nvPr/>
          </p:nvSpPr>
          <p:spPr>
            <a:xfrm>
              <a:off x="453390" y="523494"/>
              <a:ext cx="541020" cy="882650"/>
            </a:xfrm>
            <a:custGeom>
              <a:rect b="b" l="l" r="r" t="t"/>
              <a:pathLst>
                <a:path extrusionOk="0" h="882650" w="541019">
                  <a:moveTo>
                    <a:pt x="541019" y="0"/>
                  </a:moveTo>
                  <a:lnTo>
                    <a:pt x="0" y="0"/>
                  </a:lnTo>
                  <a:lnTo>
                    <a:pt x="0" y="882396"/>
                  </a:lnTo>
                  <a:lnTo>
                    <a:pt x="541019" y="882396"/>
                  </a:lnTo>
                  <a:lnTo>
                    <a:pt x="54101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453390" y="523494"/>
              <a:ext cx="541020" cy="882650"/>
            </a:xfrm>
            <a:custGeom>
              <a:rect b="b" l="l" r="r" t="t"/>
              <a:pathLst>
                <a:path extrusionOk="0" h="882650" w="541019">
                  <a:moveTo>
                    <a:pt x="0" y="882396"/>
                  </a:moveTo>
                  <a:lnTo>
                    <a:pt x="541019" y="882396"/>
                  </a:lnTo>
                  <a:lnTo>
                    <a:pt x="541019" y="0"/>
                  </a:lnTo>
                  <a:lnTo>
                    <a:pt x="0" y="0"/>
                  </a:lnTo>
                  <a:lnTo>
                    <a:pt x="0" y="8823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41"/>
          <p:cNvSpPr txBox="1"/>
          <p:nvPr/>
        </p:nvSpPr>
        <p:spPr>
          <a:xfrm>
            <a:off x="481584" y="535940"/>
            <a:ext cx="30988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481584" y="694436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481584" y="912368"/>
            <a:ext cx="9842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481584" y="1182116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3" name="Google Shape;633;p41"/>
          <p:cNvGrpSpPr/>
          <p:nvPr/>
        </p:nvGrpSpPr>
        <p:grpSpPr>
          <a:xfrm>
            <a:off x="988314" y="523494"/>
            <a:ext cx="1323340" cy="881380"/>
            <a:chOff x="988314" y="523494"/>
            <a:chExt cx="1323340" cy="881380"/>
          </a:xfrm>
        </p:grpSpPr>
        <p:sp>
          <p:nvSpPr>
            <p:cNvPr id="634" name="Google Shape;634;p41"/>
            <p:cNvSpPr/>
            <p:nvPr/>
          </p:nvSpPr>
          <p:spPr>
            <a:xfrm>
              <a:off x="988314" y="523494"/>
              <a:ext cx="1323340" cy="881380"/>
            </a:xfrm>
            <a:custGeom>
              <a:rect b="b" l="l" r="r" t="t"/>
              <a:pathLst>
                <a:path extrusionOk="0" h="881380" w="1323339">
                  <a:moveTo>
                    <a:pt x="1322832" y="0"/>
                  </a:moveTo>
                  <a:lnTo>
                    <a:pt x="0" y="0"/>
                  </a:lnTo>
                  <a:lnTo>
                    <a:pt x="0" y="880872"/>
                  </a:lnTo>
                  <a:lnTo>
                    <a:pt x="1322832" y="880872"/>
                  </a:lnTo>
                  <a:lnTo>
                    <a:pt x="1322832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988314" y="523494"/>
              <a:ext cx="1323340" cy="881380"/>
            </a:xfrm>
            <a:custGeom>
              <a:rect b="b" l="l" r="r" t="t"/>
              <a:pathLst>
                <a:path extrusionOk="0" h="881380" w="1323339">
                  <a:moveTo>
                    <a:pt x="0" y="880872"/>
                  </a:moveTo>
                  <a:lnTo>
                    <a:pt x="1322832" y="880872"/>
                  </a:lnTo>
                  <a:lnTo>
                    <a:pt x="1322832" y="0"/>
                  </a:lnTo>
                  <a:lnTo>
                    <a:pt x="0" y="0"/>
                  </a:lnTo>
                  <a:lnTo>
                    <a:pt x="0" y="88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41"/>
          <p:cNvSpPr txBox="1"/>
          <p:nvPr/>
        </p:nvSpPr>
        <p:spPr>
          <a:xfrm>
            <a:off x="1016508" y="529843"/>
            <a:ext cx="29527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1"/>
          <p:cNvSpPr txBox="1"/>
          <p:nvPr/>
        </p:nvSpPr>
        <p:spPr>
          <a:xfrm>
            <a:off x="1016508" y="664260"/>
            <a:ext cx="1096010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 conditions are true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1"/>
          <p:cNvSpPr txBox="1"/>
          <p:nvPr/>
        </p:nvSpPr>
        <p:spPr>
          <a:xfrm>
            <a:off x="1016508" y="917245"/>
            <a:ext cx="1134110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 condition is true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1"/>
          <p:cNvSpPr txBox="1"/>
          <p:nvPr/>
        </p:nvSpPr>
        <p:spPr>
          <a:xfrm>
            <a:off x="1016508" y="1170228"/>
            <a:ext cx="973455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following  condition is false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41"/>
          <p:cNvGrpSpPr/>
          <p:nvPr/>
        </p:nvGrpSpPr>
        <p:grpSpPr>
          <a:xfrm>
            <a:off x="452628" y="650748"/>
            <a:ext cx="1860042" cy="524002"/>
            <a:chOff x="452628" y="650748"/>
            <a:chExt cx="1860042" cy="524002"/>
          </a:xfrm>
        </p:grpSpPr>
        <p:sp>
          <p:nvSpPr>
            <p:cNvPr id="641" name="Google Shape;641;p41"/>
            <p:cNvSpPr/>
            <p:nvPr/>
          </p:nvSpPr>
          <p:spPr>
            <a:xfrm>
              <a:off x="452628" y="650748"/>
              <a:ext cx="1854835" cy="3175"/>
            </a:xfrm>
            <a:custGeom>
              <a:rect b="b" l="l" r="r" t="t"/>
              <a:pathLst>
                <a:path extrusionOk="0" h="3175" w="1854835">
                  <a:moveTo>
                    <a:pt x="0" y="0"/>
                  </a:moveTo>
                  <a:lnTo>
                    <a:pt x="1854708" y="3048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453390" y="918210"/>
              <a:ext cx="1859280" cy="256540"/>
            </a:xfrm>
            <a:custGeom>
              <a:rect b="b" l="l" r="r" t="t"/>
              <a:pathLst>
                <a:path extrusionOk="0" h="256540" w="1859280">
                  <a:moveTo>
                    <a:pt x="0" y="0"/>
                  </a:moveTo>
                  <a:lnTo>
                    <a:pt x="1854708" y="0"/>
                  </a:lnTo>
                </a:path>
                <a:path extrusionOk="0" h="256540" w="1859280">
                  <a:moveTo>
                    <a:pt x="0" y="256031"/>
                  </a:moveTo>
                  <a:lnTo>
                    <a:pt x="1859280" y="25603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42"/>
          <p:cNvGrpSpPr/>
          <p:nvPr/>
        </p:nvGrpSpPr>
        <p:grpSpPr>
          <a:xfrm>
            <a:off x="304038" y="721614"/>
            <a:ext cx="2170938" cy="390905"/>
            <a:chOff x="304038" y="721614"/>
            <a:chExt cx="2170938" cy="390905"/>
          </a:xfrm>
        </p:grpSpPr>
        <p:pic>
          <p:nvPicPr>
            <p:cNvPr id="650" name="Google Shape;650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516" y="736092"/>
              <a:ext cx="2156460" cy="376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42"/>
            <p:cNvSpPr/>
            <p:nvPr/>
          </p:nvSpPr>
          <p:spPr>
            <a:xfrm>
              <a:off x="304038" y="721614"/>
              <a:ext cx="2146300" cy="365760"/>
            </a:xfrm>
            <a:custGeom>
              <a:rect b="b" l="l" r="r" t="t"/>
              <a:pathLst>
                <a:path extrusionOk="0" h="365759" w="2146300">
                  <a:moveTo>
                    <a:pt x="0" y="365759"/>
                  </a:moveTo>
                  <a:lnTo>
                    <a:pt x="2145792" y="365759"/>
                  </a:lnTo>
                  <a:lnTo>
                    <a:pt x="2145792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2" name="Google Shape;652;p42"/>
          <p:cNvSpPr txBox="1"/>
          <p:nvPr>
            <p:ph type="title"/>
          </p:nvPr>
        </p:nvSpPr>
        <p:spPr>
          <a:xfrm>
            <a:off x="780415" y="154051"/>
            <a:ext cx="12433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/>
              <a:t>Operator</a:t>
            </a:r>
            <a:endParaRPr/>
          </a:p>
        </p:txBody>
      </p:sp>
      <p:sp>
        <p:nvSpPr>
          <p:cNvPr id="653" name="Google Shape;653;p42"/>
          <p:cNvSpPr txBox="1"/>
          <p:nvPr/>
        </p:nvSpPr>
        <p:spPr>
          <a:xfrm>
            <a:off x="289687" y="541147"/>
            <a:ext cx="164846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requires both conditions to be true.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4" name="Google Shape;654;p42"/>
          <p:cNvGraphicFramePr/>
          <p:nvPr/>
        </p:nvGraphicFramePr>
        <p:xfrm>
          <a:off x="304038" y="721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297175"/>
                <a:gridCol w="818525"/>
                <a:gridCol w="1030600"/>
              </a:tblGrid>
              <a:tr h="184150">
                <a:tc gridSpan="3">
                  <a:txBody>
                    <a:bodyPr/>
                    <a:lstStyle/>
                    <a:p>
                      <a:pPr indent="0" lvl="0" marL="21590" marR="23240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last_name, job_id,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172075">
                <a:tc>
                  <a:txBody>
                    <a:bodyPr/>
                    <a:lstStyle/>
                    <a:p>
                      <a:pPr indent="0" lvl="0" marL="21590" marR="0" rtl="0" algn="l">
                        <a:lnSpc>
                          <a:spcPct val="10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15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10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salary &gt;=10000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8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job_id LIKE '%MAN%'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55" name="Google Shape;6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76" y="1123188"/>
            <a:ext cx="2154936" cy="22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43"/>
          <p:cNvGrpSpPr/>
          <p:nvPr/>
        </p:nvGrpSpPr>
        <p:grpSpPr>
          <a:xfrm>
            <a:off x="268224" y="541019"/>
            <a:ext cx="2221992" cy="539495"/>
            <a:chOff x="268224" y="541019"/>
            <a:chExt cx="2221992" cy="539495"/>
          </a:xfrm>
        </p:grpSpPr>
        <p:pic>
          <p:nvPicPr>
            <p:cNvPr id="663" name="Google Shape;66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804" y="704087"/>
              <a:ext cx="2153412" cy="376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43"/>
            <p:cNvSpPr/>
            <p:nvPr/>
          </p:nvSpPr>
          <p:spPr>
            <a:xfrm>
              <a:off x="322326" y="689609"/>
              <a:ext cx="2143125" cy="365760"/>
            </a:xfrm>
            <a:custGeom>
              <a:rect b="b" l="l" r="r" t="t"/>
              <a:pathLst>
                <a:path extrusionOk="0" h="365759" w="2143125">
                  <a:moveTo>
                    <a:pt x="0" y="365760"/>
                  </a:moveTo>
                  <a:lnTo>
                    <a:pt x="2142744" y="365760"/>
                  </a:lnTo>
                  <a:lnTo>
                    <a:pt x="2142744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5" name="Google Shape;665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224" y="541019"/>
              <a:ext cx="1677924" cy="188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6" name="Google Shape;666;p43"/>
          <p:cNvSpPr txBox="1"/>
          <p:nvPr>
            <p:ph type="title"/>
          </p:nvPr>
        </p:nvSpPr>
        <p:spPr>
          <a:xfrm>
            <a:off x="813308" y="154686"/>
            <a:ext cx="11779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US"/>
              <a:t>Operator</a:t>
            </a:r>
            <a:endParaRPr/>
          </a:p>
        </p:txBody>
      </p:sp>
      <p:sp>
        <p:nvSpPr>
          <p:cNvPr id="667" name="Google Shape;667;p43"/>
          <p:cNvSpPr txBox="1"/>
          <p:nvPr/>
        </p:nvSpPr>
        <p:spPr>
          <a:xfrm>
            <a:off x="295757" y="541147"/>
            <a:ext cx="159639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requires either condition to be true.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8" name="Google Shape;668;p43"/>
          <p:cNvGraphicFramePr/>
          <p:nvPr/>
        </p:nvGraphicFramePr>
        <p:xfrm>
          <a:off x="322326" y="6896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294000"/>
                <a:gridCol w="821050"/>
                <a:gridCol w="1026800"/>
              </a:tblGrid>
              <a:tr h="179700">
                <a:tc gridSpan="3">
                  <a:txBody>
                    <a:bodyPr/>
                    <a:lstStyle/>
                    <a:p>
                      <a:pPr indent="0" lvl="0" marL="26669" marR="22415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last_name, job_id,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175250"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salary &gt;= 10000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job_id LIKE '%MAN%'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69" name="Google Shape;66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564" y="1094231"/>
            <a:ext cx="2148840" cy="66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6" name="Google Shape;676;p44"/>
          <p:cNvGrpSpPr/>
          <p:nvPr/>
        </p:nvGrpSpPr>
        <p:grpSpPr>
          <a:xfrm>
            <a:off x="243078" y="485393"/>
            <a:ext cx="2186178" cy="404622"/>
            <a:chOff x="243078" y="485393"/>
            <a:chExt cx="2186178" cy="404622"/>
          </a:xfrm>
        </p:grpSpPr>
        <p:pic>
          <p:nvPicPr>
            <p:cNvPr id="677" name="Google Shape;67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556" y="499871"/>
              <a:ext cx="2171700" cy="390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" name="Google Shape;678;p44"/>
            <p:cNvSpPr/>
            <p:nvPr/>
          </p:nvSpPr>
          <p:spPr>
            <a:xfrm>
              <a:off x="243078" y="485393"/>
              <a:ext cx="2161540" cy="379730"/>
            </a:xfrm>
            <a:custGeom>
              <a:rect b="b" l="l" r="r" t="t"/>
              <a:pathLst>
                <a:path extrusionOk="0" h="379730" w="2161540">
                  <a:moveTo>
                    <a:pt x="2161032" y="0"/>
                  </a:moveTo>
                  <a:lnTo>
                    <a:pt x="0" y="0"/>
                  </a:lnTo>
                  <a:lnTo>
                    <a:pt x="0" y="379475"/>
                  </a:lnTo>
                  <a:lnTo>
                    <a:pt x="2161032" y="379475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243078" y="485393"/>
              <a:ext cx="2161540" cy="379730"/>
            </a:xfrm>
            <a:custGeom>
              <a:rect b="b" l="l" r="r" t="t"/>
              <a:pathLst>
                <a:path extrusionOk="0" h="379730" w="2161540">
                  <a:moveTo>
                    <a:pt x="0" y="379475"/>
                  </a:moveTo>
                  <a:lnTo>
                    <a:pt x="2161032" y="379475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44"/>
          <p:cNvSpPr txBox="1"/>
          <p:nvPr/>
        </p:nvSpPr>
        <p:spPr>
          <a:xfrm>
            <a:off x="243078" y="485393"/>
            <a:ext cx="2161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6195" marR="11118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job_id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IN ('IT_PROG', 'ST_CLERK', 'SA_REP');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4"/>
          <p:cNvSpPr txBox="1"/>
          <p:nvPr>
            <p:ph type="title"/>
          </p:nvPr>
        </p:nvSpPr>
        <p:spPr>
          <a:xfrm>
            <a:off x="780415" y="154686"/>
            <a:ext cx="12433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/>
              <a:t>Operator</a:t>
            </a:r>
            <a:endParaRPr/>
          </a:p>
        </p:txBody>
      </p:sp>
      <p:sp>
        <p:nvSpPr>
          <p:cNvPr id="682" name="Google Shape;682;p44"/>
          <p:cNvSpPr/>
          <p:nvPr/>
        </p:nvSpPr>
        <p:spPr>
          <a:xfrm>
            <a:off x="546354" y="665225"/>
            <a:ext cx="1697989" cy="180340"/>
          </a:xfrm>
          <a:custGeom>
            <a:rect b="b" l="l" r="r" t="t"/>
            <a:pathLst>
              <a:path extrusionOk="0" h="180340" w="1697989">
                <a:moveTo>
                  <a:pt x="0" y="179831"/>
                </a:moveTo>
                <a:lnTo>
                  <a:pt x="1697736" y="179831"/>
                </a:lnTo>
                <a:lnTo>
                  <a:pt x="1697736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3" name="Google Shape;68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16" y="975359"/>
            <a:ext cx="2150364" cy="79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6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6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46"/>
          <p:cNvGrpSpPr/>
          <p:nvPr/>
        </p:nvGrpSpPr>
        <p:grpSpPr>
          <a:xfrm>
            <a:off x="285750" y="493014"/>
            <a:ext cx="2170938" cy="476250"/>
            <a:chOff x="285750" y="569214"/>
            <a:chExt cx="2170938" cy="476250"/>
          </a:xfrm>
        </p:grpSpPr>
        <p:pic>
          <p:nvPicPr>
            <p:cNvPr id="691" name="Google Shape;691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583692"/>
              <a:ext cx="2156460" cy="461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p46"/>
            <p:cNvSpPr/>
            <p:nvPr/>
          </p:nvSpPr>
          <p:spPr>
            <a:xfrm>
              <a:off x="285750" y="569214"/>
              <a:ext cx="2146300" cy="451484"/>
            </a:xfrm>
            <a:custGeom>
              <a:rect b="b" l="l" r="r" t="t"/>
              <a:pathLst>
                <a:path extrusionOk="0" h="451484" w="2146300">
                  <a:moveTo>
                    <a:pt x="2145791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2145791" y="451103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285750" y="569214"/>
              <a:ext cx="2146300" cy="451484"/>
            </a:xfrm>
            <a:custGeom>
              <a:rect b="b" l="l" r="r" t="t"/>
              <a:pathLst>
                <a:path extrusionOk="0" h="451484" w="2146300">
                  <a:moveTo>
                    <a:pt x="0" y="451103"/>
                  </a:moveTo>
                  <a:lnTo>
                    <a:pt x="2145791" y="451103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p46"/>
          <p:cNvSpPr txBox="1"/>
          <p:nvPr/>
        </p:nvSpPr>
        <p:spPr>
          <a:xfrm>
            <a:off x="276725" y="560425"/>
            <a:ext cx="298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0005" marR="758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job_id, salary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005" marR="1050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 = 'SA_REP'  OR	job_id = 'AD_PRES'  AND	salary &gt; 15000;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46"/>
          <p:cNvSpPr txBox="1"/>
          <p:nvPr>
            <p:ph type="title"/>
          </p:nvPr>
        </p:nvSpPr>
        <p:spPr>
          <a:xfrm>
            <a:off x="850519" y="161670"/>
            <a:ext cx="11036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Precedence</a:t>
            </a:r>
            <a:endParaRPr/>
          </a:p>
        </p:txBody>
      </p:sp>
      <p:pic>
        <p:nvPicPr>
          <p:cNvPr id="696" name="Google Shape;69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536" y="885190"/>
            <a:ext cx="176784" cy="129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46"/>
          <p:cNvGrpSpPr/>
          <p:nvPr/>
        </p:nvGrpSpPr>
        <p:grpSpPr>
          <a:xfrm>
            <a:off x="54490" y="844811"/>
            <a:ext cx="354330" cy="160020"/>
            <a:chOff x="300990" y="840486"/>
            <a:chExt cx="354330" cy="160020"/>
          </a:xfrm>
        </p:grpSpPr>
        <p:pic>
          <p:nvPicPr>
            <p:cNvPr id="698" name="Google Shape;698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1396" y="862584"/>
              <a:ext cx="15392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p46"/>
            <p:cNvSpPr/>
            <p:nvPr/>
          </p:nvSpPr>
          <p:spPr>
            <a:xfrm>
              <a:off x="476250" y="961389"/>
              <a:ext cx="132715" cy="23495"/>
            </a:xfrm>
            <a:custGeom>
              <a:rect b="b" l="l" r="r" t="t"/>
              <a:pathLst>
                <a:path extrusionOk="0" h="23494" w="132715">
                  <a:moveTo>
                    <a:pt x="132486" y="11176"/>
                  </a:moveTo>
                  <a:lnTo>
                    <a:pt x="129095" y="11176"/>
                  </a:lnTo>
                  <a:lnTo>
                    <a:pt x="129095" y="7366"/>
                  </a:lnTo>
                  <a:lnTo>
                    <a:pt x="122732" y="7366"/>
                  </a:lnTo>
                  <a:lnTo>
                    <a:pt x="113792" y="4686"/>
                  </a:lnTo>
                  <a:lnTo>
                    <a:pt x="113792" y="11684"/>
                  </a:lnTo>
                  <a:lnTo>
                    <a:pt x="111912" y="13093"/>
                  </a:lnTo>
                  <a:lnTo>
                    <a:pt x="111912" y="11176"/>
                  </a:lnTo>
                  <a:lnTo>
                    <a:pt x="110553" y="11176"/>
                  </a:lnTo>
                  <a:lnTo>
                    <a:pt x="110553" y="9271"/>
                  </a:lnTo>
                  <a:lnTo>
                    <a:pt x="113792" y="11684"/>
                  </a:lnTo>
                  <a:lnTo>
                    <a:pt x="113792" y="4686"/>
                  </a:lnTo>
                  <a:lnTo>
                    <a:pt x="98171" y="0"/>
                  </a:lnTo>
                  <a:lnTo>
                    <a:pt x="108013" y="7366"/>
                  </a:lnTo>
                  <a:lnTo>
                    <a:pt x="0" y="7366"/>
                  </a:lnTo>
                  <a:lnTo>
                    <a:pt x="0" y="11176"/>
                  </a:lnTo>
                  <a:lnTo>
                    <a:pt x="0" y="14986"/>
                  </a:lnTo>
                  <a:lnTo>
                    <a:pt x="109372" y="14986"/>
                  </a:lnTo>
                  <a:lnTo>
                    <a:pt x="98171" y="23380"/>
                  </a:lnTo>
                  <a:lnTo>
                    <a:pt x="124434" y="15506"/>
                  </a:lnTo>
                  <a:lnTo>
                    <a:pt x="113792" y="15506"/>
                  </a:lnTo>
                  <a:lnTo>
                    <a:pt x="113792" y="14986"/>
                  </a:lnTo>
                  <a:lnTo>
                    <a:pt x="132486" y="14986"/>
                  </a:lnTo>
                  <a:lnTo>
                    <a:pt x="132486" y="11176"/>
                  </a:lnTo>
                  <a:close/>
                </a:path>
              </a:pathLst>
            </a:custGeom>
            <a:solidFill>
              <a:srgbClr val="FF00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300990" y="840486"/>
              <a:ext cx="175260" cy="160020"/>
            </a:xfrm>
            <a:custGeom>
              <a:rect b="b" l="l" r="r" t="t"/>
              <a:pathLst>
                <a:path extrusionOk="0" h="160019" w="175259">
                  <a:moveTo>
                    <a:pt x="0" y="160020"/>
                  </a:moveTo>
                  <a:lnTo>
                    <a:pt x="175260" y="160020"/>
                  </a:lnTo>
                  <a:lnTo>
                    <a:pt x="175260" y="0"/>
                  </a:lnTo>
                  <a:lnTo>
                    <a:pt x="0" y="0"/>
                  </a:lnTo>
                  <a:lnTo>
                    <a:pt x="0" y="160020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1" name="Google Shape;701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988" y="1114044"/>
            <a:ext cx="2148840" cy="35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5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5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5"/>
          <p:cNvSpPr txBox="1"/>
          <p:nvPr>
            <p:ph type="title"/>
          </p:nvPr>
        </p:nvSpPr>
        <p:spPr>
          <a:xfrm>
            <a:off x="849883" y="161670"/>
            <a:ext cx="11036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Precedence</a:t>
            </a:r>
            <a:endParaRPr/>
          </a:p>
        </p:txBody>
      </p:sp>
      <p:sp>
        <p:nvSpPr>
          <p:cNvPr id="709" name="Google Shape;709;p45"/>
          <p:cNvSpPr txBox="1"/>
          <p:nvPr/>
        </p:nvSpPr>
        <p:spPr>
          <a:xfrm>
            <a:off x="276132" y="1763144"/>
            <a:ext cx="2137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rules of precedence by using parentheses.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5"/>
          <p:cNvSpPr/>
          <p:nvPr/>
        </p:nvSpPr>
        <p:spPr>
          <a:xfrm>
            <a:off x="238506" y="523494"/>
            <a:ext cx="2357755" cy="1112520"/>
          </a:xfrm>
          <a:custGeom>
            <a:rect b="b" l="l" r="r" t="t"/>
            <a:pathLst>
              <a:path extrusionOk="0" h="1112520" w="2357755">
                <a:moveTo>
                  <a:pt x="0" y="1112520"/>
                </a:moveTo>
                <a:lnTo>
                  <a:pt x="2357628" y="1112520"/>
                </a:lnTo>
                <a:lnTo>
                  <a:pt x="2357628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1" name="Google Shape;711;p45"/>
          <p:cNvGraphicFramePr/>
          <p:nvPr/>
        </p:nvGraphicFramePr>
        <p:xfrm>
          <a:off x="230124" y="5234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1005200"/>
                <a:gridCol w="1360800"/>
              </a:tblGrid>
              <a:tr h="168900">
                <a:tc>
                  <a:txBody>
                    <a:bodyPr/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Evaluated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3200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Arithmetic operators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3025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1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Concatenation operator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4925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1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Comparison conditions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[NOT] NULL</a:t>
                      </a:r>
                      <a:r>
                        <a:rPr b="1" lang="en-US" sz="6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LIKE</a:t>
                      </a:r>
                      <a:r>
                        <a:rPr b="1" lang="en-US" sz="6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[NOT] IN</a:t>
                      </a:r>
                      <a:endParaRPr sz="6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[NOT] BETWEEN</a:t>
                      </a:r>
                      <a:endParaRPr sz="6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4925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184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84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</a:t>
                      </a: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condition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8275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2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</a:t>
                      </a: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condition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2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71120" rtl="0" algn="ctr">
                        <a:lnSpc>
                          <a:spcPct val="11615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615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</a:t>
                      </a:r>
                      <a:r>
                        <a:rPr b="1" lang="en-US" sz="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condition</a:t>
                      </a:r>
                      <a:endParaRPr sz="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7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7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47"/>
          <p:cNvGrpSpPr/>
          <p:nvPr/>
        </p:nvGrpSpPr>
        <p:grpSpPr>
          <a:xfrm>
            <a:off x="290322" y="790193"/>
            <a:ext cx="2167890" cy="476250"/>
            <a:chOff x="290322" y="790193"/>
            <a:chExt cx="2167890" cy="476250"/>
          </a:xfrm>
        </p:grpSpPr>
        <p:pic>
          <p:nvPicPr>
            <p:cNvPr id="719" name="Google Shape;719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804671"/>
              <a:ext cx="2153412" cy="461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0" name="Google Shape;720;p47"/>
            <p:cNvSpPr/>
            <p:nvPr/>
          </p:nvSpPr>
          <p:spPr>
            <a:xfrm>
              <a:off x="290322" y="790193"/>
              <a:ext cx="2143125" cy="451484"/>
            </a:xfrm>
            <a:custGeom>
              <a:rect b="b" l="l" r="r" t="t"/>
              <a:pathLst>
                <a:path extrusionOk="0" h="451484" w="2143125">
                  <a:moveTo>
                    <a:pt x="2142744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2142744" y="451104"/>
                  </a:lnTo>
                  <a:lnTo>
                    <a:pt x="21427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290322" y="790193"/>
              <a:ext cx="2143125" cy="451484"/>
            </a:xfrm>
            <a:custGeom>
              <a:rect b="b" l="l" r="r" t="t"/>
              <a:pathLst>
                <a:path extrusionOk="0" h="451484" w="2143125">
                  <a:moveTo>
                    <a:pt x="0" y="451104"/>
                  </a:moveTo>
                  <a:lnTo>
                    <a:pt x="2142744" y="451104"/>
                  </a:lnTo>
                  <a:lnTo>
                    <a:pt x="2142744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p47"/>
          <p:cNvSpPr txBox="1"/>
          <p:nvPr/>
        </p:nvSpPr>
        <p:spPr>
          <a:xfrm>
            <a:off x="290326" y="790197"/>
            <a:ext cx="2735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47625" marR="747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job_id, salary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7625" marR="998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(job_id = 'SA_REP'  OR	job_id = 'AD_PRES')  AND	salary &gt; 15000;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7"/>
          <p:cNvSpPr txBox="1"/>
          <p:nvPr>
            <p:ph type="title"/>
          </p:nvPr>
        </p:nvSpPr>
        <p:spPr>
          <a:xfrm>
            <a:off x="849883" y="162305"/>
            <a:ext cx="11036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Precedence</a:t>
            </a:r>
            <a:endParaRPr/>
          </a:p>
        </p:txBody>
      </p:sp>
      <p:pic>
        <p:nvPicPr>
          <p:cNvPr id="724" name="Google Shape;72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508" y="545591"/>
            <a:ext cx="1467612" cy="181356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7"/>
          <p:cNvSpPr txBox="1"/>
          <p:nvPr/>
        </p:nvSpPr>
        <p:spPr>
          <a:xfrm>
            <a:off x="282346" y="545719"/>
            <a:ext cx="13862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Use parentheses to force priority.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47"/>
          <p:cNvGrpSpPr/>
          <p:nvPr/>
        </p:nvGrpSpPr>
        <p:grpSpPr>
          <a:xfrm>
            <a:off x="26629" y="984153"/>
            <a:ext cx="380237" cy="235839"/>
            <a:chOff x="317754" y="984503"/>
            <a:chExt cx="380237" cy="235839"/>
          </a:xfrm>
        </p:grpSpPr>
        <p:pic>
          <p:nvPicPr>
            <p:cNvPr id="727" name="Google Shape;727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2356" y="984503"/>
              <a:ext cx="135635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47"/>
            <p:cNvSpPr/>
            <p:nvPr/>
          </p:nvSpPr>
          <p:spPr>
            <a:xfrm>
              <a:off x="493014" y="1083309"/>
              <a:ext cx="145415" cy="23495"/>
            </a:xfrm>
            <a:custGeom>
              <a:rect b="b" l="l" r="r" t="t"/>
              <a:pathLst>
                <a:path extrusionOk="0" h="23494" w="145415">
                  <a:moveTo>
                    <a:pt x="145351" y="8128"/>
                  </a:moveTo>
                  <a:lnTo>
                    <a:pt x="127444" y="8128"/>
                  </a:lnTo>
                  <a:lnTo>
                    <a:pt x="127444" y="11684"/>
                  </a:lnTo>
                  <a:lnTo>
                    <a:pt x="124548" y="13855"/>
                  </a:lnTo>
                  <a:lnTo>
                    <a:pt x="124548" y="11938"/>
                  </a:lnTo>
                  <a:lnTo>
                    <a:pt x="125234" y="11938"/>
                  </a:lnTo>
                  <a:lnTo>
                    <a:pt x="125234" y="10033"/>
                  </a:lnTo>
                  <a:lnTo>
                    <a:pt x="127444" y="11684"/>
                  </a:lnTo>
                  <a:lnTo>
                    <a:pt x="127444" y="8128"/>
                  </a:lnTo>
                  <a:lnTo>
                    <a:pt x="127444" y="7874"/>
                  </a:lnTo>
                  <a:lnTo>
                    <a:pt x="138137" y="7874"/>
                  </a:lnTo>
                  <a:lnTo>
                    <a:pt x="111823" y="0"/>
                  </a:lnTo>
                  <a:lnTo>
                    <a:pt x="122682" y="8128"/>
                  </a:lnTo>
                  <a:lnTo>
                    <a:pt x="0" y="8128"/>
                  </a:lnTo>
                  <a:lnTo>
                    <a:pt x="0" y="11938"/>
                  </a:lnTo>
                  <a:lnTo>
                    <a:pt x="0" y="15748"/>
                  </a:lnTo>
                  <a:lnTo>
                    <a:pt x="122008" y="15748"/>
                  </a:lnTo>
                  <a:lnTo>
                    <a:pt x="111823" y="23368"/>
                  </a:lnTo>
                  <a:lnTo>
                    <a:pt x="137287" y="15748"/>
                  </a:lnTo>
                  <a:lnTo>
                    <a:pt x="143649" y="15748"/>
                  </a:lnTo>
                  <a:lnTo>
                    <a:pt x="143649" y="11938"/>
                  </a:lnTo>
                  <a:lnTo>
                    <a:pt x="145351" y="11938"/>
                  </a:lnTo>
                  <a:lnTo>
                    <a:pt x="145351" y="8128"/>
                  </a:lnTo>
                  <a:close/>
                </a:path>
              </a:pathLst>
            </a:custGeom>
            <a:solidFill>
              <a:srgbClr val="FF00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17754" y="1066037"/>
              <a:ext cx="175260" cy="154305"/>
            </a:xfrm>
            <a:custGeom>
              <a:rect b="b" l="l" r="r" t="t"/>
              <a:pathLst>
                <a:path extrusionOk="0" h="154305" w="175259">
                  <a:moveTo>
                    <a:pt x="0" y="153924"/>
                  </a:moveTo>
                  <a:lnTo>
                    <a:pt x="175260" y="153924"/>
                  </a:lnTo>
                  <a:lnTo>
                    <a:pt x="175260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7"/>
          <p:cNvGrpSpPr/>
          <p:nvPr/>
        </p:nvGrpSpPr>
        <p:grpSpPr>
          <a:xfrm>
            <a:off x="289560" y="1007109"/>
            <a:ext cx="2157984" cy="455930"/>
            <a:chOff x="289560" y="1007109"/>
            <a:chExt cx="2157984" cy="455930"/>
          </a:xfrm>
        </p:grpSpPr>
        <p:pic>
          <p:nvPicPr>
            <p:cNvPr id="731" name="Google Shape;731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5300" y="1007109"/>
              <a:ext cx="190500" cy="129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9560" y="1301495"/>
              <a:ext cx="2157984" cy="1615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8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8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48"/>
          <p:cNvGrpSpPr/>
          <p:nvPr/>
        </p:nvGrpSpPr>
        <p:grpSpPr>
          <a:xfrm>
            <a:off x="256794" y="1005077"/>
            <a:ext cx="2163318" cy="281178"/>
            <a:chOff x="256794" y="1005077"/>
            <a:chExt cx="2163318" cy="281178"/>
          </a:xfrm>
        </p:grpSpPr>
        <p:pic>
          <p:nvPicPr>
            <p:cNvPr id="740" name="Google Shape;74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272" y="1019555"/>
              <a:ext cx="2148840" cy="26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Google Shape;741;p48"/>
            <p:cNvSpPr/>
            <p:nvPr/>
          </p:nvSpPr>
          <p:spPr>
            <a:xfrm>
              <a:off x="256794" y="1005077"/>
              <a:ext cx="2138680" cy="256540"/>
            </a:xfrm>
            <a:custGeom>
              <a:rect b="b" l="l" r="r" t="t"/>
              <a:pathLst>
                <a:path extrusionOk="0" h="256540" w="2138680">
                  <a:moveTo>
                    <a:pt x="213817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138172" y="256031"/>
                  </a:lnTo>
                  <a:lnTo>
                    <a:pt x="213817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56794" y="1005077"/>
              <a:ext cx="2138680" cy="256540"/>
            </a:xfrm>
            <a:custGeom>
              <a:rect b="b" l="l" r="r" t="t"/>
              <a:pathLst>
                <a:path extrusionOk="0" h="256540" w="2138680">
                  <a:moveTo>
                    <a:pt x="0" y="256031"/>
                  </a:moveTo>
                  <a:lnTo>
                    <a:pt x="2138172" y="256031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48"/>
          <p:cNvSpPr txBox="1"/>
          <p:nvPr/>
        </p:nvSpPr>
        <p:spPr>
          <a:xfrm>
            <a:off x="279654" y="1149857"/>
            <a:ext cx="701040" cy="812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hire_date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256794" y="1005077"/>
            <a:ext cx="2138680" cy="25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305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job_id, department_id, hire_date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1277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48"/>
          <p:cNvSpPr txBox="1"/>
          <p:nvPr>
            <p:ph type="title"/>
          </p:nvPr>
        </p:nvSpPr>
        <p:spPr>
          <a:xfrm>
            <a:off x="935482" y="137286"/>
            <a:ext cx="93789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/>
              <a:t>Clause</a:t>
            </a:r>
            <a:endParaRPr/>
          </a:p>
        </p:txBody>
      </p:sp>
      <p:sp>
        <p:nvSpPr>
          <p:cNvPr id="746" name="Google Shape;746;p48"/>
          <p:cNvSpPr txBox="1"/>
          <p:nvPr/>
        </p:nvSpPr>
        <p:spPr>
          <a:xfrm>
            <a:off x="280797" y="367125"/>
            <a:ext cx="2086610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 rows with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ASC: ascending order, default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DESC: descending order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comes last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8"/>
          <p:cNvSpPr/>
          <p:nvPr/>
        </p:nvSpPr>
        <p:spPr>
          <a:xfrm>
            <a:off x="254508" y="1676400"/>
            <a:ext cx="2366645" cy="100330"/>
          </a:xfrm>
          <a:custGeom>
            <a:rect b="b" l="l" r="r" t="t"/>
            <a:pathLst>
              <a:path extrusionOk="0" h="100330" w="2366645">
                <a:moveTo>
                  <a:pt x="1295400" y="0"/>
                </a:moveTo>
                <a:lnTo>
                  <a:pt x="1163066" y="52959"/>
                </a:lnTo>
                <a:lnTo>
                  <a:pt x="988441" y="20574"/>
                </a:lnTo>
                <a:lnTo>
                  <a:pt x="872744" y="50037"/>
                </a:lnTo>
                <a:lnTo>
                  <a:pt x="736981" y="17653"/>
                </a:lnTo>
                <a:lnTo>
                  <a:pt x="641350" y="44195"/>
                </a:lnTo>
                <a:lnTo>
                  <a:pt x="505714" y="17653"/>
                </a:lnTo>
                <a:lnTo>
                  <a:pt x="360172" y="50037"/>
                </a:lnTo>
                <a:lnTo>
                  <a:pt x="151765" y="5842"/>
                </a:lnTo>
                <a:lnTo>
                  <a:pt x="99060" y="50037"/>
                </a:lnTo>
                <a:lnTo>
                  <a:pt x="0" y="17653"/>
                </a:lnTo>
                <a:lnTo>
                  <a:pt x="0" y="100075"/>
                </a:lnTo>
                <a:lnTo>
                  <a:pt x="2366264" y="100075"/>
                </a:lnTo>
                <a:lnTo>
                  <a:pt x="2366264" y="61849"/>
                </a:lnTo>
                <a:lnTo>
                  <a:pt x="2204212" y="38226"/>
                </a:lnTo>
                <a:lnTo>
                  <a:pt x="2118360" y="58928"/>
                </a:lnTo>
                <a:lnTo>
                  <a:pt x="2012950" y="20574"/>
                </a:lnTo>
                <a:lnTo>
                  <a:pt x="1863979" y="55880"/>
                </a:lnTo>
                <a:lnTo>
                  <a:pt x="1771269" y="20574"/>
                </a:lnTo>
                <a:lnTo>
                  <a:pt x="1668780" y="61849"/>
                </a:lnTo>
                <a:lnTo>
                  <a:pt x="1566291" y="32385"/>
                </a:lnTo>
                <a:lnTo>
                  <a:pt x="1424305" y="50037"/>
                </a:lnTo>
                <a:lnTo>
                  <a:pt x="1295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8"/>
          <p:cNvSpPr txBox="1"/>
          <p:nvPr/>
        </p:nvSpPr>
        <p:spPr>
          <a:xfrm>
            <a:off x="244221" y="1637156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48"/>
          <p:cNvGrpSpPr/>
          <p:nvPr/>
        </p:nvGrpSpPr>
        <p:grpSpPr>
          <a:xfrm>
            <a:off x="256032" y="1281683"/>
            <a:ext cx="2161032" cy="559307"/>
            <a:chOff x="256032" y="1281683"/>
            <a:chExt cx="2161032" cy="559307"/>
          </a:xfrm>
        </p:grpSpPr>
        <p:pic>
          <p:nvPicPr>
            <p:cNvPr id="750" name="Google Shape;750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6032" y="1281683"/>
              <a:ext cx="2154936" cy="413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" name="Google Shape;751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032" y="1769363"/>
              <a:ext cx="2161032" cy="716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9"/>
          <p:cNvSpPr txBox="1"/>
          <p:nvPr/>
        </p:nvSpPr>
        <p:spPr>
          <a:xfrm>
            <a:off x="15737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9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49"/>
          <p:cNvGrpSpPr/>
          <p:nvPr/>
        </p:nvGrpSpPr>
        <p:grpSpPr>
          <a:xfrm>
            <a:off x="278130" y="486918"/>
            <a:ext cx="2193798" cy="273557"/>
            <a:chOff x="278130" y="486918"/>
            <a:chExt cx="2193798" cy="273557"/>
          </a:xfrm>
        </p:grpSpPr>
        <p:pic>
          <p:nvPicPr>
            <p:cNvPr id="759" name="Google Shape;759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608" y="501396"/>
              <a:ext cx="2179320" cy="2590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Google Shape;760;p49"/>
            <p:cNvSpPr/>
            <p:nvPr/>
          </p:nvSpPr>
          <p:spPr>
            <a:xfrm>
              <a:off x="278130" y="486918"/>
              <a:ext cx="2169160" cy="248920"/>
            </a:xfrm>
            <a:custGeom>
              <a:rect b="b" l="l" r="r" t="t"/>
              <a:pathLst>
                <a:path extrusionOk="0" h="248920" w="2169160">
                  <a:moveTo>
                    <a:pt x="0" y="248411"/>
                  </a:moveTo>
                  <a:lnTo>
                    <a:pt x="2168652" y="248411"/>
                  </a:lnTo>
                  <a:lnTo>
                    <a:pt x="2168652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1" name="Google Shape;761;p49"/>
          <p:cNvSpPr txBox="1"/>
          <p:nvPr/>
        </p:nvSpPr>
        <p:spPr>
          <a:xfrm>
            <a:off x="645668" y="161670"/>
            <a:ext cx="15132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Sorting in Descending Order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2" name="Google Shape;762;p49"/>
          <p:cNvGraphicFramePr/>
          <p:nvPr/>
        </p:nvGraphicFramePr>
        <p:xfrm>
          <a:off x="278130" y="486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725175"/>
                <a:gridCol w="185425"/>
                <a:gridCol w="1256675"/>
              </a:tblGrid>
              <a:tr h="144150">
                <a:tc gridSpan="3">
                  <a:txBody>
                    <a:bodyPr/>
                    <a:lstStyle/>
                    <a:p>
                      <a:pPr indent="0" lvl="0" marL="23495" marR="188595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job_id, department_id, hire_date  FROM	employees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270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 BY hire_date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25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2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2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63" name="Google Shape;763;p49"/>
          <p:cNvSpPr txBox="1"/>
          <p:nvPr/>
        </p:nvSpPr>
        <p:spPr>
          <a:xfrm>
            <a:off x="273812" y="1407668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368" y="795528"/>
            <a:ext cx="2157984" cy="67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368" y="1545336"/>
            <a:ext cx="2161032" cy="7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157378" y="2022094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278130" y="564642"/>
            <a:ext cx="2154174" cy="276605"/>
            <a:chOff x="278130" y="564642"/>
            <a:chExt cx="2154174" cy="276605"/>
          </a:xfrm>
        </p:grpSpPr>
        <p:pic>
          <p:nvPicPr>
            <p:cNvPr id="118" name="Google Shape;11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608" y="579120"/>
              <a:ext cx="2139696" cy="262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5"/>
            <p:cNvSpPr/>
            <p:nvPr/>
          </p:nvSpPr>
          <p:spPr>
            <a:xfrm>
              <a:off x="278130" y="564642"/>
              <a:ext cx="2129155" cy="251460"/>
            </a:xfrm>
            <a:custGeom>
              <a:rect b="b" l="l" r="r" t="t"/>
              <a:pathLst>
                <a:path extrusionOk="0" h="251459" w="2129155">
                  <a:moveTo>
                    <a:pt x="2129028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2129028" y="251459"/>
                  </a:lnTo>
                  <a:lnTo>
                    <a:pt x="21290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78130" y="564642"/>
              <a:ext cx="2129155" cy="251460"/>
            </a:xfrm>
            <a:custGeom>
              <a:rect b="b" l="l" r="r" t="t"/>
              <a:pathLst>
                <a:path extrusionOk="0" h="251459" w="2129155">
                  <a:moveTo>
                    <a:pt x="0" y="251459"/>
                  </a:moveTo>
                  <a:lnTo>
                    <a:pt x="2129028" y="251459"/>
                  </a:lnTo>
                  <a:lnTo>
                    <a:pt x="2129028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5"/>
          <p:cNvSpPr txBox="1"/>
          <p:nvPr/>
        </p:nvSpPr>
        <p:spPr>
          <a:xfrm>
            <a:off x="278130" y="564642"/>
            <a:ext cx="2129155" cy="251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34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departments;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813308" y="161670"/>
            <a:ext cx="11760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All Columns</a:t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271272" y="593598"/>
            <a:ext cx="2144268" cy="957833"/>
            <a:chOff x="271272" y="593598"/>
            <a:chExt cx="2144268" cy="957833"/>
          </a:xfrm>
        </p:grpSpPr>
        <p:sp>
          <p:nvSpPr>
            <p:cNvPr id="124" name="Google Shape;124;p5"/>
            <p:cNvSpPr/>
            <p:nvPr/>
          </p:nvSpPr>
          <p:spPr>
            <a:xfrm>
              <a:off x="585978" y="593598"/>
              <a:ext cx="105410" cy="96520"/>
            </a:xfrm>
            <a:custGeom>
              <a:rect b="b" l="l" r="r" t="t"/>
              <a:pathLst>
                <a:path extrusionOk="0" h="96520" w="105409">
                  <a:moveTo>
                    <a:pt x="0" y="96011"/>
                  </a:moveTo>
                  <a:lnTo>
                    <a:pt x="105156" y="96011"/>
                  </a:lnTo>
                  <a:lnTo>
                    <a:pt x="105156" y="0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1272" y="868680"/>
              <a:ext cx="2144268" cy="682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0"/>
          <p:cNvSpPr txBox="1"/>
          <p:nvPr/>
        </p:nvSpPr>
        <p:spPr>
          <a:xfrm>
            <a:off x="157988" y="2022094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50"/>
          <p:cNvGrpSpPr/>
          <p:nvPr/>
        </p:nvGrpSpPr>
        <p:grpSpPr>
          <a:xfrm>
            <a:off x="281178" y="476250"/>
            <a:ext cx="2167890" cy="307085"/>
            <a:chOff x="281178" y="476250"/>
            <a:chExt cx="2167890" cy="307085"/>
          </a:xfrm>
        </p:grpSpPr>
        <p:pic>
          <p:nvPicPr>
            <p:cNvPr id="773" name="Google Shape;773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490728"/>
              <a:ext cx="2153412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4" name="Google Shape;774;p50"/>
            <p:cNvSpPr/>
            <p:nvPr/>
          </p:nvSpPr>
          <p:spPr>
            <a:xfrm>
              <a:off x="281178" y="476250"/>
              <a:ext cx="2143125" cy="281940"/>
            </a:xfrm>
            <a:custGeom>
              <a:rect b="b" l="l" r="r" t="t"/>
              <a:pathLst>
                <a:path extrusionOk="0" h="281940" w="2143125">
                  <a:moveTo>
                    <a:pt x="0" y="281940"/>
                  </a:moveTo>
                  <a:lnTo>
                    <a:pt x="2142743" y="281940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50"/>
          <p:cNvSpPr txBox="1"/>
          <p:nvPr/>
        </p:nvSpPr>
        <p:spPr>
          <a:xfrm>
            <a:off x="760603" y="161670"/>
            <a:ext cx="12846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Sorting by Column Alias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6" name="Google Shape;776;p50"/>
          <p:cNvGraphicFramePr/>
          <p:nvPr/>
        </p:nvGraphicFramePr>
        <p:xfrm>
          <a:off x="277368" y="489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1725300"/>
                <a:gridCol w="274325"/>
                <a:gridCol w="143500"/>
              </a:tblGrid>
              <a:tr h="92700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last_name, salary*12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annsal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172075">
                <a:tc gridSpan="3"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9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 BY annsal;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777" name="Google Shape;777;p50"/>
          <p:cNvSpPr/>
          <p:nvPr/>
        </p:nvSpPr>
        <p:spPr>
          <a:xfrm>
            <a:off x="669798" y="646938"/>
            <a:ext cx="274320" cy="91440"/>
          </a:xfrm>
          <a:custGeom>
            <a:rect b="b" l="l" r="r" t="t"/>
            <a:pathLst>
              <a:path extrusionOk="0" h="91440" w="274319">
                <a:moveTo>
                  <a:pt x="0" y="91440"/>
                </a:moveTo>
                <a:lnTo>
                  <a:pt x="274320" y="91440"/>
                </a:lnTo>
                <a:lnTo>
                  <a:pt x="27432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0"/>
          <p:cNvSpPr txBox="1"/>
          <p:nvPr/>
        </p:nvSpPr>
        <p:spPr>
          <a:xfrm>
            <a:off x="265938" y="153504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16" y="865632"/>
            <a:ext cx="2148840" cy="72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416" y="1659636"/>
            <a:ext cx="2161031" cy="7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1"/>
          <p:cNvSpPr txBox="1"/>
          <p:nvPr/>
        </p:nvSpPr>
        <p:spPr>
          <a:xfrm>
            <a:off x="15737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1-59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1"/>
          <p:cNvSpPr txBox="1"/>
          <p:nvPr/>
        </p:nvSpPr>
        <p:spPr>
          <a:xfrm>
            <a:off x="278384" y="485647"/>
            <a:ext cx="204025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order of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is the order of sort.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p51"/>
          <p:cNvGrpSpPr/>
          <p:nvPr/>
        </p:nvGrpSpPr>
        <p:grpSpPr>
          <a:xfrm>
            <a:off x="390906" y="621029"/>
            <a:ext cx="2212086" cy="305562"/>
            <a:chOff x="390906" y="621029"/>
            <a:chExt cx="2212086" cy="305562"/>
          </a:xfrm>
        </p:grpSpPr>
        <p:pic>
          <p:nvPicPr>
            <p:cNvPr id="789" name="Google Shape;78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5384" y="635507"/>
              <a:ext cx="2197608" cy="2910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51"/>
            <p:cNvSpPr/>
            <p:nvPr/>
          </p:nvSpPr>
          <p:spPr>
            <a:xfrm>
              <a:off x="390906" y="621029"/>
              <a:ext cx="2186940" cy="280670"/>
            </a:xfrm>
            <a:custGeom>
              <a:rect b="b" l="l" r="r" t="t"/>
              <a:pathLst>
                <a:path extrusionOk="0" h="280669" w="2186940">
                  <a:moveTo>
                    <a:pt x="0" y="280415"/>
                  </a:moveTo>
                  <a:lnTo>
                    <a:pt x="2186940" y="280415"/>
                  </a:lnTo>
                  <a:lnTo>
                    <a:pt x="2186940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791" name="Google Shape;791;p51"/>
          <p:cNvGraphicFramePr/>
          <p:nvPr/>
        </p:nvGraphicFramePr>
        <p:xfrm>
          <a:off x="390906" y="621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{C1B4E923-DA3D-49C8-A523-A54A75102FEC}</a:tableStyleId>
              </a:tblPr>
              <a:tblGrid>
                <a:gridCol w="30475"/>
                <a:gridCol w="1477000"/>
                <a:gridCol w="680075"/>
              </a:tblGrid>
              <a:tr h="176525">
                <a:tc gridSpan="3">
                  <a:txBody>
                    <a:bodyPr/>
                    <a:lstStyle/>
                    <a:p>
                      <a:pPr indent="0" lvl="0" marL="34290" marR="5124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department_id,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 BY department_id, salary DESC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92" name="Google Shape;792;p51"/>
          <p:cNvSpPr txBox="1"/>
          <p:nvPr>
            <p:ph type="title"/>
          </p:nvPr>
        </p:nvSpPr>
        <p:spPr>
          <a:xfrm>
            <a:off x="648716" y="162305"/>
            <a:ext cx="15068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by Multiple Columns</a:t>
            </a:r>
            <a:endParaRPr/>
          </a:p>
        </p:txBody>
      </p:sp>
      <p:sp>
        <p:nvSpPr>
          <p:cNvPr id="793" name="Google Shape;793;p51"/>
          <p:cNvSpPr txBox="1"/>
          <p:nvPr/>
        </p:nvSpPr>
        <p:spPr>
          <a:xfrm>
            <a:off x="278384" y="1462035"/>
            <a:ext cx="18745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0" lvl="0" marL="1155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6153"/>
              </a:lnSpc>
              <a:spcBef>
                <a:spcPts val="6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sort by a column that is not in the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144" y="949451"/>
            <a:ext cx="215188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144" y="1636775"/>
            <a:ext cx="2161032" cy="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2"/>
          <p:cNvSpPr txBox="1"/>
          <p:nvPr/>
        </p:nvSpPr>
        <p:spPr>
          <a:xfrm>
            <a:off x="157988" y="2022729"/>
            <a:ext cx="1187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1-60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52"/>
          <p:cNvGrpSpPr/>
          <p:nvPr/>
        </p:nvGrpSpPr>
        <p:grpSpPr>
          <a:xfrm>
            <a:off x="296418" y="1315973"/>
            <a:ext cx="2379726" cy="390905"/>
            <a:chOff x="296418" y="1315973"/>
            <a:chExt cx="2379726" cy="390905"/>
          </a:xfrm>
        </p:grpSpPr>
        <p:pic>
          <p:nvPicPr>
            <p:cNvPr id="803" name="Google Shape;80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896" y="1330451"/>
              <a:ext cx="2365248" cy="376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Google Shape;804;p52"/>
            <p:cNvSpPr/>
            <p:nvPr/>
          </p:nvSpPr>
          <p:spPr>
            <a:xfrm>
              <a:off x="296418" y="1315973"/>
              <a:ext cx="2354580" cy="365760"/>
            </a:xfrm>
            <a:custGeom>
              <a:rect b="b" l="l" r="r" t="t"/>
              <a:pathLst>
                <a:path extrusionOk="0" h="365760" w="2354580">
                  <a:moveTo>
                    <a:pt x="23545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54579" y="365760"/>
                  </a:lnTo>
                  <a:lnTo>
                    <a:pt x="235457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296418" y="1315973"/>
              <a:ext cx="2354580" cy="365760"/>
            </a:xfrm>
            <a:custGeom>
              <a:rect b="b" l="l" r="r" t="t"/>
              <a:pathLst>
                <a:path extrusionOk="0" h="365760" w="2354580">
                  <a:moveTo>
                    <a:pt x="0" y="365760"/>
                  </a:moveTo>
                  <a:lnTo>
                    <a:pt x="2354579" y="365760"/>
                  </a:lnTo>
                  <a:lnTo>
                    <a:pt x="235457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6" name="Google Shape;806;p52"/>
          <p:cNvSpPr txBox="1"/>
          <p:nvPr>
            <p:ph type="title"/>
          </p:nvPr>
        </p:nvSpPr>
        <p:spPr>
          <a:xfrm>
            <a:off x="1141603" y="162305"/>
            <a:ext cx="5257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807" name="Google Shape;807;p52"/>
          <p:cNvSpPr txBox="1"/>
          <p:nvPr/>
        </p:nvSpPr>
        <p:spPr>
          <a:xfrm>
            <a:off x="307594" y="1310766"/>
            <a:ext cx="27813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FROM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52"/>
          <p:cNvSpPr txBox="1"/>
          <p:nvPr/>
        </p:nvSpPr>
        <p:spPr>
          <a:xfrm>
            <a:off x="769088" y="1310766"/>
            <a:ext cx="186817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*|{[DISTINCT]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column|expression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],...}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3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52"/>
          <p:cNvSpPr txBox="1"/>
          <p:nvPr/>
        </p:nvSpPr>
        <p:spPr>
          <a:xfrm>
            <a:off x="320294" y="1478406"/>
            <a:ext cx="1898014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condition(s)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[ORDER BY {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column, expr, alias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[ASC|DESC]];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52"/>
          <p:cNvSpPr txBox="1"/>
          <p:nvPr/>
        </p:nvSpPr>
        <p:spPr>
          <a:xfrm>
            <a:off x="279019" y="490219"/>
            <a:ext cx="2103755" cy="760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lesson, you should have learned how to: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restrict rows of output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comparison conditions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 the logical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sort rows of output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2"/>
          <p:cNvSpPr/>
          <p:nvPr/>
        </p:nvSpPr>
        <p:spPr>
          <a:xfrm>
            <a:off x="396725" y="762257"/>
            <a:ext cx="2015541" cy="273653"/>
          </a:xfrm>
          <a:custGeom>
            <a:rect b="b" l="l" r="r" t="t"/>
            <a:pathLst>
              <a:path extrusionOk="0" h="165100" w="1849120">
                <a:moveTo>
                  <a:pt x="0" y="164592"/>
                </a:moveTo>
                <a:lnTo>
                  <a:pt x="1848612" y="164592"/>
                </a:lnTo>
                <a:lnTo>
                  <a:pt x="1848612" y="0"/>
                </a:lnTo>
                <a:lnTo>
                  <a:pt x="0" y="0"/>
                </a:lnTo>
                <a:lnTo>
                  <a:pt x="0" y="164592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57988" y="2022094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285750" y="564642"/>
            <a:ext cx="2152650" cy="276605"/>
            <a:chOff x="285750" y="564642"/>
            <a:chExt cx="2152650" cy="276605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579120"/>
              <a:ext cx="2138172" cy="262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285750" y="564642"/>
              <a:ext cx="2127885" cy="251460"/>
            </a:xfrm>
            <a:custGeom>
              <a:rect b="b" l="l" r="r" t="t"/>
              <a:pathLst>
                <a:path extrusionOk="0" h="251459" w="2127885">
                  <a:moveTo>
                    <a:pt x="2127504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2127504" y="251459"/>
                  </a:lnTo>
                  <a:lnTo>
                    <a:pt x="21275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85750" y="564642"/>
              <a:ext cx="2127885" cy="251460"/>
            </a:xfrm>
            <a:custGeom>
              <a:rect b="b" l="l" r="r" t="t"/>
              <a:pathLst>
                <a:path extrusionOk="0" h="251459" w="2127885">
                  <a:moveTo>
                    <a:pt x="0" y="251459"/>
                  </a:moveTo>
                  <a:lnTo>
                    <a:pt x="2127504" y="251459"/>
                  </a:lnTo>
                  <a:lnTo>
                    <a:pt x="2127504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6"/>
          <p:cNvSpPr txBox="1"/>
          <p:nvPr>
            <p:ph type="title"/>
          </p:nvPr>
        </p:nvSpPr>
        <p:spPr>
          <a:xfrm>
            <a:off x="672211" y="161670"/>
            <a:ext cx="14592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Specific Columns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587502" y="596646"/>
            <a:ext cx="1127760" cy="9779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department_id, location_id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85750" y="564642"/>
            <a:ext cx="2127885" cy="251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24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departments;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88" y="871728"/>
            <a:ext cx="2144268" cy="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157378" y="2022729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766063" y="162305"/>
            <a:ext cx="12725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SQL Statements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284784" y="544413"/>
            <a:ext cx="1995805" cy="773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statements are not case sensitive.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statements can be on one or more lines.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9685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Keywords cannot be abbreviated or split  across lines.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Clauses are usually placed on separate lines.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Indents are used to enhance readability.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157988" y="2022729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724027" y="162305"/>
            <a:ext cx="1355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Heading Defaults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285369" y="521243"/>
            <a:ext cx="1985645" cy="9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heading justification: Center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heading display: Uppercase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5080" rtl="0" algn="l">
              <a:lnSpc>
                <a:spcPct val="118333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and Date column headings are left-  justified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column headings are right-justified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heading display: Uppercase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157378" y="2022094"/>
            <a:ext cx="9334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>
            <p:ph type="title"/>
          </p:nvPr>
        </p:nvSpPr>
        <p:spPr>
          <a:xfrm>
            <a:off x="778256" y="161670"/>
            <a:ext cx="12477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Expressions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284784" y="551815"/>
            <a:ext cx="205105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expressions with number and date data by  using arithmetic operators.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621030" y="893826"/>
            <a:ext cx="1594358" cy="746760"/>
            <a:chOff x="621030" y="893826"/>
            <a:chExt cx="1594358" cy="746760"/>
          </a:xfrm>
        </p:grpSpPr>
        <p:sp>
          <p:nvSpPr>
            <p:cNvPr id="165" name="Google Shape;165;p9"/>
            <p:cNvSpPr/>
            <p:nvPr/>
          </p:nvSpPr>
          <p:spPr>
            <a:xfrm>
              <a:off x="621030" y="893826"/>
              <a:ext cx="398145" cy="746760"/>
            </a:xfrm>
            <a:custGeom>
              <a:rect b="b" l="l" r="r" t="t"/>
              <a:pathLst>
                <a:path extrusionOk="0" h="746760" w="398144">
                  <a:moveTo>
                    <a:pt x="397764" y="0"/>
                  </a:moveTo>
                  <a:lnTo>
                    <a:pt x="0" y="0"/>
                  </a:lnTo>
                  <a:lnTo>
                    <a:pt x="0" y="746759"/>
                  </a:lnTo>
                  <a:lnTo>
                    <a:pt x="397764" y="746759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21030" y="893826"/>
              <a:ext cx="398145" cy="746760"/>
            </a:xfrm>
            <a:custGeom>
              <a:rect b="b" l="l" r="r" t="t"/>
              <a:pathLst>
                <a:path extrusionOk="0" h="746760" w="398144">
                  <a:moveTo>
                    <a:pt x="0" y="746759"/>
                  </a:moveTo>
                  <a:lnTo>
                    <a:pt x="397764" y="746759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7467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020318" y="893826"/>
              <a:ext cx="1195070" cy="746760"/>
            </a:xfrm>
            <a:custGeom>
              <a:rect b="b" l="l" r="r" t="t"/>
              <a:pathLst>
                <a:path extrusionOk="0" h="746760" w="1195070">
                  <a:moveTo>
                    <a:pt x="1194816" y="0"/>
                  </a:moveTo>
                  <a:lnTo>
                    <a:pt x="0" y="0"/>
                  </a:lnTo>
                  <a:lnTo>
                    <a:pt x="0" y="746759"/>
                  </a:lnTo>
                  <a:lnTo>
                    <a:pt x="1194816" y="746759"/>
                  </a:lnTo>
                  <a:lnTo>
                    <a:pt x="1194816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020318" y="893826"/>
              <a:ext cx="1195070" cy="746760"/>
            </a:xfrm>
            <a:custGeom>
              <a:rect b="b" l="l" r="r" t="t"/>
              <a:pathLst>
                <a:path extrusionOk="0" h="746760" w="1195070">
                  <a:moveTo>
                    <a:pt x="0" y="746759"/>
                  </a:moveTo>
                  <a:lnTo>
                    <a:pt x="1194816" y="74675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467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9"/>
          <p:cNvSpPr txBox="1"/>
          <p:nvPr/>
        </p:nvSpPr>
        <p:spPr>
          <a:xfrm>
            <a:off x="621030" y="901446"/>
            <a:ext cx="1594485" cy="715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    Description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	Add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669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	Subtract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Multiply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4625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	Divide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9"/>
          <p:cNvGrpSpPr/>
          <p:nvPr/>
        </p:nvGrpSpPr>
        <p:grpSpPr>
          <a:xfrm>
            <a:off x="617220" y="1024128"/>
            <a:ext cx="1601215" cy="461137"/>
            <a:chOff x="617220" y="1024128"/>
            <a:chExt cx="1601215" cy="461137"/>
          </a:xfrm>
        </p:grpSpPr>
        <p:sp>
          <p:nvSpPr>
            <p:cNvPr id="171" name="Google Shape;171;p9"/>
            <p:cNvSpPr/>
            <p:nvPr/>
          </p:nvSpPr>
          <p:spPr>
            <a:xfrm>
              <a:off x="617220" y="1024128"/>
              <a:ext cx="1592580" cy="3175"/>
            </a:xfrm>
            <a:custGeom>
              <a:rect b="b" l="l" r="r" t="t"/>
              <a:pathLst>
                <a:path extrusionOk="0" h="3175" w="1592580">
                  <a:moveTo>
                    <a:pt x="0" y="3048"/>
                  </a:moveTo>
                  <a:lnTo>
                    <a:pt x="1592580" y="0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19505" y="1177290"/>
              <a:ext cx="1598930" cy="307975"/>
            </a:xfrm>
            <a:custGeom>
              <a:rect b="b" l="l" r="r" t="t"/>
              <a:pathLst>
                <a:path extrusionOk="0" h="307975" w="1598930">
                  <a:moveTo>
                    <a:pt x="0" y="155448"/>
                  </a:moveTo>
                  <a:lnTo>
                    <a:pt x="1594104" y="155448"/>
                  </a:lnTo>
                </a:path>
                <a:path extrusionOk="0" h="307975" w="1598930">
                  <a:moveTo>
                    <a:pt x="1524" y="0"/>
                  </a:moveTo>
                  <a:lnTo>
                    <a:pt x="1598676" y="0"/>
                  </a:lnTo>
                </a:path>
                <a:path extrusionOk="0" h="307975" w="1598930">
                  <a:moveTo>
                    <a:pt x="1524" y="307848"/>
                  </a:moveTo>
                  <a:lnTo>
                    <a:pt x="1594104" y="30784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