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2108200" cx="2806700"/>
  <p:notesSz cx="2108200" cy="28067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i10tK5OQ1M/JAI2r5F52S0dv7x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73F7FE-106B-4C63-A126-835BC2EB0473}">
  <a:tblStyle styleId="{7E73F7FE-106B-4C63-A126-835BC2EB047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1"/>
            <a:ext cx="913394" cy="141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93614" y="1"/>
            <a:ext cx="914586" cy="141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2665098"/>
            <a:ext cx="913394" cy="1416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93614" y="2665098"/>
            <a:ext cx="914586" cy="1416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9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0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1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2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3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4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5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5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990c67541_0_0:notes"/>
          <p:cNvSpPr/>
          <p:nvPr>
            <p:ph idx="2" type="sldImg"/>
          </p:nvPr>
        </p:nvSpPr>
        <p:spPr>
          <a:xfrm>
            <a:off x="425450" y="350838"/>
            <a:ext cx="1257300" cy="94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990c67541_0_0:notes"/>
          <p:cNvSpPr txBox="1"/>
          <p:nvPr>
            <p:ph idx="1" type="body"/>
          </p:nvPr>
        </p:nvSpPr>
        <p:spPr>
          <a:xfrm>
            <a:off x="211059" y="1350514"/>
            <a:ext cx="1686000" cy="110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0990c67541_0_0:notes"/>
          <p:cNvSpPr txBox="1"/>
          <p:nvPr>
            <p:ph idx="12" type="sldNum"/>
          </p:nvPr>
        </p:nvSpPr>
        <p:spPr>
          <a:xfrm>
            <a:off x="1193614" y="2665098"/>
            <a:ext cx="914700" cy="14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/>
          <p:nvPr>
            <p:ph type="title"/>
          </p:nvPr>
        </p:nvSpPr>
        <p:spPr>
          <a:xfrm>
            <a:off x="690499" y="162305"/>
            <a:ext cx="1432051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690499" y="162305"/>
            <a:ext cx="1432051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278129" y="867156"/>
            <a:ext cx="2367280" cy="680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/>
          <p:nvPr>
            <p:ph type="ctrTitle"/>
          </p:nvPr>
        </p:nvSpPr>
        <p:spPr>
          <a:xfrm>
            <a:off x="763016" y="160781"/>
            <a:ext cx="1287017" cy="1574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" type="subTitle"/>
          </p:nvPr>
        </p:nvSpPr>
        <p:spPr>
          <a:xfrm>
            <a:off x="421957" y="1180592"/>
            <a:ext cx="196913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/>
          <p:nvPr>
            <p:ph type="title"/>
          </p:nvPr>
        </p:nvSpPr>
        <p:spPr>
          <a:xfrm>
            <a:off x="690499" y="162305"/>
            <a:ext cx="1432051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" type="body"/>
          </p:nvPr>
        </p:nvSpPr>
        <p:spPr>
          <a:xfrm>
            <a:off x="140652" y="484886"/>
            <a:ext cx="1223676" cy="1391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2" type="body"/>
          </p:nvPr>
        </p:nvSpPr>
        <p:spPr>
          <a:xfrm>
            <a:off x="1448720" y="484886"/>
            <a:ext cx="1223676" cy="1391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0" y="0"/>
            <a:ext cx="2811780" cy="2108200"/>
          </a:xfrm>
          <a:custGeom>
            <a:rect b="b" l="l" r="r" t="t"/>
            <a:pathLst>
              <a:path extrusionOk="0" h="2108200" w="2811780">
                <a:moveTo>
                  <a:pt x="2811780" y="0"/>
                </a:moveTo>
                <a:lnTo>
                  <a:pt x="0" y="0"/>
                </a:lnTo>
                <a:lnTo>
                  <a:pt x="0" y="2107692"/>
                </a:lnTo>
                <a:lnTo>
                  <a:pt x="2811780" y="2107692"/>
                </a:lnTo>
                <a:lnTo>
                  <a:pt x="281178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6"/>
          <p:cNvSpPr txBox="1"/>
          <p:nvPr>
            <p:ph type="title"/>
          </p:nvPr>
        </p:nvSpPr>
        <p:spPr>
          <a:xfrm>
            <a:off x="690499" y="162305"/>
            <a:ext cx="1432051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6"/>
          <p:cNvSpPr txBox="1"/>
          <p:nvPr>
            <p:ph idx="1" type="body"/>
          </p:nvPr>
        </p:nvSpPr>
        <p:spPr>
          <a:xfrm>
            <a:off x="278129" y="867156"/>
            <a:ext cx="2367280" cy="680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6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image" Target="../media/image20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Relationship Id="rId5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30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/>
          <p:nvPr>
            <p:ph type="title"/>
          </p:nvPr>
        </p:nvSpPr>
        <p:spPr>
          <a:xfrm>
            <a:off x="1119632" y="255523"/>
            <a:ext cx="56642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>
                <a:solidFill>
                  <a:srgbClr val="95959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8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1093978" y="819150"/>
            <a:ext cx="62293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Subqueries</a:t>
            </a:r>
            <a:endParaRPr sz="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1-184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9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0" name="Google Shape;190;p9"/>
          <p:cNvGrpSpPr/>
          <p:nvPr/>
        </p:nvGrpSpPr>
        <p:grpSpPr>
          <a:xfrm>
            <a:off x="299466" y="1023365"/>
            <a:ext cx="2324861" cy="678941"/>
            <a:chOff x="299466" y="1023365"/>
            <a:chExt cx="2324861" cy="678941"/>
          </a:xfrm>
        </p:grpSpPr>
        <p:pic>
          <p:nvPicPr>
            <p:cNvPr id="191" name="Google Shape;191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3944" y="1037843"/>
              <a:ext cx="2310383" cy="6644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" name="Google Shape;192;p9"/>
            <p:cNvSpPr/>
            <p:nvPr/>
          </p:nvSpPr>
          <p:spPr>
            <a:xfrm>
              <a:off x="299466" y="1023365"/>
              <a:ext cx="2299970" cy="654050"/>
            </a:xfrm>
            <a:custGeom>
              <a:rect b="b" l="l" r="r" t="t"/>
              <a:pathLst>
                <a:path extrusionOk="0" h="654050" w="2299970">
                  <a:moveTo>
                    <a:pt x="2299716" y="0"/>
                  </a:moveTo>
                  <a:lnTo>
                    <a:pt x="0" y="0"/>
                  </a:lnTo>
                  <a:lnTo>
                    <a:pt x="0" y="653795"/>
                  </a:lnTo>
                  <a:lnTo>
                    <a:pt x="2299716" y="653795"/>
                  </a:lnTo>
                  <a:lnTo>
                    <a:pt x="2299716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299466" y="1023365"/>
              <a:ext cx="2299970" cy="654050"/>
            </a:xfrm>
            <a:custGeom>
              <a:rect b="b" l="l" r="r" t="t"/>
              <a:pathLst>
                <a:path extrusionOk="0" h="654050" w="2299970">
                  <a:moveTo>
                    <a:pt x="0" y="653795"/>
                  </a:moveTo>
                  <a:lnTo>
                    <a:pt x="2299716" y="653795"/>
                  </a:lnTo>
                  <a:lnTo>
                    <a:pt x="2299716" y="0"/>
                  </a:lnTo>
                  <a:lnTo>
                    <a:pt x="0" y="0"/>
                  </a:lnTo>
                  <a:lnTo>
                    <a:pt x="0" y="65379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9"/>
          <p:cNvSpPr txBox="1"/>
          <p:nvPr>
            <p:ph type="title"/>
          </p:nvPr>
        </p:nvSpPr>
        <p:spPr>
          <a:xfrm>
            <a:off x="449707" y="154686"/>
            <a:ext cx="190627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HAVING </a:t>
            </a:r>
            <a:r>
              <a:rPr lang="en-US"/>
              <a:t>Clause with Subqueries</a:t>
            </a:r>
            <a:endParaRPr/>
          </a:p>
        </p:txBody>
      </p:sp>
      <p:sp>
        <p:nvSpPr>
          <p:cNvPr id="195" name="Google Shape;195;p9"/>
          <p:cNvSpPr txBox="1"/>
          <p:nvPr/>
        </p:nvSpPr>
        <p:spPr>
          <a:xfrm>
            <a:off x="285369" y="552703"/>
            <a:ext cx="2168525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Oracle server executes subqueries first.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Oracle server returns results into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HAVING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clause of the main query.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9"/>
          <p:cNvSpPr txBox="1"/>
          <p:nvPr/>
        </p:nvSpPr>
        <p:spPr>
          <a:xfrm>
            <a:off x="344805" y="1046480"/>
            <a:ext cx="1492250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department_id, MIN(salary)  FROM	employees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9"/>
          <p:cNvSpPr txBox="1"/>
          <p:nvPr/>
        </p:nvSpPr>
        <p:spPr>
          <a:xfrm>
            <a:off x="344805" y="1214119"/>
            <a:ext cx="946785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GROUP BY department_id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9"/>
          <p:cNvSpPr txBox="1"/>
          <p:nvPr/>
        </p:nvSpPr>
        <p:spPr>
          <a:xfrm>
            <a:off x="344424" y="1325879"/>
            <a:ext cx="861694" cy="8255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HAVING MIN(salary)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9"/>
          <p:cNvSpPr txBox="1"/>
          <p:nvPr/>
        </p:nvSpPr>
        <p:spPr>
          <a:xfrm>
            <a:off x="1223699" y="1297940"/>
            <a:ext cx="67945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9"/>
          <p:cNvSpPr txBox="1"/>
          <p:nvPr/>
        </p:nvSpPr>
        <p:spPr>
          <a:xfrm>
            <a:off x="1308354" y="1381759"/>
            <a:ext cx="1198245" cy="278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43180" lvl="0" marL="55244" marR="382270" rtl="0" algn="l">
              <a:lnSpc>
                <a:spcPct val="10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(SELECT MIN(salary)  FROM employees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524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department_id = 50);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01" name="Google Shape;201;p9"/>
          <p:cNvGrpSpPr/>
          <p:nvPr/>
        </p:nvGrpSpPr>
        <p:grpSpPr>
          <a:xfrm>
            <a:off x="1318260" y="1307591"/>
            <a:ext cx="1132840" cy="347853"/>
            <a:chOff x="1318260" y="1307591"/>
            <a:chExt cx="1132840" cy="347853"/>
          </a:xfrm>
        </p:grpSpPr>
        <p:sp>
          <p:nvSpPr>
            <p:cNvPr id="202" name="Google Shape;202;p9"/>
            <p:cNvSpPr/>
            <p:nvPr/>
          </p:nvSpPr>
          <p:spPr>
            <a:xfrm>
              <a:off x="1318260" y="1402079"/>
              <a:ext cx="1132840" cy="253365"/>
            </a:xfrm>
            <a:custGeom>
              <a:rect b="b" l="l" r="r" t="t"/>
              <a:pathLst>
                <a:path extrusionOk="0" h="253364" w="1132839">
                  <a:moveTo>
                    <a:pt x="0" y="252983"/>
                  </a:moveTo>
                  <a:lnTo>
                    <a:pt x="1132331" y="252983"/>
                  </a:lnTo>
                  <a:lnTo>
                    <a:pt x="1132331" y="0"/>
                  </a:lnTo>
                  <a:lnTo>
                    <a:pt x="0" y="0"/>
                  </a:lnTo>
                  <a:lnTo>
                    <a:pt x="0" y="252983"/>
                  </a:lnTo>
                  <a:close/>
                </a:path>
              </a:pathLst>
            </a:custGeom>
            <a:noFill/>
            <a:ln cap="flat" cmpd="sng" w="952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3" name="Google Shape;203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63980" y="1307591"/>
              <a:ext cx="911351" cy="2209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" name="Google Shape;204;p9"/>
            <p:cNvSpPr/>
            <p:nvPr/>
          </p:nvSpPr>
          <p:spPr>
            <a:xfrm>
              <a:off x="1398905" y="1329562"/>
              <a:ext cx="871855" cy="194310"/>
            </a:xfrm>
            <a:custGeom>
              <a:rect b="b" l="l" r="r" t="t"/>
              <a:pathLst>
                <a:path extrusionOk="0" h="194309" w="871855">
                  <a:moveTo>
                    <a:pt x="870514" y="181737"/>
                  </a:moveTo>
                  <a:lnTo>
                    <a:pt x="862711" y="181737"/>
                  </a:lnTo>
                  <a:lnTo>
                    <a:pt x="862838" y="182499"/>
                  </a:lnTo>
                  <a:lnTo>
                    <a:pt x="863473" y="190246"/>
                  </a:lnTo>
                  <a:lnTo>
                    <a:pt x="863726" y="192405"/>
                  </a:lnTo>
                  <a:lnTo>
                    <a:pt x="865632" y="194056"/>
                  </a:lnTo>
                  <a:lnTo>
                    <a:pt x="867663" y="193802"/>
                  </a:lnTo>
                  <a:lnTo>
                    <a:pt x="869823" y="193675"/>
                  </a:lnTo>
                  <a:lnTo>
                    <a:pt x="871474" y="191769"/>
                  </a:lnTo>
                  <a:lnTo>
                    <a:pt x="871220" y="189611"/>
                  </a:lnTo>
                  <a:lnTo>
                    <a:pt x="870514" y="181737"/>
                  </a:lnTo>
                  <a:close/>
                </a:path>
                <a:path extrusionOk="0" h="194309" w="871855">
                  <a:moveTo>
                    <a:pt x="862754" y="182217"/>
                  </a:moveTo>
                  <a:lnTo>
                    <a:pt x="862779" y="182499"/>
                  </a:lnTo>
                  <a:lnTo>
                    <a:pt x="862754" y="182217"/>
                  </a:lnTo>
                  <a:close/>
                </a:path>
                <a:path extrusionOk="0" h="194309" w="871855">
                  <a:moveTo>
                    <a:pt x="868473" y="173990"/>
                  </a:moveTo>
                  <a:lnTo>
                    <a:pt x="860298" y="173990"/>
                  </a:lnTo>
                  <a:lnTo>
                    <a:pt x="860551" y="174625"/>
                  </a:lnTo>
                  <a:lnTo>
                    <a:pt x="862754" y="182217"/>
                  </a:lnTo>
                  <a:lnTo>
                    <a:pt x="862711" y="181737"/>
                  </a:lnTo>
                  <a:lnTo>
                    <a:pt x="870514" y="181737"/>
                  </a:lnTo>
                  <a:lnTo>
                    <a:pt x="870458" y="180467"/>
                  </a:lnTo>
                  <a:lnTo>
                    <a:pt x="870331" y="180212"/>
                  </a:lnTo>
                  <a:lnTo>
                    <a:pt x="868473" y="173990"/>
                  </a:lnTo>
                  <a:close/>
                </a:path>
                <a:path extrusionOk="0" h="194309" w="871855">
                  <a:moveTo>
                    <a:pt x="860398" y="174327"/>
                  </a:moveTo>
                  <a:lnTo>
                    <a:pt x="860487" y="174625"/>
                  </a:lnTo>
                  <a:lnTo>
                    <a:pt x="860398" y="174327"/>
                  </a:lnTo>
                  <a:close/>
                </a:path>
                <a:path extrusionOk="0" h="194309" w="871855">
                  <a:moveTo>
                    <a:pt x="860298" y="173990"/>
                  </a:moveTo>
                  <a:lnTo>
                    <a:pt x="860398" y="174327"/>
                  </a:lnTo>
                  <a:lnTo>
                    <a:pt x="860551" y="174625"/>
                  </a:lnTo>
                  <a:lnTo>
                    <a:pt x="860298" y="173990"/>
                  </a:lnTo>
                  <a:close/>
                </a:path>
                <a:path extrusionOk="0" h="194309" w="871855">
                  <a:moveTo>
                    <a:pt x="335025" y="14350"/>
                  </a:moveTo>
                  <a:lnTo>
                    <a:pt x="129412" y="14350"/>
                  </a:lnTo>
                  <a:lnTo>
                    <a:pt x="172974" y="14731"/>
                  </a:lnTo>
                  <a:lnTo>
                    <a:pt x="244094" y="16891"/>
                  </a:lnTo>
                  <a:lnTo>
                    <a:pt x="313309" y="20574"/>
                  </a:lnTo>
                  <a:lnTo>
                    <a:pt x="379857" y="25907"/>
                  </a:lnTo>
                  <a:lnTo>
                    <a:pt x="443738" y="32638"/>
                  </a:lnTo>
                  <a:lnTo>
                    <a:pt x="504571" y="40640"/>
                  </a:lnTo>
                  <a:lnTo>
                    <a:pt x="561721" y="50037"/>
                  </a:lnTo>
                  <a:lnTo>
                    <a:pt x="615061" y="60579"/>
                  </a:lnTo>
                  <a:lnTo>
                    <a:pt x="664210" y="72136"/>
                  </a:lnTo>
                  <a:lnTo>
                    <a:pt x="708787" y="84709"/>
                  </a:lnTo>
                  <a:lnTo>
                    <a:pt x="748538" y="98171"/>
                  </a:lnTo>
                  <a:lnTo>
                    <a:pt x="798068" y="119887"/>
                  </a:lnTo>
                  <a:lnTo>
                    <a:pt x="834517" y="142875"/>
                  </a:lnTo>
                  <a:lnTo>
                    <a:pt x="856614" y="166750"/>
                  </a:lnTo>
                  <a:lnTo>
                    <a:pt x="860398" y="174327"/>
                  </a:lnTo>
                  <a:lnTo>
                    <a:pt x="860298" y="173990"/>
                  </a:lnTo>
                  <a:lnTo>
                    <a:pt x="868473" y="173990"/>
                  </a:lnTo>
                  <a:lnTo>
                    <a:pt x="867790" y="171704"/>
                  </a:lnTo>
                  <a:lnTo>
                    <a:pt x="867663" y="171196"/>
                  </a:lnTo>
                  <a:lnTo>
                    <a:pt x="867537" y="171069"/>
                  </a:lnTo>
                  <a:lnTo>
                    <a:pt x="863092" y="162432"/>
                  </a:lnTo>
                  <a:lnTo>
                    <a:pt x="862964" y="162179"/>
                  </a:lnTo>
                  <a:lnTo>
                    <a:pt x="856614" y="153416"/>
                  </a:lnTo>
                  <a:lnTo>
                    <a:pt x="815594" y="120650"/>
                  </a:lnTo>
                  <a:lnTo>
                    <a:pt x="769365" y="98043"/>
                  </a:lnTo>
                  <a:lnTo>
                    <a:pt x="731774" y="83947"/>
                  </a:lnTo>
                  <a:lnTo>
                    <a:pt x="689101" y="70738"/>
                  </a:lnTo>
                  <a:lnTo>
                    <a:pt x="641985" y="58674"/>
                  </a:lnTo>
                  <a:lnTo>
                    <a:pt x="590296" y="47498"/>
                  </a:lnTo>
                  <a:lnTo>
                    <a:pt x="534670" y="37465"/>
                  </a:lnTo>
                  <a:lnTo>
                    <a:pt x="475488" y="28702"/>
                  </a:lnTo>
                  <a:lnTo>
                    <a:pt x="380492" y="18161"/>
                  </a:lnTo>
                  <a:lnTo>
                    <a:pt x="347472" y="15240"/>
                  </a:lnTo>
                  <a:lnTo>
                    <a:pt x="335025" y="14350"/>
                  </a:lnTo>
                  <a:close/>
                </a:path>
                <a:path extrusionOk="0" h="194309" w="871855">
                  <a:moveTo>
                    <a:pt x="856234" y="166243"/>
                  </a:moveTo>
                  <a:lnTo>
                    <a:pt x="856495" y="166750"/>
                  </a:lnTo>
                  <a:lnTo>
                    <a:pt x="856234" y="166243"/>
                  </a:lnTo>
                  <a:close/>
                </a:path>
                <a:path extrusionOk="0" h="194309" w="871855">
                  <a:moveTo>
                    <a:pt x="38608" y="0"/>
                  </a:moveTo>
                  <a:lnTo>
                    <a:pt x="0" y="13081"/>
                  </a:lnTo>
                  <a:lnTo>
                    <a:pt x="39497" y="23368"/>
                  </a:lnTo>
                  <a:lnTo>
                    <a:pt x="29313" y="16256"/>
                  </a:lnTo>
                  <a:lnTo>
                    <a:pt x="21462" y="16256"/>
                  </a:lnTo>
                  <a:lnTo>
                    <a:pt x="19558" y="14478"/>
                  </a:lnTo>
                  <a:lnTo>
                    <a:pt x="19431" y="10287"/>
                  </a:lnTo>
                  <a:lnTo>
                    <a:pt x="21209" y="8381"/>
                  </a:lnTo>
                  <a:lnTo>
                    <a:pt x="23368" y="8381"/>
                  </a:lnTo>
                  <a:lnTo>
                    <a:pt x="28469" y="8179"/>
                  </a:lnTo>
                  <a:lnTo>
                    <a:pt x="38608" y="0"/>
                  </a:lnTo>
                  <a:close/>
                </a:path>
                <a:path extrusionOk="0" h="194309" w="871855">
                  <a:moveTo>
                    <a:pt x="28469" y="8179"/>
                  </a:moveTo>
                  <a:lnTo>
                    <a:pt x="23368" y="8381"/>
                  </a:lnTo>
                  <a:lnTo>
                    <a:pt x="21209" y="8381"/>
                  </a:lnTo>
                  <a:lnTo>
                    <a:pt x="19431" y="10287"/>
                  </a:lnTo>
                  <a:lnTo>
                    <a:pt x="19558" y="14478"/>
                  </a:lnTo>
                  <a:lnTo>
                    <a:pt x="21462" y="16256"/>
                  </a:lnTo>
                  <a:lnTo>
                    <a:pt x="23622" y="16129"/>
                  </a:lnTo>
                  <a:lnTo>
                    <a:pt x="28882" y="15954"/>
                  </a:lnTo>
                  <a:lnTo>
                    <a:pt x="23495" y="12192"/>
                  </a:lnTo>
                  <a:lnTo>
                    <a:pt x="28469" y="8179"/>
                  </a:lnTo>
                  <a:close/>
                </a:path>
                <a:path extrusionOk="0" h="194309" w="871855">
                  <a:moveTo>
                    <a:pt x="28882" y="15954"/>
                  </a:moveTo>
                  <a:lnTo>
                    <a:pt x="23622" y="16129"/>
                  </a:lnTo>
                  <a:lnTo>
                    <a:pt x="21462" y="16256"/>
                  </a:lnTo>
                  <a:lnTo>
                    <a:pt x="29313" y="16256"/>
                  </a:lnTo>
                  <a:lnTo>
                    <a:pt x="28882" y="15954"/>
                  </a:lnTo>
                  <a:close/>
                </a:path>
                <a:path extrusionOk="0" h="194309" w="871855">
                  <a:moveTo>
                    <a:pt x="129412" y="6477"/>
                  </a:moveTo>
                  <a:lnTo>
                    <a:pt x="42545" y="7619"/>
                  </a:lnTo>
                  <a:lnTo>
                    <a:pt x="28469" y="8179"/>
                  </a:lnTo>
                  <a:lnTo>
                    <a:pt x="23495" y="12192"/>
                  </a:lnTo>
                  <a:lnTo>
                    <a:pt x="28882" y="15954"/>
                  </a:lnTo>
                  <a:lnTo>
                    <a:pt x="42799" y="15493"/>
                  </a:lnTo>
                  <a:lnTo>
                    <a:pt x="85979" y="14605"/>
                  </a:lnTo>
                  <a:lnTo>
                    <a:pt x="335025" y="14350"/>
                  </a:lnTo>
                  <a:lnTo>
                    <a:pt x="313689" y="12827"/>
                  </a:lnTo>
                  <a:lnTo>
                    <a:pt x="279273" y="10794"/>
                  </a:lnTo>
                  <a:lnTo>
                    <a:pt x="244348" y="9143"/>
                  </a:lnTo>
                  <a:lnTo>
                    <a:pt x="173100" y="6985"/>
                  </a:lnTo>
                  <a:lnTo>
                    <a:pt x="129412" y="6477"/>
                  </a:lnTo>
                  <a:close/>
                </a:path>
              </a:pathLst>
            </a:custGeom>
            <a:solidFill>
              <a:srgbClr val="FF505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9"/>
          <p:cNvSpPr txBox="1"/>
          <p:nvPr/>
        </p:nvSpPr>
        <p:spPr>
          <a:xfrm>
            <a:off x="1707642" y="1259839"/>
            <a:ext cx="165735" cy="100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rgbClr val="FF5050"/>
                </a:solidFill>
                <a:latin typeface="Arial"/>
                <a:ea typeface="Arial"/>
                <a:cs typeface="Arial"/>
                <a:sym typeface="Arial"/>
              </a:rPr>
              <a:t>2500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1-185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0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2" name="Google Shape;212;p10"/>
          <p:cNvGrpSpPr/>
          <p:nvPr/>
        </p:nvGrpSpPr>
        <p:grpSpPr>
          <a:xfrm>
            <a:off x="299466" y="656082"/>
            <a:ext cx="2326386" cy="564641"/>
            <a:chOff x="299466" y="656082"/>
            <a:chExt cx="2326386" cy="564641"/>
          </a:xfrm>
        </p:grpSpPr>
        <p:pic>
          <p:nvPicPr>
            <p:cNvPr id="213" name="Google Shape;213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3944" y="670560"/>
              <a:ext cx="2311908" cy="5501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p10"/>
            <p:cNvSpPr/>
            <p:nvPr/>
          </p:nvSpPr>
          <p:spPr>
            <a:xfrm>
              <a:off x="299466" y="656082"/>
              <a:ext cx="2301240" cy="539750"/>
            </a:xfrm>
            <a:custGeom>
              <a:rect b="b" l="l" r="r" t="t"/>
              <a:pathLst>
                <a:path extrusionOk="0" h="539750" w="2301240">
                  <a:moveTo>
                    <a:pt x="2301240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2301240" y="539495"/>
                  </a:lnTo>
                  <a:lnTo>
                    <a:pt x="2301240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0"/>
            <p:cNvSpPr/>
            <p:nvPr/>
          </p:nvSpPr>
          <p:spPr>
            <a:xfrm>
              <a:off x="299466" y="656082"/>
              <a:ext cx="2301240" cy="539750"/>
            </a:xfrm>
            <a:custGeom>
              <a:rect b="b" l="l" r="r" t="t"/>
              <a:pathLst>
                <a:path extrusionOk="0" h="539750" w="2301240">
                  <a:moveTo>
                    <a:pt x="0" y="539495"/>
                  </a:moveTo>
                  <a:lnTo>
                    <a:pt x="2301240" y="539495"/>
                  </a:lnTo>
                  <a:lnTo>
                    <a:pt x="2301240" y="0"/>
                  </a:lnTo>
                  <a:lnTo>
                    <a:pt x="0" y="0"/>
                  </a:lnTo>
                  <a:lnTo>
                    <a:pt x="0" y="53949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10"/>
          <p:cNvSpPr txBox="1"/>
          <p:nvPr/>
        </p:nvSpPr>
        <p:spPr>
          <a:xfrm>
            <a:off x="314045" y="652018"/>
            <a:ext cx="1240790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employee_id, last_name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p10"/>
          <p:cNvSpPr txBox="1"/>
          <p:nvPr/>
        </p:nvSpPr>
        <p:spPr>
          <a:xfrm>
            <a:off x="591312" y="844296"/>
            <a:ext cx="303530" cy="8128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9209" marR="0" rtl="0" algn="l">
              <a:lnSpc>
                <a:spcPct val="10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salary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Google Shape;218;p10"/>
          <p:cNvSpPr txBox="1"/>
          <p:nvPr/>
        </p:nvSpPr>
        <p:spPr>
          <a:xfrm>
            <a:off x="314045" y="735838"/>
            <a:ext cx="696595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employees  WHERE	=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p10"/>
          <p:cNvSpPr txBox="1"/>
          <p:nvPr/>
        </p:nvSpPr>
        <p:spPr>
          <a:xfrm>
            <a:off x="984630" y="903478"/>
            <a:ext cx="319405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3180" lvl="0" marL="55244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(SELECT  FROM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10"/>
          <p:cNvSpPr txBox="1"/>
          <p:nvPr/>
        </p:nvSpPr>
        <p:spPr>
          <a:xfrm>
            <a:off x="1403502" y="903478"/>
            <a:ext cx="485140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635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MIN(salary)  employees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Google Shape;221;p10"/>
          <p:cNvSpPr txBox="1"/>
          <p:nvPr/>
        </p:nvSpPr>
        <p:spPr>
          <a:xfrm>
            <a:off x="1030224" y="1089660"/>
            <a:ext cx="981075" cy="838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525" marR="0" rtl="0" algn="l">
              <a:lnSpc>
                <a:spcPct val="11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GROUP BY department_id)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Google Shape;222;p10"/>
          <p:cNvSpPr txBox="1"/>
          <p:nvPr/>
        </p:nvSpPr>
        <p:spPr>
          <a:xfrm>
            <a:off x="1988498" y="1072642"/>
            <a:ext cx="67945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10"/>
          <p:cNvSpPr txBox="1"/>
          <p:nvPr>
            <p:ph type="title"/>
          </p:nvPr>
        </p:nvSpPr>
        <p:spPr>
          <a:xfrm>
            <a:off x="854455" y="161670"/>
            <a:ext cx="1095375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15240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Wrong  with this Statement?</a:t>
            </a:r>
            <a:endParaRPr/>
          </a:p>
        </p:txBody>
      </p:sp>
      <p:grpSp>
        <p:nvGrpSpPr>
          <p:cNvPr id="224" name="Google Shape;224;p10"/>
          <p:cNvGrpSpPr/>
          <p:nvPr/>
        </p:nvGrpSpPr>
        <p:grpSpPr>
          <a:xfrm>
            <a:off x="302514" y="1259586"/>
            <a:ext cx="2323338" cy="432053"/>
            <a:chOff x="302514" y="1259586"/>
            <a:chExt cx="2323338" cy="432053"/>
          </a:xfrm>
        </p:grpSpPr>
        <p:pic>
          <p:nvPicPr>
            <p:cNvPr id="225" name="Google Shape;225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6992" y="1274064"/>
              <a:ext cx="2308860" cy="417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10"/>
            <p:cNvSpPr/>
            <p:nvPr/>
          </p:nvSpPr>
          <p:spPr>
            <a:xfrm>
              <a:off x="302514" y="1259586"/>
              <a:ext cx="2298700" cy="407034"/>
            </a:xfrm>
            <a:custGeom>
              <a:rect b="b" l="l" r="r" t="t"/>
              <a:pathLst>
                <a:path extrusionOk="0" h="407035" w="2298700">
                  <a:moveTo>
                    <a:pt x="2298192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2298192" y="406908"/>
                  </a:lnTo>
                  <a:lnTo>
                    <a:pt x="229819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0"/>
            <p:cNvSpPr/>
            <p:nvPr/>
          </p:nvSpPr>
          <p:spPr>
            <a:xfrm>
              <a:off x="302514" y="1259586"/>
              <a:ext cx="2298700" cy="407034"/>
            </a:xfrm>
            <a:custGeom>
              <a:rect b="b" l="l" r="r" t="t"/>
              <a:pathLst>
                <a:path extrusionOk="0" h="407035" w="2298700">
                  <a:moveTo>
                    <a:pt x="0" y="406908"/>
                  </a:moveTo>
                  <a:lnTo>
                    <a:pt x="2298192" y="406908"/>
                  </a:lnTo>
                  <a:lnTo>
                    <a:pt x="2298192" y="0"/>
                  </a:lnTo>
                  <a:lnTo>
                    <a:pt x="0" y="0"/>
                  </a:lnTo>
                  <a:lnTo>
                    <a:pt x="0" y="406908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8" name="Google Shape;228;p10"/>
          <p:cNvSpPr txBox="1"/>
          <p:nvPr/>
        </p:nvSpPr>
        <p:spPr>
          <a:xfrm>
            <a:off x="302514" y="1259586"/>
            <a:ext cx="2298700" cy="407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0" lvl="0" marL="279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ERROR at line 4: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940" marR="2533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ORA-01427: single-row subquery returns more than  one row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Google Shape;229;p10"/>
          <p:cNvSpPr/>
          <p:nvPr/>
        </p:nvSpPr>
        <p:spPr>
          <a:xfrm>
            <a:off x="987552" y="912876"/>
            <a:ext cx="1064260" cy="271780"/>
          </a:xfrm>
          <a:custGeom>
            <a:rect b="b" l="l" r="r" t="t"/>
            <a:pathLst>
              <a:path extrusionOk="0" h="271780" w="1064260">
                <a:moveTo>
                  <a:pt x="0" y="271271"/>
                </a:moveTo>
                <a:lnTo>
                  <a:pt x="1063752" y="271271"/>
                </a:lnTo>
                <a:lnTo>
                  <a:pt x="1063752" y="0"/>
                </a:lnTo>
                <a:lnTo>
                  <a:pt x="0" y="0"/>
                </a:lnTo>
                <a:lnTo>
                  <a:pt x="0" y="271271"/>
                </a:lnTo>
                <a:close/>
              </a:path>
              <a:path extrusionOk="0" h="271780" w="1064260">
                <a:moveTo>
                  <a:pt x="39624" y="256031"/>
                </a:moveTo>
                <a:lnTo>
                  <a:pt x="1001268" y="256031"/>
                </a:lnTo>
                <a:lnTo>
                  <a:pt x="1001268" y="173735"/>
                </a:lnTo>
                <a:lnTo>
                  <a:pt x="39624" y="173735"/>
                </a:lnTo>
                <a:lnTo>
                  <a:pt x="39624" y="256031"/>
                </a:lnTo>
                <a:close/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0" name="Google Shape;230;p10"/>
          <p:cNvGrpSpPr/>
          <p:nvPr/>
        </p:nvGrpSpPr>
        <p:grpSpPr>
          <a:xfrm>
            <a:off x="291084" y="1661160"/>
            <a:ext cx="1854708" cy="446531"/>
            <a:chOff x="291084" y="1661160"/>
            <a:chExt cx="1854708" cy="446531"/>
          </a:xfrm>
        </p:grpSpPr>
        <p:pic>
          <p:nvPicPr>
            <p:cNvPr id="231" name="Google Shape;231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1084" y="1661160"/>
              <a:ext cx="1854708" cy="4465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32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74942" y="1732407"/>
              <a:ext cx="1633296" cy="1320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1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78028" y="1903730"/>
              <a:ext cx="1490649" cy="13271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1-186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1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0" name="Google Shape;240;p11"/>
          <p:cNvGrpSpPr/>
          <p:nvPr/>
        </p:nvGrpSpPr>
        <p:grpSpPr>
          <a:xfrm>
            <a:off x="302514" y="656082"/>
            <a:ext cx="2329433" cy="576833"/>
            <a:chOff x="302514" y="656082"/>
            <a:chExt cx="2329433" cy="576833"/>
          </a:xfrm>
        </p:grpSpPr>
        <p:pic>
          <p:nvPicPr>
            <p:cNvPr id="241" name="Google Shape;241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6992" y="670560"/>
              <a:ext cx="2314955" cy="5623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2" name="Google Shape;242;p11"/>
            <p:cNvSpPr/>
            <p:nvPr/>
          </p:nvSpPr>
          <p:spPr>
            <a:xfrm>
              <a:off x="302514" y="656082"/>
              <a:ext cx="2304415" cy="551815"/>
            </a:xfrm>
            <a:custGeom>
              <a:rect b="b" l="l" r="r" t="t"/>
              <a:pathLst>
                <a:path extrusionOk="0" h="551815" w="2304415">
                  <a:moveTo>
                    <a:pt x="2304288" y="0"/>
                  </a:moveTo>
                  <a:lnTo>
                    <a:pt x="0" y="0"/>
                  </a:lnTo>
                  <a:lnTo>
                    <a:pt x="0" y="551688"/>
                  </a:lnTo>
                  <a:lnTo>
                    <a:pt x="2304288" y="551688"/>
                  </a:lnTo>
                  <a:lnTo>
                    <a:pt x="230428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302514" y="656082"/>
              <a:ext cx="2304415" cy="551815"/>
            </a:xfrm>
            <a:custGeom>
              <a:rect b="b" l="l" r="r" t="t"/>
              <a:pathLst>
                <a:path extrusionOk="0" h="551815" w="2304415">
                  <a:moveTo>
                    <a:pt x="0" y="551688"/>
                  </a:moveTo>
                  <a:lnTo>
                    <a:pt x="2304288" y="551688"/>
                  </a:lnTo>
                  <a:lnTo>
                    <a:pt x="2304288" y="0"/>
                  </a:lnTo>
                  <a:lnTo>
                    <a:pt x="0" y="0"/>
                  </a:lnTo>
                  <a:lnTo>
                    <a:pt x="0" y="551688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11"/>
          <p:cNvSpPr txBox="1"/>
          <p:nvPr>
            <p:ph type="title"/>
          </p:nvPr>
        </p:nvSpPr>
        <p:spPr>
          <a:xfrm>
            <a:off x="515239" y="161670"/>
            <a:ext cx="177482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Will this Statement Return Rows?</a:t>
            </a:r>
            <a:endParaRPr/>
          </a:p>
        </p:txBody>
      </p:sp>
      <p:grpSp>
        <p:nvGrpSpPr>
          <p:cNvPr id="245" name="Google Shape;245;p11"/>
          <p:cNvGrpSpPr/>
          <p:nvPr/>
        </p:nvGrpSpPr>
        <p:grpSpPr>
          <a:xfrm>
            <a:off x="302514" y="1334262"/>
            <a:ext cx="2329433" cy="168401"/>
            <a:chOff x="302514" y="1334262"/>
            <a:chExt cx="2329433" cy="168401"/>
          </a:xfrm>
        </p:grpSpPr>
        <p:pic>
          <p:nvPicPr>
            <p:cNvPr id="246" name="Google Shape;246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6992" y="1348740"/>
              <a:ext cx="2314955" cy="1356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06324" y="1351788"/>
              <a:ext cx="757427" cy="150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Google Shape;248;p11"/>
            <p:cNvSpPr/>
            <p:nvPr/>
          </p:nvSpPr>
          <p:spPr>
            <a:xfrm>
              <a:off x="302514" y="1334262"/>
              <a:ext cx="2304415" cy="125095"/>
            </a:xfrm>
            <a:custGeom>
              <a:rect b="b" l="l" r="r" t="t"/>
              <a:pathLst>
                <a:path extrusionOk="0" h="125094" w="2304415">
                  <a:moveTo>
                    <a:pt x="2304288" y="0"/>
                  </a:moveTo>
                  <a:lnTo>
                    <a:pt x="0" y="0"/>
                  </a:lnTo>
                  <a:lnTo>
                    <a:pt x="0" y="124967"/>
                  </a:lnTo>
                  <a:lnTo>
                    <a:pt x="2304288" y="124967"/>
                  </a:lnTo>
                  <a:lnTo>
                    <a:pt x="2304288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1"/>
            <p:cNvSpPr/>
            <p:nvPr/>
          </p:nvSpPr>
          <p:spPr>
            <a:xfrm>
              <a:off x="302514" y="1334262"/>
              <a:ext cx="2304415" cy="125095"/>
            </a:xfrm>
            <a:custGeom>
              <a:rect b="b" l="l" r="r" t="t"/>
              <a:pathLst>
                <a:path extrusionOk="0" h="125094" w="2304415">
                  <a:moveTo>
                    <a:pt x="0" y="124967"/>
                  </a:moveTo>
                  <a:lnTo>
                    <a:pt x="2304288" y="124967"/>
                  </a:lnTo>
                  <a:lnTo>
                    <a:pt x="2304288" y="0"/>
                  </a:lnTo>
                  <a:lnTo>
                    <a:pt x="0" y="0"/>
                  </a:lnTo>
                  <a:lnTo>
                    <a:pt x="0" y="124967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" name="Google Shape;250;p11"/>
          <p:cNvSpPr txBox="1"/>
          <p:nvPr/>
        </p:nvSpPr>
        <p:spPr>
          <a:xfrm>
            <a:off x="302514" y="1334262"/>
            <a:ext cx="2304415" cy="125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8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 rows selected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1" name="Google Shape;251;p11"/>
          <p:cNvSpPr txBox="1"/>
          <p:nvPr/>
        </p:nvSpPr>
        <p:spPr>
          <a:xfrm>
            <a:off x="302514" y="656082"/>
            <a:ext cx="2304415" cy="551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24765" marR="12668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last_name, job_id  FROM employees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47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job_id =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3179" lvl="0" marL="737870" marR="88836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(SELECT job_id  FROM employees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3787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last_name = 'Haas');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52" name="Google Shape;252;p11"/>
          <p:cNvGrpSpPr/>
          <p:nvPr/>
        </p:nvGrpSpPr>
        <p:grpSpPr>
          <a:xfrm>
            <a:off x="676656" y="1476756"/>
            <a:ext cx="2025395" cy="310896"/>
            <a:chOff x="676656" y="1476756"/>
            <a:chExt cx="2025395" cy="310896"/>
          </a:xfrm>
        </p:grpSpPr>
        <p:pic>
          <p:nvPicPr>
            <p:cNvPr id="253" name="Google Shape;253;p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76656" y="1476756"/>
              <a:ext cx="2025395" cy="3108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1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60984" y="1551940"/>
              <a:ext cx="1840102" cy="1372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11"/>
          <p:cNvSpPr/>
          <p:nvPr/>
        </p:nvSpPr>
        <p:spPr>
          <a:xfrm>
            <a:off x="984504" y="928116"/>
            <a:ext cx="1146175" cy="256540"/>
          </a:xfrm>
          <a:custGeom>
            <a:rect b="b" l="l" r="r" t="t"/>
            <a:pathLst>
              <a:path extrusionOk="0" h="256540" w="1146175">
                <a:moveTo>
                  <a:pt x="0" y="256032"/>
                </a:moveTo>
                <a:lnTo>
                  <a:pt x="1146048" y="256032"/>
                </a:lnTo>
                <a:lnTo>
                  <a:pt x="1146048" y="0"/>
                </a:lnTo>
                <a:lnTo>
                  <a:pt x="0" y="0"/>
                </a:lnTo>
                <a:lnTo>
                  <a:pt x="0" y="256032"/>
                </a:lnTo>
                <a:close/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1-187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2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2"/>
          <p:cNvSpPr txBox="1"/>
          <p:nvPr>
            <p:ph type="title"/>
          </p:nvPr>
        </p:nvSpPr>
        <p:spPr>
          <a:xfrm>
            <a:off x="796309" y="162305"/>
            <a:ext cx="1331700" cy="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Multiple-Row Subqueries</a:t>
            </a:r>
            <a:endParaRPr/>
          </a:p>
        </p:txBody>
      </p:sp>
      <p:grpSp>
        <p:nvGrpSpPr>
          <p:cNvPr id="263" name="Google Shape;263;p12"/>
          <p:cNvGrpSpPr/>
          <p:nvPr/>
        </p:nvGrpSpPr>
        <p:grpSpPr>
          <a:xfrm>
            <a:off x="410718" y="867917"/>
            <a:ext cx="596265" cy="807720"/>
            <a:chOff x="410718" y="867917"/>
            <a:chExt cx="596265" cy="807720"/>
          </a:xfrm>
        </p:grpSpPr>
        <p:sp>
          <p:nvSpPr>
            <p:cNvPr id="264" name="Google Shape;264;p12"/>
            <p:cNvSpPr/>
            <p:nvPr/>
          </p:nvSpPr>
          <p:spPr>
            <a:xfrm>
              <a:off x="410718" y="867917"/>
              <a:ext cx="596265" cy="807720"/>
            </a:xfrm>
            <a:custGeom>
              <a:rect b="b" l="l" r="r" t="t"/>
              <a:pathLst>
                <a:path extrusionOk="0" h="807719" w="596265">
                  <a:moveTo>
                    <a:pt x="595884" y="0"/>
                  </a:moveTo>
                  <a:lnTo>
                    <a:pt x="0" y="0"/>
                  </a:lnTo>
                  <a:lnTo>
                    <a:pt x="0" y="807719"/>
                  </a:lnTo>
                  <a:lnTo>
                    <a:pt x="595884" y="807719"/>
                  </a:lnTo>
                  <a:lnTo>
                    <a:pt x="595884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410718" y="867917"/>
              <a:ext cx="596265" cy="807720"/>
            </a:xfrm>
            <a:custGeom>
              <a:rect b="b" l="l" r="r" t="t"/>
              <a:pathLst>
                <a:path extrusionOk="0" h="807719" w="596265">
                  <a:moveTo>
                    <a:pt x="0" y="807719"/>
                  </a:moveTo>
                  <a:lnTo>
                    <a:pt x="595884" y="807719"/>
                  </a:lnTo>
                  <a:lnTo>
                    <a:pt x="595884" y="0"/>
                  </a:lnTo>
                  <a:lnTo>
                    <a:pt x="0" y="0"/>
                  </a:lnTo>
                  <a:lnTo>
                    <a:pt x="0" y="80771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6" name="Google Shape;266;p12"/>
          <p:cNvSpPr txBox="1"/>
          <p:nvPr/>
        </p:nvSpPr>
        <p:spPr>
          <a:xfrm>
            <a:off x="564489" y="1177543"/>
            <a:ext cx="139065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7" name="Google Shape;267;p12"/>
          <p:cNvSpPr txBox="1"/>
          <p:nvPr/>
        </p:nvSpPr>
        <p:spPr>
          <a:xfrm>
            <a:off x="564489" y="1479296"/>
            <a:ext cx="139065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68" name="Google Shape;268;p12"/>
          <p:cNvGrpSpPr/>
          <p:nvPr/>
        </p:nvGrpSpPr>
        <p:grpSpPr>
          <a:xfrm>
            <a:off x="998982" y="867917"/>
            <a:ext cx="1458595" cy="807720"/>
            <a:chOff x="998982" y="867917"/>
            <a:chExt cx="1458595" cy="807720"/>
          </a:xfrm>
        </p:grpSpPr>
        <p:sp>
          <p:nvSpPr>
            <p:cNvPr id="269" name="Google Shape;269;p12"/>
            <p:cNvSpPr/>
            <p:nvPr/>
          </p:nvSpPr>
          <p:spPr>
            <a:xfrm>
              <a:off x="998982" y="867917"/>
              <a:ext cx="1458595" cy="807720"/>
            </a:xfrm>
            <a:custGeom>
              <a:rect b="b" l="l" r="r" t="t"/>
              <a:pathLst>
                <a:path extrusionOk="0" h="807719" w="1458595">
                  <a:moveTo>
                    <a:pt x="1458468" y="0"/>
                  </a:moveTo>
                  <a:lnTo>
                    <a:pt x="0" y="0"/>
                  </a:lnTo>
                  <a:lnTo>
                    <a:pt x="0" y="807719"/>
                  </a:lnTo>
                  <a:lnTo>
                    <a:pt x="1458468" y="807719"/>
                  </a:lnTo>
                  <a:lnTo>
                    <a:pt x="1458468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998982" y="867917"/>
              <a:ext cx="1458595" cy="807720"/>
            </a:xfrm>
            <a:custGeom>
              <a:rect b="b" l="l" r="r" t="t"/>
              <a:pathLst>
                <a:path extrusionOk="0" h="807719" w="1458595">
                  <a:moveTo>
                    <a:pt x="0" y="807719"/>
                  </a:moveTo>
                  <a:lnTo>
                    <a:pt x="1458468" y="807719"/>
                  </a:lnTo>
                  <a:lnTo>
                    <a:pt x="1458468" y="0"/>
                  </a:lnTo>
                  <a:lnTo>
                    <a:pt x="0" y="0"/>
                  </a:lnTo>
                  <a:lnTo>
                    <a:pt x="0" y="80771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1" name="Google Shape;271;p12"/>
          <p:cNvSpPr txBox="1"/>
          <p:nvPr/>
        </p:nvSpPr>
        <p:spPr>
          <a:xfrm>
            <a:off x="284784" y="544413"/>
            <a:ext cx="1786889" cy="591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Return more than one row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multiple-row comparison operators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3035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	Meaning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0510" marR="0" rtl="0" algn="l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	</a:t>
            </a:r>
            <a:r>
              <a:rPr b="1" lang="en-US" sz="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Equal to any member in the list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2"/>
          <p:cNvSpPr txBox="1"/>
          <p:nvPr/>
        </p:nvSpPr>
        <p:spPr>
          <a:xfrm>
            <a:off x="1027175" y="1159560"/>
            <a:ext cx="1383030" cy="229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l">
              <a:lnSpc>
                <a:spcPct val="12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value to each value returned by  the subquery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2"/>
          <p:cNvSpPr txBox="1"/>
          <p:nvPr/>
        </p:nvSpPr>
        <p:spPr>
          <a:xfrm>
            <a:off x="1027175" y="1414068"/>
            <a:ext cx="1405890" cy="226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value to every value returned by  the subquery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" name="Google Shape;274;p12"/>
          <p:cNvGrpSpPr/>
          <p:nvPr/>
        </p:nvGrpSpPr>
        <p:grpSpPr>
          <a:xfrm>
            <a:off x="410728" y="867934"/>
            <a:ext cx="2044064" cy="521504"/>
            <a:chOff x="411480" y="992123"/>
            <a:chExt cx="2044064" cy="436880"/>
          </a:xfrm>
        </p:grpSpPr>
        <p:sp>
          <p:nvSpPr>
            <p:cNvPr id="275" name="Google Shape;275;p12"/>
            <p:cNvSpPr/>
            <p:nvPr/>
          </p:nvSpPr>
          <p:spPr>
            <a:xfrm>
              <a:off x="411480" y="992123"/>
              <a:ext cx="2044064" cy="1905"/>
            </a:xfrm>
            <a:custGeom>
              <a:rect b="b" l="l" r="r" t="t"/>
              <a:pathLst>
                <a:path extrusionOk="0" h="1905" w="2044064">
                  <a:moveTo>
                    <a:pt x="0" y="1524"/>
                  </a:moveTo>
                  <a:lnTo>
                    <a:pt x="2043684" y="0"/>
                  </a:lnTo>
                </a:path>
              </a:pathLst>
            </a:custGeom>
            <a:noFill/>
            <a:ln cap="flat" cmpd="sng" w="15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412242" y="1148333"/>
              <a:ext cx="2042160" cy="280670"/>
            </a:xfrm>
            <a:custGeom>
              <a:rect b="b" l="l" r="r" t="t"/>
              <a:pathLst>
                <a:path extrusionOk="0" h="280669" w="2042160">
                  <a:moveTo>
                    <a:pt x="0" y="0"/>
                  </a:moveTo>
                  <a:lnTo>
                    <a:pt x="2042160" y="0"/>
                  </a:lnTo>
                </a:path>
                <a:path extrusionOk="0" h="280669" w="2042160">
                  <a:moveTo>
                    <a:pt x="0" y="280415"/>
                  </a:moveTo>
                  <a:lnTo>
                    <a:pt x="2042160" y="28041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3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1-188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3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3" name="Google Shape;283;p13"/>
          <p:cNvGrpSpPr/>
          <p:nvPr/>
        </p:nvGrpSpPr>
        <p:grpSpPr>
          <a:xfrm>
            <a:off x="237744" y="572261"/>
            <a:ext cx="2244852" cy="1113282"/>
            <a:chOff x="237744" y="572261"/>
            <a:chExt cx="2244852" cy="1113282"/>
          </a:xfrm>
        </p:grpSpPr>
        <p:pic>
          <p:nvPicPr>
            <p:cNvPr id="284" name="Google Shape;284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2984" y="586739"/>
              <a:ext cx="2229612" cy="6537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5" name="Google Shape;285;p13"/>
            <p:cNvSpPr/>
            <p:nvPr/>
          </p:nvSpPr>
          <p:spPr>
            <a:xfrm>
              <a:off x="238506" y="572261"/>
              <a:ext cx="2219325" cy="643255"/>
            </a:xfrm>
            <a:custGeom>
              <a:rect b="b" l="l" r="r" t="t"/>
              <a:pathLst>
                <a:path extrusionOk="0" h="643255" w="2219325">
                  <a:moveTo>
                    <a:pt x="2218943" y="0"/>
                  </a:moveTo>
                  <a:lnTo>
                    <a:pt x="0" y="0"/>
                  </a:lnTo>
                  <a:lnTo>
                    <a:pt x="0" y="643127"/>
                  </a:lnTo>
                  <a:lnTo>
                    <a:pt x="2218943" y="643127"/>
                  </a:lnTo>
                  <a:lnTo>
                    <a:pt x="2218943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238506" y="572261"/>
              <a:ext cx="2219325" cy="643255"/>
            </a:xfrm>
            <a:custGeom>
              <a:rect b="b" l="l" r="r" t="t"/>
              <a:pathLst>
                <a:path extrusionOk="0" h="643255" w="2219325">
                  <a:moveTo>
                    <a:pt x="0" y="643127"/>
                  </a:moveTo>
                  <a:lnTo>
                    <a:pt x="2218943" y="643127"/>
                  </a:lnTo>
                  <a:lnTo>
                    <a:pt x="2218943" y="0"/>
                  </a:lnTo>
                  <a:lnTo>
                    <a:pt x="0" y="0"/>
                  </a:lnTo>
                  <a:lnTo>
                    <a:pt x="0" y="643127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7" name="Google Shape;287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37744" y="1275587"/>
              <a:ext cx="2243328" cy="4099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8" name="Google Shape;288;p13"/>
          <p:cNvSpPr txBox="1"/>
          <p:nvPr>
            <p:ph type="title"/>
          </p:nvPr>
        </p:nvSpPr>
        <p:spPr>
          <a:xfrm>
            <a:off x="672211" y="154686"/>
            <a:ext cx="1459865" cy="294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107950" lvl="0" marL="12700" marR="5080" rtl="0" algn="l">
              <a:lnSpc>
                <a:spcPct val="105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ANY </a:t>
            </a:r>
            <a:r>
              <a:rPr lang="en-US"/>
              <a:t>Operator  in Multiple-Row Subqueries</a:t>
            </a:r>
            <a:endParaRPr/>
          </a:p>
        </p:txBody>
      </p:sp>
      <p:sp>
        <p:nvSpPr>
          <p:cNvPr id="289" name="Google Shape;289;p13"/>
          <p:cNvSpPr txBox="1"/>
          <p:nvPr/>
        </p:nvSpPr>
        <p:spPr>
          <a:xfrm>
            <a:off x="259080" y="578865"/>
            <a:ext cx="1896745" cy="277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employee_id, last_name, job_id, salary  FROM employees	</a:t>
            </a:r>
            <a:r>
              <a:rPr b="1" lang="en-US" sz="350">
                <a:solidFill>
                  <a:srgbClr val="FF5050"/>
                </a:solidFill>
                <a:latin typeface="Arial"/>
                <a:ea typeface="Arial"/>
                <a:cs typeface="Arial"/>
                <a:sym typeface="Arial"/>
              </a:rPr>
              <a:t>9000, 6000, 4200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salary &lt;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Google Shape;290;p13"/>
          <p:cNvSpPr txBox="1"/>
          <p:nvPr/>
        </p:nvSpPr>
        <p:spPr>
          <a:xfrm>
            <a:off x="908304" y="771143"/>
            <a:ext cx="160020" cy="8128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0955" marR="0" rtl="0" algn="l">
              <a:lnSpc>
                <a:spcPct val="10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Google Shape;291;p13"/>
          <p:cNvSpPr txBox="1"/>
          <p:nvPr/>
        </p:nvSpPr>
        <p:spPr>
          <a:xfrm>
            <a:off x="1101852" y="853439"/>
            <a:ext cx="1143000" cy="25781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(SELECT salary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1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employees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195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job_id = 'IT_PROG')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Google Shape;292;p13"/>
          <p:cNvSpPr txBox="1"/>
          <p:nvPr/>
        </p:nvSpPr>
        <p:spPr>
          <a:xfrm>
            <a:off x="259080" y="1083309"/>
            <a:ext cx="139065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" name="Google Shape;293;p13"/>
          <p:cNvSpPr txBox="1"/>
          <p:nvPr/>
        </p:nvSpPr>
        <p:spPr>
          <a:xfrm>
            <a:off x="553026" y="1083309"/>
            <a:ext cx="850265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job_id &lt;&gt; 'IT_PROG';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4" name="Google Shape;294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7744" y="1722119"/>
            <a:ext cx="2240279" cy="6553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3"/>
          <p:cNvSpPr txBox="1"/>
          <p:nvPr/>
        </p:nvSpPr>
        <p:spPr>
          <a:xfrm>
            <a:off x="223774" y="1609471"/>
            <a:ext cx="118745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3"/>
          <p:cNvSpPr/>
          <p:nvPr/>
        </p:nvSpPr>
        <p:spPr>
          <a:xfrm>
            <a:off x="1152906" y="770000"/>
            <a:ext cx="622935" cy="204470"/>
          </a:xfrm>
          <a:custGeom>
            <a:rect b="b" l="l" r="r" t="t"/>
            <a:pathLst>
              <a:path extrusionOk="0" h="204469" w="622935">
                <a:moveTo>
                  <a:pt x="621956" y="168656"/>
                </a:moveTo>
                <a:lnTo>
                  <a:pt x="614299" y="168656"/>
                </a:lnTo>
                <a:lnTo>
                  <a:pt x="614934" y="177419"/>
                </a:lnTo>
                <a:lnTo>
                  <a:pt x="614680" y="182753"/>
                </a:lnTo>
                <a:lnTo>
                  <a:pt x="613791" y="188087"/>
                </a:lnTo>
                <a:lnTo>
                  <a:pt x="612521" y="193421"/>
                </a:lnTo>
                <a:lnTo>
                  <a:pt x="610488" y="198755"/>
                </a:lnTo>
                <a:lnTo>
                  <a:pt x="609726" y="200660"/>
                </a:lnTo>
                <a:lnTo>
                  <a:pt x="610743" y="202819"/>
                </a:lnTo>
                <a:lnTo>
                  <a:pt x="612775" y="203581"/>
                </a:lnTo>
                <a:lnTo>
                  <a:pt x="614680" y="204343"/>
                </a:lnTo>
                <a:lnTo>
                  <a:pt x="616966" y="203327"/>
                </a:lnTo>
                <a:lnTo>
                  <a:pt x="617601" y="201294"/>
                </a:lnTo>
                <a:lnTo>
                  <a:pt x="619887" y="195199"/>
                </a:lnTo>
                <a:lnTo>
                  <a:pt x="621411" y="189103"/>
                </a:lnTo>
                <a:lnTo>
                  <a:pt x="622300" y="183006"/>
                </a:lnTo>
                <a:lnTo>
                  <a:pt x="622554" y="176784"/>
                </a:lnTo>
                <a:lnTo>
                  <a:pt x="621956" y="168656"/>
                </a:lnTo>
                <a:close/>
              </a:path>
              <a:path extrusionOk="0" h="204469" w="622935">
                <a:moveTo>
                  <a:pt x="270131" y="13335"/>
                </a:moveTo>
                <a:lnTo>
                  <a:pt x="120776" y="13335"/>
                </a:lnTo>
                <a:lnTo>
                  <a:pt x="171576" y="14224"/>
                </a:lnTo>
                <a:lnTo>
                  <a:pt x="220853" y="16764"/>
                </a:lnTo>
                <a:lnTo>
                  <a:pt x="268478" y="20828"/>
                </a:lnTo>
                <a:lnTo>
                  <a:pt x="314071" y="26416"/>
                </a:lnTo>
                <a:lnTo>
                  <a:pt x="357378" y="33528"/>
                </a:lnTo>
                <a:lnTo>
                  <a:pt x="398399" y="41910"/>
                </a:lnTo>
                <a:lnTo>
                  <a:pt x="436499" y="51562"/>
                </a:lnTo>
                <a:lnTo>
                  <a:pt x="488188" y="67944"/>
                </a:lnTo>
                <a:lnTo>
                  <a:pt x="532003" y="86868"/>
                </a:lnTo>
                <a:lnTo>
                  <a:pt x="567436" y="107696"/>
                </a:lnTo>
                <a:lnTo>
                  <a:pt x="600075" y="137668"/>
                </a:lnTo>
                <a:lnTo>
                  <a:pt x="614299" y="169291"/>
                </a:lnTo>
                <a:lnTo>
                  <a:pt x="614299" y="168656"/>
                </a:lnTo>
                <a:lnTo>
                  <a:pt x="621956" y="168656"/>
                </a:lnTo>
                <a:lnTo>
                  <a:pt x="621919" y="167894"/>
                </a:lnTo>
                <a:lnTo>
                  <a:pt x="621792" y="167512"/>
                </a:lnTo>
                <a:lnTo>
                  <a:pt x="619760" y="158623"/>
                </a:lnTo>
                <a:lnTo>
                  <a:pt x="599059" y="124587"/>
                </a:lnTo>
                <a:lnTo>
                  <a:pt x="560578" y="93980"/>
                </a:lnTo>
                <a:lnTo>
                  <a:pt x="521335" y="73406"/>
                </a:lnTo>
                <a:lnTo>
                  <a:pt x="473963" y="54991"/>
                </a:lnTo>
                <a:lnTo>
                  <a:pt x="419608" y="39116"/>
                </a:lnTo>
                <a:lnTo>
                  <a:pt x="379603" y="30099"/>
                </a:lnTo>
                <a:lnTo>
                  <a:pt x="337185" y="22352"/>
                </a:lnTo>
                <a:lnTo>
                  <a:pt x="314960" y="18923"/>
                </a:lnTo>
                <a:lnTo>
                  <a:pt x="270131" y="13335"/>
                </a:lnTo>
                <a:close/>
              </a:path>
              <a:path extrusionOk="0" h="204469" w="622935">
                <a:moveTo>
                  <a:pt x="38100" y="0"/>
                </a:moveTo>
                <a:lnTo>
                  <a:pt x="0" y="14605"/>
                </a:lnTo>
                <a:lnTo>
                  <a:pt x="39750" y="23368"/>
                </a:lnTo>
                <a:lnTo>
                  <a:pt x="29486" y="16764"/>
                </a:lnTo>
                <a:lnTo>
                  <a:pt x="21589" y="16764"/>
                </a:lnTo>
                <a:lnTo>
                  <a:pt x="19685" y="15240"/>
                </a:lnTo>
                <a:lnTo>
                  <a:pt x="19431" y="11049"/>
                </a:lnTo>
                <a:lnTo>
                  <a:pt x="20955" y="9271"/>
                </a:lnTo>
                <a:lnTo>
                  <a:pt x="23113" y="9017"/>
                </a:lnTo>
                <a:lnTo>
                  <a:pt x="28079" y="8724"/>
                </a:lnTo>
                <a:lnTo>
                  <a:pt x="38100" y="0"/>
                </a:lnTo>
                <a:close/>
              </a:path>
              <a:path extrusionOk="0" h="204469" w="622935">
                <a:moveTo>
                  <a:pt x="28079" y="8724"/>
                </a:moveTo>
                <a:lnTo>
                  <a:pt x="23113" y="9017"/>
                </a:lnTo>
                <a:lnTo>
                  <a:pt x="20955" y="9271"/>
                </a:lnTo>
                <a:lnTo>
                  <a:pt x="19431" y="11049"/>
                </a:lnTo>
                <a:lnTo>
                  <a:pt x="19685" y="15240"/>
                </a:lnTo>
                <a:lnTo>
                  <a:pt x="21589" y="16764"/>
                </a:lnTo>
                <a:lnTo>
                  <a:pt x="23622" y="16637"/>
                </a:lnTo>
                <a:lnTo>
                  <a:pt x="28673" y="16240"/>
                </a:lnTo>
                <a:lnTo>
                  <a:pt x="23368" y="12827"/>
                </a:lnTo>
                <a:lnTo>
                  <a:pt x="28079" y="8724"/>
                </a:lnTo>
                <a:close/>
              </a:path>
              <a:path extrusionOk="0" h="204469" w="622935">
                <a:moveTo>
                  <a:pt x="28673" y="16240"/>
                </a:moveTo>
                <a:lnTo>
                  <a:pt x="23622" y="16637"/>
                </a:lnTo>
                <a:lnTo>
                  <a:pt x="21589" y="16764"/>
                </a:lnTo>
                <a:lnTo>
                  <a:pt x="29486" y="16764"/>
                </a:lnTo>
                <a:lnTo>
                  <a:pt x="28673" y="16240"/>
                </a:lnTo>
                <a:close/>
              </a:path>
              <a:path extrusionOk="0" h="204469" w="622935">
                <a:moveTo>
                  <a:pt x="120650" y="5715"/>
                </a:moveTo>
                <a:lnTo>
                  <a:pt x="90043" y="6096"/>
                </a:lnTo>
                <a:lnTo>
                  <a:pt x="59689" y="7112"/>
                </a:lnTo>
                <a:lnTo>
                  <a:pt x="28079" y="8724"/>
                </a:lnTo>
                <a:lnTo>
                  <a:pt x="23368" y="12827"/>
                </a:lnTo>
                <a:lnTo>
                  <a:pt x="28673" y="16240"/>
                </a:lnTo>
                <a:lnTo>
                  <a:pt x="30099" y="16129"/>
                </a:lnTo>
                <a:lnTo>
                  <a:pt x="60071" y="14605"/>
                </a:lnTo>
                <a:lnTo>
                  <a:pt x="90297" y="13716"/>
                </a:lnTo>
                <a:lnTo>
                  <a:pt x="120776" y="13335"/>
                </a:lnTo>
                <a:lnTo>
                  <a:pt x="270131" y="13335"/>
                </a:lnTo>
                <a:lnTo>
                  <a:pt x="269113" y="13208"/>
                </a:lnTo>
                <a:lnTo>
                  <a:pt x="221234" y="9143"/>
                </a:lnTo>
                <a:lnTo>
                  <a:pt x="171704" y="6604"/>
                </a:lnTo>
                <a:lnTo>
                  <a:pt x="120650" y="5715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4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1-189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4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3" name="Google Shape;303;p14"/>
          <p:cNvGrpSpPr/>
          <p:nvPr/>
        </p:nvGrpSpPr>
        <p:grpSpPr>
          <a:xfrm>
            <a:off x="300990" y="648462"/>
            <a:ext cx="2257806" cy="630174"/>
            <a:chOff x="300990" y="648462"/>
            <a:chExt cx="2257806" cy="630174"/>
          </a:xfrm>
        </p:grpSpPr>
        <p:pic>
          <p:nvPicPr>
            <p:cNvPr id="304" name="Google Shape;304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5468" y="662940"/>
              <a:ext cx="2243328" cy="6156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Google Shape;305;p14"/>
            <p:cNvSpPr/>
            <p:nvPr/>
          </p:nvSpPr>
          <p:spPr>
            <a:xfrm>
              <a:off x="300990" y="648462"/>
              <a:ext cx="2232660" cy="605155"/>
            </a:xfrm>
            <a:custGeom>
              <a:rect b="b" l="l" r="r" t="t"/>
              <a:pathLst>
                <a:path extrusionOk="0" h="605155" w="2232660">
                  <a:moveTo>
                    <a:pt x="2232660" y="0"/>
                  </a:moveTo>
                  <a:lnTo>
                    <a:pt x="0" y="0"/>
                  </a:lnTo>
                  <a:lnTo>
                    <a:pt x="0" y="605027"/>
                  </a:lnTo>
                  <a:lnTo>
                    <a:pt x="2232660" y="605027"/>
                  </a:lnTo>
                  <a:lnTo>
                    <a:pt x="2232660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300990" y="648462"/>
              <a:ext cx="2232660" cy="605155"/>
            </a:xfrm>
            <a:custGeom>
              <a:rect b="b" l="l" r="r" t="t"/>
              <a:pathLst>
                <a:path extrusionOk="0" h="605155" w="2232660">
                  <a:moveTo>
                    <a:pt x="0" y="605027"/>
                  </a:moveTo>
                  <a:lnTo>
                    <a:pt x="2232660" y="605027"/>
                  </a:lnTo>
                  <a:lnTo>
                    <a:pt x="2232660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7" name="Google Shape;307;p14"/>
          <p:cNvSpPr txBox="1"/>
          <p:nvPr/>
        </p:nvSpPr>
        <p:spPr>
          <a:xfrm>
            <a:off x="314045" y="624331"/>
            <a:ext cx="1909445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employee_id, last_name, job_id, salary  FROM employees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Google Shape;308;p14"/>
          <p:cNvSpPr txBox="1"/>
          <p:nvPr/>
        </p:nvSpPr>
        <p:spPr>
          <a:xfrm>
            <a:off x="314045" y="791972"/>
            <a:ext cx="654050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salary &lt;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Google Shape;309;p14"/>
          <p:cNvSpPr txBox="1"/>
          <p:nvPr/>
        </p:nvSpPr>
        <p:spPr>
          <a:xfrm>
            <a:off x="973836" y="810768"/>
            <a:ext cx="166370" cy="9906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2860" marR="0" rtl="0" algn="l">
              <a:lnSpc>
                <a:spcPct val="11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p14"/>
          <p:cNvSpPr txBox="1"/>
          <p:nvPr/>
        </p:nvSpPr>
        <p:spPr>
          <a:xfrm>
            <a:off x="1139952" y="909828"/>
            <a:ext cx="1165860" cy="250190"/>
          </a:xfrm>
          <a:prstGeom prst="rect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476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(SELECT salary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6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employees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604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job_id = 'IT_PROG')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14"/>
          <p:cNvSpPr txBox="1"/>
          <p:nvPr/>
        </p:nvSpPr>
        <p:spPr>
          <a:xfrm>
            <a:off x="314045" y="1128776"/>
            <a:ext cx="151765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14"/>
          <p:cNvSpPr txBox="1"/>
          <p:nvPr/>
        </p:nvSpPr>
        <p:spPr>
          <a:xfrm>
            <a:off x="607991" y="1128776"/>
            <a:ext cx="862965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job_id &lt;&gt; 'IT_PROG';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3" name="Google Shape;313;p14"/>
          <p:cNvSpPr txBox="1"/>
          <p:nvPr>
            <p:ph type="title"/>
          </p:nvPr>
        </p:nvSpPr>
        <p:spPr>
          <a:xfrm>
            <a:off x="671576" y="154051"/>
            <a:ext cx="1459865" cy="294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107950" lvl="0" marL="12700" marR="5080" rtl="0" algn="l">
              <a:lnSpc>
                <a:spcPct val="105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ALL </a:t>
            </a:r>
            <a:r>
              <a:rPr lang="en-US"/>
              <a:t>Operator  in Multiple-Row Subqueries</a:t>
            </a:r>
            <a:endParaRPr/>
          </a:p>
        </p:txBody>
      </p:sp>
      <p:grpSp>
        <p:nvGrpSpPr>
          <p:cNvPr id="314" name="Google Shape;314;p14"/>
          <p:cNvGrpSpPr/>
          <p:nvPr/>
        </p:nvGrpSpPr>
        <p:grpSpPr>
          <a:xfrm>
            <a:off x="300228" y="824484"/>
            <a:ext cx="2246376" cy="815339"/>
            <a:chOff x="300228" y="824484"/>
            <a:chExt cx="2246376" cy="815339"/>
          </a:xfrm>
        </p:grpSpPr>
        <p:sp>
          <p:nvSpPr>
            <p:cNvPr id="315" name="Google Shape;315;p14"/>
            <p:cNvSpPr/>
            <p:nvPr/>
          </p:nvSpPr>
          <p:spPr>
            <a:xfrm>
              <a:off x="1139952" y="909828"/>
              <a:ext cx="1165860" cy="250190"/>
            </a:xfrm>
            <a:custGeom>
              <a:rect b="b" l="l" r="r" t="t"/>
              <a:pathLst>
                <a:path extrusionOk="0" h="250190" w="1165860">
                  <a:moveTo>
                    <a:pt x="0" y="249935"/>
                  </a:moveTo>
                  <a:lnTo>
                    <a:pt x="1165860" y="249935"/>
                  </a:lnTo>
                  <a:lnTo>
                    <a:pt x="1165860" y="0"/>
                  </a:lnTo>
                  <a:lnTo>
                    <a:pt x="0" y="0"/>
                  </a:lnTo>
                  <a:lnTo>
                    <a:pt x="0" y="249935"/>
                  </a:lnTo>
                  <a:close/>
                </a:path>
              </a:pathLst>
            </a:custGeom>
            <a:noFill/>
            <a:ln cap="flat" cmpd="sng" w="952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16" name="Google Shape;316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0228" y="1286256"/>
              <a:ext cx="2246376" cy="3535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7" name="Google Shape;317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252728" y="824484"/>
              <a:ext cx="765048" cy="1325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8" name="Google Shape;318;p14"/>
            <p:cNvSpPr/>
            <p:nvPr/>
          </p:nvSpPr>
          <p:spPr>
            <a:xfrm>
              <a:off x="1282445" y="842518"/>
              <a:ext cx="726440" cy="106045"/>
            </a:xfrm>
            <a:custGeom>
              <a:rect b="b" l="l" r="r" t="t"/>
              <a:pathLst>
                <a:path extrusionOk="0" h="106044" w="726439">
                  <a:moveTo>
                    <a:pt x="724529" y="95630"/>
                  </a:moveTo>
                  <a:lnTo>
                    <a:pt x="715518" y="95630"/>
                  </a:lnTo>
                  <a:lnTo>
                    <a:pt x="715010" y="96139"/>
                  </a:lnTo>
                  <a:lnTo>
                    <a:pt x="712088" y="98805"/>
                  </a:lnTo>
                  <a:lnTo>
                    <a:pt x="710564" y="100329"/>
                  </a:lnTo>
                  <a:lnTo>
                    <a:pt x="710564" y="102743"/>
                  </a:lnTo>
                  <a:lnTo>
                    <a:pt x="712088" y="104394"/>
                  </a:lnTo>
                  <a:lnTo>
                    <a:pt x="713486" y="105791"/>
                  </a:lnTo>
                  <a:lnTo>
                    <a:pt x="715899" y="105791"/>
                  </a:lnTo>
                  <a:lnTo>
                    <a:pt x="717423" y="104394"/>
                  </a:lnTo>
                  <a:lnTo>
                    <a:pt x="720979" y="100965"/>
                  </a:lnTo>
                  <a:lnTo>
                    <a:pt x="721106" y="100711"/>
                  </a:lnTo>
                  <a:lnTo>
                    <a:pt x="723645" y="97536"/>
                  </a:lnTo>
                  <a:lnTo>
                    <a:pt x="724026" y="96774"/>
                  </a:lnTo>
                  <a:lnTo>
                    <a:pt x="724529" y="95630"/>
                  </a:lnTo>
                  <a:close/>
                </a:path>
                <a:path extrusionOk="0" h="106044" w="726439">
                  <a:moveTo>
                    <a:pt x="715126" y="95993"/>
                  </a:moveTo>
                  <a:lnTo>
                    <a:pt x="714969" y="96139"/>
                  </a:lnTo>
                  <a:lnTo>
                    <a:pt x="715126" y="95993"/>
                  </a:lnTo>
                  <a:close/>
                </a:path>
                <a:path extrusionOk="0" h="106044" w="726439">
                  <a:moveTo>
                    <a:pt x="715518" y="95630"/>
                  </a:moveTo>
                  <a:lnTo>
                    <a:pt x="715126" y="95993"/>
                  </a:lnTo>
                  <a:lnTo>
                    <a:pt x="715010" y="96139"/>
                  </a:lnTo>
                  <a:lnTo>
                    <a:pt x="715518" y="95630"/>
                  </a:lnTo>
                  <a:close/>
                </a:path>
                <a:path extrusionOk="0" h="106044" w="726439">
                  <a:moveTo>
                    <a:pt x="725677" y="92964"/>
                  </a:moveTo>
                  <a:lnTo>
                    <a:pt x="717550" y="92964"/>
                  </a:lnTo>
                  <a:lnTo>
                    <a:pt x="715126" y="95993"/>
                  </a:lnTo>
                  <a:lnTo>
                    <a:pt x="715518" y="95630"/>
                  </a:lnTo>
                  <a:lnTo>
                    <a:pt x="724529" y="95630"/>
                  </a:lnTo>
                  <a:lnTo>
                    <a:pt x="725423" y="93599"/>
                  </a:lnTo>
                  <a:lnTo>
                    <a:pt x="725677" y="93345"/>
                  </a:lnTo>
                  <a:lnTo>
                    <a:pt x="725677" y="92964"/>
                  </a:lnTo>
                  <a:close/>
                </a:path>
                <a:path extrusionOk="0" h="106044" w="726439">
                  <a:moveTo>
                    <a:pt x="718225" y="91232"/>
                  </a:moveTo>
                  <a:lnTo>
                    <a:pt x="717042" y="93599"/>
                  </a:lnTo>
                  <a:lnTo>
                    <a:pt x="717550" y="92964"/>
                  </a:lnTo>
                  <a:lnTo>
                    <a:pt x="725677" y="92964"/>
                  </a:lnTo>
                  <a:lnTo>
                    <a:pt x="725805" y="92582"/>
                  </a:lnTo>
                  <a:lnTo>
                    <a:pt x="725922" y="91567"/>
                  </a:lnTo>
                  <a:lnTo>
                    <a:pt x="718185" y="91567"/>
                  </a:lnTo>
                  <a:lnTo>
                    <a:pt x="718225" y="91232"/>
                  </a:lnTo>
                  <a:close/>
                </a:path>
                <a:path extrusionOk="0" h="106044" w="726439">
                  <a:moveTo>
                    <a:pt x="718566" y="90550"/>
                  </a:moveTo>
                  <a:lnTo>
                    <a:pt x="718225" y="91232"/>
                  </a:lnTo>
                  <a:lnTo>
                    <a:pt x="718185" y="91567"/>
                  </a:lnTo>
                  <a:lnTo>
                    <a:pt x="718566" y="90550"/>
                  </a:lnTo>
                  <a:close/>
                </a:path>
                <a:path extrusionOk="0" h="106044" w="726439">
                  <a:moveTo>
                    <a:pt x="726039" y="90550"/>
                  </a:moveTo>
                  <a:lnTo>
                    <a:pt x="718566" y="90550"/>
                  </a:lnTo>
                  <a:lnTo>
                    <a:pt x="718185" y="91567"/>
                  </a:lnTo>
                  <a:lnTo>
                    <a:pt x="725922" y="91567"/>
                  </a:lnTo>
                  <a:lnTo>
                    <a:pt x="726039" y="90550"/>
                  </a:lnTo>
                  <a:close/>
                </a:path>
                <a:path extrusionOk="0" h="106044" w="726439">
                  <a:moveTo>
                    <a:pt x="718529" y="88692"/>
                  </a:moveTo>
                  <a:lnTo>
                    <a:pt x="718225" y="91232"/>
                  </a:lnTo>
                  <a:lnTo>
                    <a:pt x="718566" y="90550"/>
                  </a:lnTo>
                  <a:lnTo>
                    <a:pt x="726039" y="90550"/>
                  </a:lnTo>
                  <a:lnTo>
                    <a:pt x="726156" y="89534"/>
                  </a:lnTo>
                  <a:lnTo>
                    <a:pt x="718693" y="89534"/>
                  </a:lnTo>
                  <a:lnTo>
                    <a:pt x="718529" y="88692"/>
                  </a:lnTo>
                  <a:close/>
                </a:path>
                <a:path extrusionOk="0" h="106044" w="726439">
                  <a:moveTo>
                    <a:pt x="718566" y="88392"/>
                  </a:moveTo>
                  <a:lnTo>
                    <a:pt x="718643" y="89280"/>
                  </a:lnTo>
                  <a:lnTo>
                    <a:pt x="718693" y="89534"/>
                  </a:lnTo>
                  <a:lnTo>
                    <a:pt x="718566" y="88392"/>
                  </a:lnTo>
                  <a:close/>
                </a:path>
                <a:path extrusionOk="0" h="106044" w="726439">
                  <a:moveTo>
                    <a:pt x="726143" y="88392"/>
                  </a:moveTo>
                  <a:lnTo>
                    <a:pt x="718566" y="88392"/>
                  </a:lnTo>
                  <a:lnTo>
                    <a:pt x="718693" y="89534"/>
                  </a:lnTo>
                  <a:lnTo>
                    <a:pt x="726156" y="89534"/>
                  </a:lnTo>
                  <a:lnTo>
                    <a:pt x="726143" y="88392"/>
                  </a:lnTo>
                  <a:close/>
                </a:path>
                <a:path extrusionOk="0" h="106044" w="726439">
                  <a:moveTo>
                    <a:pt x="725582" y="85598"/>
                  </a:moveTo>
                  <a:lnTo>
                    <a:pt x="717931" y="85598"/>
                  </a:lnTo>
                  <a:lnTo>
                    <a:pt x="718312" y="86614"/>
                  </a:lnTo>
                  <a:lnTo>
                    <a:pt x="718127" y="86614"/>
                  </a:lnTo>
                  <a:lnTo>
                    <a:pt x="718529" y="88692"/>
                  </a:lnTo>
                  <a:lnTo>
                    <a:pt x="718566" y="88392"/>
                  </a:lnTo>
                  <a:lnTo>
                    <a:pt x="726143" y="88392"/>
                  </a:lnTo>
                  <a:lnTo>
                    <a:pt x="726058" y="88138"/>
                  </a:lnTo>
                  <a:lnTo>
                    <a:pt x="725773" y="86614"/>
                  </a:lnTo>
                  <a:lnTo>
                    <a:pt x="718312" y="86614"/>
                  </a:lnTo>
                  <a:lnTo>
                    <a:pt x="718035" y="86137"/>
                  </a:lnTo>
                  <a:lnTo>
                    <a:pt x="725683" y="86137"/>
                  </a:lnTo>
                  <a:lnTo>
                    <a:pt x="725582" y="85598"/>
                  </a:lnTo>
                  <a:close/>
                </a:path>
                <a:path extrusionOk="0" h="106044" w="726439">
                  <a:moveTo>
                    <a:pt x="717931" y="85598"/>
                  </a:moveTo>
                  <a:lnTo>
                    <a:pt x="718035" y="86137"/>
                  </a:lnTo>
                  <a:lnTo>
                    <a:pt x="718312" y="86614"/>
                  </a:lnTo>
                  <a:lnTo>
                    <a:pt x="717931" y="85598"/>
                  </a:lnTo>
                  <a:close/>
                </a:path>
                <a:path extrusionOk="0" h="106044" w="726439">
                  <a:moveTo>
                    <a:pt x="716125" y="82847"/>
                  </a:moveTo>
                  <a:lnTo>
                    <a:pt x="718035" y="86137"/>
                  </a:lnTo>
                  <a:lnTo>
                    <a:pt x="717931" y="85598"/>
                  </a:lnTo>
                  <a:lnTo>
                    <a:pt x="725582" y="85598"/>
                  </a:lnTo>
                  <a:lnTo>
                    <a:pt x="725296" y="84074"/>
                  </a:lnTo>
                  <a:lnTo>
                    <a:pt x="725212" y="83439"/>
                  </a:lnTo>
                  <a:lnTo>
                    <a:pt x="716661" y="83439"/>
                  </a:lnTo>
                  <a:lnTo>
                    <a:pt x="716125" y="82847"/>
                  </a:lnTo>
                  <a:close/>
                </a:path>
                <a:path extrusionOk="0" h="106044" w="726439">
                  <a:moveTo>
                    <a:pt x="716026" y="82676"/>
                  </a:moveTo>
                  <a:lnTo>
                    <a:pt x="716125" y="82847"/>
                  </a:lnTo>
                  <a:lnTo>
                    <a:pt x="716661" y="83439"/>
                  </a:lnTo>
                  <a:lnTo>
                    <a:pt x="716026" y="82676"/>
                  </a:lnTo>
                  <a:close/>
                </a:path>
                <a:path extrusionOk="0" h="106044" w="726439">
                  <a:moveTo>
                    <a:pt x="724714" y="82676"/>
                  </a:moveTo>
                  <a:lnTo>
                    <a:pt x="716026" y="82676"/>
                  </a:lnTo>
                  <a:lnTo>
                    <a:pt x="716661" y="83439"/>
                  </a:lnTo>
                  <a:lnTo>
                    <a:pt x="725212" y="83439"/>
                  </a:lnTo>
                  <a:lnTo>
                    <a:pt x="724916" y="83057"/>
                  </a:lnTo>
                  <a:lnTo>
                    <a:pt x="724714" y="82676"/>
                  </a:lnTo>
                  <a:close/>
                </a:path>
                <a:path extrusionOk="0" h="106044" w="726439">
                  <a:moveTo>
                    <a:pt x="722966" y="79375"/>
                  </a:moveTo>
                  <a:lnTo>
                    <a:pt x="712977" y="79375"/>
                  </a:lnTo>
                  <a:lnTo>
                    <a:pt x="716125" y="82847"/>
                  </a:lnTo>
                  <a:lnTo>
                    <a:pt x="716026" y="82676"/>
                  </a:lnTo>
                  <a:lnTo>
                    <a:pt x="724714" y="82676"/>
                  </a:lnTo>
                  <a:lnTo>
                    <a:pt x="722966" y="79375"/>
                  </a:lnTo>
                  <a:close/>
                </a:path>
                <a:path extrusionOk="0" h="106044" w="726439">
                  <a:moveTo>
                    <a:pt x="392959" y="13970"/>
                  </a:moveTo>
                  <a:lnTo>
                    <a:pt x="144399" y="13970"/>
                  </a:lnTo>
                  <a:lnTo>
                    <a:pt x="203454" y="14350"/>
                  </a:lnTo>
                  <a:lnTo>
                    <a:pt x="288670" y="16382"/>
                  </a:lnTo>
                  <a:lnTo>
                    <a:pt x="342900" y="18669"/>
                  </a:lnTo>
                  <a:lnTo>
                    <a:pt x="394716" y="21717"/>
                  </a:lnTo>
                  <a:lnTo>
                    <a:pt x="443738" y="25400"/>
                  </a:lnTo>
                  <a:lnTo>
                    <a:pt x="489838" y="29591"/>
                  </a:lnTo>
                  <a:lnTo>
                    <a:pt x="532511" y="34417"/>
                  </a:lnTo>
                  <a:lnTo>
                    <a:pt x="589788" y="42545"/>
                  </a:lnTo>
                  <a:lnTo>
                    <a:pt x="651763" y="54991"/>
                  </a:lnTo>
                  <a:lnTo>
                    <a:pt x="694944" y="68961"/>
                  </a:lnTo>
                  <a:lnTo>
                    <a:pt x="713358" y="79882"/>
                  </a:lnTo>
                  <a:lnTo>
                    <a:pt x="712977" y="79375"/>
                  </a:lnTo>
                  <a:lnTo>
                    <a:pt x="722966" y="79375"/>
                  </a:lnTo>
                  <a:lnTo>
                    <a:pt x="722630" y="78740"/>
                  </a:lnTo>
                  <a:lnTo>
                    <a:pt x="722376" y="78486"/>
                  </a:lnTo>
                  <a:lnTo>
                    <a:pt x="722249" y="78231"/>
                  </a:lnTo>
                  <a:lnTo>
                    <a:pt x="718438" y="74295"/>
                  </a:lnTo>
                  <a:lnTo>
                    <a:pt x="718312" y="74041"/>
                  </a:lnTo>
                  <a:lnTo>
                    <a:pt x="718057" y="73787"/>
                  </a:lnTo>
                  <a:lnTo>
                    <a:pt x="678052" y="54609"/>
                  </a:lnTo>
                  <a:lnTo>
                    <a:pt x="639444" y="44323"/>
                  </a:lnTo>
                  <a:lnTo>
                    <a:pt x="590931" y="35051"/>
                  </a:lnTo>
                  <a:lnTo>
                    <a:pt x="533526" y="26797"/>
                  </a:lnTo>
                  <a:lnTo>
                    <a:pt x="490474" y="21971"/>
                  </a:lnTo>
                  <a:lnTo>
                    <a:pt x="444373" y="17779"/>
                  </a:lnTo>
                  <a:lnTo>
                    <a:pt x="395096" y="14097"/>
                  </a:lnTo>
                  <a:lnTo>
                    <a:pt x="392959" y="13970"/>
                  </a:lnTo>
                  <a:close/>
                </a:path>
                <a:path extrusionOk="0" h="106044" w="726439">
                  <a:moveTo>
                    <a:pt x="38735" y="0"/>
                  </a:moveTo>
                  <a:lnTo>
                    <a:pt x="0" y="12700"/>
                  </a:lnTo>
                  <a:lnTo>
                    <a:pt x="39369" y="23368"/>
                  </a:lnTo>
                  <a:lnTo>
                    <a:pt x="28941" y="16001"/>
                  </a:lnTo>
                  <a:lnTo>
                    <a:pt x="21462" y="16001"/>
                  </a:lnTo>
                  <a:lnTo>
                    <a:pt x="19685" y="14350"/>
                  </a:lnTo>
                  <a:lnTo>
                    <a:pt x="19580" y="12573"/>
                  </a:lnTo>
                  <a:lnTo>
                    <a:pt x="19557" y="10159"/>
                  </a:lnTo>
                  <a:lnTo>
                    <a:pt x="21208" y="8381"/>
                  </a:lnTo>
                  <a:lnTo>
                    <a:pt x="23368" y="8254"/>
                  </a:lnTo>
                  <a:lnTo>
                    <a:pt x="28389" y="8122"/>
                  </a:lnTo>
                  <a:lnTo>
                    <a:pt x="38735" y="0"/>
                  </a:lnTo>
                  <a:close/>
                </a:path>
                <a:path extrusionOk="0" h="106044" w="726439">
                  <a:moveTo>
                    <a:pt x="28389" y="8122"/>
                  </a:moveTo>
                  <a:lnTo>
                    <a:pt x="23368" y="8254"/>
                  </a:lnTo>
                  <a:lnTo>
                    <a:pt x="21208" y="8381"/>
                  </a:lnTo>
                  <a:lnTo>
                    <a:pt x="19557" y="10159"/>
                  </a:lnTo>
                  <a:lnTo>
                    <a:pt x="19580" y="12573"/>
                  </a:lnTo>
                  <a:lnTo>
                    <a:pt x="19685" y="14350"/>
                  </a:lnTo>
                  <a:lnTo>
                    <a:pt x="21462" y="16001"/>
                  </a:lnTo>
                  <a:lnTo>
                    <a:pt x="23494" y="15875"/>
                  </a:lnTo>
                  <a:lnTo>
                    <a:pt x="28572" y="15741"/>
                  </a:lnTo>
                  <a:lnTo>
                    <a:pt x="23368" y="12065"/>
                  </a:lnTo>
                  <a:lnTo>
                    <a:pt x="28389" y="8122"/>
                  </a:lnTo>
                  <a:close/>
                </a:path>
                <a:path extrusionOk="0" h="106044" w="726439">
                  <a:moveTo>
                    <a:pt x="28572" y="15741"/>
                  </a:moveTo>
                  <a:lnTo>
                    <a:pt x="23494" y="15875"/>
                  </a:lnTo>
                  <a:lnTo>
                    <a:pt x="21462" y="16001"/>
                  </a:lnTo>
                  <a:lnTo>
                    <a:pt x="28941" y="16001"/>
                  </a:lnTo>
                  <a:lnTo>
                    <a:pt x="28572" y="15741"/>
                  </a:lnTo>
                  <a:close/>
                </a:path>
                <a:path extrusionOk="0" h="106044" w="726439">
                  <a:moveTo>
                    <a:pt x="144271" y="6350"/>
                  </a:moveTo>
                  <a:lnTo>
                    <a:pt x="71500" y="6984"/>
                  </a:lnTo>
                  <a:lnTo>
                    <a:pt x="28389" y="8122"/>
                  </a:lnTo>
                  <a:lnTo>
                    <a:pt x="23368" y="12065"/>
                  </a:lnTo>
                  <a:lnTo>
                    <a:pt x="28572" y="15741"/>
                  </a:lnTo>
                  <a:lnTo>
                    <a:pt x="71755" y="14604"/>
                  </a:lnTo>
                  <a:lnTo>
                    <a:pt x="392959" y="13970"/>
                  </a:lnTo>
                  <a:lnTo>
                    <a:pt x="316356" y="9905"/>
                  </a:lnTo>
                  <a:lnTo>
                    <a:pt x="260857" y="8000"/>
                  </a:lnTo>
                  <a:lnTo>
                    <a:pt x="203454" y="6730"/>
                  </a:lnTo>
                  <a:lnTo>
                    <a:pt x="144271" y="6350"/>
                  </a:lnTo>
                  <a:close/>
                </a:path>
              </a:pathLst>
            </a:custGeom>
            <a:solidFill>
              <a:srgbClr val="FF505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9" name="Google Shape;319;p14"/>
          <p:cNvSpPr txBox="1"/>
          <p:nvPr/>
        </p:nvSpPr>
        <p:spPr>
          <a:xfrm>
            <a:off x="1492122" y="779145"/>
            <a:ext cx="326390" cy="73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">
                <a:solidFill>
                  <a:srgbClr val="FF5050"/>
                </a:solidFill>
                <a:latin typeface="Arial"/>
                <a:ea typeface="Arial"/>
                <a:cs typeface="Arial"/>
                <a:sym typeface="Arial"/>
              </a:rPr>
              <a:t>9000, 6000, 4200</a:t>
            </a:r>
            <a:endParaRPr sz="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5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1-190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5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5"/>
          <p:cNvSpPr txBox="1"/>
          <p:nvPr>
            <p:ph type="title"/>
          </p:nvPr>
        </p:nvSpPr>
        <p:spPr>
          <a:xfrm>
            <a:off x="722503" y="161670"/>
            <a:ext cx="136207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Null Values in a Subquery</a:t>
            </a:r>
            <a:endParaRPr/>
          </a:p>
        </p:txBody>
      </p:sp>
      <p:grpSp>
        <p:nvGrpSpPr>
          <p:cNvPr id="327" name="Google Shape;327;p15"/>
          <p:cNvGrpSpPr/>
          <p:nvPr/>
        </p:nvGrpSpPr>
        <p:grpSpPr>
          <a:xfrm>
            <a:off x="284988" y="651440"/>
            <a:ext cx="2306736" cy="660724"/>
            <a:chOff x="284988" y="651440"/>
            <a:chExt cx="2306736" cy="660724"/>
          </a:xfrm>
        </p:grpSpPr>
        <p:sp>
          <p:nvSpPr>
            <p:cNvPr id="328" name="Google Shape;328;p15"/>
            <p:cNvSpPr/>
            <p:nvPr/>
          </p:nvSpPr>
          <p:spPr>
            <a:xfrm>
              <a:off x="290574" y="655736"/>
              <a:ext cx="2297430" cy="634365"/>
            </a:xfrm>
            <a:custGeom>
              <a:rect b="b" l="l" r="r" t="t"/>
              <a:pathLst>
                <a:path extrusionOk="0" h="634365" w="2297430">
                  <a:moveTo>
                    <a:pt x="2296882" y="0"/>
                  </a:moveTo>
                  <a:lnTo>
                    <a:pt x="0" y="0"/>
                  </a:lnTo>
                  <a:lnTo>
                    <a:pt x="0" y="633894"/>
                  </a:lnTo>
                  <a:lnTo>
                    <a:pt x="2296882" y="633894"/>
                  </a:lnTo>
                  <a:lnTo>
                    <a:pt x="2296882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286674" y="651440"/>
              <a:ext cx="2305050" cy="642620"/>
            </a:xfrm>
            <a:custGeom>
              <a:rect b="b" l="l" r="r" t="t"/>
              <a:pathLst>
                <a:path extrusionOk="0" h="642619" w="2305050">
                  <a:moveTo>
                    <a:pt x="2304648" y="0"/>
                  </a:moveTo>
                  <a:lnTo>
                    <a:pt x="0" y="0"/>
                  </a:lnTo>
                  <a:lnTo>
                    <a:pt x="0" y="642499"/>
                  </a:lnTo>
                  <a:lnTo>
                    <a:pt x="2304649" y="642500"/>
                  </a:lnTo>
                  <a:lnTo>
                    <a:pt x="2304649" y="638191"/>
                  </a:lnTo>
                  <a:lnTo>
                    <a:pt x="7801" y="638190"/>
                  </a:lnTo>
                  <a:lnTo>
                    <a:pt x="3900" y="633877"/>
                  </a:lnTo>
                  <a:lnTo>
                    <a:pt x="7801" y="633877"/>
                  </a:lnTo>
                  <a:lnTo>
                    <a:pt x="7800" y="8634"/>
                  </a:lnTo>
                  <a:lnTo>
                    <a:pt x="3900" y="8634"/>
                  </a:lnTo>
                  <a:lnTo>
                    <a:pt x="7800" y="4296"/>
                  </a:lnTo>
                  <a:lnTo>
                    <a:pt x="2304648" y="4297"/>
                  </a:lnTo>
                  <a:lnTo>
                    <a:pt x="2304648" y="0"/>
                  </a:lnTo>
                  <a:close/>
                </a:path>
                <a:path extrusionOk="0" h="642619" w="2305050">
                  <a:moveTo>
                    <a:pt x="7801" y="633877"/>
                  </a:moveTo>
                  <a:lnTo>
                    <a:pt x="3900" y="633877"/>
                  </a:lnTo>
                  <a:lnTo>
                    <a:pt x="7801" y="638190"/>
                  </a:lnTo>
                  <a:lnTo>
                    <a:pt x="7801" y="633877"/>
                  </a:lnTo>
                  <a:close/>
                </a:path>
                <a:path extrusionOk="0" h="642619" w="2305050">
                  <a:moveTo>
                    <a:pt x="2296877" y="633878"/>
                  </a:moveTo>
                  <a:lnTo>
                    <a:pt x="7801" y="633877"/>
                  </a:lnTo>
                  <a:lnTo>
                    <a:pt x="7801" y="638190"/>
                  </a:lnTo>
                  <a:lnTo>
                    <a:pt x="2296877" y="638191"/>
                  </a:lnTo>
                  <a:lnTo>
                    <a:pt x="2296877" y="633878"/>
                  </a:lnTo>
                  <a:close/>
                </a:path>
                <a:path extrusionOk="0" h="642619" w="2305050">
                  <a:moveTo>
                    <a:pt x="2296877" y="4297"/>
                  </a:moveTo>
                  <a:lnTo>
                    <a:pt x="2296877" y="638191"/>
                  </a:lnTo>
                  <a:lnTo>
                    <a:pt x="2300782" y="633878"/>
                  </a:lnTo>
                  <a:lnTo>
                    <a:pt x="2304649" y="633878"/>
                  </a:lnTo>
                  <a:lnTo>
                    <a:pt x="2304648" y="8635"/>
                  </a:lnTo>
                  <a:lnTo>
                    <a:pt x="2300782" y="8635"/>
                  </a:lnTo>
                  <a:lnTo>
                    <a:pt x="2296877" y="4297"/>
                  </a:lnTo>
                  <a:close/>
                </a:path>
                <a:path extrusionOk="0" h="642619" w="2305050">
                  <a:moveTo>
                    <a:pt x="2304649" y="633878"/>
                  </a:moveTo>
                  <a:lnTo>
                    <a:pt x="2300782" y="633878"/>
                  </a:lnTo>
                  <a:lnTo>
                    <a:pt x="2296877" y="638191"/>
                  </a:lnTo>
                  <a:lnTo>
                    <a:pt x="2304649" y="638191"/>
                  </a:lnTo>
                  <a:lnTo>
                    <a:pt x="2304649" y="633878"/>
                  </a:lnTo>
                  <a:close/>
                </a:path>
                <a:path extrusionOk="0" h="642619" w="2305050">
                  <a:moveTo>
                    <a:pt x="7800" y="4296"/>
                  </a:moveTo>
                  <a:lnTo>
                    <a:pt x="3900" y="8634"/>
                  </a:lnTo>
                  <a:lnTo>
                    <a:pt x="7800" y="8634"/>
                  </a:lnTo>
                  <a:lnTo>
                    <a:pt x="7800" y="4296"/>
                  </a:lnTo>
                  <a:close/>
                </a:path>
                <a:path extrusionOk="0" h="642619" w="2305050">
                  <a:moveTo>
                    <a:pt x="2296877" y="4297"/>
                  </a:moveTo>
                  <a:lnTo>
                    <a:pt x="7800" y="4296"/>
                  </a:lnTo>
                  <a:lnTo>
                    <a:pt x="7800" y="8634"/>
                  </a:lnTo>
                  <a:lnTo>
                    <a:pt x="2296877" y="8635"/>
                  </a:lnTo>
                  <a:lnTo>
                    <a:pt x="2296877" y="4297"/>
                  </a:lnTo>
                  <a:close/>
                </a:path>
                <a:path extrusionOk="0" h="642619" w="2305050">
                  <a:moveTo>
                    <a:pt x="2304648" y="4297"/>
                  </a:moveTo>
                  <a:lnTo>
                    <a:pt x="2296877" y="4297"/>
                  </a:lnTo>
                  <a:lnTo>
                    <a:pt x="2300782" y="8635"/>
                  </a:lnTo>
                  <a:lnTo>
                    <a:pt x="2304648" y="8635"/>
                  </a:lnTo>
                  <a:lnTo>
                    <a:pt x="2304648" y="42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30" name="Google Shape;330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4988" y="1153668"/>
              <a:ext cx="766572" cy="158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1" name="Google Shape;331;p15"/>
          <p:cNvSpPr txBox="1"/>
          <p:nvPr/>
        </p:nvSpPr>
        <p:spPr>
          <a:xfrm>
            <a:off x="318008" y="651764"/>
            <a:ext cx="2202815" cy="614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13449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emp.last_name  FROM employees emp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emp.employee_id NOT IN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3180" lvl="0" marL="12700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(SELECT mgr.manager_id  FROM employees mgr);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no rows selected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1-177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2"/>
          <p:cNvGrpSpPr/>
          <p:nvPr/>
        </p:nvGrpSpPr>
        <p:grpSpPr>
          <a:xfrm>
            <a:off x="299466" y="479298"/>
            <a:ext cx="2262378" cy="474726"/>
            <a:chOff x="299466" y="479298"/>
            <a:chExt cx="2262378" cy="474726"/>
          </a:xfrm>
        </p:grpSpPr>
        <p:pic>
          <p:nvPicPr>
            <p:cNvPr id="58" name="Google Shape;58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3944" y="493776"/>
              <a:ext cx="2247900" cy="4602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" name="Google Shape;59;p2"/>
            <p:cNvSpPr/>
            <p:nvPr/>
          </p:nvSpPr>
          <p:spPr>
            <a:xfrm>
              <a:off x="299466" y="479298"/>
              <a:ext cx="2237740" cy="449580"/>
            </a:xfrm>
            <a:custGeom>
              <a:rect b="b" l="l" r="r" t="t"/>
              <a:pathLst>
                <a:path extrusionOk="0" h="449580" w="2237740">
                  <a:moveTo>
                    <a:pt x="2237232" y="0"/>
                  </a:moveTo>
                  <a:lnTo>
                    <a:pt x="0" y="0"/>
                  </a:lnTo>
                  <a:lnTo>
                    <a:pt x="0" y="449579"/>
                  </a:lnTo>
                  <a:lnTo>
                    <a:pt x="2237232" y="449579"/>
                  </a:lnTo>
                  <a:lnTo>
                    <a:pt x="2237232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99466" y="479298"/>
              <a:ext cx="2237740" cy="449580"/>
            </a:xfrm>
            <a:custGeom>
              <a:rect b="b" l="l" r="r" t="t"/>
              <a:pathLst>
                <a:path extrusionOk="0" h="449580" w="2237740">
                  <a:moveTo>
                    <a:pt x="0" y="449579"/>
                  </a:moveTo>
                  <a:lnTo>
                    <a:pt x="2237232" y="449579"/>
                  </a:lnTo>
                  <a:lnTo>
                    <a:pt x="2237232" y="0"/>
                  </a:lnTo>
                  <a:lnTo>
                    <a:pt x="0" y="0"/>
                  </a:lnTo>
                  <a:lnTo>
                    <a:pt x="0" y="44957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173480" y="737616"/>
              <a:ext cx="1132840" cy="170815"/>
            </a:xfrm>
            <a:custGeom>
              <a:rect b="b" l="l" r="r" t="t"/>
              <a:pathLst>
                <a:path extrusionOk="0" h="170815" w="1132839">
                  <a:moveTo>
                    <a:pt x="0" y="170688"/>
                  </a:moveTo>
                  <a:lnTo>
                    <a:pt x="1132332" y="170688"/>
                  </a:lnTo>
                  <a:lnTo>
                    <a:pt x="1132332" y="0"/>
                  </a:lnTo>
                  <a:lnTo>
                    <a:pt x="0" y="0"/>
                  </a:lnTo>
                  <a:lnTo>
                    <a:pt x="0" y="170688"/>
                  </a:lnTo>
                  <a:close/>
                </a:path>
              </a:pathLst>
            </a:custGeom>
            <a:noFill/>
            <a:ln cap="flat" cmpd="sng" w="952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2"/>
          <p:cNvSpPr txBox="1"/>
          <p:nvPr>
            <p:ph type="title"/>
          </p:nvPr>
        </p:nvSpPr>
        <p:spPr>
          <a:xfrm>
            <a:off x="944372" y="161670"/>
            <a:ext cx="915669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Subquery Syntax</a:t>
            </a:r>
            <a:endParaRPr/>
          </a:p>
        </p:txBody>
      </p:sp>
      <p:sp>
        <p:nvSpPr>
          <p:cNvPr id="63" name="Google Shape;63;p2"/>
          <p:cNvSpPr txBox="1"/>
          <p:nvPr/>
        </p:nvSpPr>
        <p:spPr>
          <a:xfrm>
            <a:off x="280212" y="1079119"/>
            <a:ext cx="2165985" cy="425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575">
            <a:spAutoFit/>
          </a:bodyPr>
          <a:lstStyle/>
          <a:p>
            <a:pPr indent="-125095" lvl="0" marL="137160" marR="5080" rtl="0" algn="l">
              <a:lnSpc>
                <a:spcPct val="104615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subquery (inner query) executes once before  the main query.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118110" rtl="0" algn="l">
              <a:lnSpc>
                <a:spcPct val="104615"/>
              </a:lnSpc>
              <a:spcBef>
                <a:spcPts val="30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result of the subquery is used by the main  query (outer query).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299465" y="479298"/>
            <a:ext cx="2237740" cy="449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647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b="1"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select_list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47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	</a:t>
            </a:r>
            <a:r>
              <a:rPr b="1"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47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	</a:t>
            </a:r>
            <a:r>
              <a:rPr b="1"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expr operator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1205738" y="724027"/>
            <a:ext cx="306705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3334" lvl="0" marL="13334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(SELECT  FROM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1766570" y="724027"/>
            <a:ext cx="473709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select_list  table</a:t>
            </a: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1-178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" name="Google Shape;73;p3"/>
          <p:cNvGrpSpPr/>
          <p:nvPr/>
        </p:nvGrpSpPr>
        <p:grpSpPr>
          <a:xfrm>
            <a:off x="296418" y="479298"/>
            <a:ext cx="2256282" cy="567690"/>
            <a:chOff x="296418" y="479298"/>
            <a:chExt cx="2256282" cy="567690"/>
          </a:xfrm>
        </p:grpSpPr>
        <p:pic>
          <p:nvPicPr>
            <p:cNvPr id="74" name="Google Shape;74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0896" y="493776"/>
              <a:ext cx="2241804" cy="5532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3"/>
            <p:cNvSpPr/>
            <p:nvPr/>
          </p:nvSpPr>
          <p:spPr>
            <a:xfrm>
              <a:off x="296418" y="479298"/>
              <a:ext cx="2231390" cy="542925"/>
            </a:xfrm>
            <a:custGeom>
              <a:rect b="b" l="l" r="r" t="t"/>
              <a:pathLst>
                <a:path extrusionOk="0" h="542925" w="2231390">
                  <a:moveTo>
                    <a:pt x="2231136" y="0"/>
                  </a:moveTo>
                  <a:lnTo>
                    <a:pt x="0" y="0"/>
                  </a:lnTo>
                  <a:lnTo>
                    <a:pt x="0" y="542544"/>
                  </a:lnTo>
                  <a:lnTo>
                    <a:pt x="2231136" y="542544"/>
                  </a:lnTo>
                  <a:lnTo>
                    <a:pt x="2231136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296418" y="479298"/>
              <a:ext cx="2231390" cy="542925"/>
            </a:xfrm>
            <a:custGeom>
              <a:rect b="b" l="l" r="r" t="t"/>
              <a:pathLst>
                <a:path extrusionOk="0" h="542925" w="2231390">
                  <a:moveTo>
                    <a:pt x="0" y="542544"/>
                  </a:moveTo>
                  <a:lnTo>
                    <a:pt x="2231136" y="542544"/>
                  </a:lnTo>
                  <a:lnTo>
                    <a:pt x="2231136" y="0"/>
                  </a:lnTo>
                  <a:lnTo>
                    <a:pt x="0" y="0"/>
                  </a:lnTo>
                  <a:lnTo>
                    <a:pt x="0" y="54254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Google Shape;77;p3"/>
          <p:cNvSpPr txBox="1"/>
          <p:nvPr>
            <p:ph type="title"/>
          </p:nvPr>
        </p:nvSpPr>
        <p:spPr>
          <a:xfrm>
            <a:off x="925195" y="161670"/>
            <a:ext cx="956944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a Subquery</a:t>
            </a:r>
            <a:endParaRPr/>
          </a:p>
        </p:txBody>
      </p:sp>
      <p:sp>
        <p:nvSpPr>
          <p:cNvPr id="78" name="Google Shape;78;p3"/>
          <p:cNvSpPr txBox="1"/>
          <p:nvPr/>
        </p:nvSpPr>
        <p:spPr>
          <a:xfrm>
            <a:off x="296418" y="479298"/>
            <a:ext cx="2231390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75">
            <a:spAutoFit/>
          </a:bodyPr>
          <a:lstStyle/>
          <a:p>
            <a:pPr indent="0" lvl="0" marL="704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last_name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048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employees </a:t>
            </a:r>
            <a:r>
              <a:rPr b="1" baseline="30000" lang="en-US" sz="750">
                <a:solidFill>
                  <a:srgbClr val="FF5050"/>
                </a:solidFill>
                <a:latin typeface="Arial"/>
                <a:ea typeface="Arial"/>
                <a:cs typeface="Arial"/>
                <a:sym typeface="Arial"/>
              </a:rPr>
              <a:t>11000</a:t>
            </a:r>
            <a:endParaRPr baseline="30000" sz="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04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salary &gt;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1275" lvl="0" marL="741680" marR="8121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(SELECT salary  FROM employees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168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last_name = 'Abel');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9" name="Google Shape;79;p3"/>
          <p:cNvGrpSpPr/>
          <p:nvPr/>
        </p:nvGrpSpPr>
        <p:grpSpPr>
          <a:xfrm>
            <a:off x="993648" y="605028"/>
            <a:ext cx="1132840" cy="398145"/>
            <a:chOff x="993648" y="605028"/>
            <a:chExt cx="1132840" cy="398145"/>
          </a:xfrm>
        </p:grpSpPr>
        <p:pic>
          <p:nvPicPr>
            <p:cNvPr id="80" name="Google Shape;80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42416" y="605028"/>
              <a:ext cx="448055" cy="1615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3"/>
            <p:cNvSpPr/>
            <p:nvPr/>
          </p:nvSpPr>
          <p:spPr>
            <a:xfrm>
              <a:off x="1076833" y="625729"/>
              <a:ext cx="407670" cy="135255"/>
            </a:xfrm>
            <a:custGeom>
              <a:rect b="b" l="l" r="r" t="t"/>
              <a:pathLst>
                <a:path extrusionOk="0" h="135254" w="407669">
                  <a:moveTo>
                    <a:pt x="407192" y="124967"/>
                  </a:moveTo>
                  <a:lnTo>
                    <a:pt x="399542" y="124967"/>
                  </a:lnTo>
                  <a:lnTo>
                    <a:pt x="399669" y="125602"/>
                  </a:lnTo>
                  <a:lnTo>
                    <a:pt x="400050" y="133222"/>
                  </a:lnTo>
                  <a:lnTo>
                    <a:pt x="401828" y="134873"/>
                  </a:lnTo>
                  <a:lnTo>
                    <a:pt x="406019" y="134619"/>
                  </a:lnTo>
                  <a:lnTo>
                    <a:pt x="407670" y="132841"/>
                  </a:lnTo>
                  <a:lnTo>
                    <a:pt x="407192" y="124967"/>
                  </a:lnTo>
                  <a:close/>
                </a:path>
                <a:path extrusionOk="0" h="135254" w="407669">
                  <a:moveTo>
                    <a:pt x="399547" y="125055"/>
                  </a:moveTo>
                  <a:lnTo>
                    <a:pt x="399581" y="125602"/>
                  </a:lnTo>
                  <a:lnTo>
                    <a:pt x="399547" y="125055"/>
                  </a:lnTo>
                  <a:close/>
                </a:path>
                <a:path extrusionOk="0" h="135254" w="407669">
                  <a:moveTo>
                    <a:pt x="192512" y="14350"/>
                  </a:moveTo>
                  <a:lnTo>
                    <a:pt x="80137" y="14350"/>
                  </a:lnTo>
                  <a:lnTo>
                    <a:pt x="113030" y="14985"/>
                  </a:lnTo>
                  <a:lnTo>
                    <a:pt x="145034" y="16763"/>
                  </a:lnTo>
                  <a:lnTo>
                    <a:pt x="205486" y="23748"/>
                  </a:lnTo>
                  <a:lnTo>
                    <a:pt x="260223" y="34797"/>
                  </a:lnTo>
                  <a:lnTo>
                    <a:pt x="307721" y="49402"/>
                  </a:lnTo>
                  <a:lnTo>
                    <a:pt x="346710" y="66928"/>
                  </a:lnTo>
                  <a:lnTo>
                    <a:pt x="381508" y="92328"/>
                  </a:lnTo>
                  <a:lnTo>
                    <a:pt x="399547" y="125055"/>
                  </a:lnTo>
                  <a:lnTo>
                    <a:pt x="407192" y="124967"/>
                  </a:lnTo>
                  <a:lnTo>
                    <a:pt x="407162" y="124078"/>
                  </a:lnTo>
                  <a:lnTo>
                    <a:pt x="405638" y="117475"/>
                  </a:lnTo>
                  <a:lnTo>
                    <a:pt x="380746" y="81152"/>
                  </a:lnTo>
                  <a:lnTo>
                    <a:pt x="341122" y="55498"/>
                  </a:lnTo>
                  <a:lnTo>
                    <a:pt x="286893" y="34416"/>
                  </a:lnTo>
                  <a:lnTo>
                    <a:pt x="235077" y="21335"/>
                  </a:lnTo>
                  <a:lnTo>
                    <a:pt x="206502" y="16255"/>
                  </a:lnTo>
                  <a:lnTo>
                    <a:pt x="192512" y="14350"/>
                  </a:lnTo>
                  <a:close/>
                </a:path>
                <a:path extrusionOk="0" h="135254" w="407669">
                  <a:moveTo>
                    <a:pt x="38100" y="0"/>
                  </a:moveTo>
                  <a:lnTo>
                    <a:pt x="0" y="14350"/>
                  </a:lnTo>
                  <a:lnTo>
                    <a:pt x="39751" y="23367"/>
                  </a:lnTo>
                  <a:lnTo>
                    <a:pt x="29414" y="16636"/>
                  </a:lnTo>
                  <a:lnTo>
                    <a:pt x="21462" y="16636"/>
                  </a:lnTo>
                  <a:lnTo>
                    <a:pt x="19685" y="15112"/>
                  </a:lnTo>
                  <a:lnTo>
                    <a:pt x="19431" y="10921"/>
                  </a:lnTo>
                  <a:lnTo>
                    <a:pt x="20955" y="9016"/>
                  </a:lnTo>
                  <a:lnTo>
                    <a:pt x="23114" y="8889"/>
                  </a:lnTo>
                  <a:lnTo>
                    <a:pt x="28202" y="8532"/>
                  </a:lnTo>
                  <a:lnTo>
                    <a:pt x="38100" y="0"/>
                  </a:lnTo>
                  <a:close/>
                </a:path>
                <a:path extrusionOk="0" h="135254" w="407669">
                  <a:moveTo>
                    <a:pt x="28202" y="8532"/>
                  </a:moveTo>
                  <a:lnTo>
                    <a:pt x="23114" y="8889"/>
                  </a:lnTo>
                  <a:lnTo>
                    <a:pt x="20955" y="9016"/>
                  </a:lnTo>
                  <a:lnTo>
                    <a:pt x="19431" y="10921"/>
                  </a:lnTo>
                  <a:lnTo>
                    <a:pt x="19685" y="15112"/>
                  </a:lnTo>
                  <a:lnTo>
                    <a:pt x="21462" y="16636"/>
                  </a:lnTo>
                  <a:lnTo>
                    <a:pt x="23622" y="16509"/>
                  </a:lnTo>
                  <a:lnTo>
                    <a:pt x="28677" y="16157"/>
                  </a:lnTo>
                  <a:lnTo>
                    <a:pt x="23368" y="12700"/>
                  </a:lnTo>
                  <a:lnTo>
                    <a:pt x="28202" y="8532"/>
                  </a:lnTo>
                  <a:close/>
                </a:path>
                <a:path extrusionOk="0" h="135254" w="407669">
                  <a:moveTo>
                    <a:pt x="28677" y="16157"/>
                  </a:moveTo>
                  <a:lnTo>
                    <a:pt x="23622" y="16509"/>
                  </a:lnTo>
                  <a:lnTo>
                    <a:pt x="21462" y="16636"/>
                  </a:lnTo>
                  <a:lnTo>
                    <a:pt x="29414" y="16636"/>
                  </a:lnTo>
                  <a:lnTo>
                    <a:pt x="28677" y="16157"/>
                  </a:lnTo>
                  <a:close/>
                </a:path>
                <a:path extrusionOk="0" h="135254" w="407669">
                  <a:moveTo>
                    <a:pt x="79883" y="6730"/>
                  </a:moveTo>
                  <a:lnTo>
                    <a:pt x="39370" y="7746"/>
                  </a:lnTo>
                  <a:lnTo>
                    <a:pt x="28202" y="8532"/>
                  </a:lnTo>
                  <a:lnTo>
                    <a:pt x="23368" y="12700"/>
                  </a:lnTo>
                  <a:lnTo>
                    <a:pt x="28677" y="16157"/>
                  </a:lnTo>
                  <a:lnTo>
                    <a:pt x="40005" y="15366"/>
                  </a:lnTo>
                  <a:lnTo>
                    <a:pt x="80137" y="14350"/>
                  </a:lnTo>
                  <a:lnTo>
                    <a:pt x="192512" y="14350"/>
                  </a:lnTo>
                  <a:lnTo>
                    <a:pt x="176657" y="12191"/>
                  </a:lnTo>
                  <a:lnTo>
                    <a:pt x="145415" y="9270"/>
                  </a:lnTo>
                  <a:lnTo>
                    <a:pt x="113157" y="7365"/>
                  </a:lnTo>
                  <a:lnTo>
                    <a:pt x="79883" y="6730"/>
                  </a:lnTo>
                  <a:close/>
                </a:path>
              </a:pathLst>
            </a:custGeom>
            <a:solidFill>
              <a:srgbClr val="FF505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993648" y="749808"/>
              <a:ext cx="1132840" cy="253365"/>
            </a:xfrm>
            <a:custGeom>
              <a:rect b="b" l="l" r="r" t="t"/>
              <a:pathLst>
                <a:path extrusionOk="0" h="253365" w="1132839">
                  <a:moveTo>
                    <a:pt x="0" y="252983"/>
                  </a:moveTo>
                  <a:lnTo>
                    <a:pt x="1132332" y="252983"/>
                  </a:lnTo>
                  <a:lnTo>
                    <a:pt x="1132332" y="0"/>
                  </a:lnTo>
                  <a:lnTo>
                    <a:pt x="0" y="0"/>
                  </a:lnTo>
                  <a:lnTo>
                    <a:pt x="0" y="252983"/>
                  </a:lnTo>
                  <a:close/>
                </a:path>
              </a:pathLst>
            </a:custGeom>
            <a:noFill/>
            <a:ln cap="flat" cmpd="sng" w="952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3" name="Google Shape;8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5656" y="1112520"/>
            <a:ext cx="2240280" cy="4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1-179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"/>
          <p:cNvSpPr txBox="1"/>
          <p:nvPr>
            <p:ph type="title"/>
          </p:nvPr>
        </p:nvSpPr>
        <p:spPr>
          <a:xfrm>
            <a:off x="542036" y="162305"/>
            <a:ext cx="1720214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 for Using Subqueries</a:t>
            </a:r>
            <a:endParaRPr/>
          </a:p>
        </p:txBody>
      </p:sp>
      <p:sp>
        <p:nvSpPr>
          <p:cNvPr id="91" name="Google Shape;91;p4"/>
          <p:cNvSpPr txBox="1"/>
          <p:nvPr/>
        </p:nvSpPr>
        <p:spPr>
          <a:xfrm>
            <a:off x="284784" y="544413"/>
            <a:ext cx="2201545" cy="929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Enclose subqueries in parentheses.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401955" rtl="0" algn="l">
              <a:lnSpc>
                <a:spcPct val="118461"/>
              </a:lnSpc>
              <a:spcBef>
                <a:spcPts val="31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Place subqueries on the right side of the  comparison condition.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5080" rtl="0" algn="l">
              <a:lnSpc>
                <a:spcPct val="103099"/>
              </a:lnSpc>
              <a:spcBef>
                <a:spcPts val="19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ORDER BY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clause in the subquery is not  needed unless you are performing Top-N analysis.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97155" rtl="0" algn="l">
              <a:lnSpc>
                <a:spcPct val="118461"/>
              </a:lnSpc>
              <a:spcBef>
                <a:spcPts val="31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single-row operators with single-row  subqueries and use multiple-row operators with  multiple-row subqueries.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1-180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 txBox="1"/>
          <p:nvPr>
            <p:ph type="title"/>
          </p:nvPr>
        </p:nvSpPr>
        <p:spPr>
          <a:xfrm>
            <a:off x="856234" y="109474"/>
            <a:ext cx="109410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Subqueries</a:t>
            </a:r>
            <a:endParaRPr/>
          </a:p>
        </p:txBody>
      </p:sp>
      <p:grpSp>
        <p:nvGrpSpPr>
          <p:cNvPr id="99" name="Google Shape;99;p5"/>
          <p:cNvGrpSpPr/>
          <p:nvPr/>
        </p:nvGrpSpPr>
        <p:grpSpPr>
          <a:xfrm>
            <a:off x="585978" y="697229"/>
            <a:ext cx="601980" cy="318770"/>
            <a:chOff x="585978" y="697229"/>
            <a:chExt cx="601980" cy="318770"/>
          </a:xfrm>
        </p:grpSpPr>
        <p:sp>
          <p:nvSpPr>
            <p:cNvPr id="100" name="Google Shape;100;p5"/>
            <p:cNvSpPr/>
            <p:nvPr/>
          </p:nvSpPr>
          <p:spPr>
            <a:xfrm>
              <a:off x="585978" y="697229"/>
              <a:ext cx="601980" cy="318770"/>
            </a:xfrm>
            <a:custGeom>
              <a:rect b="b" l="l" r="r" t="t"/>
              <a:pathLst>
                <a:path extrusionOk="0" h="318769" w="601980">
                  <a:moveTo>
                    <a:pt x="601979" y="0"/>
                  </a:moveTo>
                  <a:lnTo>
                    <a:pt x="0" y="0"/>
                  </a:lnTo>
                  <a:lnTo>
                    <a:pt x="0" y="318515"/>
                  </a:lnTo>
                  <a:lnTo>
                    <a:pt x="601979" y="318515"/>
                  </a:lnTo>
                  <a:lnTo>
                    <a:pt x="601979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585978" y="697229"/>
              <a:ext cx="601980" cy="318770"/>
            </a:xfrm>
            <a:custGeom>
              <a:rect b="b" l="l" r="r" t="t"/>
              <a:pathLst>
                <a:path extrusionOk="0" h="318769" w="601980">
                  <a:moveTo>
                    <a:pt x="0" y="318515"/>
                  </a:moveTo>
                  <a:lnTo>
                    <a:pt x="601979" y="318515"/>
                  </a:lnTo>
                  <a:lnTo>
                    <a:pt x="601979" y="0"/>
                  </a:lnTo>
                  <a:lnTo>
                    <a:pt x="0" y="0"/>
                  </a:lnTo>
                  <a:lnTo>
                    <a:pt x="0" y="31851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5"/>
          <p:cNvSpPr txBox="1"/>
          <p:nvPr/>
        </p:nvSpPr>
        <p:spPr>
          <a:xfrm>
            <a:off x="585978" y="697229"/>
            <a:ext cx="601980" cy="14414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09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query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/>
          <p:nvPr/>
        </p:nvSpPr>
        <p:spPr>
          <a:xfrm>
            <a:off x="711708" y="841247"/>
            <a:ext cx="472440" cy="169545"/>
          </a:xfrm>
          <a:custGeom>
            <a:rect b="b" l="l" r="r" t="t"/>
            <a:pathLst>
              <a:path extrusionOk="0" h="169544" w="472440">
                <a:moveTo>
                  <a:pt x="472439" y="0"/>
                </a:moveTo>
                <a:lnTo>
                  <a:pt x="0" y="0"/>
                </a:lnTo>
                <a:lnTo>
                  <a:pt x="0" y="169163"/>
                </a:lnTo>
                <a:lnTo>
                  <a:pt x="472439" y="169163"/>
                </a:lnTo>
                <a:lnTo>
                  <a:pt x="472439" y="0"/>
                </a:lnTo>
                <a:close/>
              </a:path>
            </a:pathLst>
          </a:custGeom>
          <a:solidFill>
            <a:srgbClr val="FF99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711708" y="841247"/>
            <a:ext cx="476250" cy="174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0" lvl="0" marL="742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Subquery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"/>
          <p:cNvSpPr/>
          <p:nvPr/>
        </p:nvSpPr>
        <p:spPr>
          <a:xfrm>
            <a:off x="1139952" y="905255"/>
            <a:ext cx="658495" cy="45720"/>
          </a:xfrm>
          <a:custGeom>
            <a:rect b="b" l="l" r="r" t="t"/>
            <a:pathLst>
              <a:path extrusionOk="0" h="45719" w="658494">
                <a:moveTo>
                  <a:pt x="612648" y="22860"/>
                </a:moveTo>
                <a:lnTo>
                  <a:pt x="582167" y="45719"/>
                </a:lnTo>
                <a:lnTo>
                  <a:pt x="632967" y="30480"/>
                </a:lnTo>
                <a:lnTo>
                  <a:pt x="612648" y="30480"/>
                </a:lnTo>
                <a:lnTo>
                  <a:pt x="612648" y="22860"/>
                </a:lnTo>
                <a:close/>
              </a:path>
              <a:path extrusionOk="0" h="45719" w="658494">
                <a:moveTo>
                  <a:pt x="602488" y="15239"/>
                </a:moveTo>
                <a:lnTo>
                  <a:pt x="0" y="15239"/>
                </a:lnTo>
                <a:lnTo>
                  <a:pt x="0" y="30480"/>
                </a:lnTo>
                <a:lnTo>
                  <a:pt x="602488" y="30480"/>
                </a:lnTo>
                <a:lnTo>
                  <a:pt x="612648" y="22860"/>
                </a:lnTo>
                <a:lnTo>
                  <a:pt x="602488" y="15239"/>
                </a:lnTo>
                <a:close/>
              </a:path>
              <a:path extrusionOk="0" h="45719" w="658494">
                <a:moveTo>
                  <a:pt x="632967" y="15239"/>
                </a:moveTo>
                <a:lnTo>
                  <a:pt x="612648" y="15239"/>
                </a:lnTo>
                <a:lnTo>
                  <a:pt x="612648" y="30480"/>
                </a:lnTo>
                <a:lnTo>
                  <a:pt x="632967" y="30480"/>
                </a:lnTo>
                <a:lnTo>
                  <a:pt x="658367" y="22860"/>
                </a:lnTo>
                <a:lnTo>
                  <a:pt x="632967" y="15239"/>
                </a:lnTo>
                <a:close/>
              </a:path>
              <a:path extrusionOk="0" h="45719" w="658494">
                <a:moveTo>
                  <a:pt x="582167" y="0"/>
                </a:moveTo>
                <a:lnTo>
                  <a:pt x="612648" y="22860"/>
                </a:lnTo>
                <a:lnTo>
                  <a:pt x="612648" y="15239"/>
                </a:lnTo>
                <a:lnTo>
                  <a:pt x="632967" y="15239"/>
                </a:lnTo>
                <a:lnTo>
                  <a:pt x="582167" y="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1316863" y="809624"/>
            <a:ext cx="267335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returns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1852930" y="865758"/>
            <a:ext cx="474345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ST_CLERK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 txBox="1"/>
          <p:nvPr/>
        </p:nvSpPr>
        <p:spPr>
          <a:xfrm>
            <a:off x="285750" y="1077213"/>
            <a:ext cx="1008380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70485" lvl="0" marL="82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650"/>
              <a:buFont typeface="Arial"/>
              <a:buChar char="•"/>
            </a:pPr>
            <a:r>
              <a:rPr b="1" lang="en-US" sz="650">
                <a:solidFill>
                  <a:srgbClr val="F8F8D2"/>
                </a:solidFill>
                <a:latin typeface="Arial"/>
                <a:ea typeface="Arial"/>
                <a:cs typeface="Arial"/>
                <a:sym typeface="Arial"/>
              </a:rPr>
              <a:t>Multiple-row subquery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1852930" y="1353057"/>
            <a:ext cx="474345" cy="230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3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ST_CLERK  SA_MAN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5"/>
          <p:cNvGrpSpPr/>
          <p:nvPr/>
        </p:nvGrpSpPr>
        <p:grpSpPr>
          <a:xfrm>
            <a:off x="585978" y="1235201"/>
            <a:ext cx="601980" cy="320040"/>
            <a:chOff x="585978" y="1235201"/>
            <a:chExt cx="601980" cy="320040"/>
          </a:xfrm>
        </p:grpSpPr>
        <p:sp>
          <p:nvSpPr>
            <p:cNvPr id="111" name="Google Shape;111;p5"/>
            <p:cNvSpPr/>
            <p:nvPr/>
          </p:nvSpPr>
          <p:spPr>
            <a:xfrm>
              <a:off x="585978" y="1235201"/>
              <a:ext cx="601980" cy="320040"/>
            </a:xfrm>
            <a:custGeom>
              <a:rect b="b" l="l" r="r" t="t"/>
              <a:pathLst>
                <a:path extrusionOk="0" h="320040" w="601980">
                  <a:moveTo>
                    <a:pt x="601979" y="0"/>
                  </a:moveTo>
                  <a:lnTo>
                    <a:pt x="0" y="0"/>
                  </a:lnTo>
                  <a:lnTo>
                    <a:pt x="0" y="320039"/>
                  </a:lnTo>
                  <a:lnTo>
                    <a:pt x="601979" y="320039"/>
                  </a:lnTo>
                  <a:lnTo>
                    <a:pt x="601979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585978" y="1235201"/>
              <a:ext cx="601980" cy="320040"/>
            </a:xfrm>
            <a:custGeom>
              <a:rect b="b" l="l" r="r" t="t"/>
              <a:pathLst>
                <a:path extrusionOk="0" h="320040" w="601980">
                  <a:moveTo>
                    <a:pt x="0" y="320039"/>
                  </a:moveTo>
                  <a:lnTo>
                    <a:pt x="601979" y="320039"/>
                  </a:lnTo>
                  <a:lnTo>
                    <a:pt x="601979" y="0"/>
                  </a:lnTo>
                  <a:lnTo>
                    <a:pt x="0" y="0"/>
                  </a:lnTo>
                  <a:lnTo>
                    <a:pt x="0" y="32003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5"/>
          <p:cNvSpPr txBox="1"/>
          <p:nvPr/>
        </p:nvSpPr>
        <p:spPr>
          <a:xfrm>
            <a:off x="585978" y="1235201"/>
            <a:ext cx="601980" cy="14605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209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query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711708" y="1380743"/>
            <a:ext cx="472440" cy="169545"/>
          </a:xfrm>
          <a:custGeom>
            <a:rect b="b" l="l" r="r" t="t"/>
            <a:pathLst>
              <a:path extrusionOk="0" h="169544" w="472440">
                <a:moveTo>
                  <a:pt x="472439" y="0"/>
                </a:moveTo>
                <a:lnTo>
                  <a:pt x="0" y="0"/>
                </a:lnTo>
                <a:lnTo>
                  <a:pt x="0" y="169163"/>
                </a:lnTo>
                <a:lnTo>
                  <a:pt x="472439" y="169163"/>
                </a:lnTo>
                <a:lnTo>
                  <a:pt x="472439" y="0"/>
                </a:lnTo>
                <a:close/>
              </a:path>
            </a:pathLst>
          </a:custGeom>
          <a:solidFill>
            <a:srgbClr val="FF99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711708" y="1380743"/>
            <a:ext cx="476250" cy="174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0" lvl="0" marL="742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Subquery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1139952" y="1444751"/>
            <a:ext cx="658495" cy="45720"/>
          </a:xfrm>
          <a:custGeom>
            <a:rect b="b" l="l" r="r" t="t"/>
            <a:pathLst>
              <a:path extrusionOk="0" h="45719" w="658494">
                <a:moveTo>
                  <a:pt x="612648" y="22860"/>
                </a:moveTo>
                <a:lnTo>
                  <a:pt x="582167" y="45720"/>
                </a:lnTo>
                <a:lnTo>
                  <a:pt x="632968" y="30480"/>
                </a:lnTo>
                <a:lnTo>
                  <a:pt x="612648" y="30480"/>
                </a:lnTo>
                <a:lnTo>
                  <a:pt x="612648" y="22860"/>
                </a:lnTo>
                <a:close/>
              </a:path>
              <a:path extrusionOk="0" h="45719" w="658494">
                <a:moveTo>
                  <a:pt x="602488" y="15240"/>
                </a:moveTo>
                <a:lnTo>
                  <a:pt x="0" y="15240"/>
                </a:lnTo>
                <a:lnTo>
                  <a:pt x="0" y="30480"/>
                </a:lnTo>
                <a:lnTo>
                  <a:pt x="602488" y="30480"/>
                </a:lnTo>
                <a:lnTo>
                  <a:pt x="612648" y="22860"/>
                </a:lnTo>
                <a:lnTo>
                  <a:pt x="602488" y="15240"/>
                </a:lnTo>
                <a:close/>
              </a:path>
              <a:path extrusionOk="0" h="45719" w="658494">
                <a:moveTo>
                  <a:pt x="632968" y="15240"/>
                </a:moveTo>
                <a:lnTo>
                  <a:pt x="612648" y="15240"/>
                </a:lnTo>
                <a:lnTo>
                  <a:pt x="612648" y="30480"/>
                </a:lnTo>
                <a:lnTo>
                  <a:pt x="632968" y="30480"/>
                </a:lnTo>
                <a:lnTo>
                  <a:pt x="658367" y="22860"/>
                </a:lnTo>
                <a:lnTo>
                  <a:pt x="632968" y="15240"/>
                </a:lnTo>
                <a:close/>
              </a:path>
              <a:path extrusionOk="0" h="45719" w="658494">
                <a:moveTo>
                  <a:pt x="582167" y="0"/>
                </a:moveTo>
                <a:lnTo>
                  <a:pt x="612648" y="22860"/>
                </a:lnTo>
                <a:lnTo>
                  <a:pt x="612648" y="15240"/>
                </a:lnTo>
                <a:lnTo>
                  <a:pt x="632968" y="15240"/>
                </a:lnTo>
                <a:lnTo>
                  <a:pt x="582167" y="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1316863" y="1348231"/>
            <a:ext cx="267335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returns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306070" y="533526"/>
            <a:ext cx="940435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70485" lvl="0" marL="82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650"/>
              <a:buFont typeface="Arial"/>
              <a:buChar char="•"/>
            </a:pPr>
            <a:r>
              <a:rPr b="1" lang="en-US" sz="650">
                <a:solidFill>
                  <a:srgbClr val="F8F8D2"/>
                </a:solidFill>
                <a:latin typeface="Arial"/>
                <a:ea typeface="Arial"/>
                <a:cs typeface="Arial"/>
                <a:sym typeface="Arial"/>
              </a:rPr>
              <a:t>Single-row subquery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990c67541_0_0"/>
          <p:cNvSpPr txBox="1"/>
          <p:nvPr>
            <p:ph type="title"/>
          </p:nvPr>
        </p:nvSpPr>
        <p:spPr>
          <a:xfrm>
            <a:off x="690499" y="162305"/>
            <a:ext cx="1432200" cy="130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0990c67541_0_0"/>
          <p:cNvSpPr txBox="1"/>
          <p:nvPr>
            <p:ph idx="1" type="body"/>
          </p:nvPr>
        </p:nvSpPr>
        <p:spPr>
          <a:xfrm>
            <a:off x="278129" y="867156"/>
            <a:ext cx="2367300" cy="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1-181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"/>
          <p:cNvSpPr txBox="1"/>
          <p:nvPr>
            <p:ph type="title"/>
          </p:nvPr>
        </p:nvSpPr>
        <p:spPr>
          <a:xfrm>
            <a:off x="778256" y="161670"/>
            <a:ext cx="124777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Single-Row Subqueries</a:t>
            </a:r>
            <a:endParaRPr/>
          </a:p>
        </p:txBody>
      </p:sp>
      <p:grpSp>
        <p:nvGrpSpPr>
          <p:cNvPr id="133" name="Google Shape;133;p6"/>
          <p:cNvGrpSpPr/>
          <p:nvPr/>
        </p:nvGrpSpPr>
        <p:grpSpPr>
          <a:xfrm>
            <a:off x="752094" y="840486"/>
            <a:ext cx="398145" cy="1051560"/>
            <a:chOff x="752094" y="840486"/>
            <a:chExt cx="398145" cy="1051560"/>
          </a:xfrm>
        </p:grpSpPr>
        <p:sp>
          <p:nvSpPr>
            <p:cNvPr id="134" name="Google Shape;134;p6"/>
            <p:cNvSpPr/>
            <p:nvPr/>
          </p:nvSpPr>
          <p:spPr>
            <a:xfrm>
              <a:off x="752094" y="840486"/>
              <a:ext cx="398145" cy="1051560"/>
            </a:xfrm>
            <a:custGeom>
              <a:rect b="b" l="l" r="r" t="t"/>
              <a:pathLst>
                <a:path extrusionOk="0" h="1051560" w="398144">
                  <a:moveTo>
                    <a:pt x="397764" y="0"/>
                  </a:moveTo>
                  <a:lnTo>
                    <a:pt x="0" y="0"/>
                  </a:lnTo>
                  <a:lnTo>
                    <a:pt x="0" y="1051559"/>
                  </a:lnTo>
                  <a:lnTo>
                    <a:pt x="397764" y="1051559"/>
                  </a:lnTo>
                  <a:lnTo>
                    <a:pt x="397764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752094" y="840486"/>
              <a:ext cx="398145" cy="1051560"/>
            </a:xfrm>
            <a:custGeom>
              <a:rect b="b" l="l" r="r" t="t"/>
              <a:pathLst>
                <a:path extrusionOk="0" h="1051560" w="398144">
                  <a:moveTo>
                    <a:pt x="0" y="1051559"/>
                  </a:moveTo>
                  <a:lnTo>
                    <a:pt x="397764" y="1051559"/>
                  </a:lnTo>
                  <a:lnTo>
                    <a:pt x="397764" y="0"/>
                  </a:lnTo>
                  <a:lnTo>
                    <a:pt x="0" y="0"/>
                  </a:lnTo>
                  <a:lnTo>
                    <a:pt x="0" y="105155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6"/>
          <p:cNvSpPr txBox="1"/>
          <p:nvPr/>
        </p:nvSpPr>
        <p:spPr>
          <a:xfrm>
            <a:off x="925702" y="1301877"/>
            <a:ext cx="95250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&gt;=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 txBox="1"/>
          <p:nvPr/>
        </p:nvSpPr>
        <p:spPr>
          <a:xfrm>
            <a:off x="928750" y="1452753"/>
            <a:ext cx="53975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925702" y="1603629"/>
            <a:ext cx="95250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&lt;=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907414" y="1756029"/>
            <a:ext cx="95250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" name="Google Shape;140;p6"/>
          <p:cNvGrpSpPr/>
          <p:nvPr/>
        </p:nvGrpSpPr>
        <p:grpSpPr>
          <a:xfrm>
            <a:off x="1146810" y="840486"/>
            <a:ext cx="977265" cy="1051560"/>
            <a:chOff x="1146810" y="840486"/>
            <a:chExt cx="977265" cy="1051560"/>
          </a:xfrm>
        </p:grpSpPr>
        <p:sp>
          <p:nvSpPr>
            <p:cNvPr id="141" name="Google Shape;141;p6"/>
            <p:cNvSpPr/>
            <p:nvPr/>
          </p:nvSpPr>
          <p:spPr>
            <a:xfrm>
              <a:off x="1146810" y="840486"/>
              <a:ext cx="977265" cy="1051560"/>
            </a:xfrm>
            <a:custGeom>
              <a:rect b="b" l="l" r="r" t="t"/>
              <a:pathLst>
                <a:path extrusionOk="0" h="1051560" w="977264">
                  <a:moveTo>
                    <a:pt x="976883" y="0"/>
                  </a:moveTo>
                  <a:lnTo>
                    <a:pt x="0" y="0"/>
                  </a:lnTo>
                  <a:lnTo>
                    <a:pt x="0" y="1051559"/>
                  </a:lnTo>
                  <a:lnTo>
                    <a:pt x="976883" y="1051559"/>
                  </a:lnTo>
                  <a:lnTo>
                    <a:pt x="976883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1146810" y="840486"/>
              <a:ext cx="977265" cy="1051560"/>
            </a:xfrm>
            <a:custGeom>
              <a:rect b="b" l="l" r="r" t="t"/>
              <a:pathLst>
                <a:path extrusionOk="0" h="1051560" w="977264">
                  <a:moveTo>
                    <a:pt x="0" y="1051559"/>
                  </a:moveTo>
                  <a:lnTo>
                    <a:pt x="976883" y="1051559"/>
                  </a:lnTo>
                  <a:lnTo>
                    <a:pt x="976883" y="0"/>
                  </a:lnTo>
                  <a:lnTo>
                    <a:pt x="0" y="0"/>
                  </a:lnTo>
                  <a:lnTo>
                    <a:pt x="0" y="105155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6"/>
          <p:cNvSpPr txBox="1"/>
          <p:nvPr/>
        </p:nvSpPr>
        <p:spPr>
          <a:xfrm>
            <a:off x="284784" y="543525"/>
            <a:ext cx="1838960" cy="715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Return only one row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single-row comparison operators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659130" rtl="0" algn="r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     Meaning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665480" rtl="0" algn="r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	Equal to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6379" lvl="1" marL="889635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&gt;"/>
            </a:pPr>
            <a:r>
              <a:rPr b="1" i="0" lang="en-US" sz="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Greater than</a:t>
            </a:r>
            <a:endParaRPr b="0" i="0" sz="5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1174750" y="1301877"/>
            <a:ext cx="806450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Greater than or equal to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1174750" y="1452753"/>
            <a:ext cx="340360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than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1174750" y="1603629"/>
            <a:ext cx="716915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than or equal to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1174750" y="1756029"/>
            <a:ext cx="416559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equal to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p6"/>
          <p:cNvGrpSpPr/>
          <p:nvPr/>
        </p:nvGrpSpPr>
        <p:grpSpPr>
          <a:xfrm>
            <a:off x="745998" y="964692"/>
            <a:ext cx="1381125" cy="791845"/>
            <a:chOff x="745998" y="964692"/>
            <a:chExt cx="1381125" cy="791845"/>
          </a:xfrm>
        </p:grpSpPr>
        <p:sp>
          <p:nvSpPr>
            <p:cNvPr id="149" name="Google Shape;149;p6"/>
            <p:cNvSpPr/>
            <p:nvPr/>
          </p:nvSpPr>
          <p:spPr>
            <a:xfrm>
              <a:off x="746760" y="964692"/>
              <a:ext cx="1376680" cy="1905"/>
            </a:xfrm>
            <a:custGeom>
              <a:rect b="b" l="l" r="r" t="t"/>
              <a:pathLst>
                <a:path extrusionOk="0" h="1905" w="1376680">
                  <a:moveTo>
                    <a:pt x="0" y="1524"/>
                  </a:moveTo>
                  <a:lnTo>
                    <a:pt x="1376172" y="0"/>
                  </a:lnTo>
                </a:path>
              </a:pathLst>
            </a:custGeom>
            <a:noFill/>
            <a:ln cap="flat" cmpd="sng" w="15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745998" y="1120902"/>
              <a:ext cx="1381125" cy="635635"/>
            </a:xfrm>
            <a:custGeom>
              <a:rect b="b" l="l" r="r" t="t"/>
              <a:pathLst>
                <a:path extrusionOk="0" h="635635" w="1381125">
                  <a:moveTo>
                    <a:pt x="9143" y="153924"/>
                  </a:moveTo>
                  <a:lnTo>
                    <a:pt x="1377696" y="153924"/>
                  </a:lnTo>
                </a:path>
                <a:path extrusionOk="0" h="635635" w="1381125">
                  <a:moveTo>
                    <a:pt x="4571" y="0"/>
                  </a:moveTo>
                  <a:lnTo>
                    <a:pt x="1377696" y="0"/>
                  </a:lnTo>
                </a:path>
                <a:path extrusionOk="0" h="635635" w="1381125">
                  <a:moveTo>
                    <a:pt x="9143" y="320039"/>
                  </a:moveTo>
                  <a:lnTo>
                    <a:pt x="1377696" y="320039"/>
                  </a:lnTo>
                </a:path>
                <a:path extrusionOk="0" h="635635" w="1381125">
                  <a:moveTo>
                    <a:pt x="0" y="477012"/>
                  </a:moveTo>
                  <a:lnTo>
                    <a:pt x="1379219" y="477012"/>
                  </a:lnTo>
                </a:path>
                <a:path extrusionOk="0" h="635635" w="1381125">
                  <a:moveTo>
                    <a:pt x="6095" y="635508"/>
                  </a:moveTo>
                  <a:lnTo>
                    <a:pt x="1380743" y="6355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1-182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p7"/>
          <p:cNvGrpSpPr/>
          <p:nvPr/>
        </p:nvGrpSpPr>
        <p:grpSpPr>
          <a:xfrm>
            <a:off x="297942" y="479298"/>
            <a:ext cx="2244090" cy="896874"/>
            <a:chOff x="297942" y="479298"/>
            <a:chExt cx="2244090" cy="896874"/>
          </a:xfrm>
        </p:grpSpPr>
        <p:pic>
          <p:nvPicPr>
            <p:cNvPr id="158" name="Google Shape;158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2420" y="493776"/>
              <a:ext cx="2229612" cy="8823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" name="Google Shape;159;p7"/>
            <p:cNvSpPr/>
            <p:nvPr/>
          </p:nvSpPr>
          <p:spPr>
            <a:xfrm>
              <a:off x="297942" y="479298"/>
              <a:ext cx="2219325" cy="871855"/>
            </a:xfrm>
            <a:custGeom>
              <a:rect b="b" l="l" r="r" t="t"/>
              <a:pathLst>
                <a:path extrusionOk="0" h="871855" w="2219325">
                  <a:moveTo>
                    <a:pt x="0" y="871728"/>
                  </a:moveTo>
                  <a:lnTo>
                    <a:pt x="2218944" y="871728"/>
                  </a:lnTo>
                  <a:lnTo>
                    <a:pt x="2218944" y="0"/>
                  </a:lnTo>
                  <a:lnTo>
                    <a:pt x="0" y="0"/>
                  </a:lnTo>
                  <a:lnTo>
                    <a:pt x="0" y="871728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7"/>
          <p:cNvSpPr txBox="1"/>
          <p:nvPr/>
        </p:nvSpPr>
        <p:spPr>
          <a:xfrm>
            <a:off x="506984" y="161670"/>
            <a:ext cx="1799589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Executing Single-Row Subqueries</a:t>
            </a:r>
            <a:endParaRPr sz="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1" name="Google Shape;161;p7"/>
          <p:cNvGraphicFramePr/>
          <p:nvPr/>
        </p:nvGraphicFramePr>
        <p:xfrm>
          <a:off x="297942" y="4792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{7E73F7FE-106B-4C63-A126-835BC2EB0473}</a:tableStyleId>
              </a:tblPr>
              <a:tblGrid>
                <a:gridCol w="682000"/>
                <a:gridCol w="1113150"/>
                <a:gridCol w="433700"/>
              </a:tblGrid>
              <a:tr h="587375">
                <a:tc gridSpan="3">
                  <a:txBody>
                    <a:bodyPr/>
                    <a:lstStyle/>
                    <a:p>
                      <a:pPr indent="0" lvl="0" marL="29209" marR="84201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last_name, job_id, salary  FROM employees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2920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job_id =	</a:t>
                      </a:r>
                      <a:r>
                        <a:rPr b="1" baseline="30000" lang="en-US" sz="750" u="none" cap="none" strike="noStrike">
                          <a:solidFill>
                            <a:srgbClr val="FF5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ST_CLERK</a:t>
                      </a:r>
                      <a:endParaRPr baseline="30000" sz="7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43180" lvl="0" marL="742315" marR="79883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(SELECT job_id  FROM employees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742315" marR="0" rtl="0" algn="l">
                        <a:lnSpc>
                          <a:spcPct val="100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employee_id = 141)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29209" marR="0" rtl="0" algn="l">
                        <a:lnSpc>
                          <a:spcPct val="57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AND	salary &gt;	</a:t>
                      </a:r>
                      <a:r>
                        <a:rPr b="1" baseline="30000" lang="en-US" sz="750" u="none" cap="none" strike="noStrike">
                          <a:solidFill>
                            <a:srgbClr val="FF5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2600</a:t>
                      </a:r>
                      <a:endParaRPr baseline="30000" sz="7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50" marB="0" marR="0" marL="0">
                    <a:solidFill>
                      <a:srgbClr val="FFFFCC"/>
                    </a:solidFill>
                  </a:tcPr>
                </a:tc>
                <a:tc hMerge="1"/>
                <a:tc hMerge="1"/>
              </a:tr>
              <a:tr h="27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-43180" lvl="0" marL="60325" marR="37465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(SELECT salary  FROM employees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60325" marR="0" rtl="0" algn="l">
                        <a:lnSpc>
                          <a:spcPct val="106363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employee_id = 143)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875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905" marR="0" rtl="0" algn="l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pic>
        <p:nvPicPr>
          <p:cNvPr id="162" name="Google Shape;16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180" y="1426464"/>
            <a:ext cx="2246376" cy="2255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Google Shape;163;p7"/>
          <p:cNvGrpSpPr/>
          <p:nvPr/>
        </p:nvGrpSpPr>
        <p:grpSpPr>
          <a:xfrm>
            <a:off x="973836" y="647700"/>
            <a:ext cx="1106805" cy="576072"/>
            <a:chOff x="973836" y="647700"/>
            <a:chExt cx="1106805" cy="576072"/>
          </a:xfrm>
        </p:grpSpPr>
        <p:sp>
          <p:nvSpPr>
            <p:cNvPr id="164" name="Google Shape;164;p7"/>
            <p:cNvSpPr/>
            <p:nvPr/>
          </p:nvSpPr>
          <p:spPr>
            <a:xfrm>
              <a:off x="973836" y="734568"/>
              <a:ext cx="1106805" cy="273050"/>
            </a:xfrm>
            <a:custGeom>
              <a:rect b="b" l="l" r="r" t="t"/>
              <a:pathLst>
                <a:path extrusionOk="0" h="273050" w="1106805">
                  <a:moveTo>
                    <a:pt x="0" y="272796"/>
                  </a:moveTo>
                  <a:lnTo>
                    <a:pt x="1106424" y="272796"/>
                  </a:lnTo>
                  <a:lnTo>
                    <a:pt x="1106424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noFill/>
            <a:ln cap="flat" cmpd="sng" w="952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5" name="Google Shape;165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89076" y="995172"/>
              <a:ext cx="839724" cy="228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166;p7"/>
            <p:cNvSpPr/>
            <p:nvPr/>
          </p:nvSpPr>
          <p:spPr>
            <a:xfrm>
              <a:off x="1023366" y="1016000"/>
              <a:ext cx="799465" cy="202565"/>
            </a:xfrm>
            <a:custGeom>
              <a:rect b="b" l="l" r="r" t="t"/>
              <a:pathLst>
                <a:path extrusionOk="0" h="202565" w="799464">
                  <a:moveTo>
                    <a:pt x="799338" y="174879"/>
                  </a:moveTo>
                  <a:lnTo>
                    <a:pt x="791718" y="174879"/>
                  </a:lnTo>
                  <a:lnTo>
                    <a:pt x="791718" y="175514"/>
                  </a:lnTo>
                  <a:lnTo>
                    <a:pt x="791337" y="180594"/>
                  </a:lnTo>
                  <a:lnTo>
                    <a:pt x="790321" y="185801"/>
                  </a:lnTo>
                  <a:lnTo>
                    <a:pt x="788543" y="191008"/>
                  </a:lnTo>
                  <a:lnTo>
                    <a:pt x="785240" y="198120"/>
                  </a:lnTo>
                  <a:lnTo>
                    <a:pt x="786002" y="200406"/>
                  </a:lnTo>
                  <a:lnTo>
                    <a:pt x="789813" y="202184"/>
                  </a:lnTo>
                  <a:lnTo>
                    <a:pt x="792099" y="201422"/>
                  </a:lnTo>
                  <a:lnTo>
                    <a:pt x="795782" y="193421"/>
                  </a:lnTo>
                  <a:lnTo>
                    <a:pt x="797813" y="187198"/>
                  </a:lnTo>
                  <a:lnTo>
                    <a:pt x="798957" y="181102"/>
                  </a:lnTo>
                  <a:lnTo>
                    <a:pt x="799329" y="175514"/>
                  </a:lnTo>
                  <a:lnTo>
                    <a:pt x="799338" y="174879"/>
                  </a:lnTo>
                  <a:close/>
                </a:path>
                <a:path extrusionOk="0" h="202565" w="799464">
                  <a:moveTo>
                    <a:pt x="791692" y="175264"/>
                  </a:moveTo>
                  <a:lnTo>
                    <a:pt x="791675" y="175514"/>
                  </a:lnTo>
                  <a:lnTo>
                    <a:pt x="791692" y="175264"/>
                  </a:lnTo>
                  <a:close/>
                </a:path>
                <a:path extrusionOk="0" h="202565" w="799464">
                  <a:moveTo>
                    <a:pt x="798527" y="166878"/>
                  </a:moveTo>
                  <a:lnTo>
                    <a:pt x="790828" y="166878"/>
                  </a:lnTo>
                  <a:lnTo>
                    <a:pt x="790956" y="167640"/>
                  </a:lnTo>
                  <a:lnTo>
                    <a:pt x="791692" y="175264"/>
                  </a:lnTo>
                  <a:lnTo>
                    <a:pt x="791718" y="174879"/>
                  </a:lnTo>
                  <a:lnTo>
                    <a:pt x="799338" y="174879"/>
                  </a:lnTo>
                  <a:lnTo>
                    <a:pt x="798527" y="166878"/>
                  </a:lnTo>
                  <a:close/>
                </a:path>
                <a:path extrusionOk="0" h="202565" w="799464">
                  <a:moveTo>
                    <a:pt x="790880" y="167377"/>
                  </a:moveTo>
                  <a:lnTo>
                    <a:pt x="790907" y="167640"/>
                  </a:lnTo>
                  <a:lnTo>
                    <a:pt x="790880" y="167377"/>
                  </a:lnTo>
                  <a:close/>
                </a:path>
                <a:path extrusionOk="0" h="202565" w="799464">
                  <a:moveTo>
                    <a:pt x="790828" y="166878"/>
                  </a:moveTo>
                  <a:lnTo>
                    <a:pt x="790880" y="167377"/>
                  </a:lnTo>
                  <a:lnTo>
                    <a:pt x="790956" y="167640"/>
                  </a:lnTo>
                  <a:lnTo>
                    <a:pt x="790828" y="166878"/>
                  </a:lnTo>
                  <a:close/>
                </a:path>
                <a:path extrusionOk="0" h="202565" w="799464">
                  <a:moveTo>
                    <a:pt x="784733" y="151384"/>
                  </a:moveTo>
                  <a:lnTo>
                    <a:pt x="788797" y="159766"/>
                  </a:lnTo>
                  <a:lnTo>
                    <a:pt x="790880" y="167377"/>
                  </a:lnTo>
                  <a:lnTo>
                    <a:pt x="790828" y="166878"/>
                  </a:lnTo>
                  <a:lnTo>
                    <a:pt x="798527" y="166878"/>
                  </a:lnTo>
                  <a:lnTo>
                    <a:pt x="798449" y="165735"/>
                  </a:lnTo>
                  <a:lnTo>
                    <a:pt x="798322" y="165481"/>
                  </a:lnTo>
                  <a:lnTo>
                    <a:pt x="795909" y="157099"/>
                  </a:lnTo>
                  <a:lnTo>
                    <a:pt x="795782" y="156718"/>
                  </a:lnTo>
                  <a:lnTo>
                    <a:pt x="793439" y="151892"/>
                  </a:lnTo>
                  <a:lnTo>
                    <a:pt x="785113" y="151892"/>
                  </a:lnTo>
                  <a:lnTo>
                    <a:pt x="784733" y="151384"/>
                  </a:lnTo>
                  <a:close/>
                </a:path>
                <a:path extrusionOk="0" h="202565" w="799464">
                  <a:moveTo>
                    <a:pt x="788543" y="159258"/>
                  </a:moveTo>
                  <a:lnTo>
                    <a:pt x="788689" y="159766"/>
                  </a:lnTo>
                  <a:lnTo>
                    <a:pt x="788543" y="159258"/>
                  </a:lnTo>
                  <a:close/>
                </a:path>
                <a:path extrusionOk="0" h="202565" w="799464">
                  <a:moveTo>
                    <a:pt x="347617" y="12700"/>
                  </a:moveTo>
                  <a:lnTo>
                    <a:pt x="155448" y="12700"/>
                  </a:lnTo>
                  <a:lnTo>
                    <a:pt x="220852" y="13589"/>
                  </a:lnTo>
                  <a:lnTo>
                    <a:pt x="284352" y="16001"/>
                  </a:lnTo>
                  <a:lnTo>
                    <a:pt x="345566" y="20193"/>
                  </a:lnTo>
                  <a:lnTo>
                    <a:pt x="404240" y="25781"/>
                  </a:lnTo>
                  <a:lnTo>
                    <a:pt x="459994" y="32766"/>
                  </a:lnTo>
                  <a:lnTo>
                    <a:pt x="512825" y="41021"/>
                  </a:lnTo>
                  <a:lnTo>
                    <a:pt x="561848" y="50673"/>
                  </a:lnTo>
                  <a:lnTo>
                    <a:pt x="607187" y="61214"/>
                  </a:lnTo>
                  <a:lnTo>
                    <a:pt x="648335" y="73025"/>
                  </a:lnTo>
                  <a:lnTo>
                    <a:pt x="684911" y="85852"/>
                  </a:lnTo>
                  <a:lnTo>
                    <a:pt x="730631" y="106553"/>
                  </a:lnTo>
                  <a:lnTo>
                    <a:pt x="764413" y="128651"/>
                  </a:lnTo>
                  <a:lnTo>
                    <a:pt x="785113" y="151892"/>
                  </a:lnTo>
                  <a:lnTo>
                    <a:pt x="793439" y="151892"/>
                  </a:lnTo>
                  <a:lnTo>
                    <a:pt x="758825" y="114808"/>
                  </a:lnTo>
                  <a:lnTo>
                    <a:pt x="719836" y="92456"/>
                  </a:lnTo>
                  <a:lnTo>
                    <a:pt x="669544" y="72009"/>
                  </a:lnTo>
                  <a:lnTo>
                    <a:pt x="630174" y="59690"/>
                  </a:lnTo>
                  <a:lnTo>
                    <a:pt x="586739" y="48387"/>
                  </a:lnTo>
                  <a:lnTo>
                    <a:pt x="539114" y="38226"/>
                  </a:lnTo>
                  <a:lnTo>
                    <a:pt x="487934" y="29210"/>
                  </a:lnTo>
                  <a:lnTo>
                    <a:pt x="433450" y="21463"/>
                  </a:lnTo>
                  <a:lnTo>
                    <a:pt x="375920" y="15240"/>
                  </a:lnTo>
                  <a:lnTo>
                    <a:pt x="347617" y="12700"/>
                  </a:lnTo>
                  <a:close/>
                </a:path>
                <a:path extrusionOk="0" h="202565" w="799464">
                  <a:moveTo>
                    <a:pt x="38353" y="0"/>
                  </a:moveTo>
                  <a:lnTo>
                    <a:pt x="0" y="13970"/>
                  </a:lnTo>
                  <a:lnTo>
                    <a:pt x="39624" y="23368"/>
                  </a:lnTo>
                  <a:lnTo>
                    <a:pt x="29296" y="16510"/>
                  </a:lnTo>
                  <a:lnTo>
                    <a:pt x="21462" y="16510"/>
                  </a:lnTo>
                  <a:lnTo>
                    <a:pt x="19685" y="14859"/>
                  </a:lnTo>
                  <a:lnTo>
                    <a:pt x="19431" y="10668"/>
                  </a:lnTo>
                  <a:lnTo>
                    <a:pt x="21082" y="8890"/>
                  </a:lnTo>
                  <a:lnTo>
                    <a:pt x="23113" y="8763"/>
                  </a:lnTo>
                  <a:lnTo>
                    <a:pt x="28215" y="8505"/>
                  </a:lnTo>
                  <a:lnTo>
                    <a:pt x="38353" y="0"/>
                  </a:lnTo>
                  <a:close/>
                </a:path>
                <a:path extrusionOk="0" h="202565" w="799464">
                  <a:moveTo>
                    <a:pt x="28215" y="8505"/>
                  </a:moveTo>
                  <a:lnTo>
                    <a:pt x="23113" y="8763"/>
                  </a:lnTo>
                  <a:lnTo>
                    <a:pt x="21082" y="8890"/>
                  </a:lnTo>
                  <a:lnTo>
                    <a:pt x="19431" y="10668"/>
                  </a:lnTo>
                  <a:lnTo>
                    <a:pt x="19685" y="14859"/>
                  </a:lnTo>
                  <a:lnTo>
                    <a:pt x="21462" y="16510"/>
                  </a:lnTo>
                  <a:lnTo>
                    <a:pt x="28654" y="16083"/>
                  </a:lnTo>
                  <a:lnTo>
                    <a:pt x="23368" y="12573"/>
                  </a:lnTo>
                  <a:lnTo>
                    <a:pt x="28215" y="8505"/>
                  </a:lnTo>
                  <a:close/>
                </a:path>
                <a:path extrusionOk="0" h="202565" w="799464">
                  <a:moveTo>
                    <a:pt x="28654" y="16083"/>
                  </a:moveTo>
                  <a:lnTo>
                    <a:pt x="21462" y="16510"/>
                  </a:lnTo>
                  <a:lnTo>
                    <a:pt x="29296" y="16510"/>
                  </a:lnTo>
                  <a:lnTo>
                    <a:pt x="28654" y="16083"/>
                  </a:lnTo>
                  <a:close/>
                </a:path>
                <a:path extrusionOk="0" h="202565" w="799464">
                  <a:moveTo>
                    <a:pt x="155448" y="5080"/>
                  </a:moveTo>
                  <a:lnTo>
                    <a:pt x="116077" y="5461"/>
                  </a:lnTo>
                  <a:lnTo>
                    <a:pt x="76962" y="6476"/>
                  </a:lnTo>
                  <a:lnTo>
                    <a:pt x="38226" y="8000"/>
                  </a:lnTo>
                  <a:lnTo>
                    <a:pt x="23368" y="12573"/>
                  </a:lnTo>
                  <a:lnTo>
                    <a:pt x="28654" y="16083"/>
                  </a:lnTo>
                  <a:lnTo>
                    <a:pt x="38608" y="15494"/>
                  </a:lnTo>
                  <a:lnTo>
                    <a:pt x="77343" y="13970"/>
                  </a:lnTo>
                  <a:lnTo>
                    <a:pt x="116332" y="13081"/>
                  </a:lnTo>
                  <a:lnTo>
                    <a:pt x="347617" y="12700"/>
                  </a:lnTo>
                  <a:lnTo>
                    <a:pt x="346201" y="12573"/>
                  </a:lnTo>
                  <a:lnTo>
                    <a:pt x="315722" y="10287"/>
                  </a:lnTo>
                  <a:lnTo>
                    <a:pt x="284607" y="8382"/>
                  </a:lnTo>
                  <a:lnTo>
                    <a:pt x="220979" y="5969"/>
                  </a:lnTo>
                  <a:lnTo>
                    <a:pt x="155448" y="5080"/>
                  </a:lnTo>
                  <a:close/>
                </a:path>
              </a:pathLst>
            </a:custGeom>
            <a:solidFill>
              <a:srgbClr val="FF505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7" name="Google Shape;167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87552" y="647700"/>
              <a:ext cx="842772" cy="228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7"/>
            <p:cNvSpPr/>
            <p:nvPr/>
          </p:nvSpPr>
          <p:spPr>
            <a:xfrm>
              <a:off x="1021842" y="668528"/>
              <a:ext cx="802640" cy="202565"/>
            </a:xfrm>
            <a:custGeom>
              <a:rect b="b" l="l" r="r" t="t"/>
              <a:pathLst>
                <a:path extrusionOk="0" h="202565" w="802639">
                  <a:moveTo>
                    <a:pt x="802386" y="174879"/>
                  </a:moveTo>
                  <a:lnTo>
                    <a:pt x="794765" y="174879"/>
                  </a:lnTo>
                  <a:lnTo>
                    <a:pt x="794765" y="175514"/>
                  </a:lnTo>
                  <a:lnTo>
                    <a:pt x="788288" y="198247"/>
                  </a:lnTo>
                  <a:lnTo>
                    <a:pt x="789051" y="200533"/>
                  </a:lnTo>
                  <a:lnTo>
                    <a:pt x="792861" y="202311"/>
                  </a:lnTo>
                  <a:lnTo>
                    <a:pt x="795147" y="201422"/>
                  </a:lnTo>
                  <a:lnTo>
                    <a:pt x="798830" y="193421"/>
                  </a:lnTo>
                  <a:lnTo>
                    <a:pt x="800862" y="187198"/>
                  </a:lnTo>
                  <a:lnTo>
                    <a:pt x="802005" y="181102"/>
                  </a:lnTo>
                  <a:lnTo>
                    <a:pt x="802377" y="175514"/>
                  </a:lnTo>
                  <a:lnTo>
                    <a:pt x="802386" y="174879"/>
                  </a:lnTo>
                  <a:close/>
                </a:path>
                <a:path extrusionOk="0" h="202565" w="802639">
                  <a:moveTo>
                    <a:pt x="794740" y="175264"/>
                  </a:moveTo>
                  <a:lnTo>
                    <a:pt x="794723" y="175514"/>
                  </a:lnTo>
                  <a:lnTo>
                    <a:pt x="794740" y="175264"/>
                  </a:lnTo>
                  <a:close/>
                </a:path>
                <a:path extrusionOk="0" h="202565" w="802639">
                  <a:moveTo>
                    <a:pt x="801575" y="166878"/>
                  </a:moveTo>
                  <a:lnTo>
                    <a:pt x="793876" y="166878"/>
                  </a:lnTo>
                  <a:lnTo>
                    <a:pt x="794003" y="167640"/>
                  </a:lnTo>
                  <a:lnTo>
                    <a:pt x="794740" y="175264"/>
                  </a:lnTo>
                  <a:lnTo>
                    <a:pt x="794765" y="174879"/>
                  </a:lnTo>
                  <a:lnTo>
                    <a:pt x="802386" y="174879"/>
                  </a:lnTo>
                  <a:lnTo>
                    <a:pt x="801575" y="166878"/>
                  </a:lnTo>
                  <a:close/>
                </a:path>
                <a:path extrusionOk="0" h="202565" w="802639">
                  <a:moveTo>
                    <a:pt x="793928" y="167377"/>
                  </a:moveTo>
                  <a:lnTo>
                    <a:pt x="793955" y="167640"/>
                  </a:lnTo>
                  <a:lnTo>
                    <a:pt x="793928" y="167377"/>
                  </a:lnTo>
                  <a:close/>
                </a:path>
                <a:path extrusionOk="0" h="202565" w="802639">
                  <a:moveTo>
                    <a:pt x="796163" y="151384"/>
                  </a:moveTo>
                  <a:lnTo>
                    <a:pt x="787781" y="151384"/>
                  </a:lnTo>
                  <a:lnTo>
                    <a:pt x="788035" y="151892"/>
                  </a:lnTo>
                  <a:lnTo>
                    <a:pt x="791845" y="159766"/>
                  </a:lnTo>
                  <a:lnTo>
                    <a:pt x="793928" y="167377"/>
                  </a:lnTo>
                  <a:lnTo>
                    <a:pt x="793876" y="166878"/>
                  </a:lnTo>
                  <a:lnTo>
                    <a:pt x="801575" y="166878"/>
                  </a:lnTo>
                  <a:lnTo>
                    <a:pt x="801497" y="165735"/>
                  </a:lnTo>
                  <a:lnTo>
                    <a:pt x="801370" y="165481"/>
                  </a:lnTo>
                  <a:lnTo>
                    <a:pt x="798957" y="157099"/>
                  </a:lnTo>
                  <a:lnTo>
                    <a:pt x="798830" y="156845"/>
                  </a:lnTo>
                  <a:lnTo>
                    <a:pt x="798702" y="156718"/>
                  </a:lnTo>
                  <a:lnTo>
                    <a:pt x="798702" y="156464"/>
                  </a:lnTo>
                  <a:lnTo>
                    <a:pt x="796163" y="151384"/>
                  </a:lnTo>
                  <a:close/>
                </a:path>
                <a:path extrusionOk="0" h="202565" w="802639">
                  <a:moveTo>
                    <a:pt x="791590" y="159258"/>
                  </a:moveTo>
                  <a:lnTo>
                    <a:pt x="791737" y="159766"/>
                  </a:lnTo>
                  <a:lnTo>
                    <a:pt x="791590" y="159258"/>
                  </a:lnTo>
                  <a:close/>
                </a:path>
                <a:path extrusionOk="0" h="202565" w="802639">
                  <a:moveTo>
                    <a:pt x="788008" y="151854"/>
                  </a:moveTo>
                  <a:close/>
                </a:path>
                <a:path extrusionOk="0" h="202565" w="802639">
                  <a:moveTo>
                    <a:pt x="348772" y="12700"/>
                  </a:moveTo>
                  <a:lnTo>
                    <a:pt x="156083" y="12700"/>
                  </a:lnTo>
                  <a:lnTo>
                    <a:pt x="221742" y="13589"/>
                  </a:lnTo>
                  <a:lnTo>
                    <a:pt x="285369" y="16002"/>
                  </a:lnTo>
                  <a:lnTo>
                    <a:pt x="346837" y="20193"/>
                  </a:lnTo>
                  <a:lnTo>
                    <a:pt x="405764" y="25781"/>
                  </a:lnTo>
                  <a:lnTo>
                    <a:pt x="461899" y="32766"/>
                  </a:lnTo>
                  <a:lnTo>
                    <a:pt x="514731" y="41021"/>
                  </a:lnTo>
                  <a:lnTo>
                    <a:pt x="564007" y="50673"/>
                  </a:lnTo>
                  <a:lnTo>
                    <a:pt x="609473" y="61214"/>
                  </a:lnTo>
                  <a:lnTo>
                    <a:pt x="650748" y="73025"/>
                  </a:lnTo>
                  <a:lnTo>
                    <a:pt x="687577" y="85852"/>
                  </a:lnTo>
                  <a:lnTo>
                    <a:pt x="733551" y="106553"/>
                  </a:lnTo>
                  <a:lnTo>
                    <a:pt x="767461" y="128651"/>
                  </a:lnTo>
                  <a:lnTo>
                    <a:pt x="788008" y="151854"/>
                  </a:lnTo>
                  <a:lnTo>
                    <a:pt x="787781" y="151384"/>
                  </a:lnTo>
                  <a:lnTo>
                    <a:pt x="796163" y="151384"/>
                  </a:lnTo>
                  <a:lnTo>
                    <a:pt x="794512" y="148082"/>
                  </a:lnTo>
                  <a:lnTo>
                    <a:pt x="794385" y="147701"/>
                  </a:lnTo>
                  <a:lnTo>
                    <a:pt x="794258" y="147574"/>
                  </a:lnTo>
                  <a:lnTo>
                    <a:pt x="788415" y="139065"/>
                  </a:lnTo>
                  <a:lnTo>
                    <a:pt x="780923" y="130810"/>
                  </a:lnTo>
                  <a:lnTo>
                    <a:pt x="749935" y="107061"/>
                  </a:lnTo>
                  <a:lnTo>
                    <a:pt x="706882" y="85344"/>
                  </a:lnTo>
                  <a:lnTo>
                    <a:pt x="653034" y="65659"/>
                  </a:lnTo>
                  <a:lnTo>
                    <a:pt x="611251" y="53848"/>
                  </a:lnTo>
                  <a:lnTo>
                    <a:pt x="565531" y="43180"/>
                  </a:lnTo>
                  <a:lnTo>
                    <a:pt x="515874" y="33528"/>
                  </a:lnTo>
                  <a:lnTo>
                    <a:pt x="435101" y="21463"/>
                  </a:lnTo>
                  <a:lnTo>
                    <a:pt x="377317" y="15240"/>
                  </a:lnTo>
                  <a:lnTo>
                    <a:pt x="348772" y="12700"/>
                  </a:lnTo>
                  <a:close/>
                </a:path>
                <a:path extrusionOk="0" h="202565" w="802639">
                  <a:moveTo>
                    <a:pt x="38353" y="0"/>
                  </a:moveTo>
                  <a:lnTo>
                    <a:pt x="0" y="13970"/>
                  </a:lnTo>
                  <a:lnTo>
                    <a:pt x="39624" y="23368"/>
                  </a:lnTo>
                  <a:lnTo>
                    <a:pt x="29296" y="16510"/>
                  </a:lnTo>
                  <a:lnTo>
                    <a:pt x="21462" y="16510"/>
                  </a:lnTo>
                  <a:lnTo>
                    <a:pt x="19685" y="14986"/>
                  </a:lnTo>
                  <a:lnTo>
                    <a:pt x="19431" y="10668"/>
                  </a:lnTo>
                  <a:lnTo>
                    <a:pt x="21082" y="8890"/>
                  </a:lnTo>
                  <a:lnTo>
                    <a:pt x="23113" y="8763"/>
                  </a:lnTo>
                  <a:lnTo>
                    <a:pt x="28215" y="8505"/>
                  </a:lnTo>
                  <a:lnTo>
                    <a:pt x="38353" y="0"/>
                  </a:lnTo>
                  <a:close/>
                </a:path>
                <a:path extrusionOk="0" h="202565" w="802639">
                  <a:moveTo>
                    <a:pt x="28215" y="8505"/>
                  </a:moveTo>
                  <a:lnTo>
                    <a:pt x="23113" y="8763"/>
                  </a:lnTo>
                  <a:lnTo>
                    <a:pt x="21082" y="8890"/>
                  </a:lnTo>
                  <a:lnTo>
                    <a:pt x="19431" y="10668"/>
                  </a:lnTo>
                  <a:lnTo>
                    <a:pt x="19685" y="14986"/>
                  </a:lnTo>
                  <a:lnTo>
                    <a:pt x="21462" y="16510"/>
                  </a:lnTo>
                  <a:lnTo>
                    <a:pt x="28659" y="16086"/>
                  </a:lnTo>
                  <a:lnTo>
                    <a:pt x="23368" y="12573"/>
                  </a:lnTo>
                  <a:lnTo>
                    <a:pt x="28215" y="8505"/>
                  </a:lnTo>
                  <a:close/>
                </a:path>
                <a:path extrusionOk="0" h="202565" w="802639">
                  <a:moveTo>
                    <a:pt x="28659" y="16086"/>
                  </a:moveTo>
                  <a:lnTo>
                    <a:pt x="21462" y="16510"/>
                  </a:lnTo>
                  <a:lnTo>
                    <a:pt x="29296" y="16510"/>
                  </a:lnTo>
                  <a:lnTo>
                    <a:pt x="28659" y="16086"/>
                  </a:lnTo>
                  <a:close/>
                </a:path>
                <a:path extrusionOk="0" h="202565" w="802639">
                  <a:moveTo>
                    <a:pt x="155956" y="5080"/>
                  </a:moveTo>
                  <a:lnTo>
                    <a:pt x="116586" y="5461"/>
                  </a:lnTo>
                  <a:lnTo>
                    <a:pt x="77343" y="6477"/>
                  </a:lnTo>
                  <a:lnTo>
                    <a:pt x="38226" y="8001"/>
                  </a:lnTo>
                  <a:lnTo>
                    <a:pt x="23368" y="12573"/>
                  </a:lnTo>
                  <a:lnTo>
                    <a:pt x="28659" y="16086"/>
                  </a:lnTo>
                  <a:lnTo>
                    <a:pt x="38735" y="15494"/>
                  </a:lnTo>
                  <a:lnTo>
                    <a:pt x="77597" y="13970"/>
                  </a:lnTo>
                  <a:lnTo>
                    <a:pt x="116712" y="13081"/>
                  </a:lnTo>
                  <a:lnTo>
                    <a:pt x="348772" y="12700"/>
                  </a:lnTo>
                  <a:lnTo>
                    <a:pt x="347345" y="12573"/>
                  </a:lnTo>
                  <a:lnTo>
                    <a:pt x="316864" y="10287"/>
                  </a:lnTo>
                  <a:lnTo>
                    <a:pt x="285750" y="8382"/>
                  </a:lnTo>
                  <a:lnTo>
                    <a:pt x="221742" y="5969"/>
                  </a:lnTo>
                  <a:lnTo>
                    <a:pt x="155956" y="5080"/>
                  </a:lnTo>
                  <a:close/>
                </a:path>
              </a:pathLst>
            </a:custGeom>
            <a:solidFill>
              <a:srgbClr val="FF505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1-183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8"/>
          <p:cNvGrpSpPr/>
          <p:nvPr/>
        </p:nvGrpSpPr>
        <p:grpSpPr>
          <a:xfrm>
            <a:off x="294894" y="479297"/>
            <a:ext cx="2242566" cy="514349"/>
            <a:chOff x="294894" y="479297"/>
            <a:chExt cx="2242566" cy="514349"/>
          </a:xfrm>
        </p:grpSpPr>
        <p:pic>
          <p:nvPicPr>
            <p:cNvPr id="176" name="Google Shape;176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9372" y="493775"/>
              <a:ext cx="2228088" cy="4998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8"/>
            <p:cNvSpPr/>
            <p:nvPr/>
          </p:nvSpPr>
          <p:spPr>
            <a:xfrm>
              <a:off x="294894" y="479297"/>
              <a:ext cx="2217420" cy="489584"/>
            </a:xfrm>
            <a:custGeom>
              <a:rect b="b" l="l" r="r" t="t"/>
              <a:pathLst>
                <a:path extrusionOk="0" h="489584" w="2217420">
                  <a:moveTo>
                    <a:pt x="0" y="489204"/>
                  </a:moveTo>
                  <a:lnTo>
                    <a:pt x="2217420" y="489204"/>
                  </a:lnTo>
                  <a:lnTo>
                    <a:pt x="2217420" y="0"/>
                  </a:lnTo>
                  <a:lnTo>
                    <a:pt x="0" y="0"/>
                  </a:lnTo>
                  <a:lnTo>
                    <a:pt x="0" y="48920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p8"/>
          <p:cNvSpPr txBox="1"/>
          <p:nvPr>
            <p:ph type="title"/>
          </p:nvPr>
        </p:nvSpPr>
        <p:spPr>
          <a:xfrm>
            <a:off x="406400" y="162305"/>
            <a:ext cx="1993264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Group Functions in a Subquery</a:t>
            </a:r>
            <a:endParaRPr/>
          </a:p>
        </p:txBody>
      </p:sp>
      <p:graphicFrame>
        <p:nvGraphicFramePr>
          <p:cNvPr id="179" name="Google Shape;179;p8"/>
          <p:cNvGraphicFramePr/>
          <p:nvPr/>
        </p:nvGraphicFramePr>
        <p:xfrm>
          <a:off x="294894" y="4792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{7E73F7FE-106B-4C63-A126-835BC2EB0473}</a:tableStyleId>
              </a:tblPr>
              <a:tblGrid>
                <a:gridCol w="678825"/>
                <a:gridCol w="821050"/>
                <a:gridCol w="716925"/>
              </a:tblGrid>
              <a:tr h="276225">
                <a:tc gridSpan="3">
                  <a:txBody>
                    <a:bodyPr/>
                    <a:lstStyle/>
                    <a:p>
                      <a:pPr indent="0" lvl="0" marL="31750" marR="837564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last_name, job_id, salary  </a:t>
                      </a:r>
                      <a:r>
                        <a:rPr b="1" baseline="30000" lang="en-US" sz="825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employees	</a:t>
                      </a:r>
                      <a:r>
                        <a:rPr b="1" lang="en-US" sz="500" u="none" cap="none" strike="noStrike">
                          <a:solidFill>
                            <a:srgbClr val="FF5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2500  </a:t>
                      </a: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salary =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3500" marB="0" marR="0" marL="0">
                    <a:solidFill>
                      <a:srgbClr val="FFFFCC"/>
                    </a:solidFill>
                  </a:tcPr>
                </a:tc>
                <a:tc hMerge="1"/>
                <a:tc hMerge="1"/>
              </a:tr>
              <a:tr h="19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-43180" lvl="0" marL="660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(SELECT MIN(salary)  FROM employees);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275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pic>
        <p:nvPicPr>
          <p:cNvPr id="180" name="Google Shape;18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4131" y="993647"/>
            <a:ext cx="2243328" cy="1615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8"/>
          <p:cNvGrpSpPr/>
          <p:nvPr/>
        </p:nvGrpSpPr>
        <p:grpSpPr>
          <a:xfrm>
            <a:off x="982980" y="654049"/>
            <a:ext cx="682752" cy="129286"/>
            <a:chOff x="982980" y="654049"/>
            <a:chExt cx="682752" cy="129286"/>
          </a:xfrm>
        </p:grpSpPr>
        <p:pic>
          <p:nvPicPr>
            <p:cNvPr id="182" name="Google Shape;182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82980" y="655319"/>
              <a:ext cx="682752" cy="1280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8"/>
            <p:cNvSpPr/>
            <p:nvPr/>
          </p:nvSpPr>
          <p:spPr>
            <a:xfrm>
              <a:off x="1016889" y="654049"/>
              <a:ext cx="643255" cy="123825"/>
            </a:xfrm>
            <a:custGeom>
              <a:rect b="b" l="l" r="r" t="t"/>
              <a:pathLst>
                <a:path extrusionOk="0" h="123825" w="643255">
                  <a:moveTo>
                    <a:pt x="641264" y="111632"/>
                  </a:moveTo>
                  <a:lnTo>
                    <a:pt x="633349" y="111632"/>
                  </a:lnTo>
                  <a:lnTo>
                    <a:pt x="633476" y="112268"/>
                  </a:lnTo>
                  <a:lnTo>
                    <a:pt x="635112" y="120776"/>
                  </a:lnTo>
                  <a:lnTo>
                    <a:pt x="635381" y="122300"/>
                  </a:lnTo>
                  <a:lnTo>
                    <a:pt x="637539" y="123698"/>
                  </a:lnTo>
                  <a:lnTo>
                    <a:pt x="639571" y="123190"/>
                  </a:lnTo>
                  <a:lnTo>
                    <a:pt x="641731" y="122809"/>
                  </a:lnTo>
                  <a:lnTo>
                    <a:pt x="643127" y="120776"/>
                  </a:lnTo>
                  <a:lnTo>
                    <a:pt x="642619" y="118618"/>
                  </a:lnTo>
                  <a:lnTo>
                    <a:pt x="641264" y="111632"/>
                  </a:lnTo>
                  <a:close/>
                </a:path>
                <a:path extrusionOk="0" h="123825" w="643255">
                  <a:moveTo>
                    <a:pt x="633467" y="112244"/>
                  </a:moveTo>
                  <a:close/>
                </a:path>
                <a:path extrusionOk="0" h="123825" w="643255">
                  <a:moveTo>
                    <a:pt x="638778" y="104012"/>
                  </a:moveTo>
                  <a:lnTo>
                    <a:pt x="630555" y="104012"/>
                  </a:lnTo>
                  <a:lnTo>
                    <a:pt x="633467" y="112244"/>
                  </a:lnTo>
                  <a:lnTo>
                    <a:pt x="633349" y="111632"/>
                  </a:lnTo>
                  <a:lnTo>
                    <a:pt x="641264" y="111632"/>
                  </a:lnTo>
                  <a:lnTo>
                    <a:pt x="640969" y="110109"/>
                  </a:lnTo>
                  <a:lnTo>
                    <a:pt x="640842" y="109600"/>
                  </a:lnTo>
                  <a:lnTo>
                    <a:pt x="638778" y="104012"/>
                  </a:lnTo>
                  <a:close/>
                </a:path>
                <a:path extrusionOk="0" h="123825" w="643255">
                  <a:moveTo>
                    <a:pt x="428552" y="7874"/>
                  </a:moveTo>
                  <a:lnTo>
                    <a:pt x="317500" y="7874"/>
                  </a:lnTo>
                  <a:lnTo>
                    <a:pt x="339598" y="8381"/>
                  </a:lnTo>
                  <a:lnTo>
                    <a:pt x="361442" y="9398"/>
                  </a:lnTo>
                  <a:lnTo>
                    <a:pt x="403098" y="12826"/>
                  </a:lnTo>
                  <a:lnTo>
                    <a:pt x="442340" y="17653"/>
                  </a:lnTo>
                  <a:lnTo>
                    <a:pt x="495553" y="27686"/>
                  </a:lnTo>
                  <a:lnTo>
                    <a:pt x="541655" y="40893"/>
                  </a:lnTo>
                  <a:lnTo>
                    <a:pt x="579374" y="57023"/>
                  </a:lnTo>
                  <a:lnTo>
                    <a:pt x="615569" y="82804"/>
                  </a:lnTo>
                  <a:lnTo>
                    <a:pt x="630682" y="104520"/>
                  </a:lnTo>
                  <a:lnTo>
                    <a:pt x="630555" y="104012"/>
                  </a:lnTo>
                  <a:lnTo>
                    <a:pt x="638778" y="104012"/>
                  </a:lnTo>
                  <a:lnTo>
                    <a:pt x="637794" y="101345"/>
                  </a:lnTo>
                  <a:lnTo>
                    <a:pt x="637667" y="100837"/>
                  </a:lnTo>
                  <a:lnTo>
                    <a:pt x="612901" y="69850"/>
                  </a:lnTo>
                  <a:lnTo>
                    <a:pt x="570864" y="44195"/>
                  </a:lnTo>
                  <a:lnTo>
                    <a:pt x="529336" y="28701"/>
                  </a:lnTo>
                  <a:lnTo>
                    <a:pt x="480059" y="16256"/>
                  </a:lnTo>
                  <a:lnTo>
                    <a:pt x="443356" y="9906"/>
                  </a:lnTo>
                  <a:lnTo>
                    <a:pt x="428552" y="7874"/>
                  </a:lnTo>
                  <a:close/>
                </a:path>
                <a:path extrusionOk="0" h="123825" w="643255">
                  <a:moveTo>
                    <a:pt x="36067" y="15875"/>
                  </a:moveTo>
                  <a:lnTo>
                    <a:pt x="0" y="35051"/>
                  </a:lnTo>
                  <a:lnTo>
                    <a:pt x="40639" y="38862"/>
                  </a:lnTo>
                  <a:lnTo>
                    <a:pt x="31813" y="34670"/>
                  </a:lnTo>
                  <a:lnTo>
                    <a:pt x="21589" y="34670"/>
                  </a:lnTo>
                  <a:lnTo>
                    <a:pt x="19557" y="33274"/>
                  </a:lnTo>
                  <a:lnTo>
                    <a:pt x="19176" y="31242"/>
                  </a:lnTo>
                  <a:lnTo>
                    <a:pt x="18668" y="29082"/>
                  </a:lnTo>
                  <a:lnTo>
                    <a:pt x="20065" y="27050"/>
                  </a:lnTo>
                  <a:lnTo>
                    <a:pt x="22225" y="26543"/>
                  </a:lnTo>
                  <a:lnTo>
                    <a:pt x="27409" y="25542"/>
                  </a:lnTo>
                  <a:lnTo>
                    <a:pt x="36067" y="15875"/>
                  </a:lnTo>
                  <a:close/>
                </a:path>
                <a:path extrusionOk="0" h="123825" w="643255">
                  <a:moveTo>
                    <a:pt x="27409" y="25542"/>
                  </a:moveTo>
                  <a:lnTo>
                    <a:pt x="22225" y="26543"/>
                  </a:lnTo>
                  <a:lnTo>
                    <a:pt x="20065" y="27050"/>
                  </a:lnTo>
                  <a:lnTo>
                    <a:pt x="18668" y="29082"/>
                  </a:lnTo>
                  <a:lnTo>
                    <a:pt x="19176" y="31242"/>
                  </a:lnTo>
                  <a:lnTo>
                    <a:pt x="19557" y="33274"/>
                  </a:lnTo>
                  <a:lnTo>
                    <a:pt x="21589" y="34670"/>
                  </a:lnTo>
                  <a:lnTo>
                    <a:pt x="23748" y="34290"/>
                  </a:lnTo>
                  <a:lnTo>
                    <a:pt x="28780" y="33230"/>
                  </a:lnTo>
                  <a:lnTo>
                    <a:pt x="22987" y="30480"/>
                  </a:lnTo>
                  <a:lnTo>
                    <a:pt x="27409" y="25542"/>
                  </a:lnTo>
                  <a:close/>
                </a:path>
                <a:path extrusionOk="0" h="123825" w="643255">
                  <a:moveTo>
                    <a:pt x="28780" y="33230"/>
                  </a:moveTo>
                  <a:lnTo>
                    <a:pt x="23748" y="34290"/>
                  </a:lnTo>
                  <a:lnTo>
                    <a:pt x="21589" y="34670"/>
                  </a:lnTo>
                  <a:lnTo>
                    <a:pt x="31813" y="34670"/>
                  </a:lnTo>
                  <a:lnTo>
                    <a:pt x="28780" y="33230"/>
                  </a:lnTo>
                  <a:close/>
                </a:path>
                <a:path extrusionOk="0" h="123825" w="643255">
                  <a:moveTo>
                    <a:pt x="317500" y="0"/>
                  </a:moveTo>
                  <a:lnTo>
                    <a:pt x="271144" y="0"/>
                  </a:lnTo>
                  <a:lnTo>
                    <a:pt x="223012" y="1905"/>
                  </a:lnTo>
                  <a:lnTo>
                    <a:pt x="173355" y="5334"/>
                  </a:lnTo>
                  <a:lnTo>
                    <a:pt x="122428" y="10794"/>
                  </a:lnTo>
                  <a:lnTo>
                    <a:pt x="60070" y="19685"/>
                  </a:lnTo>
                  <a:lnTo>
                    <a:pt x="22987" y="30480"/>
                  </a:lnTo>
                  <a:lnTo>
                    <a:pt x="28780" y="33230"/>
                  </a:lnTo>
                  <a:lnTo>
                    <a:pt x="30987" y="32766"/>
                  </a:lnTo>
                  <a:lnTo>
                    <a:pt x="61467" y="27431"/>
                  </a:lnTo>
                  <a:lnTo>
                    <a:pt x="123443" y="18415"/>
                  </a:lnTo>
                  <a:lnTo>
                    <a:pt x="174117" y="13207"/>
                  </a:lnTo>
                  <a:lnTo>
                    <a:pt x="223519" y="9651"/>
                  </a:lnTo>
                  <a:lnTo>
                    <a:pt x="271399" y="7874"/>
                  </a:lnTo>
                  <a:lnTo>
                    <a:pt x="428552" y="7874"/>
                  </a:lnTo>
                  <a:lnTo>
                    <a:pt x="423925" y="7238"/>
                  </a:lnTo>
                  <a:lnTo>
                    <a:pt x="403859" y="4953"/>
                  </a:lnTo>
                  <a:lnTo>
                    <a:pt x="383031" y="3048"/>
                  </a:lnTo>
                  <a:lnTo>
                    <a:pt x="361695" y="1650"/>
                  </a:lnTo>
                  <a:lnTo>
                    <a:pt x="339851" y="635"/>
                  </a:lnTo>
                  <a:lnTo>
                    <a:pt x="317500" y="0"/>
                  </a:lnTo>
                  <a:close/>
                </a:path>
              </a:pathLst>
            </a:custGeom>
            <a:solidFill>
              <a:srgbClr val="FF505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2021-09-05T08:44:31Z</dcterms:created>
  <dc:creator>Julie Rose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2021-09-05T00:00:00Z</vt:filetime>
  </property>
</Properties>
</file>