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2108200" cx="2806700"/>
  <p:notesSz cx="2108200" cy="2806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gjSTcJwHz8TJYAqSwm+7d3OVo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B6AE39-67F4-4316-A561-8553644FBDAB}">
  <a:tblStyle styleId="{F6B6AE39-67F4-4316-A561-8553644FBD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913394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93614" y="1"/>
            <a:ext cx="914586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2665098"/>
            <a:ext cx="913394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93614" y="2665098"/>
            <a:ext cx="914586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ctrTitle"/>
          </p:nvPr>
        </p:nvSpPr>
        <p:spPr>
          <a:xfrm>
            <a:off x="763016" y="160781"/>
            <a:ext cx="1287017" cy="15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subTitle"/>
          </p:nvPr>
        </p:nvSpPr>
        <p:spPr>
          <a:xfrm>
            <a:off x="421957" y="1180592"/>
            <a:ext cx="196913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140652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1448720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2811780" cy="2108200"/>
          </a:xfrm>
          <a:custGeom>
            <a:rect b="b" l="l" r="r" t="t"/>
            <a:pathLst>
              <a:path extrusionOk="0" h="2108200" w="2811780">
                <a:moveTo>
                  <a:pt x="2811780" y="0"/>
                </a:moveTo>
                <a:lnTo>
                  <a:pt x="0" y="0"/>
                </a:lnTo>
                <a:lnTo>
                  <a:pt x="0" y="2107692"/>
                </a:lnTo>
                <a:lnTo>
                  <a:pt x="2811780" y="2107692"/>
                </a:lnTo>
                <a:lnTo>
                  <a:pt x="28117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0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Relationship Id="rId7" Type="http://schemas.openxmlformats.org/officeDocument/2006/relationships/image" Target="../media/image48.png"/><Relationship Id="rId8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38.png"/><Relationship Id="rId8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Relationship Id="rId4" Type="http://schemas.openxmlformats.org/officeDocument/2006/relationships/image" Target="../media/image5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56.png"/><Relationship Id="rId5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53.png"/><Relationship Id="rId5" Type="http://schemas.openxmlformats.org/officeDocument/2006/relationships/image" Target="../media/image55.png"/><Relationship Id="rId6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11" Type="http://schemas.openxmlformats.org/officeDocument/2006/relationships/image" Target="../media/image25.png"/><Relationship Id="rId10" Type="http://schemas.openxmlformats.org/officeDocument/2006/relationships/image" Target="../media/image32.png"/><Relationship Id="rId12" Type="http://schemas.openxmlformats.org/officeDocument/2006/relationships/image" Target="../media/image22.png"/><Relationship Id="rId9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24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1119632" y="255523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761746" y="819150"/>
            <a:ext cx="12865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Controlling User Access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 txBox="1"/>
          <p:nvPr>
            <p:ph type="title"/>
          </p:nvPr>
        </p:nvSpPr>
        <p:spPr>
          <a:xfrm>
            <a:off x="727963" y="161670"/>
            <a:ext cx="13481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Your Password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284784" y="551815"/>
            <a:ext cx="218821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DBA creates your user account and initializes  your password.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16153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change your password by using the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 USER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0"/>
          <p:cNvGrpSpPr/>
          <p:nvPr/>
        </p:nvGrpSpPr>
        <p:grpSpPr>
          <a:xfrm>
            <a:off x="269748" y="1195578"/>
            <a:ext cx="2317496" cy="365760"/>
            <a:chOff x="269748" y="1195578"/>
            <a:chExt cx="2317496" cy="365760"/>
          </a:xfrm>
        </p:grpSpPr>
        <p:sp>
          <p:nvSpPr>
            <p:cNvPr id="220" name="Google Shape;220;p10"/>
            <p:cNvSpPr/>
            <p:nvPr/>
          </p:nvSpPr>
          <p:spPr>
            <a:xfrm>
              <a:off x="287274" y="1195578"/>
              <a:ext cx="2299970" cy="365760"/>
            </a:xfrm>
            <a:custGeom>
              <a:rect b="b" l="l" r="r" t="t"/>
              <a:pathLst>
                <a:path extrusionOk="0" h="365759" w="2299970">
                  <a:moveTo>
                    <a:pt x="229971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299716" y="365760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87274" y="1195578"/>
              <a:ext cx="2299970" cy="365760"/>
            </a:xfrm>
            <a:custGeom>
              <a:rect b="b" l="l" r="r" t="t"/>
              <a:pathLst>
                <a:path extrusionOk="0" h="365759" w="2299970">
                  <a:moveTo>
                    <a:pt x="0" y="365760"/>
                  </a:moveTo>
                  <a:lnTo>
                    <a:pt x="2299716" y="365760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2" name="Google Shape;2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748" y="1395984"/>
              <a:ext cx="640080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10"/>
          <p:cNvSpPr txBox="1"/>
          <p:nvPr/>
        </p:nvSpPr>
        <p:spPr>
          <a:xfrm>
            <a:off x="287274" y="1195578"/>
            <a:ext cx="229997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27940" marR="1467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USER scott  IDENTIFIED BY lion;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User altered.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358902" y="435102"/>
            <a:ext cx="2103120" cy="1422400"/>
          </a:xfrm>
          <a:custGeom>
            <a:rect b="b" l="l" r="r" t="t"/>
            <a:pathLst>
              <a:path extrusionOk="0" h="1422400" w="2103120">
                <a:moveTo>
                  <a:pt x="0" y="1421892"/>
                </a:moveTo>
                <a:lnTo>
                  <a:pt x="2103119" y="1421892"/>
                </a:lnTo>
                <a:lnTo>
                  <a:pt x="2103119" y="0"/>
                </a:lnTo>
                <a:lnTo>
                  <a:pt x="0" y="0"/>
                </a:lnTo>
                <a:lnTo>
                  <a:pt x="0" y="142189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p11"/>
          <p:cNvGraphicFramePr/>
          <p:nvPr/>
        </p:nvGraphicFramePr>
        <p:xfrm>
          <a:off x="358902" y="435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{F6B6AE39-67F4-4316-A561-8553644FBDAB}</a:tableStyleId>
              </a:tblPr>
              <a:tblGrid>
                <a:gridCol w="605150"/>
                <a:gridCol w="307350"/>
                <a:gridCol w="292100"/>
                <a:gridCol w="424175"/>
                <a:gridCol w="477525"/>
              </a:tblGrid>
              <a:tr h="241300">
                <a:tc>
                  <a:txBody>
                    <a:bodyPr/>
                    <a:lstStyle/>
                    <a:p>
                      <a:pPr indent="0" lvl="0" marL="27940" marR="248284" rtl="0" algn="l">
                        <a:lnSpc>
                          <a:spcPct val="1016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  Privilege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75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651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View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20955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Sequence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Procedure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40325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968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5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22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4160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7775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968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177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17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5685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EXECUTE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40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67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44775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7775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0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177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285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0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28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47325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REFERENCES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2225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0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2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40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0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54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22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8575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0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85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√</a:t>
                      </a:r>
                      <a:endParaRPr sz="600" u="none" cap="none" strike="noStrik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285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pic>
        <p:nvPicPr>
          <p:cNvPr id="232" name="Google Shape;2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208" y="153924"/>
            <a:ext cx="1021080" cy="23317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 txBox="1"/>
          <p:nvPr/>
        </p:nvSpPr>
        <p:spPr>
          <a:xfrm>
            <a:off x="946531" y="161670"/>
            <a:ext cx="9131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Privileges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 txBox="1"/>
          <p:nvPr>
            <p:ph type="title"/>
          </p:nvPr>
        </p:nvSpPr>
        <p:spPr>
          <a:xfrm>
            <a:off x="945896" y="162305"/>
            <a:ext cx="9131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Privileges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284784" y="544413"/>
            <a:ext cx="1987550" cy="5022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privileges vary from object to object.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owner has all the privileges on the object.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8255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owner can give specific privileges on that  owner’s object.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2"/>
          <p:cNvGrpSpPr/>
          <p:nvPr/>
        </p:nvGrpSpPr>
        <p:grpSpPr>
          <a:xfrm>
            <a:off x="284226" y="1183385"/>
            <a:ext cx="2327910" cy="413766"/>
            <a:chOff x="284226" y="1183385"/>
            <a:chExt cx="2327910" cy="413766"/>
          </a:xfrm>
        </p:grpSpPr>
        <p:pic>
          <p:nvPicPr>
            <p:cNvPr id="243" name="Google Shape;24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704" y="1197863"/>
              <a:ext cx="2313432" cy="376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0708" y="1196339"/>
              <a:ext cx="1569720" cy="4008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2"/>
            <p:cNvSpPr/>
            <p:nvPr/>
          </p:nvSpPr>
          <p:spPr>
            <a:xfrm>
              <a:off x="284226" y="1183385"/>
              <a:ext cx="2303145" cy="365760"/>
            </a:xfrm>
            <a:custGeom>
              <a:rect b="b" l="l" r="r" t="t"/>
              <a:pathLst>
                <a:path extrusionOk="0" h="365759" w="2303145">
                  <a:moveTo>
                    <a:pt x="230276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302764" y="365760"/>
                  </a:lnTo>
                  <a:lnTo>
                    <a:pt x="230276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284226" y="1183385"/>
              <a:ext cx="2303145" cy="365760"/>
            </a:xfrm>
            <a:custGeom>
              <a:rect b="b" l="l" r="r" t="t"/>
              <a:pathLst>
                <a:path extrusionOk="0" h="365759" w="2303145">
                  <a:moveTo>
                    <a:pt x="0" y="365760"/>
                  </a:moveTo>
                  <a:lnTo>
                    <a:pt x="2302764" y="365760"/>
                  </a:lnTo>
                  <a:lnTo>
                    <a:pt x="2302764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12"/>
          <p:cNvSpPr txBox="1"/>
          <p:nvPr/>
        </p:nvSpPr>
        <p:spPr>
          <a:xfrm>
            <a:off x="355092" y="1177797"/>
            <a:ext cx="222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 ON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875030" y="1177797"/>
            <a:ext cx="977900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object_priv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|PUBLIC}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355092" y="1429258"/>
            <a:ext cx="8502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[WITH GRANT OPTION];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 txBox="1"/>
          <p:nvPr>
            <p:ph type="title"/>
          </p:nvPr>
        </p:nvSpPr>
        <p:spPr>
          <a:xfrm>
            <a:off x="704215" y="162305"/>
            <a:ext cx="1397700" cy="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Granting Object Privileges</a:t>
            </a:r>
            <a:endParaRPr/>
          </a:p>
        </p:txBody>
      </p:sp>
      <p:grpSp>
        <p:nvGrpSpPr>
          <p:cNvPr id="257" name="Google Shape;257;p13"/>
          <p:cNvGrpSpPr/>
          <p:nvPr/>
        </p:nvGrpSpPr>
        <p:grpSpPr>
          <a:xfrm>
            <a:off x="284226" y="712469"/>
            <a:ext cx="2327910" cy="421386"/>
            <a:chOff x="284226" y="712469"/>
            <a:chExt cx="2327910" cy="421386"/>
          </a:xfrm>
        </p:grpSpPr>
        <p:pic>
          <p:nvPicPr>
            <p:cNvPr id="258" name="Google Shape;25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704" y="726947"/>
              <a:ext cx="2313432" cy="376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512" y="723899"/>
              <a:ext cx="800100" cy="4099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3"/>
            <p:cNvSpPr/>
            <p:nvPr/>
          </p:nvSpPr>
          <p:spPr>
            <a:xfrm>
              <a:off x="284226" y="712469"/>
              <a:ext cx="2303145" cy="365760"/>
            </a:xfrm>
            <a:custGeom>
              <a:rect b="b" l="l" r="r" t="t"/>
              <a:pathLst>
                <a:path extrusionOk="0" h="365759" w="2303145">
                  <a:moveTo>
                    <a:pt x="2302764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302764" y="365760"/>
                  </a:lnTo>
                  <a:lnTo>
                    <a:pt x="230276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84226" y="712469"/>
              <a:ext cx="2303145" cy="365760"/>
            </a:xfrm>
            <a:custGeom>
              <a:rect b="b" l="l" r="r" t="t"/>
              <a:pathLst>
                <a:path extrusionOk="0" h="365759" w="2303145">
                  <a:moveTo>
                    <a:pt x="0" y="365760"/>
                  </a:moveTo>
                  <a:lnTo>
                    <a:pt x="2302764" y="365760"/>
                  </a:lnTo>
                  <a:lnTo>
                    <a:pt x="2302764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3"/>
          <p:cNvSpPr txBox="1"/>
          <p:nvPr/>
        </p:nvSpPr>
        <p:spPr>
          <a:xfrm>
            <a:off x="285369" y="548131"/>
            <a:ext cx="2079625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Grant query privileges on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select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299974" y="790447"/>
            <a:ext cx="110489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 TO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593920" y="790447"/>
            <a:ext cx="44386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employees  sue, rich;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" y="954023"/>
            <a:ext cx="766572" cy="16001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3"/>
          <p:cNvSpPr txBox="1"/>
          <p:nvPr/>
        </p:nvSpPr>
        <p:spPr>
          <a:xfrm>
            <a:off x="299974" y="958087"/>
            <a:ext cx="69659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Grant succeeded.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7" name="Google Shape;267;p13"/>
          <p:cNvGrpSpPr/>
          <p:nvPr/>
        </p:nvGrpSpPr>
        <p:grpSpPr>
          <a:xfrm>
            <a:off x="287274" y="1427225"/>
            <a:ext cx="2324862" cy="421385"/>
            <a:chOff x="287274" y="1427225"/>
            <a:chExt cx="2324862" cy="421385"/>
          </a:xfrm>
        </p:grpSpPr>
        <p:pic>
          <p:nvPicPr>
            <p:cNvPr id="268" name="Google Shape;26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1752" y="1441703"/>
              <a:ext cx="2310384" cy="376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9560" y="1440179"/>
              <a:ext cx="1929383" cy="4084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13"/>
            <p:cNvSpPr/>
            <p:nvPr/>
          </p:nvSpPr>
          <p:spPr>
            <a:xfrm>
              <a:off x="287274" y="1427225"/>
              <a:ext cx="2299970" cy="365760"/>
            </a:xfrm>
            <a:custGeom>
              <a:rect b="b" l="l" r="r" t="t"/>
              <a:pathLst>
                <a:path extrusionOk="0" h="365760" w="2299970">
                  <a:moveTo>
                    <a:pt x="229971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299716" y="365760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287274" y="1427225"/>
              <a:ext cx="2299970" cy="365760"/>
            </a:xfrm>
            <a:custGeom>
              <a:rect b="b" l="l" r="r" t="t"/>
              <a:pathLst>
                <a:path extrusionOk="0" h="365760" w="2299970">
                  <a:moveTo>
                    <a:pt x="0" y="365760"/>
                  </a:moveTo>
                  <a:lnTo>
                    <a:pt x="2299716" y="365760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13"/>
          <p:cNvSpPr txBox="1"/>
          <p:nvPr/>
        </p:nvSpPr>
        <p:spPr>
          <a:xfrm>
            <a:off x="285369" y="1197355"/>
            <a:ext cx="2038985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Grant privileges to update specific columns to  users and roles.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update (department_name, location_id)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303403" y="1505838"/>
            <a:ext cx="110489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 TO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597349" y="1505838"/>
            <a:ext cx="652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 scott, manager;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5" name="Google Shape;27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9748" y="1670303"/>
            <a:ext cx="766572" cy="15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/>
          <p:nvPr/>
        </p:nvSpPr>
        <p:spPr>
          <a:xfrm>
            <a:off x="303403" y="1673478"/>
            <a:ext cx="69659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Grant succeeded.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>
            <p:ph type="title"/>
          </p:nvPr>
        </p:nvSpPr>
        <p:spPr>
          <a:xfrm>
            <a:off x="281431" y="154051"/>
            <a:ext cx="2240280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WITH GRANT OPTION </a:t>
            </a:r>
            <a:r>
              <a:rPr lang="en-US"/>
              <a:t>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/>
          </a:p>
          <a:p>
            <a:pPr indent="0" lvl="0" marL="1270" rtl="0" algn="ctr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/>
              <a:t>Keywords</a:t>
            </a:r>
            <a:endParaRPr/>
          </a:p>
        </p:txBody>
      </p:sp>
      <p:grpSp>
        <p:nvGrpSpPr>
          <p:cNvPr id="284" name="Google Shape;284;p14"/>
          <p:cNvGrpSpPr/>
          <p:nvPr/>
        </p:nvGrpSpPr>
        <p:grpSpPr>
          <a:xfrm>
            <a:off x="269748" y="762762"/>
            <a:ext cx="2342388" cy="505205"/>
            <a:chOff x="269748" y="762762"/>
            <a:chExt cx="2342388" cy="505205"/>
          </a:xfrm>
        </p:grpSpPr>
        <p:pic>
          <p:nvPicPr>
            <p:cNvPr id="285" name="Google Shape;28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777240"/>
              <a:ext cx="2310384" cy="4617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775716"/>
              <a:ext cx="967740" cy="492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14"/>
            <p:cNvSpPr/>
            <p:nvPr/>
          </p:nvSpPr>
          <p:spPr>
            <a:xfrm>
              <a:off x="287274" y="762762"/>
              <a:ext cx="2299970" cy="451484"/>
            </a:xfrm>
            <a:custGeom>
              <a:rect b="b" l="l" r="r" t="t"/>
              <a:pathLst>
                <a:path extrusionOk="0" h="451484" w="2299970">
                  <a:moveTo>
                    <a:pt x="2299716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2299716" y="451103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287274" y="762762"/>
              <a:ext cx="2299970" cy="451484"/>
            </a:xfrm>
            <a:custGeom>
              <a:rect b="b" l="l" r="r" t="t"/>
              <a:pathLst>
                <a:path extrusionOk="0" h="451484" w="2299970">
                  <a:moveTo>
                    <a:pt x="0" y="451103"/>
                  </a:moveTo>
                  <a:lnTo>
                    <a:pt x="2299716" y="451103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45110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9" name="Google Shape;289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748" y="1089660"/>
              <a:ext cx="76657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14"/>
          <p:cNvSpPr txBox="1"/>
          <p:nvPr/>
        </p:nvSpPr>
        <p:spPr>
          <a:xfrm>
            <a:off x="284784" y="551815"/>
            <a:ext cx="2026920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Give a user authority to pass along privileges.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" marR="11087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select, insert  ON	departments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	scott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GRANT OPTION;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Grant succeeded.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>
            <a:off x="287274" y="1533906"/>
            <a:ext cx="2324862" cy="421385"/>
            <a:chOff x="287274" y="1533906"/>
            <a:chExt cx="2324862" cy="421385"/>
          </a:xfrm>
        </p:grpSpPr>
        <p:pic>
          <p:nvPicPr>
            <p:cNvPr id="292" name="Google Shape;292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1752" y="1548384"/>
              <a:ext cx="2310384" cy="376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9560" y="1545336"/>
              <a:ext cx="1092708" cy="409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14"/>
            <p:cNvSpPr/>
            <p:nvPr/>
          </p:nvSpPr>
          <p:spPr>
            <a:xfrm>
              <a:off x="287274" y="1533906"/>
              <a:ext cx="2299970" cy="365760"/>
            </a:xfrm>
            <a:custGeom>
              <a:rect b="b" l="l" r="r" t="t"/>
              <a:pathLst>
                <a:path extrusionOk="0" h="365760" w="2299970">
                  <a:moveTo>
                    <a:pt x="229971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299716" y="365760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87274" y="1533906"/>
              <a:ext cx="2299970" cy="365760"/>
            </a:xfrm>
            <a:custGeom>
              <a:rect b="b" l="l" r="r" t="t"/>
              <a:pathLst>
                <a:path extrusionOk="0" h="365760" w="2299970">
                  <a:moveTo>
                    <a:pt x="0" y="365760"/>
                  </a:moveTo>
                  <a:lnTo>
                    <a:pt x="2299716" y="365760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14"/>
          <p:cNvSpPr txBox="1"/>
          <p:nvPr/>
        </p:nvSpPr>
        <p:spPr>
          <a:xfrm>
            <a:off x="284784" y="1294003"/>
            <a:ext cx="212788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 all users on the system to query data from  Alice’s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select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302768" y="1611630"/>
            <a:ext cx="11112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 TO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595376" y="1611630"/>
            <a:ext cx="73787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alice.departments  PUBLIC;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9748" y="1776984"/>
            <a:ext cx="766572" cy="15849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4"/>
          <p:cNvSpPr txBox="1"/>
          <p:nvPr/>
        </p:nvSpPr>
        <p:spPr>
          <a:xfrm>
            <a:off x="302768" y="1779270"/>
            <a:ext cx="69659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Grant succeeded.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" y="153924"/>
            <a:ext cx="1740407" cy="23317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/>
          <p:nvPr/>
        </p:nvSpPr>
        <p:spPr>
          <a:xfrm>
            <a:off x="600583" y="161670"/>
            <a:ext cx="160464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Confirming Privileges Granted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65354" y="419862"/>
            <a:ext cx="2517775" cy="1501140"/>
          </a:xfrm>
          <a:custGeom>
            <a:rect b="b" l="l" r="r" t="t"/>
            <a:pathLst>
              <a:path extrusionOk="0" h="1501139" w="2517775">
                <a:moveTo>
                  <a:pt x="0" y="1501139"/>
                </a:moveTo>
                <a:lnTo>
                  <a:pt x="2517648" y="1501139"/>
                </a:lnTo>
                <a:lnTo>
                  <a:pt x="2517648" y="0"/>
                </a:lnTo>
                <a:lnTo>
                  <a:pt x="0" y="0"/>
                </a:lnTo>
                <a:lnTo>
                  <a:pt x="0" y="150113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15"/>
          <p:cNvGraphicFramePr/>
          <p:nvPr/>
        </p:nvGraphicFramePr>
        <p:xfrm>
          <a:off x="160782" y="4198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{F6B6AE39-67F4-4316-A561-8553644FBDAB}</a:tableStyleId>
              </a:tblPr>
              <a:tblGrid>
                <a:gridCol w="1069975"/>
                <a:gridCol w="1457325"/>
              </a:tblGrid>
              <a:tr h="1162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Dictionary View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11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ROLE_SYS_PRIVS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1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 privileges granted to roles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276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ROLE_TAB_PRIVS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 privileges granted to roles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295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USER_ROLE_PRIVS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Roles accessible by the user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USER_TAB_PRIVS_MADE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175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objects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1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 privileges granted on the user’s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2006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USER_TAB_PRIVS_RECD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1750" marR="0" rtl="0" algn="l">
                        <a:lnSpc>
                          <a:spcPct val="64166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USER_COL_PRIVS_MADE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 privileges granted to the user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7310" marR="0" rtl="0" algn="l">
                        <a:lnSpc>
                          <a:spcPct val="64166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 privileges granted on the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9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0" marR="0" rtl="0" algn="l">
                        <a:lnSpc>
                          <a:spcPct val="58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USER_COL_PRIVS_RECD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2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columns of the user’s objects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7310" marR="0" rtl="0" algn="l">
                        <a:lnSpc>
                          <a:spcPct val="58333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 privileges granted to the user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2146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 specific columns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1750" marR="0" rtl="0" algn="l">
                        <a:lnSpc>
                          <a:spcPct val="78333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USER_SYS_PRIVS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77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78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Lists system privileges granted to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20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user</a:t>
                      </a:r>
                      <a:endParaRPr sz="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6"/>
          <p:cNvSpPr txBox="1"/>
          <p:nvPr>
            <p:ph type="title"/>
          </p:nvPr>
        </p:nvSpPr>
        <p:spPr>
          <a:xfrm>
            <a:off x="538988" y="162305"/>
            <a:ext cx="17252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Revoke Object Privileges</a:t>
            </a:r>
            <a:endParaRPr/>
          </a:p>
        </p:txBody>
      </p:sp>
      <p:sp>
        <p:nvSpPr>
          <p:cNvPr id="318" name="Google Shape;318;p16"/>
          <p:cNvSpPr txBox="1"/>
          <p:nvPr/>
        </p:nvSpPr>
        <p:spPr>
          <a:xfrm>
            <a:off x="284784" y="548131"/>
            <a:ext cx="222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REVOKE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to revoke privileges  granted to other users.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07645" rtl="0" algn="l">
              <a:lnSpc>
                <a:spcPct val="118461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Privileges granted to others through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WITH  GRANT OPTION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are also revoked.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6"/>
          <p:cNvGrpSpPr/>
          <p:nvPr/>
        </p:nvGrpSpPr>
        <p:grpSpPr>
          <a:xfrm>
            <a:off x="287274" y="1148333"/>
            <a:ext cx="2324862" cy="413766"/>
            <a:chOff x="287274" y="1148333"/>
            <a:chExt cx="2324862" cy="413766"/>
          </a:xfrm>
        </p:grpSpPr>
        <p:pic>
          <p:nvPicPr>
            <p:cNvPr id="320" name="Google Shape;32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1162811"/>
              <a:ext cx="2310384" cy="376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084" y="1159763"/>
              <a:ext cx="1719072" cy="402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16"/>
            <p:cNvSpPr/>
            <p:nvPr/>
          </p:nvSpPr>
          <p:spPr>
            <a:xfrm>
              <a:off x="287274" y="1148333"/>
              <a:ext cx="2299970" cy="365760"/>
            </a:xfrm>
            <a:custGeom>
              <a:rect b="b" l="l" r="r" t="t"/>
              <a:pathLst>
                <a:path extrusionOk="0" h="365759" w="2299970">
                  <a:moveTo>
                    <a:pt x="229971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299716" y="365760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287274" y="1148333"/>
              <a:ext cx="2299970" cy="365760"/>
            </a:xfrm>
            <a:custGeom>
              <a:rect b="b" l="l" r="r" t="t"/>
              <a:pathLst>
                <a:path extrusionOk="0" h="365759" w="2299970">
                  <a:moveTo>
                    <a:pt x="0" y="365760"/>
                  </a:moveTo>
                  <a:lnTo>
                    <a:pt x="2299716" y="365760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16"/>
          <p:cNvSpPr txBox="1"/>
          <p:nvPr/>
        </p:nvSpPr>
        <p:spPr>
          <a:xfrm>
            <a:off x="287274" y="1148333"/>
            <a:ext cx="229997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7940" marR="6311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REVOKE {privilege [, privilege...]|ALL}  ON	object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756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{user[, user...]|role|PUBLIC}  [CASCADE CONSTRAINTS];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"/>
          <p:cNvSpPr txBox="1"/>
          <p:nvPr>
            <p:ph type="title"/>
          </p:nvPr>
        </p:nvSpPr>
        <p:spPr>
          <a:xfrm>
            <a:off x="685927" y="162305"/>
            <a:ext cx="1433700" cy="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Revoking Object Privileges</a:t>
            </a:r>
            <a:endParaRPr/>
          </a:p>
        </p:txBody>
      </p:sp>
      <p:sp>
        <p:nvSpPr>
          <p:cNvPr id="332" name="Google Shape;332;p17"/>
          <p:cNvSpPr txBox="1"/>
          <p:nvPr/>
        </p:nvSpPr>
        <p:spPr>
          <a:xfrm>
            <a:off x="285369" y="548131"/>
            <a:ext cx="2098675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user Alice, revoke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privileges given to user Scott on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17"/>
          <p:cNvGrpSpPr/>
          <p:nvPr/>
        </p:nvGrpSpPr>
        <p:grpSpPr>
          <a:xfrm>
            <a:off x="269749" y="1041735"/>
            <a:ext cx="2324862" cy="421385"/>
            <a:chOff x="287274" y="1030985"/>
            <a:chExt cx="2324862" cy="421385"/>
          </a:xfrm>
        </p:grpSpPr>
        <p:pic>
          <p:nvPicPr>
            <p:cNvPr id="334" name="Google Shape;33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1045463"/>
              <a:ext cx="2310384" cy="376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1043939"/>
              <a:ext cx="1008888" cy="4084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17"/>
            <p:cNvSpPr/>
            <p:nvPr/>
          </p:nvSpPr>
          <p:spPr>
            <a:xfrm>
              <a:off x="287274" y="1030985"/>
              <a:ext cx="2299970" cy="365760"/>
            </a:xfrm>
            <a:custGeom>
              <a:rect b="b" l="l" r="r" t="t"/>
              <a:pathLst>
                <a:path extrusionOk="0" h="365759" w="2299970">
                  <a:moveTo>
                    <a:pt x="229971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299716" y="365760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87274" y="1030985"/>
              <a:ext cx="2299970" cy="365760"/>
            </a:xfrm>
            <a:custGeom>
              <a:rect b="b" l="l" r="r" t="t"/>
              <a:pathLst>
                <a:path extrusionOk="0" h="365759" w="2299970">
                  <a:moveTo>
                    <a:pt x="0" y="365760"/>
                  </a:moveTo>
                  <a:lnTo>
                    <a:pt x="2299716" y="365760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7"/>
          <p:cNvSpPr txBox="1"/>
          <p:nvPr/>
        </p:nvSpPr>
        <p:spPr>
          <a:xfrm>
            <a:off x="303403" y="1025778"/>
            <a:ext cx="94678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REVOKE select, insert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303403" y="1109599"/>
            <a:ext cx="19431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 FROM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638500" y="1109599"/>
            <a:ext cx="486409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 scott;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1" name="Google Shape;34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748" y="1274063"/>
            <a:ext cx="807720" cy="15849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7"/>
          <p:cNvSpPr txBox="1"/>
          <p:nvPr/>
        </p:nvSpPr>
        <p:spPr>
          <a:xfrm>
            <a:off x="303403" y="1277238"/>
            <a:ext cx="7380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Revoke succeeded.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>
            <p:ph type="title"/>
          </p:nvPr>
        </p:nvSpPr>
        <p:spPr>
          <a:xfrm>
            <a:off x="987044" y="161670"/>
            <a:ext cx="8293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Links</a:t>
            </a:r>
            <a:endParaRPr/>
          </a:p>
        </p:txBody>
      </p:sp>
      <p:sp>
        <p:nvSpPr>
          <p:cNvPr id="350" name="Google Shape;350;p18"/>
          <p:cNvSpPr txBox="1"/>
          <p:nvPr/>
        </p:nvSpPr>
        <p:spPr>
          <a:xfrm>
            <a:off x="284784" y="551815"/>
            <a:ext cx="1996439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1270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database link connection allows local users to  access data on a remote database.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8"/>
          <p:cNvGrpSpPr/>
          <p:nvPr/>
        </p:nvGrpSpPr>
        <p:grpSpPr>
          <a:xfrm>
            <a:off x="280415" y="1080516"/>
            <a:ext cx="1680973" cy="446532"/>
            <a:chOff x="280415" y="1080516"/>
            <a:chExt cx="1680973" cy="446532"/>
          </a:xfrm>
        </p:grpSpPr>
        <p:pic>
          <p:nvPicPr>
            <p:cNvPr id="352" name="Google Shape;35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0415" y="1080516"/>
              <a:ext cx="337845" cy="392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9347" y="1106424"/>
              <a:ext cx="342900" cy="42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18"/>
            <p:cNvSpPr/>
            <p:nvPr/>
          </p:nvSpPr>
          <p:spPr>
            <a:xfrm>
              <a:off x="923544" y="1299984"/>
              <a:ext cx="251460" cy="180340"/>
            </a:xfrm>
            <a:custGeom>
              <a:rect b="b" l="l" r="r" t="t"/>
              <a:pathLst>
                <a:path extrusionOk="0" h="180340" w="251459">
                  <a:moveTo>
                    <a:pt x="73152" y="131051"/>
                  </a:moveTo>
                  <a:lnTo>
                    <a:pt x="1524" y="131051"/>
                  </a:lnTo>
                  <a:lnTo>
                    <a:pt x="1524" y="179819"/>
                  </a:lnTo>
                  <a:lnTo>
                    <a:pt x="73152" y="179819"/>
                  </a:lnTo>
                  <a:lnTo>
                    <a:pt x="73152" y="131051"/>
                  </a:lnTo>
                  <a:close/>
                </a:path>
                <a:path extrusionOk="0" h="180340" w="251459">
                  <a:moveTo>
                    <a:pt x="73152" y="67043"/>
                  </a:moveTo>
                  <a:lnTo>
                    <a:pt x="1524" y="67043"/>
                  </a:lnTo>
                  <a:lnTo>
                    <a:pt x="1524" y="115811"/>
                  </a:lnTo>
                  <a:lnTo>
                    <a:pt x="73152" y="115811"/>
                  </a:lnTo>
                  <a:lnTo>
                    <a:pt x="73152" y="67043"/>
                  </a:lnTo>
                  <a:close/>
                </a:path>
                <a:path extrusionOk="0" h="180340" w="251459">
                  <a:moveTo>
                    <a:pt x="73152" y="0"/>
                  </a:moveTo>
                  <a:lnTo>
                    <a:pt x="0" y="0"/>
                  </a:lnTo>
                  <a:lnTo>
                    <a:pt x="0" y="48755"/>
                  </a:lnTo>
                  <a:lnTo>
                    <a:pt x="73152" y="48755"/>
                  </a:lnTo>
                  <a:lnTo>
                    <a:pt x="73152" y="0"/>
                  </a:lnTo>
                  <a:close/>
                </a:path>
                <a:path extrusionOk="0" h="180340" w="251459">
                  <a:moveTo>
                    <a:pt x="163068" y="131051"/>
                  </a:moveTo>
                  <a:lnTo>
                    <a:pt x="89916" y="131051"/>
                  </a:lnTo>
                  <a:lnTo>
                    <a:pt x="89916" y="179819"/>
                  </a:lnTo>
                  <a:lnTo>
                    <a:pt x="163068" y="179819"/>
                  </a:lnTo>
                  <a:lnTo>
                    <a:pt x="163068" y="131051"/>
                  </a:lnTo>
                  <a:close/>
                </a:path>
                <a:path extrusionOk="0" h="180340" w="251459">
                  <a:moveTo>
                    <a:pt x="163068" y="67043"/>
                  </a:moveTo>
                  <a:lnTo>
                    <a:pt x="89916" y="67043"/>
                  </a:lnTo>
                  <a:lnTo>
                    <a:pt x="89916" y="115811"/>
                  </a:lnTo>
                  <a:lnTo>
                    <a:pt x="163068" y="115811"/>
                  </a:lnTo>
                  <a:lnTo>
                    <a:pt x="163068" y="67043"/>
                  </a:lnTo>
                  <a:close/>
                </a:path>
                <a:path extrusionOk="0" h="180340" w="251459">
                  <a:moveTo>
                    <a:pt x="163068" y="0"/>
                  </a:moveTo>
                  <a:lnTo>
                    <a:pt x="89916" y="0"/>
                  </a:lnTo>
                  <a:lnTo>
                    <a:pt x="89916" y="48755"/>
                  </a:lnTo>
                  <a:lnTo>
                    <a:pt x="163068" y="48755"/>
                  </a:lnTo>
                  <a:lnTo>
                    <a:pt x="163068" y="0"/>
                  </a:lnTo>
                  <a:close/>
                </a:path>
                <a:path extrusionOk="0" h="180340" w="251459">
                  <a:moveTo>
                    <a:pt x="249923" y="0"/>
                  </a:moveTo>
                  <a:lnTo>
                    <a:pt x="178308" y="0"/>
                  </a:lnTo>
                  <a:lnTo>
                    <a:pt x="178308" y="48755"/>
                  </a:lnTo>
                  <a:lnTo>
                    <a:pt x="249923" y="48755"/>
                  </a:lnTo>
                  <a:lnTo>
                    <a:pt x="249923" y="0"/>
                  </a:lnTo>
                  <a:close/>
                </a:path>
                <a:path extrusionOk="0" h="180340" w="251459">
                  <a:moveTo>
                    <a:pt x="251460" y="131051"/>
                  </a:moveTo>
                  <a:lnTo>
                    <a:pt x="178308" y="131051"/>
                  </a:lnTo>
                  <a:lnTo>
                    <a:pt x="178308" y="179819"/>
                  </a:lnTo>
                  <a:lnTo>
                    <a:pt x="251460" y="179819"/>
                  </a:lnTo>
                  <a:lnTo>
                    <a:pt x="251460" y="131051"/>
                  </a:lnTo>
                  <a:close/>
                </a:path>
                <a:path extrusionOk="0" h="180340" w="251459">
                  <a:moveTo>
                    <a:pt x="251460" y="67043"/>
                  </a:moveTo>
                  <a:lnTo>
                    <a:pt x="178308" y="67043"/>
                  </a:lnTo>
                  <a:lnTo>
                    <a:pt x="178308" y="115811"/>
                  </a:lnTo>
                  <a:lnTo>
                    <a:pt x="251460" y="115811"/>
                  </a:lnTo>
                  <a:lnTo>
                    <a:pt x="251460" y="67043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5" name="Google Shape;35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18488" y="1106424"/>
              <a:ext cx="342900" cy="42062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56" name="Google Shape;356;p18"/>
          <p:cNvGraphicFramePr/>
          <p:nvPr/>
        </p:nvGraphicFramePr>
        <p:xfrm>
          <a:off x="1664207" y="1289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{F6B6AE39-67F4-4316-A561-8553644FBDAB}</a:tableStyleId>
              </a:tblPr>
              <a:tblGrid>
                <a:gridCol w="80000"/>
                <a:gridCol w="88900"/>
                <a:gridCol w="78750"/>
              </a:tblGrid>
              <a:tr h="6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6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5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18"/>
          <p:cNvSpPr txBox="1"/>
          <p:nvPr/>
        </p:nvSpPr>
        <p:spPr>
          <a:xfrm>
            <a:off x="843152" y="993774"/>
            <a:ext cx="21082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1581658" y="993774"/>
            <a:ext cx="29781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18"/>
          <p:cNvGrpSpPr/>
          <p:nvPr/>
        </p:nvGrpSpPr>
        <p:grpSpPr>
          <a:xfrm>
            <a:off x="635508" y="1232789"/>
            <a:ext cx="954532" cy="256539"/>
            <a:chOff x="635508" y="1232789"/>
            <a:chExt cx="954532" cy="256539"/>
          </a:xfrm>
        </p:grpSpPr>
        <p:sp>
          <p:nvSpPr>
            <p:cNvPr id="360" name="Google Shape;360;p18"/>
            <p:cNvSpPr/>
            <p:nvPr/>
          </p:nvSpPr>
          <p:spPr>
            <a:xfrm>
              <a:off x="635508" y="1258824"/>
              <a:ext cx="550545" cy="230504"/>
            </a:xfrm>
            <a:custGeom>
              <a:rect b="b" l="l" r="r" t="t"/>
              <a:pathLst>
                <a:path extrusionOk="0" h="230505" w="550544">
                  <a:moveTo>
                    <a:pt x="0" y="0"/>
                  </a:moveTo>
                  <a:lnTo>
                    <a:pt x="277368" y="0"/>
                  </a:lnTo>
                </a:path>
                <a:path extrusionOk="0" h="230505" w="550544">
                  <a:moveTo>
                    <a:pt x="272795" y="224027"/>
                  </a:moveTo>
                  <a:lnTo>
                    <a:pt x="548639" y="224027"/>
                  </a:lnTo>
                </a:path>
                <a:path extrusionOk="0" h="230505" w="550544">
                  <a:moveTo>
                    <a:pt x="550163" y="0"/>
                  </a:moveTo>
                  <a:lnTo>
                    <a:pt x="550163" y="230124"/>
                  </a:lnTo>
                </a:path>
              </a:pathLst>
            </a:custGeom>
            <a:noFill/>
            <a:ln cap="flat" cmpd="sng" w="152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181100" y="1232789"/>
              <a:ext cx="408940" cy="45720"/>
            </a:xfrm>
            <a:custGeom>
              <a:rect b="b" l="l" r="r" t="t"/>
              <a:pathLst>
                <a:path extrusionOk="0" h="45719" w="408940">
                  <a:moveTo>
                    <a:pt x="362838" y="0"/>
                  </a:moveTo>
                  <a:lnTo>
                    <a:pt x="372901" y="15221"/>
                  </a:lnTo>
                  <a:lnTo>
                    <a:pt x="377951" y="15239"/>
                  </a:lnTo>
                  <a:lnTo>
                    <a:pt x="377951" y="30479"/>
                  </a:lnTo>
                  <a:lnTo>
                    <a:pt x="372829" y="30479"/>
                  </a:lnTo>
                  <a:lnTo>
                    <a:pt x="362584" y="45719"/>
                  </a:lnTo>
                  <a:lnTo>
                    <a:pt x="393320" y="30479"/>
                  </a:lnTo>
                  <a:lnTo>
                    <a:pt x="377951" y="30479"/>
                  </a:lnTo>
                  <a:lnTo>
                    <a:pt x="393358" y="30461"/>
                  </a:lnTo>
                  <a:lnTo>
                    <a:pt x="408431" y="22987"/>
                  </a:lnTo>
                  <a:lnTo>
                    <a:pt x="362838" y="0"/>
                  </a:lnTo>
                  <a:close/>
                </a:path>
                <a:path extrusionOk="0" h="45719" w="408940">
                  <a:moveTo>
                    <a:pt x="377951" y="22860"/>
                  </a:moveTo>
                  <a:lnTo>
                    <a:pt x="372842" y="30461"/>
                  </a:lnTo>
                  <a:lnTo>
                    <a:pt x="377951" y="30479"/>
                  </a:lnTo>
                  <a:lnTo>
                    <a:pt x="377951" y="22860"/>
                  </a:lnTo>
                  <a:close/>
                </a:path>
                <a:path extrusionOk="0" h="45719" w="408940">
                  <a:moveTo>
                    <a:pt x="0" y="13842"/>
                  </a:moveTo>
                  <a:lnTo>
                    <a:pt x="0" y="29082"/>
                  </a:lnTo>
                  <a:lnTo>
                    <a:pt x="372842" y="30461"/>
                  </a:lnTo>
                  <a:lnTo>
                    <a:pt x="377951" y="22860"/>
                  </a:lnTo>
                  <a:lnTo>
                    <a:pt x="372901" y="15221"/>
                  </a:lnTo>
                  <a:lnTo>
                    <a:pt x="0" y="13842"/>
                  </a:lnTo>
                  <a:close/>
                </a:path>
                <a:path extrusionOk="0" h="45719" w="408940">
                  <a:moveTo>
                    <a:pt x="372901" y="15221"/>
                  </a:moveTo>
                  <a:lnTo>
                    <a:pt x="377951" y="22860"/>
                  </a:lnTo>
                  <a:lnTo>
                    <a:pt x="377951" y="15239"/>
                  </a:lnTo>
                  <a:lnTo>
                    <a:pt x="372901" y="1522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906780" y="1258824"/>
              <a:ext cx="1905" cy="222885"/>
            </a:xfrm>
            <a:custGeom>
              <a:rect b="b" l="l" r="r" t="t"/>
              <a:pathLst>
                <a:path extrusionOk="0" h="222884" w="1905">
                  <a:moveTo>
                    <a:pt x="0" y="0"/>
                  </a:moveTo>
                  <a:lnTo>
                    <a:pt x="1523" y="222503"/>
                  </a:lnTo>
                </a:path>
              </a:pathLst>
            </a:custGeom>
            <a:noFill/>
            <a:ln cap="flat" cmpd="sng" w="152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18"/>
          <p:cNvSpPr txBox="1"/>
          <p:nvPr/>
        </p:nvSpPr>
        <p:spPr>
          <a:xfrm>
            <a:off x="733755" y="1529334"/>
            <a:ext cx="62674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emp@HQ_ACME.COM;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1534413" y="1526591"/>
            <a:ext cx="439420" cy="18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HQ_ACME.COM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 txBox="1"/>
          <p:nvPr/>
        </p:nvSpPr>
        <p:spPr>
          <a:xfrm>
            <a:off x="1971548" y="1267460"/>
            <a:ext cx="30734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EMP </a:t>
            </a:r>
            <a:r>
              <a:rPr lang="en-US" sz="5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1-370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9"/>
          <p:cNvSpPr txBox="1"/>
          <p:nvPr>
            <p:ph type="title"/>
          </p:nvPr>
        </p:nvSpPr>
        <p:spPr>
          <a:xfrm>
            <a:off x="987679" y="161670"/>
            <a:ext cx="8293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Links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285369" y="551815"/>
            <a:ext cx="116141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the database link.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285369" y="1086739"/>
            <a:ext cx="213614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SQL statements that use the database link.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19"/>
          <p:cNvGrpSpPr/>
          <p:nvPr/>
        </p:nvGrpSpPr>
        <p:grpSpPr>
          <a:xfrm>
            <a:off x="311658" y="718566"/>
            <a:ext cx="2324861" cy="331470"/>
            <a:chOff x="311658" y="718566"/>
            <a:chExt cx="2324861" cy="331470"/>
          </a:xfrm>
        </p:grpSpPr>
        <p:pic>
          <p:nvPicPr>
            <p:cNvPr id="376" name="Google Shape;37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6136" y="733044"/>
              <a:ext cx="2310383" cy="29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468" y="733044"/>
              <a:ext cx="1760220" cy="316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19"/>
            <p:cNvSpPr/>
            <p:nvPr/>
          </p:nvSpPr>
          <p:spPr>
            <a:xfrm>
              <a:off x="311658" y="718566"/>
              <a:ext cx="2299970" cy="285115"/>
            </a:xfrm>
            <a:custGeom>
              <a:rect b="b" l="l" r="r" t="t"/>
              <a:pathLst>
                <a:path extrusionOk="0" h="285115" w="2299970">
                  <a:moveTo>
                    <a:pt x="2299716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2299716" y="284988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311658" y="718566"/>
              <a:ext cx="2299970" cy="285115"/>
            </a:xfrm>
            <a:custGeom>
              <a:rect b="b" l="l" r="r" t="t"/>
              <a:pathLst>
                <a:path extrusionOk="0" h="285115" w="2299970">
                  <a:moveTo>
                    <a:pt x="0" y="284988"/>
                  </a:moveTo>
                  <a:lnTo>
                    <a:pt x="2299716" y="284988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19"/>
          <p:cNvSpPr txBox="1"/>
          <p:nvPr/>
        </p:nvSpPr>
        <p:spPr>
          <a:xfrm>
            <a:off x="311658" y="718566"/>
            <a:ext cx="229997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PUBLIC DATABASE LINK hq.acme.com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13423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'sales';  </a:t>
            </a:r>
            <a:r>
              <a:rPr lang="en-US" sz="550">
                <a:solidFill>
                  <a:srgbClr val="FB0028"/>
                </a:solidFill>
                <a:latin typeface="Courier New"/>
                <a:ea typeface="Courier New"/>
                <a:cs typeface="Courier New"/>
                <a:sym typeface="Courier New"/>
              </a:rPr>
              <a:t>Database link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1" name="Google Shape;381;p19"/>
          <p:cNvGrpSpPr/>
          <p:nvPr/>
        </p:nvGrpSpPr>
        <p:grpSpPr>
          <a:xfrm>
            <a:off x="311658" y="1340358"/>
            <a:ext cx="2324861" cy="252222"/>
            <a:chOff x="311658" y="1340358"/>
            <a:chExt cx="2324861" cy="252222"/>
          </a:xfrm>
        </p:grpSpPr>
        <p:pic>
          <p:nvPicPr>
            <p:cNvPr id="382" name="Google Shape;382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136" y="1354836"/>
              <a:ext cx="2310383" cy="222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5468" y="1359408"/>
              <a:ext cx="966215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19"/>
            <p:cNvSpPr/>
            <p:nvPr/>
          </p:nvSpPr>
          <p:spPr>
            <a:xfrm>
              <a:off x="311658" y="1340358"/>
              <a:ext cx="2299970" cy="212090"/>
            </a:xfrm>
            <a:custGeom>
              <a:rect b="b" l="l" r="r" t="t"/>
              <a:pathLst>
                <a:path extrusionOk="0" h="212090" w="2299970">
                  <a:moveTo>
                    <a:pt x="2299716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299716" y="211836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311658" y="1340358"/>
              <a:ext cx="2299970" cy="212090"/>
            </a:xfrm>
            <a:custGeom>
              <a:rect b="b" l="l" r="r" t="t"/>
              <a:pathLst>
                <a:path extrusionOk="0" h="212090" w="2299970">
                  <a:moveTo>
                    <a:pt x="0" y="211836"/>
                  </a:moveTo>
                  <a:lnTo>
                    <a:pt x="2299716" y="211836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2118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19"/>
          <p:cNvSpPr txBox="1"/>
          <p:nvPr/>
        </p:nvSpPr>
        <p:spPr>
          <a:xfrm>
            <a:off x="311658" y="1340358"/>
            <a:ext cx="2299970" cy="21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emp@HQ.ACME.COM;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1-353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"/>
          <p:cNvGrpSpPr/>
          <p:nvPr/>
        </p:nvGrpSpPr>
        <p:grpSpPr>
          <a:xfrm>
            <a:off x="714756" y="153924"/>
            <a:ext cx="1403604" cy="950975"/>
            <a:chOff x="714756" y="153924"/>
            <a:chExt cx="1403604" cy="950975"/>
          </a:xfrm>
        </p:grpSpPr>
        <p:pic>
          <p:nvPicPr>
            <p:cNvPr id="58" name="Google Shape;5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38300" y="1086612"/>
              <a:ext cx="480060" cy="18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2"/>
            <p:cNvSpPr/>
            <p:nvPr/>
          </p:nvSpPr>
          <p:spPr>
            <a:xfrm>
              <a:off x="1695450" y="1083564"/>
              <a:ext cx="300990" cy="0"/>
            </a:xfrm>
            <a:custGeom>
              <a:rect b="b" l="l" r="r" t="t"/>
              <a:pathLst>
                <a:path extrusionOk="0" h="120000" w="300989">
                  <a:moveTo>
                    <a:pt x="0" y="0"/>
                  </a:moveTo>
                  <a:lnTo>
                    <a:pt x="300989" y="0"/>
                  </a:lnTo>
                </a:path>
              </a:pathLst>
            </a:custGeom>
            <a:noFill/>
            <a:ln cap="flat" cmpd="sng" w="152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756" y="153924"/>
              <a:ext cx="1394460" cy="233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2"/>
          <p:cNvSpPr txBox="1"/>
          <p:nvPr>
            <p:ph type="title"/>
          </p:nvPr>
        </p:nvSpPr>
        <p:spPr>
          <a:xfrm>
            <a:off x="758444" y="161670"/>
            <a:ext cx="12865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Controlling User Access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533806" y="552704"/>
            <a:ext cx="472440" cy="21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Database  administrator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78942" y="1293113"/>
            <a:ext cx="22923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2"/>
          <p:cNvGrpSpPr/>
          <p:nvPr/>
        </p:nvGrpSpPr>
        <p:grpSpPr>
          <a:xfrm>
            <a:off x="563117" y="960882"/>
            <a:ext cx="1132840" cy="234950"/>
            <a:chOff x="563117" y="960882"/>
            <a:chExt cx="1132840" cy="234950"/>
          </a:xfrm>
        </p:grpSpPr>
        <p:sp>
          <p:nvSpPr>
            <p:cNvPr id="65" name="Google Shape;65;p2"/>
            <p:cNvSpPr/>
            <p:nvPr/>
          </p:nvSpPr>
          <p:spPr>
            <a:xfrm>
              <a:off x="563117" y="960882"/>
              <a:ext cx="1132840" cy="234950"/>
            </a:xfrm>
            <a:custGeom>
              <a:rect b="b" l="l" r="r" t="t"/>
              <a:pathLst>
                <a:path extrusionOk="0" h="234950" w="1132839">
                  <a:moveTo>
                    <a:pt x="1132332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1132332" y="234695"/>
                  </a:lnTo>
                  <a:lnTo>
                    <a:pt x="1132332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7" y="960882"/>
              <a:ext cx="1132840" cy="234950"/>
            </a:xfrm>
            <a:custGeom>
              <a:rect b="b" l="l" r="r" t="t"/>
              <a:pathLst>
                <a:path extrusionOk="0" h="234950" w="1132839">
                  <a:moveTo>
                    <a:pt x="0" y="234695"/>
                  </a:moveTo>
                  <a:lnTo>
                    <a:pt x="1132332" y="234695"/>
                  </a:lnTo>
                  <a:lnTo>
                    <a:pt x="1132332" y="0"/>
                  </a:lnTo>
                  <a:lnTo>
                    <a:pt x="0" y="0"/>
                  </a:lnTo>
                  <a:lnTo>
                    <a:pt x="0" y="2346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/>
          <p:nvPr/>
        </p:nvSpPr>
        <p:spPr>
          <a:xfrm>
            <a:off x="563118" y="960501"/>
            <a:ext cx="113411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55600" lvl="0" marL="377825" marR="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Username and password </a:t>
            </a:r>
            <a:r>
              <a:rPr lang="en-US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Privileges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572" y="1421892"/>
            <a:ext cx="442976" cy="436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2"/>
          <p:cNvGrpSpPr/>
          <p:nvPr/>
        </p:nvGrpSpPr>
        <p:grpSpPr>
          <a:xfrm>
            <a:off x="1138427" y="353568"/>
            <a:ext cx="1368551" cy="995171"/>
            <a:chOff x="1138427" y="353568"/>
            <a:chExt cx="1368551" cy="995171"/>
          </a:xfrm>
        </p:grpSpPr>
        <p:pic>
          <p:nvPicPr>
            <p:cNvPr id="70" name="Google Shape;70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96439" y="819912"/>
              <a:ext cx="510539" cy="528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2"/>
            <p:cNvSpPr/>
            <p:nvPr/>
          </p:nvSpPr>
          <p:spPr>
            <a:xfrm>
              <a:off x="2061972" y="1063764"/>
              <a:ext cx="373380" cy="227329"/>
            </a:xfrm>
            <a:custGeom>
              <a:rect b="b" l="l" r="r" t="t"/>
              <a:pathLst>
                <a:path extrusionOk="0" h="227330" w="373380">
                  <a:moveTo>
                    <a:pt x="109728" y="166103"/>
                  </a:moveTo>
                  <a:lnTo>
                    <a:pt x="1524" y="166103"/>
                  </a:lnTo>
                  <a:lnTo>
                    <a:pt x="1524" y="227063"/>
                  </a:lnTo>
                  <a:lnTo>
                    <a:pt x="109728" y="227063"/>
                  </a:lnTo>
                  <a:lnTo>
                    <a:pt x="109728" y="166103"/>
                  </a:lnTo>
                  <a:close/>
                </a:path>
                <a:path extrusionOk="0" h="227330" w="373380">
                  <a:moveTo>
                    <a:pt x="109728" y="83807"/>
                  </a:moveTo>
                  <a:lnTo>
                    <a:pt x="1524" y="83807"/>
                  </a:lnTo>
                  <a:lnTo>
                    <a:pt x="1524" y="144767"/>
                  </a:lnTo>
                  <a:lnTo>
                    <a:pt x="109728" y="144767"/>
                  </a:lnTo>
                  <a:lnTo>
                    <a:pt x="109728" y="83807"/>
                  </a:lnTo>
                  <a:close/>
                </a:path>
                <a:path extrusionOk="0" h="227330" w="373380">
                  <a:moveTo>
                    <a:pt x="109728" y="0"/>
                  </a:moveTo>
                  <a:lnTo>
                    <a:pt x="0" y="0"/>
                  </a:lnTo>
                  <a:lnTo>
                    <a:pt x="0" y="60947"/>
                  </a:lnTo>
                  <a:lnTo>
                    <a:pt x="109728" y="60947"/>
                  </a:lnTo>
                  <a:lnTo>
                    <a:pt x="109728" y="0"/>
                  </a:lnTo>
                  <a:close/>
                </a:path>
                <a:path extrusionOk="0" h="227330" w="373380">
                  <a:moveTo>
                    <a:pt x="240792" y="0"/>
                  </a:moveTo>
                  <a:lnTo>
                    <a:pt x="132588" y="0"/>
                  </a:lnTo>
                  <a:lnTo>
                    <a:pt x="132588" y="60947"/>
                  </a:lnTo>
                  <a:lnTo>
                    <a:pt x="240792" y="60947"/>
                  </a:lnTo>
                  <a:lnTo>
                    <a:pt x="240792" y="0"/>
                  </a:lnTo>
                  <a:close/>
                </a:path>
                <a:path extrusionOk="0" h="227330" w="373380">
                  <a:moveTo>
                    <a:pt x="242316" y="166103"/>
                  </a:moveTo>
                  <a:lnTo>
                    <a:pt x="134112" y="166103"/>
                  </a:lnTo>
                  <a:lnTo>
                    <a:pt x="134112" y="227063"/>
                  </a:lnTo>
                  <a:lnTo>
                    <a:pt x="242316" y="227063"/>
                  </a:lnTo>
                  <a:lnTo>
                    <a:pt x="242316" y="166103"/>
                  </a:lnTo>
                  <a:close/>
                </a:path>
                <a:path extrusionOk="0" h="227330" w="373380">
                  <a:moveTo>
                    <a:pt x="242316" y="83807"/>
                  </a:moveTo>
                  <a:lnTo>
                    <a:pt x="134112" y="83807"/>
                  </a:lnTo>
                  <a:lnTo>
                    <a:pt x="134112" y="144767"/>
                  </a:lnTo>
                  <a:lnTo>
                    <a:pt x="242316" y="144767"/>
                  </a:lnTo>
                  <a:lnTo>
                    <a:pt x="242316" y="83807"/>
                  </a:lnTo>
                  <a:close/>
                </a:path>
                <a:path extrusionOk="0" h="227330" w="373380">
                  <a:moveTo>
                    <a:pt x="373380" y="166103"/>
                  </a:moveTo>
                  <a:lnTo>
                    <a:pt x="265176" y="166103"/>
                  </a:lnTo>
                  <a:lnTo>
                    <a:pt x="265176" y="227063"/>
                  </a:lnTo>
                  <a:lnTo>
                    <a:pt x="373380" y="227063"/>
                  </a:lnTo>
                  <a:lnTo>
                    <a:pt x="373380" y="166103"/>
                  </a:lnTo>
                  <a:close/>
                </a:path>
                <a:path extrusionOk="0" h="227330" w="373380">
                  <a:moveTo>
                    <a:pt x="373380" y="83807"/>
                  </a:moveTo>
                  <a:lnTo>
                    <a:pt x="265176" y="83807"/>
                  </a:lnTo>
                  <a:lnTo>
                    <a:pt x="265176" y="144767"/>
                  </a:lnTo>
                  <a:lnTo>
                    <a:pt x="373380" y="144767"/>
                  </a:lnTo>
                  <a:lnTo>
                    <a:pt x="373380" y="83807"/>
                  </a:lnTo>
                  <a:close/>
                </a:path>
                <a:path extrusionOk="0" h="227330" w="373380">
                  <a:moveTo>
                    <a:pt x="373380" y="0"/>
                  </a:moveTo>
                  <a:lnTo>
                    <a:pt x="263652" y="0"/>
                  </a:lnTo>
                  <a:lnTo>
                    <a:pt x="263652" y="60947"/>
                  </a:lnTo>
                  <a:lnTo>
                    <a:pt x="373380" y="60947"/>
                  </a:lnTo>
                  <a:lnTo>
                    <a:pt x="37338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38427" y="353568"/>
              <a:ext cx="442975" cy="5130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1-354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>
            <p:ph type="title"/>
          </p:nvPr>
        </p:nvSpPr>
        <p:spPr>
          <a:xfrm>
            <a:off x="1130935" y="161670"/>
            <a:ext cx="5422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Privileges</a:t>
            </a:r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285369" y="520355"/>
            <a:ext cx="2211070" cy="999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security: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security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privileges: Gaining access to the database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4826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privileges: Manipulating the content of the  database objects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83185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Schemas: Collections of objects, such as tables,  views, and sequences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1-355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>
            <p:ph type="title"/>
          </p:nvPr>
        </p:nvSpPr>
        <p:spPr>
          <a:xfrm>
            <a:off x="921511" y="162305"/>
            <a:ext cx="9613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Privileges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284784" y="544413"/>
            <a:ext cx="218503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than 100 privileges are available.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database administrator has high-level system  privileges for tasks such as: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new users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Removing users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Removing tables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Backing up tables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1-356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999871" y="162305"/>
            <a:ext cx="80454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Users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85369" y="548131"/>
            <a:ext cx="208343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DBA creates users by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USER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5"/>
          <p:cNvGrpSpPr/>
          <p:nvPr/>
        </p:nvGrpSpPr>
        <p:grpSpPr>
          <a:xfrm>
            <a:off x="268224" y="1276349"/>
            <a:ext cx="2343912" cy="355854"/>
            <a:chOff x="268224" y="1276349"/>
            <a:chExt cx="2343912" cy="355854"/>
          </a:xfrm>
        </p:grpSpPr>
        <p:pic>
          <p:nvPicPr>
            <p:cNvPr id="98" name="Google Shape;9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704" y="1290827"/>
              <a:ext cx="2313432" cy="329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512" y="1307591"/>
              <a:ext cx="1008888" cy="324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5"/>
            <p:cNvSpPr/>
            <p:nvPr/>
          </p:nvSpPr>
          <p:spPr>
            <a:xfrm>
              <a:off x="284226" y="1276349"/>
              <a:ext cx="2303145" cy="318770"/>
            </a:xfrm>
            <a:custGeom>
              <a:rect b="b" l="l" r="r" t="t"/>
              <a:pathLst>
                <a:path extrusionOk="0" h="318769" w="2303145">
                  <a:moveTo>
                    <a:pt x="2302764" y="0"/>
                  </a:moveTo>
                  <a:lnTo>
                    <a:pt x="0" y="0"/>
                  </a:lnTo>
                  <a:lnTo>
                    <a:pt x="0" y="318515"/>
                  </a:lnTo>
                  <a:lnTo>
                    <a:pt x="2302764" y="318515"/>
                  </a:lnTo>
                  <a:lnTo>
                    <a:pt x="230276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84226" y="1276349"/>
              <a:ext cx="2303145" cy="318770"/>
            </a:xfrm>
            <a:custGeom>
              <a:rect b="b" l="l" r="r" t="t"/>
              <a:pathLst>
                <a:path extrusionOk="0" h="318769" w="2303145">
                  <a:moveTo>
                    <a:pt x="0" y="318515"/>
                  </a:moveTo>
                  <a:lnTo>
                    <a:pt x="2302764" y="318515"/>
                  </a:lnTo>
                  <a:lnTo>
                    <a:pt x="2302764" y="0"/>
                  </a:lnTo>
                  <a:lnTo>
                    <a:pt x="0" y="0"/>
                  </a:lnTo>
                  <a:lnTo>
                    <a:pt x="0" y="3185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8224" y="1453895"/>
              <a:ext cx="640079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5"/>
          <p:cNvSpPr txBox="1"/>
          <p:nvPr/>
        </p:nvSpPr>
        <p:spPr>
          <a:xfrm>
            <a:off x="284226" y="1276350"/>
            <a:ext cx="2303145" cy="31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28575" marR="1344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USER scott  IDENTIFIED BY tiger;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User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4" name="Google Shape;104;p5"/>
          <p:cNvGrpSpPr/>
          <p:nvPr/>
        </p:nvGrpSpPr>
        <p:grpSpPr>
          <a:xfrm>
            <a:off x="284226" y="907541"/>
            <a:ext cx="2303145" cy="196850"/>
            <a:chOff x="284226" y="907541"/>
            <a:chExt cx="2303145" cy="196850"/>
          </a:xfrm>
        </p:grpSpPr>
        <p:sp>
          <p:nvSpPr>
            <p:cNvPr id="105" name="Google Shape;105;p5"/>
            <p:cNvSpPr/>
            <p:nvPr/>
          </p:nvSpPr>
          <p:spPr>
            <a:xfrm>
              <a:off x="284226" y="907541"/>
              <a:ext cx="2303145" cy="196850"/>
            </a:xfrm>
            <a:custGeom>
              <a:rect b="b" l="l" r="r" t="t"/>
              <a:pathLst>
                <a:path extrusionOk="0" h="196850" w="2303145">
                  <a:moveTo>
                    <a:pt x="2302764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2302764" y="196595"/>
                  </a:lnTo>
                  <a:lnTo>
                    <a:pt x="230276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84226" y="907541"/>
              <a:ext cx="2303145" cy="196850"/>
            </a:xfrm>
            <a:custGeom>
              <a:rect b="b" l="l" r="r" t="t"/>
              <a:pathLst>
                <a:path extrusionOk="0" h="196850" w="2303145">
                  <a:moveTo>
                    <a:pt x="0" y="196595"/>
                  </a:moveTo>
                  <a:lnTo>
                    <a:pt x="2302764" y="196595"/>
                  </a:lnTo>
                  <a:lnTo>
                    <a:pt x="2302764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5"/>
          <p:cNvSpPr txBox="1"/>
          <p:nvPr/>
        </p:nvSpPr>
        <p:spPr>
          <a:xfrm>
            <a:off x="284226" y="907541"/>
            <a:ext cx="230314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USER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IDENTIFIED BY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1-357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784352" y="161670"/>
            <a:ext cx="12344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System Privileges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284784" y="551815"/>
            <a:ext cx="220027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a user is created, the DBA can grant specific  system privileges to a user.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284784" y="1051687"/>
            <a:ext cx="2131695" cy="827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application developer, for example, may have  the following system privileges: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SESSION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SEQUENCE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7" name="Google Shape;117;p6"/>
          <p:cNvGrpSpPr/>
          <p:nvPr/>
        </p:nvGrpSpPr>
        <p:grpSpPr>
          <a:xfrm>
            <a:off x="287274" y="811530"/>
            <a:ext cx="2324862" cy="244602"/>
            <a:chOff x="287274" y="811530"/>
            <a:chExt cx="2324862" cy="244602"/>
          </a:xfrm>
        </p:grpSpPr>
        <p:pic>
          <p:nvPicPr>
            <p:cNvPr id="118" name="Google Shape;11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826008"/>
              <a:ext cx="2310384" cy="207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084" y="822960"/>
              <a:ext cx="1510283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6"/>
            <p:cNvSpPr/>
            <p:nvPr/>
          </p:nvSpPr>
          <p:spPr>
            <a:xfrm>
              <a:off x="287274" y="811530"/>
              <a:ext cx="2299970" cy="196850"/>
            </a:xfrm>
            <a:custGeom>
              <a:rect b="b" l="l" r="r" t="t"/>
              <a:pathLst>
                <a:path extrusionOk="0" h="196850" w="2299970">
                  <a:moveTo>
                    <a:pt x="2299716" y="0"/>
                  </a:moveTo>
                  <a:lnTo>
                    <a:pt x="0" y="0"/>
                  </a:lnTo>
                  <a:lnTo>
                    <a:pt x="0" y="196596"/>
                  </a:lnTo>
                  <a:lnTo>
                    <a:pt x="2299716" y="196596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287274" y="811530"/>
              <a:ext cx="2299970" cy="196850"/>
            </a:xfrm>
            <a:custGeom>
              <a:rect b="b" l="l" r="r" t="t"/>
              <a:pathLst>
                <a:path extrusionOk="0" h="196850" w="2299970">
                  <a:moveTo>
                    <a:pt x="0" y="196596"/>
                  </a:moveTo>
                  <a:lnTo>
                    <a:pt x="2299716" y="196596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6"/>
          <p:cNvSpPr txBox="1"/>
          <p:nvPr/>
        </p:nvSpPr>
        <p:spPr>
          <a:xfrm>
            <a:off x="287274" y="811530"/>
            <a:ext cx="2299970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27940" marR="838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privilege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[,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privilege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...]  TO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[,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user| role, PUBLIC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...];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1-358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>
            <p:ph type="title"/>
          </p:nvPr>
        </p:nvSpPr>
        <p:spPr>
          <a:xfrm>
            <a:off x="679831" y="161670"/>
            <a:ext cx="14458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Granting System Privileges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285369" y="551815"/>
            <a:ext cx="217995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DBA can grant a user specific system privileges.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7"/>
          <p:cNvGrpSpPr/>
          <p:nvPr/>
        </p:nvGrpSpPr>
        <p:grpSpPr>
          <a:xfrm>
            <a:off x="269748" y="776478"/>
            <a:ext cx="2382012" cy="430530"/>
            <a:chOff x="269748" y="776478"/>
            <a:chExt cx="2382012" cy="430530"/>
          </a:xfrm>
        </p:grpSpPr>
        <p:pic>
          <p:nvPicPr>
            <p:cNvPr id="132" name="Google Shape;13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790956"/>
              <a:ext cx="2350008" cy="394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797052"/>
              <a:ext cx="1636776" cy="4099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7"/>
            <p:cNvSpPr/>
            <p:nvPr/>
          </p:nvSpPr>
          <p:spPr>
            <a:xfrm>
              <a:off x="287274" y="776478"/>
              <a:ext cx="2339340" cy="384175"/>
            </a:xfrm>
            <a:custGeom>
              <a:rect b="b" l="l" r="r" t="t"/>
              <a:pathLst>
                <a:path extrusionOk="0" h="384175" w="2339340">
                  <a:moveTo>
                    <a:pt x="2339340" y="0"/>
                  </a:moveTo>
                  <a:lnTo>
                    <a:pt x="0" y="0"/>
                  </a:lnTo>
                  <a:lnTo>
                    <a:pt x="0" y="384047"/>
                  </a:lnTo>
                  <a:lnTo>
                    <a:pt x="2339340" y="384047"/>
                  </a:lnTo>
                  <a:lnTo>
                    <a:pt x="23393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287274" y="776478"/>
              <a:ext cx="2339340" cy="384175"/>
            </a:xfrm>
            <a:custGeom>
              <a:rect b="b" l="l" r="r" t="t"/>
              <a:pathLst>
                <a:path extrusionOk="0" h="384175" w="2339340">
                  <a:moveTo>
                    <a:pt x="0" y="384047"/>
                  </a:moveTo>
                  <a:lnTo>
                    <a:pt x="2339340" y="384047"/>
                  </a:lnTo>
                  <a:lnTo>
                    <a:pt x="2339340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6" name="Google Shape;136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748" y="1028700"/>
              <a:ext cx="766572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7"/>
          <p:cNvSpPr txBox="1"/>
          <p:nvPr/>
        </p:nvSpPr>
        <p:spPr>
          <a:xfrm>
            <a:off x="303400" y="737049"/>
            <a:ext cx="1533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4640" lvl="0" marL="3067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create session, create table,  create sequence, create view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840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	scott;  </a:t>
            </a: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Grant succeeded.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1-359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83" y="153923"/>
            <a:ext cx="947928" cy="23317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>
            <p:ph type="title"/>
          </p:nvPr>
        </p:nvSpPr>
        <p:spPr>
          <a:xfrm>
            <a:off x="982472" y="162305"/>
            <a:ext cx="83946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Role?</a:t>
            </a:r>
            <a:endParaRPr/>
          </a:p>
        </p:txBody>
      </p:sp>
      <p:grpSp>
        <p:nvGrpSpPr>
          <p:cNvPr id="146" name="Google Shape;146;p8"/>
          <p:cNvGrpSpPr/>
          <p:nvPr/>
        </p:nvGrpSpPr>
        <p:grpSpPr>
          <a:xfrm>
            <a:off x="379476" y="775715"/>
            <a:ext cx="736092" cy="611124"/>
            <a:chOff x="379476" y="775715"/>
            <a:chExt cx="736092" cy="611124"/>
          </a:xfrm>
        </p:grpSpPr>
        <p:sp>
          <p:nvSpPr>
            <p:cNvPr id="147" name="Google Shape;147;p8"/>
            <p:cNvSpPr/>
            <p:nvPr/>
          </p:nvSpPr>
          <p:spPr>
            <a:xfrm>
              <a:off x="435864" y="794003"/>
              <a:ext cx="0" cy="447040"/>
            </a:xfrm>
            <a:custGeom>
              <a:rect b="b" l="l" r="r" t="t"/>
              <a:pathLst>
                <a:path extrusionOk="0" h="447040" w="120000">
                  <a:moveTo>
                    <a:pt x="0" y="0"/>
                  </a:moveTo>
                  <a:lnTo>
                    <a:pt x="0" y="446531"/>
                  </a:lnTo>
                </a:path>
              </a:pathLst>
            </a:custGeom>
            <a:noFill/>
            <a:ln cap="flat" cmpd="sng" w="15225">
              <a:solidFill>
                <a:srgbClr val="F8A3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650748" y="775715"/>
              <a:ext cx="96520" cy="464820"/>
            </a:xfrm>
            <a:custGeom>
              <a:rect b="b" l="l" r="r" t="t"/>
              <a:pathLst>
                <a:path extrusionOk="0" h="464819" w="96520">
                  <a:moveTo>
                    <a:pt x="96011" y="0"/>
                  </a:moveTo>
                  <a:lnTo>
                    <a:pt x="0" y="464819"/>
                  </a:lnTo>
                </a:path>
              </a:pathLst>
            </a:custGeom>
            <a:noFill/>
            <a:ln cap="flat" cmpd="sng" w="15225">
              <a:solidFill>
                <a:srgbClr val="9234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434340" y="797051"/>
              <a:ext cx="411480" cy="449580"/>
            </a:xfrm>
            <a:custGeom>
              <a:rect b="b" l="l" r="r" t="t"/>
              <a:pathLst>
                <a:path extrusionOk="0" h="449580" w="411480">
                  <a:moveTo>
                    <a:pt x="0" y="0"/>
                  </a:moveTo>
                  <a:lnTo>
                    <a:pt x="219456" y="449580"/>
                  </a:lnTo>
                </a:path>
                <a:path extrusionOk="0" h="449580" w="411480">
                  <a:moveTo>
                    <a:pt x="3047" y="3048"/>
                  </a:moveTo>
                  <a:lnTo>
                    <a:pt x="411480" y="449580"/>
                  </a:lnTo>
                </a:path>
              </a:pathLst>
            </a:custGeom>
            <a:noFill/>
            <a:ln cap="flat" cmpd="sng" w="15225">
              <a:solidFill>
                <a:srgbClr val="F8A3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040892" y="801623"/>
              <a:ext cx="0" cy="441959"/>
            </a:xfrm>
            <a:custGeom>
              <a:rect b="b" l="l" r="r" t="t"/>
              <a:pathLst>
                <a:path extrusionOk="0" h="441959" w="120000">
                  <a:moveTo>
                    <a:pt x="0" y="0"/>
                  </a:moveTo>
                  <a:lnTo>
                    <a:pt x="0" y="441960"/>
                  </a:lnTo>
                </a:path>
              </a:pathLst>
            </a:custGeom>
            <a:noFill/>
            <a:ln cap="flat" cmpd="sng" w="152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37388" y="803147"/>
              <a:ext cx="607060" cy="443865"/>
            </a:xfrm>
            <a:custGeom>
              <a:rect b="b" l="l" r="r" t="t"/>
              <a:pathLst>
                <a:path extrusionOk="0" h="443865" w="607060">
                  <a:moveTo>
                    <a:pt x="0" y="0"/>
                  </a:moveTo>
                  <a:lnTo>
                    <a:pt x="606552" y="443483"/>
                  </a:lnTo>
                </a:path>
              </a:pathLst>
            </a:custGeom>
            <a:noFill/>
            <a:ln cap="flat" cmpd="sng" w="15225">
              <a:solidFill>
                <a:srgbClr val="F8A3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38912" y="803147"/>
              <a:ext cx="600710" cy="440690"/>
            </a:xfrm>
            <a:custGeom>
              <a:rect b="b" l="l" r="r" t="t"/>
              <a:pathLst>
                <a:path extrusionOk="0" h="440690" w="600710">
                  <a:moveTo>
                    <a:pt x="600456" y="0"/>
                  </a:moveTo>
                  <a:lnTo>
                    <a:pt x="402336" y="440436"/>
                  </a:lnTo>
                </a:path>
                <a:path extrusionOk="0" h="440690" w="600710">
                  <a:moveTo>
                    <a:pt x="600456" y="0"/>
                  </a:moveTo>
                  <a:lnTo>
                    <a:pt x="211836" y="440436"/>
                  </a:lnTo>
                </a:path>
                <a:path extrusionOk="0" h="440690" w="600710">
                  <a:moveTo>
                    <a:pt x="598932" y="1524"/>
                  </a:moveTo>
                  <a:lnTo>
                    <a:pt x="0" y="434339"/>
                  </a:lnTo>
                </a:path>
              </a:pathLst>
            </a:custGeom>
            <a:noFill/>
            <a:ln cap="flat" cmpd="sng" w="152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38912" y="778763"/>
              <a:ext cx="605155" cy="467995"/>
            </a:xfrm>
            <a:custGeom>
              <a:rect b="b" l="l" r="r" t="t"/>
              <a:pathLst>
                <a:path extrusionOk="0" h="467994" w="605155">
                  <a:moveTo>
                    <a:pt x="306324" y="0"/>
                  </a:moveTo>
                  <a:lnTo>
                    <a:pt x="0" y="464820"/>
                  </a:lnTo>
                </a:path>
                <a:path extrusionOk="0" h="467994" w="605155">
                  <a:moveTo>
                    <a:pt x="309372" y="4572"/>
                  </a:moveTo>
                  <a:lnTo>
                    <a:pt x="402336" y="461772"/>
                  </a:lnTo>
                </a:path>
                <a:path extrusionOk="0" h="467994" w="605155">
                  <a:moveTo>
                    <a:pt x="307847" y="3048"/>
                  </a:moveTo>
                  <a:lnTo>
                    <a:pt x="605028" y="467868"/>
                  </a:lnTo>
                </a:path>
              </a:pathLst>
            </a:custGeom>
            <a:noFill/>
            <a:ln cap="flat" cmpd="sng" w="15225">
              <a:solidFill>
                <a:srgbClr val="9234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0144" y="1220723"/>
              <a:ext cx="120396" cy="166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8"/>
            <p:cNvSpPr/>
            <p:nvPr/>
          </p:nvSpPr>
          <p:spPr>
            <a:xfrm>
              <a:off x="379476" y="1210055"/>
              <a:ext cx="117475" cy="163195"/>
            </a:xfrm>
            <a:custGeom>
              <a:rect b="b" l="l" r="r" t="t"/>
              <a:pathLst>
                <a:path extrusionOk="0" h="163194" w="117475">
                  <a:moveTo>
                    <a:pt x="58673" y="0"/>
                  </a:moveTo>
                  <a:lnTo>
                    <a:pt x="0" y="81534"/>
                  </a:lnTo>
                  <a:lnTo>
                    <a:pt x="58673" y="163068"/>
                  </a:lnTo>
                  <a:lnTo>
                    <a:pt x="117347" y="81534"/>
                  </a:lnTo>
                  <a:lnTo>
                    <a:pt x="5867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6" name="Google Shape;15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95172" y="1220723"/>
              <a:ext cx="120396" cy="166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8"/>
            <p:cNvSpPr/>
            <p:nvPr/>
          </p:nvSpPr>
          <p:spPr>
            <a:xfrm>
              <a:off x="984504" y="1210055"/>
              <a:ext cx="117475" cy="163195"/>
            </a:xfrm>
            <a:custGeom>
              <a:rect b="b" l="l" r="r" t="t"/>
              <a:pathLst>
                <a:path extrusionOk="0" h="163194" w="117475">
                  <a:moveTo>
                    <a:pt x="58674" y="0"/>
                  </a:moveTo>
                  <a:lnTo>
                    <a:pt x="0" y="81534"/>
                  </a:lnTo>
                  <a:lnTo>
                    <a:pt x="58674" y="163068"/>
                  </a:lnTo>
                  <a:lnTo>
                    <a:pt x="117348" y="81534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" name="Google Shape;158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4004" y="1220723"/>
              <a:ext cx="120396" cy="166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8"/>
            <p:cNvSpPr/>
            <p:nvPr/>
          </p:nvSpPr>
          <p:spPr>
            <a:xfrm>
              <a:off x="783336" y="1210055"/>
              <a:ext cx="117475" cy="163195"/>
            </a:xfrm>
            <a:custGeom>
              <a:rect b="b" l="l" r="r" t="t"/>
              <a:pathLst>
                <a:path extrusionOk="0" h="163194" w="117475">
                  <a:moveTo>
                    <a:pt x="58673" y="0"/>
                  </a:moveTo>
                  <a:lnTo>
                    <a:pt x="0" y="81534"/>
                  </a:lnTo>
                  <a:lnTo>
                    <a:pt x="58673" y="163068"/>
                  </a:lnTo>
                  <a:lnTo>
                    <a:pt x="117347" y="81534"/>
                  </a:lnTo>
                  <a:lnTo>
                    <a:pt x="5867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5028" y="1220723"/>
              <a:ext cx="120396" cy="166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8"/>
            <p:cNvSpPr/>
            <p:nvPr/>
          </p:nvSpPr>
          <p:spPr>
            <a:xfrm>
              <a:off x="594360" y="1210055"/>
              <a:ext cx="117475" cy="163195"/>
            </a:xfrm>
            <a:custGeom>
              <a:rect b="b" l="l" r="r" t="t"/>
              <a:pathLst>
                <a:path extrusionOk="0" h="163194" w="117475">
                  <a:moveTo>
                    <a:pt x="58674" y="0"/>
                  </a:moveTo>
                  <a:lnTo>
                    <a:pt x="0" y="81534"/>
                  </a:lnTo>
                  <a:lnTo>
                    <a:pt x="58674" y="163068"/>
                  </a:lnTo>
                  <a:lnTo>
                    <a:pt x="117348" y="81534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8"/>
          <p:cNvGrpSpPr/>
          <p:nvPr/>
        </p:nvGrpSpPr>
        <p:grpSpPr>
          <a:xfrm>
            <a:off x="1810512" y="731519"/>
            <a:ext cx="661924" cy="501523"/>
            <a:chOff x="1810512" y="731519"/>
            <a:chExt cx="661924" cy="501523"/>
          </a:xfrm>
        </p:grpSpPr>
        <p:sp>
          <p:nvSpPr>
            <p:cNvPr id="163" name="Google Shape;163;p8"/>
            <p:cNvSpPr/>
            <p:nvPr/>
          </p:nvSpPr>
          <p:spPr>
            <a:xfrm>
              <a:off x="1810512" y="761999"/>
              <a:ext cx="349250" cy="200025"/>
            </a:xfrm>
            <a:custGeom>
              <a:rect b="b" l="l" r="r" t="t"/>
              <a:pathLst>
                <a:path extrusionOk="0" h="200025" w="349250">
                  <a:moveTo>
                    <a:pt x="0" y="0"/>
                  </a:moveTo>
                  <a:lnTo>
                    <a:pt x="348995" y="199644"/>
                  </a:lnTo>
                </a:path>
              </a:pathLst>
            </a:custGeom>
            <a:noFill/>
            <a:ln cap="flat" cmpd="sng" w="15225">
              <a:solidFill>
                <a:srgbClr val="F8A3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162556" y="731519"/>
              <a:ext cx="309880" cy="222885"/>
            </a:xfrm>
            <a:custGeom>
              <a:rect b="b" l="l" r="r" t="t"/>
              <a:pathLst>
                <a:path extrusionOk="0" h="222884" w="309880">
                  <a:moveTo>
                    <a:pt x="309371" y="0"/>
                  </a:moveTo>
                  <a:lnTo>
                    <a:pt x="0" y="222504"/>
                  </a:lnTo>
                </a:path>
              </a:pathLst>
            </a:custGeom>
            <a:noFill/>
            <a:ln cap="flat" cmpd="sng" w="1522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148840" y="731519"/>
              <a:ext cx="1905" cy="230504"/>
            </a:xfrm>
            <a:custGeom>
              <a:rect b="b" l="l" r="r" t="t"/>
              <a:pathLst>
                <a:path extrusionOk="0" h="230505" w="1905">
                  <a:moveTo>
                    <a:pt x="0" y="0"/>
                  </a:moveTo>
                  <a:lnTo>
                    <a:pt x="1524" y="230124"/>
                  </a:lnTo>
                </a:path>
              </a:pathLst>
            </a:custGeom>
            <a:noFill/>
            <a:ln cap="flat" cmpd="sng" w="15225">
              <a:solidFill>
                <a:srgbClr val="9234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853184" y="1100327"/>
              <a:ext cx="609600" cy="132715"/>
            </a:xfrm>
            <a:custGeom>
              <a:rect b="b" l="l" r="r" t="t"/>
              <a:pathLst>
                <a:path extrusionOk="0" h="132715" w="609600">
                  <a:moveTo>
                    <a:pt x="313944" y="0"/>
                  </a:moveTo>
                  <a:lnTo>
                    <a:pt x="609600" y="131063"/>
                  </a:lnTo>
                </a:path>
                <a:path extrusionOk="0" h="132715" w="609600">
                  <a:moveTo>
                    <a:pt x="309372" y="1523"/>
                  </a:moveTo>
                  <a:lnTo>
                    <a:pt x="402336" y="129539"/>
                  </a:lnTo>
                </a:path>
                <a:path extrusionOk="0" h="132715" w="609600">
                  <a:moveTo>
                    <a:pt x="313944" y="0"/>
                  </a:moveTo>
                  <a:lnTo>
                    <a:pt x="214883" y="132587"/>
                  </a:lnTo>
                </a:path>
                <a:path extrusionOk="0" h="132715" w="609600">
                  <a:moveTo>
                    <a:pt x="306324" y="3047"/>
                  </a:moveTo>
                  <a:lnTo>
                    <a:pt x="0" y="129539"/>
                  </a:lnTo>
                </a:path>
              </a:pathLst>
            </a:custGeom>
            <a:noFill/>
            <a:ln cap="flat" cmpd="sng" w="15225">
              <a:solidFill>
                <a:srgbClr val="E440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49196" y="964691"/>
              <a:ext cx="423671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8"/>
            <p:cNvSpPr/>
            <p:nvPr/>
          </p:nvSpPr>
          <p:spPr>
            <a:xfrm>
              <a:off x="1938528" y="954023"/>
              <a:ext cx="421005" cy="146685"/>
            </a:xfrm>
            <a:custGeom>
              <a:rect b="b" l="l" r="r" t="t"/>
              <a:pathLst>
                <a:path extrusionOk="0" h="146684" w="421005">
                  <a:moveTo>
                    <a:pt x="210312" y="0"/>
                  </a:moveTo>
                  <a:lnTo>
                    <a:pt x="143816" y="3730"/>
                  </a:lnTo>
                  <a:lnTo>
                    <a:pt x="86081" y="14118"/>
                  </a:lnTo>
                  <a:lnTo>
                    <a:pt x="40562" y="29955"/>
                  </a:lnTo>
                  <a:lnTo>
                    <a:pt x="0" y="73151"/>
                  </a:lnTo>
                  <a:lnTo>
                    <a:pt x="10716" y="96268"/>
                  </a:lnTo>
                  <a:lnTo>
                    <a:pt x="40562" y="116348"/>
                  </a:lnTo>
                  <a:lnTo>
                    <a:pt x="86081" y="132185"/>
                  </a:lnTo>
                  <a:lnTo>
                    <a:pt x="143816" y="142573"/>
                  </a:lnTo>
                  <a:lnTo>
                    <a:pt x="210312" y="146304"/>
                  </a:lnTo>
                  <a:lnTo>
                    <a:pt x="276807" y="142573"/>
                  </a:lnTo>
                  <a:lnTo>
                    <a:pt x="334542" y="132185"/>
                  </a:lnTo>
                  <a:lnTo>
                    <a:pt x="380061" y="116348"/>
                  </a:lnTo>
                  <a:lnTo>
                    <a:pt x="409907" y="96268"/>
                  </a:lnTo>
                  <a:lnTo>
                    <a:pt x="420624" y="73151"/>
                  </a:lnTo>
                  <a:lnTo>
                    <a:pt x="409907" y="50035"/>
                  </a:lnTo>
                  <a:lnTo>
                    <a:pt x="380061" y="29955"/>
                  </a:lnTo>
                  <a:lnTo>
                    <a:pt x="334542" y="14118"/>
                  </a:lnTo>
                  <a:lnTo>
                    <a:pt x="276807" y="3730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8"/>
          <p:cNvSpPr txBox="1"/>
          <p:nvPr/>
        </p:nvSpPr>
        <p:spPr>
          <a:xfrm>
            <a:off x="353669" y="1438147"/>
            <a:ext cx="711835" cy="21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Allocating privileges  without a role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609089" y="1438147"/>
            <a:ext cx="711835" cy="21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Allocating privileges  with a role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260729" y="672464"/>
            <a:ext cx="22923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1266571" y="972058"/>
            <a:ext cx="1028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Privileges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7264" y="454151"/>
            <a:ext cx="1052576" cy="395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8"/>
          <p:cNvGrpSpPr/>
          <p:nvPr/>
        </p:nvGrpSpPr>
        <p:grpSpPr>
          <a:xfrm>
            <a:off x="1601724" y="454151"/>
            <a:ext cx="1052576" cy="923544"/>
            <a:chOff x="1601724" y="454151"/>
            <a:chExt cx="1052576" cy="923544"/>
          </a:xfrm>
        </p:grpSpPr>
        <p:pic>
          <p:nvPicPr>
            <p:cNvPr id="175" name="Google Shape;17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04416" y="1211579"/>
              <a:ext cx="120395" cy="166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8"/>
            <p:cNvSpPr/>
            <p:nvPr/>
          </p:nvSpPr>
          <p:spPr>
            <a:xfrm>
              <a:off x="1793748" y="1200911"/>
              <a:ext cx="117475" cy="163195"/>
            </a:xfrm>
            <a:custGeom>
              <a:rect b="b" l="l" r="r" t="t"/>
              <a:pathLst>
                <a:path extrusionOk="0" h="163194" w="117475">
                  <a:moveTo>
                    <a:pt x="58674" y="0"/>
                  </a:moveTo>
                  <a:lnTo>
                    <a:pt x="0" y="81533"/>
                  </a:lnTo>
                  <a:lnTo>
                    <a:pt x="58674" y="163068"/>
                  </a:lnTo>
                  <a:lnTo>
                    <a:pt x="117348" y="81533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07920" y="1211579"/>
              <a:ext cx="120395" cy="166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8"/>
            <p:cNvSpPr/>
            <p:nvPr/>
          </p:nvSpPr>
          <p:spPr>
            <a:xfrm>
              <a:off x="2397252" y="1200911"/>
              <a:ext cx="117475" cy="163195"/>
            </a:xfrm>
            <a:custGeom>
              <a:rect b="b" l="l" r="r" t="t"/>
              <a:pathLst>
                <a:path extrusionOk="0" h="163194" w="117475">
                  <a:moveTo>
                    <a:pt x="58674" y="0"/>
                  </a:moveTo>
                  <a:lnTo>
                    <a:pt x="0" y="81533"/>
                  </a:lnTo>
                  <a:lnTo>
                    <a:pt x="58674" y="163068"/>
                  </a:lnTo>
                  <a:lnTo>
                    <a:pt x="117348" y="81533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06752" y="1211579"/>
              <a:ext cx="120395" cy="166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8"/>
            <p:cNvSpPr/>
            <p:nvPr/>
          </p:nvSpPr>
          <p:spPr>
            <a:xfrm>
              <a:off x="2196084" y="1200911"/>
              <a:ext cx="117475" cy="163195"/>
            </a:xfrm>
            <a:custGeom>
              <a:rect b="b" l="l" r="r" t="t"/>
              <a:pathLst>
                <a:path extrusionOk="0" h="163194" w="117475">
                  <a:moveTo>
                    <a:pt x="58674" y="0"/>
                  </a:moveTo>
                  <a:lnTo>
                    <a:pt x="0" y="81533"/>
                  </a:lnTo>
                  <a:lnTo>
                    <a:pt x="58674" y="163068"/>
                  </a:lnTo>
                  <a:lnTo>
                    <a:pt x="117348" y="81533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17776" y="1211579"/>
              <a:ext cx="120395" cy="166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8"/>
            <p:cNvSpPr/>
            <p:nvPr/>
          </p:nvSpPr>
          <p:spPr>
            <a:xfrm>
              <a:off x="2007108" y="1200911"/>
              <a:ext cx="117475" cy="163195"/>
            </a:xfrm>
            <a:custGeom>
              <a:rect b="b" l="l" r="r" t="t"/>
              <a:pathLst>
                <a:path extrusionOk="0" h="163194" w="117475">
                  <a:moveTo>
                    <a:pt x="58674" y="0"/>
                  </a:moveTo>
                  <a:lnTo>
                    <a:pt x="0" y="81533"/>
                  </a:lnTo>
                  <a:lnTo>
                    <a:pt x="58674" y="163068"/>
                  </a:lnTo>
                  <a:lnTo>
                    <a:pt x="117348" y="81533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01724" y="454151"/>
              <a:ext cx="1052576" cy="3957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1-360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36" y="153923"/>
            <a:ext cx="2324100" cy="23317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>
            <p:ph type="title"/>
          </p:nvPr>
        </p:nvSpPr>
        <p:spPr>
          <a:xfrm>
            <a:off x="294259" y="162305"/>
            <a:ext cx="221551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and Granting Privileges to a Role</a:t>
            </a:r>
            <a:endParaRPr/>
          </a:p>
        </p:txBody>
      </p:sp>
      <p:grpSp>
        <p:nvGrpSpPr>
          <p:cNvPr id="192" name="Google Shape;192;p9"/>
          <p:cNvGrpSpPr/>
          <p:nvPr/>
        </p:nvGrpSpPr>
        <p:grpSpPr>
          <a:xfrm>
            <a:off x="271272" y="688085"/>
            <a:ext cx="2340864" cy="252222"/>
            <a:chOff x="271272" y="688085"/>
            <a:chExt cx="2340864" cy="252222"/>
          </a:xfrm>
        </p:grpSpPr>
        <p:pic>
          <p:nvPicPr>
            <p:cNvPr id="193" name="Google Shape;19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3276" y="702563"/>
              <a:ext cx="2308860" cy="207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1084" y="699515"/>
              <a:ext cx="925068" cy="240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9"/>
            <p:cNvSpPr/>
            <p:nvPr/>
          </p:nvSpPr>
          <p:spPr>
            <a:xfrm>
              <a:off x="288798" y="688085"/>
              <a:ext cx="2298700" cy="196850"/>
            </a:xfrm>
            <a:custGeom>
              <a:rect b="b" l="l" r="r" t="t"/>
              <a:pathLst>
                <a:path extrusionOk="0" h="196850" w="2298700">
                  <a:moveTo>
                    <a:pt x="2298191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2298191" y="196595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288798" y="688085"/>
              <a:ext cx="2298700" cy="196850"/>
            </a:xfrm>
            <a:custGeom>
              <a:rect b="b" l="l" r="r" t="t"/>
              <a:pathLst>
                <a:path extrusionOk="0" h="196850" w="2298700">
                  <a:moveTo>
                    <a:pt x="0" y="196595"/>
                  </a:moveTo>
                  <a:lnTo>
                    <a:pt x="2298191" y="196595"/>
                  </a:lnTo>
                  <a:lnTo>
                    <a:pt x="2298191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7" name="Google Shape;19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1272" y="761999"/>
              <a:ext cx="641603" cy="1584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9"/>
          <p:cNvGrpSpPr/>
          <p:nvPr/>
        </p:nvGrpSpPr>
        <p:grpSpPr>
          <a:xfrm>
            <a:off x="271272" y="1073657"/>
            <a:ext cx="2340864" cy="337566"/>
            <a:chOff x="271272" y="1073657"/>
            <a:chExt cx="2340864" cy="337566"/>
          </a:xfrm>
        </p:grpSpPr>
        <p:pic>
          <p:nvPicPr>
            <p:cNvPr id="199" name="Google Shape;199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3276" y="1088135"/>
              <a:ext cx="2308860" cy="292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1084" y="1085087"/>
              <a:ext cx="1427988" cy="32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9"/>
            <p:cNvSpPr/>
            <p:nvPr/>
          </p:nvSpPr>
          <p:spPr>
            <a:xfrm>
              <a:off x="288798" y="1073657"/>
              <a:ext cx="2298700" cy="281940"/>
            </a:xfrm>
            <a:custGeom>
              <a:rect b="b" l="l" r="r" t="t"/>
              <a:pathLst>
                <a:path extrusionOk="0" h="281940" w="2298700">
                  <a:moveTo>
                    <a:pt x="2298191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298191" y="281939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288798" y="1073657"/>
              <a:ext cx="2298700" cy="281940"/>
            </a:xfrm>
            <a:custGeom>
              <a:rect b="b" l="l" r="r" t="t"/>
              <a:pathLst>
                <a:path extrusionOk="0" h="281940" w="2298700">
                  <a:moveTo>
                    <a:pt x="0" y="281939"/>
                  </a:moveTo>
                  <a:lnTo>
                    <a:pt x="2298191" y="281939"/>
                  </a:lnTo>
                  <a:lnTo>
                    <a:pt x="2298191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3" name="Google Shape;203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71272" y="1232915"/>
              <a:ext cx="766572" cy="1584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9"/>
          <p:cNvGrpSpPr/>
          <p:nvPr/>
        </p:nvGrpSpPr>
        <p:grpSpPr>
          <a:xfrm>
            <a:off x="271272" y="1489709"/>
            <a:ext cx="2340864" cy="252222"/>
            <a:chOff x="271272" y="1489709"/>
            <a:chExt cx="2340864" cy="252222"/>
          </a:xfrm>
        </p:grpSpPr>
        <p:pic>
          <p:nvPicPr>
            <p:cNvPr id="205" name="Google Shape;205;p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3276" y="1504187"/>
              <a:ext cx="2308860" cy="207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91084" y="1501139"/>
              <a:ext cx="1677924" cy="240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9"/>
            <p:cNvSpPr/>
            <p:nvPr/>
          </p:nvSpPr>
          <p:spPr>
            <a:xfrm>
              <a:off x="288798" y="1489709"/>
              <a:ext cx="2298700" cy="196850"/>
            </a:xfrm>
            <a:custGeom>
              <a:rect b="b" l="l" r="r" t="t"/>
              <a:pathLst>
                <a:path extrusionOk="0" h="196850" w="2298700">
                  <a:moveTo>
                    <a:pt x="2298191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2298191" y="196595"/>
                  </a:lnTo>
                  <a:lnTo>
                    <a:pt x="2298191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288798" y="1489709"/>
              <a:ext cx="2298700" cy="196850"/>
            </a:xfrm>
            <a:custGeom>
              <a:rect b="b" l="l" r="r" t="t"/>
              <a:pathLst>
                <a:path extrusionOk="0" h="196850" w="2298700">
                  <a:moveTo>
                    <a:pt x="0" y="196595"/>
                  </a:moveTo>
                  <a:lnTo>
                    <a:pt x="2298191" y="196595"/>
                  </a:lnTo>
                  <a:lnTo>
                    <a:pt x="2298191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" name="Google Shape;209;p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71272" y="1563623"/>
              <a:ext cx="766572" cy="1600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9"/>
          <p:cNvSpPr txBox="1"/>
          <p:nvPr/>
        </p:nvSpPr>
        <p:spPr>
          <a:xfrm>
            <a:off x="285369" y="520452"/>
            <a:ext cx="1426845" cy="1156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role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115" marR="54991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ROLE manager;  </a:t>
            </a: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Role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3974" lvl="0" marL="31115" marR="88265" rtl="0" algn="l">
              <a:lnSpc>
                <a:spcPct val="106500"/>
              </a:lnSpc>
              <a:spcBef>
                <a:spcPts val="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Grant privileges to a role 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create table, create view  TO manager;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Grant succeeded.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Grant a role to users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115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manager TO DEHAAN, KOCHHAR;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Grant succeeded.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2021-09-05T08:44:31Z</dcterms:created>
  <dc:creator>Julie Rose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2021-09-05T00:00:00Z</vt:filetime>
  </property>
</Properties>
</file>