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86efa659f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86efa659f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86efa659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86efa659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86efa659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86efa659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86efa659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86efa659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86efa659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86efa659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86efa659f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86efa659f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986efa659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986efa659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86efa659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986efa659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86efa659f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86efa659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echtarget.com/whatis/definition/Bitcoin" TargetMode="External"/><Relationship Id="rId4" Type="http://schemas.openxmlformats.org/officeDocument/2006/relationships/hyperlink" Target="https://www.techtarget.com/whatis/definition/parallel" TargetMode="External"/><Relationship Id="rId5" Type="http://schemas.openxmlformats.org/officeDocument/2006/relationships/hyperlink" Target="https://www.techtarget.com/searchdatacenter/definition/parallel-process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hronos.org/opencl/" TargetMode="External"/><Relationship Id="rId4" Type="http://schemas.openxmlformats.org/officeDocument/2006/relationships/hyperlink" Target="https://www.amd.com/en" TargetMode="External"/><Relationship Id="rId5" Type="http://schemas.openxmlformats.org/officeDocument/2006/relationships/hyperlink" Target="https://www.infoworld.com/article/3397142/what-is-deep-learning-algorithms-that-mimic-the-human-brain.html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en.wikipedia.org/wiki/CUD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www.simplilearn.com/tutorials/cryptography-tutorial/aes-encrypti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using GPGPU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438325" y="3083800"/>
            <a:ext cx="33006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Presented By : 	TY81 CS-D</a:t>
            </a:r>
            <a:endParaRPr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      	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Uttkarsh Patel (81)</a:t>
            </a:r>
            <a:endParaRPr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Atharv Natu (63)                       </a:t>
            </a:r>
            <a:endParaRPr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Sneha Palwe (75)</a:t>
            </a:r>
            <a:endParaRPr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Bhavin Patil (66)</a:t>
            </a:r>
            <a:endParaRPr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15225" y="4378200"/>
            <a:ext cx="34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Guided By : Prof. Swati Jadhav</a:t>
            </a:r>
            <a:endParaRPr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idx="4294967295" type="title"/>
          </p:nvPr>
        </p:nvSpPr>
        <p:spPr>
          <a:xfrm>
            <a:off x="2967600" y="2121450"/>
            <a:ext cx="3208800" cy="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76B900"/>
                </a:solidFill>
              </a:rPr>
              <a:t>Thank You</a:t>
            </a:r>
            <a:endParaRPr sz="4500">
              <a:solidFill>
                <a:srgbClr val="76B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560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is GPGPU 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7650" y="1562975"/>
            <a:ext cx="76887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GPGPU stands for </a:t>
            </a:r>
            <a:r>
              <a:rPr b="1" lang="en">
                <a:solidFill>
                  <a:srgbClr val="000000"/>
                </a:solidFill>
              </a:rPr>
              <a:t>General Purpose Graphical Processing Units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GPGPUs are used for tasks that were formerly the domain of high-power CPUs, such as physics calculations, encryption/decryption, scientific computations and the generation of </a:t>
            </a:r>
            <a:r>
              <a:rPr lang="en">
                <a:solidFill>
                  <a:srgbClr val="000000"/>
                </a:solidFill>
              </a:rPr>
              <a:t>cryptocurrencies</a:t>
            </a:r>
            <a:r>
              <a:rPr lang="en">
                <a:solidFill>
                  <a:srgbClr val="000000"/>
                </a:solidFill>
              </a:rPr>
              <a:t> such as </a:t>
            </a:r>
            <a:r>
              <a:rPr lang="en">
                <a:solidFill>
                  <a:srgbClr val="0000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Bitcoin</a:t>
            </a:r>
            <a:r>
              <a:rPr lang="en">
                <a:solidFill>
                  <a:srgbClr val="000000"/>
                </a:solidFill>
              </a:rPr>
              <a:t>. 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Because graphics cards are constructed for massive </a:t>
            </a:r>
            <a:r>
              <a:rPr lang="en">
                <a:solidFill>
                  <a:srgbClr val="0000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parallelism</a:t>
            </a:r>
            <a:r>
              <a:rPr lang="en">
                <a:solidFill>
                  <a:srgbClr val="000000"/>
                </a:solidFill>
              </a:rPr>
              <a:t>, they can dwarf the calculation rate of even the most powerful CPUs for many </a:t>
            </a:r>
            <a:r>
              <a:rPr lang="en">
                <a:solidFill>
                  <a:srgbClr val="000000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parallel processing</a:t>
            </a:r>
            <a:r>
              <a:rPr lang="en">
                <a:solidFill>
                  <a:srgbClr val="000000"/>
                </a:solidFill>
              </a:rPr>
              <a:t> tasks. The same shader cores that allow multiple pixels to be rendered simultaneously can similarly process multiple streams of data at the same time.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Currently, there are 2 parallel platforms available known as </a:t>
            </a:r>
            <a:r>
              <a:rPr b="1" lang="en">
                <a:solidFill>
                  <a:srgbClr val="FF9900"/>
                </a:solidFill>
              </a:rPr>
              <a:t>OpenCL </a:t>
            </a:r>
            <a:r>
              <a:rPr lang="en">
                <a:solidFill>
                  <a:srgbClr val="000000"/>
                </a:solidFill>
              </a:rPr>
              <a:t>and </a:t>
            </a:r>
            <a:r>
              <a:rPr b="1" lang="en">
                <a:solidFill>
                  <a:srgbClr val="76B900"/>
                </a:solidFill>
              </a:rPr>
              <a:t>CUDA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60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B900"/>
                </a:solidFill>
              </a:rPr>
              <a:t>What is CUDA ?</a:t>
            </a:r>
            <a:endParaRPr>
              <a:solidFill>
                <a:srgbClr val="76B900"/>
              </a:solidFill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1562975"/>
            <a:ext cx="76887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CUDA stands for</a:t>
            </a:r>
            <a:r>
              <a:rPr b="1" lang="en">
                <a:solidFill>
                  <a:srgbClr val="000000"/>
                </a:solidFill>
              </a:rPr>
              <a:t> Compute Unified Device Architecture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It  is a parallel computing platform and programming model created by </a:t>
            </a:r>
            <a:r>
              <a:rPr b="1" lang="en">
                <a:solidFill>
                  <a:srgbClr val="000000"/>
                </a:solidFill>
              </a:rPr>
              <a:t>NVIDIA </a:t>
            </a:r>
            <a:r>
              <a:rPr lang="en">
                <a:solidFill>
                  <a:srgbClr val="000000"/>
                </a:solidFill>
              </a:rPr>
              <a:t>for general computing on graphical processing units (GPUs). It enables developers to dramatically speed up computing applications by harnessing the power of GPUs.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In addition to accelerating High Performance Computing (HPC) and research applications, CUDA has also been widely adopted across consumer and industrial ecosystems.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While there have been other proposed APIs for GPUs, such as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OpenCL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, and there are competitive GPUs from other companies, such as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AMD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, the combination of CUDA and NVIDIA GPUs dominates several application areas, including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deep learning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, and is a foundation for some of the fastest computers in the world.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2250" y="59000"/>
            <a:ext cx="2337800" cy="14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6277200" y="1396775"/>
            <a:ext cx="286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Reference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https://en.wikipedia.org/wiki/CUDA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560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B900"/>
                </a:solidFill>
              </a:rPr>
              <a:t>How CUDA Works ?</a:t>
            </a:r>
            <a:endParaRPr>
              <a:solidFill>
                <a:srgbClr val="76B900"/>
              </a:solidFill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7650" y="1562975"/>
            <a:ext cx="7688700" cy="28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CUDA is not just an API or programming language or SDK. It is mainly a hardware component allowing drivers and libraries to run on top of it. </a:t>
            </a:r>
            <a:r>
              <a:rPr lang="en">
                <a:solidFill>
                  <a:srgbClr val="000000"/>
                </a:solidFill>
              </a:rPr>
              <a:t>The entire code is divided into 2 parts on the basis of execution - CPU and GPU.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In GPU-accelerated applications, the sequential part of the workload runs on the CPU - which is optimized for single-threaded performance, while the compute intensive portion of the application runs on thousands of GPU cores in parallel.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560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B900"/>
                </a:solidFill>
              </a:rPr>
              <a:t>AES Encryption and Decryption</a:t>
            </a:r>
            <a:endParaRPr>
              <a:solidFill>
                <a:srgbClr val="76B900"/>
              </a:solidFill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288" y="1471925"/>
            <a:ext cx="6219425" cy="3164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1974000" y="4636625"/>
            <a:ext cx="519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Reference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https://www.simplilearn.com/tutorials/cryptography-tutorial/aes-encryption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560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B900"/>
                </a:solidFill>
              </a:rPr>
              <a:t>Sample Code</a:t>
            </a:r>
            <a:endParaRPr>
              <a:solidFill>
                <a:srgbClr val="76B900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804750" y="1460825"/>
            <a:ext cx="7613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__device__ void sub_bytes(BYTE state[], BYTE sbox[])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{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   for (int i = 0; i &lt; LENGTH; i++)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       state[i] = sbox[state[i]];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}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__device__ void add_round_key(BYTE state[], BYTE round_key[])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{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   for (int i = 0; i &lt; LENGTH; i++)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       state[i] = state[i] ^ round_key[i];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}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4294967295" type="title"/>
          </p:nvPr>
        </p:nvSpPr>
        <p:spPr>
          <a:xfrm>
            <a:off x="4005150" y="4531450"/>
            <a:ext cx="1133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76B900"/>
                </a:solidFill>
              </a:rPr>
              <a:t>Results</a:t>
            </a:r>
            <a:endParaRPr sz="2020">
              <a:solidFill>
                <a:srgbClr val="76B900"/>
              </a:solidFill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863" y="304800"/>
            <a:ext cx="6758268" cy="4165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 title="AES Using CUD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502025" y="557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References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449525" y="1487075"/>
            <a:ext cx="8577900" cy="31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398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45"/>
              <a:buAutoNum type="arabicPeriod"/>
            </a:pPr>
            <a:r>
              <a:rPr lang="en" sz="1344">
                <a:solidFill>
                  <a:srgbClr val="000000"/>
                </a:solidFill>
              </a:rPr>
              <a:t>Cihangir Tezcan (2021). Optimization of Advanced Encryption Standard on Graphics Processing Units IEEE Access 10.1109/ACCESS.2021.3077551</a:t>
            </a:r>
            <a:endParaRPr sz="1344">
              <a:solidFill>
                <a:srgbClr val="000000"/>
              </a:solidFill>
            </a:endParaRPr>
          </a:p>
          <a:p>
            <a:pPr indent="-31398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45"/>
              <a:buAutoNum type="arabicPeriod"/>
            </a:pPr>
            <a:r>
              <a:rPr lang="en" sz="1344">
                <a:solidFill>
                  <a:srgbClr val="000000"/>
                </a:solidFill>
              </a:rPr>
              <a:t>Manjit Jaiswal, Rani Kumari, Itti Singh (2018). Analysis And Implementation Of Parallel Aes Algorithm Based On T-table Using Cuda On The Multicore Gpu, IJCRT | Volume 6, Issue 1 January 2018 | ISSN: 2320-2882</a:t>
            </a:r>
            <a:endParaRPr sz="1344">
              <a:solidFill>
                <a:srgbClr val="000000"/>
              </a:solidFill>
            </a:endParaRPr>
          </a:p>
          <a:p>
            <a:pPr indent="-31398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45"/>
              <a:buAutoNum type="arabicPeriod"/>
            </a:pPr>
            <a:r>
              <a:rPr lang="en" sz="1344">
                <a:solidFill>
                  <a:srgbClr val="000000"/>
                </a:solidFill>
              </a:rPr>
              <a:t>Jianwei Ma, Xiaojun Chen, Rui Xu, Jinqiao Shi (2017). Implementation and Evaluation of Different Parallel Designs of Aes Using Cuda, IEEE Second International Conference on Data Science in Cyberspace</a:t>
            </a:r>
            <a:endParaRPr sz="1344">
              <a:solidFill>
                <a:srgbClr val="000000"/>
              </a:solidFill>
            </a:endParaRPr>
          </a:p>
          <a:p>
            <a:pPr indent="-31398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45"/>
              <a:buAutoNum type="arabicPeriod"/>
            </a:pPr>
            <a:r>
              <a:rPr lang="en" sz="1344">
                <a:solidFill>
                  <a:srgbClr val="000000"/>
                </a:solidFill>
              </a:rPr>
              <a:t>Ahmed A. Abdelrahman</a:t>
            </a:r>
            <a:r>
              <a:rPr lang="en" sz="1344">
                <a:solidFill>
                  <a:srgbClr val="000000"/>
                </a:solidFill>
              </a:rPr>
              <a:t>,</a:t>
            </a:r>
            <a:r>
              <a:rPr lang="en" sz="1344">
                <a:solidFill>
                  <a:srgbClr val="000000"/>
                </a:solidFill>
              </a:rPr>
              <a:t> Mohamed M. Fouad and Hisham Dahshan (2017). High Performance CUDA AES Implementation: A Quantitative Performance Analysis Approach, IEEE Computing Conference 2017.</a:t>
            </a:r>
            <a:endParaRPr sz="1344">
              <a:solidFill>
                <a:srgbClr val="000000"/>
              </a:solidFill>
            </a:endParaRPr>
          </a:p>
          <a:p>
            <a:pPr indent="-313987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Clr>
                <a:srgbClr val="000000"/>
              </a:buClr>
              <a:buSzPts val="1345"/>
              <a:buAutoNum type="arabicPeriod"/>
            </a:pPr>
            <a:r>
              <a:rPr lang="en" sz="1344">
                <a:solidFill>
                  <a:srgbClr val="000000"/>
                </a:solidFill>
              </a:rPr>
              <a:t>Canhui Wang , Xiaowen Chu (2019). GPU Accelerated AES Algorithm,  https://arxiv.org/abs/1902.05234v1</a:t>
            </a:r>
            <a:endParaRPr sz="113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