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6" autoAdjust="0"/>
    <p:restoredTop sz="91377" autoAdjust="0"/>
  </p:normalViewPr>
  <p:slideViewPr>
    <p:cSldViewPr>
      <p:cViewPr>
        <p:scale>
          <a:sx n="100" d="100"/>
          <a:sy n="100" d="100"/>
        </p:scale>
        <p:origin x="2344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399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BB1441B-CAFA-734F-9848-E5F1393F32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2E69576-A3EE-A04F-9331-6CD4026FD0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9153F82-1556-8F4C-94C4-A9FB600389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4BE57DD-A681-034A-9EF0-30C35F4C1FB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58567B77-E915-624D-83FA-267A5A2BD0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E4AFA39-3BEF-5F47-B6E7-7F49D1386F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FCC953-D0CE-884E-BC5B-C74BF8984D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F070B2C-CC60-2F4B-BB59-37B8EFEBE6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376257-4EAE-994C-BDC1-CEAA92C600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52AF037-910D-E943-8824-E7C9062EE8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4BC4C81-ED6D-D24A-A798-3C3C43EF7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DD32FE92-180F-AB42-A5A7-EC0C18110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6A9D50-76C3-3947-9F3E-EAB57B5372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96914A-09CB-8845-8271-B0AE9A69C2A4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AEF2285-38DB-B44A-9CE2-A336EDB075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287A3E3-1103-B943-BBD3-F432530D3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2DD959-782F-0A4B-AC9C-64CAC32AE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F3CA7-8E8B-5445-8D7A-6D3BD2A3EE3B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572A238-911E-3946-912A-4B3B5F961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B0B73A-F69C-D144-B64B-1B94C339C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2FE92-180F-AB42-A5A7-EC0C1811026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06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3C18C5C7-2224-134E-BFF3-AD4A023BD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BF68F5B2-67E4-7346-A56B-CB4E3C4004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9144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Osaka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6FDD33BB-1393-4947-9406-C8626E861E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20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1200" dirty="0">
                <a:latin typeface="Arial" charset="0"/>
                <a:ea typeface="Osaka" charset="0"/>
              </a:rPr>
              <a:t> School/Questrom School of Business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CCCCCC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236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F74916-539A-5E49-889F-2113EA4F404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2AEFCB-C68A-6E4C-A694-D3E08A64CC5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9599" y="729512"/>
            <a:ext cx="5638801" cy="49854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58E2A8-EEC8-4C4F-9475-A69FDB4010CB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BE87F283-4974-7D49-B446-25EDA566260C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baseline="0"/>
              <a:t>Simulation, Pricing and Validation of an Atlas Option</a:t>
            </a:r>
          </a:p>
        </p:txBody>
      </p:sp>
    </p:spTree>
    <p:extLst>
      <p:ext uri="{BB962C8B-B14F-4D97-AF65-F5344CB8AC3E}">
        <p14:creationId xmlns:p14="http://schemas.microsoft.com/office/powerpoint/2010/main" val="25307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A0010D-2BEA-914B-980A-4605BF1AA2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28878EDD-7BD9-AA40-97A6-17BB7FCD998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baseline="0"/>
              <a:t>Simulation, Pricing and Validation of an Atlas Option</a:t>
            </a:r>
            <a:endParaRPr lang="en-US" altLang="en-US" baseline="0" dirty="0"/>
          </a:p>
        </p:txBody>
      </p:sp>
    </p:spTree>
    <p:extLst>
      <p:ext uri="{BB962C8B-B14F-4D97-AF65-F5344CB8AC3E}">
        <p14:creationId xmlns:p14="http://schemas.microsoft.com/office/powerpoint/2010/main" val="9073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14288C-E590-6D4D-BD6A-28BDACE756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E3B8C453-67FD-DE4E-8435-2112239D3BF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baseline="0"/>
              <a:t>Simulation, Pricing and Validation of an Atlas Option</a:t>
            </a:r>
            <a:endParaRPr lang="en-US" altLang="en-US" baseline="0" dirty="0"/>
          </a:p>
        </p:txBody>
      </p:sp>
    </p:spTree>
    <p:extLst>
      <p:ext uri="{BB962C8B-B14F-4D97-AF65-F5344CB8AC3E}">
        <p14:creationId xmlns:p14="http://schemas.microsoft.com/office/powerpoint/2010/main" val="375890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34D0AB-14E3-C048-AE34-2C1CD2FDED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3A6881B-076C-264A-9223-83F88AB57D6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baseline="0"/>
              <a:t>Simulation, Pricing and Validation of an Atlas Option</a:t>
            </a:r>
          </a:p>
        </p:txBody>
      </p:sp>
    </p:spTree>
    <p:extLst>
      <p:ext uri="{BB962C8B-B14F-4D97-AF65-F5344CB8AC3E}">
        <p14:creationId xmlns:p14="http://schemas.microsoft.com/office/powerpoint/2010/main" val="264383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09E82A1-AED5-554A-82AE-D5A1761F42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2B447DAA-DAE4-4045-862C-68F11A411CA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baseline="0"/>
              <a:t>Simulation, Pricing and Validation of an Atlas Option</a:t>
            </a:r>
          </a:p>
        </p:txBody>
      </p:sp>
    </p:spTree>
    <p:extLst>
      <p:ext uri="{BB962C8B-B14F-4D97-AF65-F5344CB8AC3E}">
        <p14:creationId xmlns:p14="http://schemas.microsoft.com/office/powerpoint/2010/main" val="265127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1926CDC-00B8-4B48-9EEE-63277DEAED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D2D384BF-CC1C-4A44-927F-B8F70582ABE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baseline="0"/>
              <a:t>Simulation, Pricing and Validation of an Atlas Option</a:t>
            </a:r>
          </a:p>
        </p:txBody>
      </p:sp>
    </p:spTree>
    <p:extLst>
      <p:ext uri="{BB962C8B-B14F-4D97-AF65-F5344CB8AC3E}">
        <p14:creationId xmlns:p14="http://schemas.microsoft.com/office/powerpoint/2010/main" val="158987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B87FF8E-5086-934F-9124-20F6115D26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47E91D63-4FD7-6A44-A125-5213AA8613E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baseline="0"/>
              <a:t>Simulation, Pricing and Validation of an Atlas Option</a:t>
            </a:r>
          </a:p>
        </p:txBody>
      </p:sp>
    </p:spTree>
    <p:extLst>
      <p:ext uri="{BB962C8B-B14F-4D97-AF65-F5344CB8AC3E}">
        <p14:creationId xmlns:p14="http://schemas.microsoft.com/office/powerpoint/2010/main" val="128207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58A930-1A2E-9F41-9C55-27D7718AF7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AAC77557-131D-5841-8FAD-F270F5DDE44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baseline="0"/>
              <a:t>Simulation, Pricing and Validation of an Atlas Option</a:t>
            </a:r>
          </a:p>
        </p:txBody>
      </p:sp>
    </p:spTree>
    <p:extLst>
      <p:ext uri="{BB962C8B-B14F-4D97-AF65-F5344CB8AC3E}">
        <p14:creationId xmlns:p14="http://schemas.microsoft.com/office/powerpoint/2010/main" val="420445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328291-589A-9242-8B65-1201AEE1F2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C5EAD46-963C-D74F-90B8-8524C9F6FE2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baseline="0"/>
              <a:t>Simulation, Pricing and Validation of an Atlas Option</a:t>
            </a:r>
          </a:p>
        </p:txBody>
      </p:sp>
    </p:spTree>
    <p:extLst>
      <p:ext uri="{BB962C8B-B14F-4D97-AF65-F5344CB8AC3E}">
        <p14:creationId xmlns:p14="http://schemas.microsoft.com/office/powerpoint/2010/main" val="151081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>
            <a:extLst>
              <a:ext uri="{FF2B5EF4-FFF2-40B4-BE49-F238E27FC236}">
                <a16:creationId xmlns:a16="http://schemas.microsoft.com/office/drawing/2014/main" id="{C4E12FF0-A1C2-FD47-98B3-69DF868CDA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Osaka" charset="0"/>
            </a:endParaRP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88265B84-3B53-4146-B825-4EBFE4426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545B3D2-5D92-654D-ABDC-68CA3AC02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D719C42-9F8D-F042-9241-9ED587D4AC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0958E208-11C0-4B47-972D-ADCC74244A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200" b="1">
                <a:solidFill>
                  <a:schemeClr val="bg1"/>
                </a:solidFill>
                <a:latin typeface="Arial" charset="0"/>
                <a:ea typeface="Osaka" charset="0"/>
              </a:rPr>
              <a:t>Boston University</a:t>
            </a:r>
            <a:r>
              <a:rPr lang="en-US" altLang="en-US" sz="1200">
                <a:solidFill>
                  <a:schemeClr val="bg1"/>
                </a:solidFill>
                <a:latin typeface="Arial" charset="0"/>
                <a:ea typeface="Osaka" charset="0"/>
              </a:rPr>
              <a:t> Slideshow Title Goes Here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DD62B90E-4628-9E42-8A08-B66432A767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42" name="Rectangle 18">
            <a:extLst>
              <a:ext uri="{FF2B5EF4-FFF2-40B4-BE49-F238E27FC236}">
                <a16:creationId xmlns:a16="http://schemas.microsoft.com/office/drawing/2014/main" id="{048AAB0B-A411-BD43-AEC7-C81A582A482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30000">
                <a:solidFill>
                  <a:srgbClr val="CCCCCC"/>
                </a:solidFill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r>
              <a:rPr lang="en-US" altLang="en-US" baseline="0"/>
              <a:t>Simulation, Pricing and Validation of an Atlas Option</a:t>
            </a:r>
            <a:endParaRPr lang="en-US" altLang="en-US" baseline="0" dirty="0"/>
          </a:p>
        </p:txBody>
      </p:sp>
      <p:sp>
        <p:nvSpPr>
          <p:cNvPr id="1047" name="Rectangle 23">
            <a:extLst>
              <a:ext uri="{FF2B5EF4-FFF2-40B4-BE49-F238E27FC236}">
                <a16:creationId xmlns:a16="http://schemas.microsoft.com/office/drawing/2014/main" id="{99292DDB-239E-8E42-945E-42AAC88F7A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20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1200" dirty="0">
                <a:latin typeface="Arial" charset="0"/>
                <a:ea typeface="Osaka" charset="0"/>
              </a:rPr>
              <a:t> School/Questrom School of Business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9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6C0360B-F25F-B041-B8DA-65ECD0945A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Simulation, Pricing and Validation of an Atlas Option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0D36AB9-194D-3445-9A04-83B820398E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77724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chemeClr val="tx1"/>
                </a:solidFill>
              </a:rPr>
              <a:t>Completed by :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chemeClr val="tx1"/>
                </a:solidFill>
              </a:rPr>
              <a:t>Robert Cook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chemeClr val="tx1"/>
                </a:solidFill>
              </a:rPr>
              <a:t>Georgios Kepertis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chemeClr val="tx1"/>
                </a:solidFill>
              </a:rPr>
              <a:t>Bhavin Shah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D0038A4-6B2C-3742-8BBF-FB4C15FD5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What is an Atlas Option?</a:t>
            </a:r>
            <a:endParaRPr lang="en-US" alt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F6E546E-3341-DF4F-BD1B-C26644215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267200"/>
          </a:xfrm>
        </p:spPr>
        <p:txBody>
          <a:bodyPr/>
          <a:lstStyle/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2000" dirty="0"/>
              <a:t>The Atlas option is a call on the mean of a basket of stocks, a basket that has some of the best and worst performers removed.</a:t>
            </a:r>
          </a:p>
          <a:p>
            <a:pPr marL="0" indent="0" eaLnBrk="1" hangingPunct="1">
              <a:buClr>
                <a:srgbClr val="CC0000"/>
              </a:buClr>
              <a:buNone/>
              <a:defRPr/>
            </a:pPr>
            <a:r>
              <a:rPr lang="en-US" sz="2000" dirty="0"/>
              <a:t> </a:t>
            </a:r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2000" dirty="0"/>
              <a:t>The number of stocks at the top and bottom of the basket to be removed can be varied.</a:t>
            </a:r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endParaRPr lang="en-US" sz="2000" dirty="0"/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2000" dirty="0"/>
              <a:t>It is one of many exotic options that come under Mountain Range options</a:t>
            </a:r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endParaRPr lang="en-US" sz="2000" dirty="0"/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2000" dirty="0"/>
              <a:t>An important feature of this option is that the payoff is expressed as a percent of a reference, usually taken as an index.</a:t>
            </a:r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endParaRPr lang="en-US" sz="2000" dirty="0"/>
          </a:p>
          <a:p>
            <a:pPr marL="0" indent="0" eaLnBrk="1" hangingPunct="1">
              <a:buClr>
                <a:srgbClr val="CC0000"/>
              </a:buClr>
              <a:buNone/>
              <a:defRPr/>
            </a:pPr>
            <a:endParaRPr lang="en-US" sz="2000" dirty="0"/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endParaRPr lang="en-US" sz="2000" dirty="0"/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endParaRPr lang="en-US" sz="2000" dirty="0"/>
          </a:p>
          <a:p>
            <a:pPr eaLnBrk="1" hangingPunct="1">
              <a:buClr>
                <a:srgbClr val="CC0000"/>
              </a:buClr>
              <a:defRPr/>
            </a:pPr>
            <a:endParaRPr lang="en-US" sz="1800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5ABBE5-C171-BF4E-9C07-76830C12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>
              <a:latin typeface="Arial" charset="0"/>
              <a:ea typeface="Osaka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14941-7BB9-FC4E-A55A-10B487F4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7" y="668337"/>
            <a:ext cx="3868737" cy="823912"/>
          </a:xfrm>
        </p:spPr>
        <p:txBody>
          <a:bodyPr/>
          <a:lstStyle/>
          <a:p>
            <a:r>
              <a:rPr lang="en-US" dirty="0">
                <a:latin typeface="+mj-lt"/>
              </a:rPr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A79F7-37B8-9046-B854-C8C93950E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752600"/>
            <a:ext cx="3868737" cy="4437063"/>
          </a:xfrm>
        </p:spPr>
        <p:txBody>
          <a:bodyPr/>
          <a:lstStyle/>
          <a:p>
            <a:r>
              <a:rPr lang="en-US" sz="2000" dirty="0"/>
              <a:t>Less transaction costs : One transaction instead of having to take individual trades on every position in the basket</a:t>
            </a:r>
          </a:p>
          <a:p>
            <a:r>
              <a:rPr lang="en-US" sz="2000" dirty="0"/>
              <a:t>Eliminate the risk associated with entry and exit timing</a:t>
            </a:r>
          </a:p>
          <a:p>
            <a:r>
              <a:rPr lang="en-US" sz="2000" dirty="0"/>
              <a:t>Offer flexibility and customization, hence can be tweaked as per risk-preference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D74CA-1954-554B-957A-EA7CCC379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670483"/>
            <a:ext cx="3887788" cy="823912"/>
          </a:xfrm>
        </p:spPr>
        <p:txBody>
          <a:bodyPr/>
          <a:lstStyle/>
          <a:p>
            <a:r>
              <a:rPr lang="en-US" dirty="0">
                <a:latin typeface="+mj-lt"/>
              </a:rPr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23F7B-144C-A042-B1E4-598E92E04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752600"/>
            <a:ext cx="3887788" cy="4437063"/>
          </a:xfrm>
        </p:spPr>
        <p:txBody>
          <a:bodyPr/>
          <a:lstStyle/>
          <a:p>
            <a:r>
              <a:rPr lang="en-US" sz="2000" dirty="0"/>
              <a:t>Less liquidity available as compared to vanilla options</a:t>
            </a:r>
          </a:p>
          <a:p>
            <a:r>
              <a:rPr lang="en-US" sz="2000" dirty="0"/>
              <a:t>Price of the option might not correlate or trade in the same manner as the individual components would to price fluctuations or the time remaining until expiration</a:t>
            </a:r>
          </a:p>
          <a:p>
            <a:r>
              <a:rPr lang="en-US" sz="2000" dirty="0"/>
              <a:t>Higher premium than vanilla options</a:t>
            </a:r>
          </a:p>
        </p:txBody>
      </p:sp>
    </p:spTree>
    <p:extLst>
      <p:ext uri="{BB962C8B-B14F-4D97-AF65-F5344CB8AC3E}">
        <p14:creationId xmlns:p14="http://schemas.microsoft.com/office/powerpoint/2010/main" val="131406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6448-77FC-1F45-9765-9561C620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C120-0E7F-0843-9BAD-49FB8A2EC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924800" cy="3886200"/>
          </a:xfrm>
        </p:spPr>
        <p:txBody>
          <a:bodyPr/>
          <a:lstStyle/>
          <a:p>
            <a:r>
              <a:rPr lang="en-US" sz="2000" dirty="0"/>
              <a:t>The risk-free rate is constant</a:t>
            </a:r>
          </a:p>
          <a:p>
            <a:endParaRPr lang="en-US" sz="2000" dirty="0"/>
          </a:p>
          <a:p>
            <a:r>
              <a:rPr lang="en-US" sz="2000" dirty="0"/>
              <a:t>Volatility used in the Black-Scholes model is annualized realized volatility</a:t>
            </a:r>
          </a:p>
          <a:p>
            <a:endParaRPr lang="en-US" sz="2000" dirty="0"/>
          </a:p>
          <a:p>
            <a:r>
              <a:rPr lang="en-US" sz="2000" dirty="0"/>
              <a:t>There are no transaction costs</a:t>
            </a:r>
          </a:p>
          <a:p>
            <a:endParaRPr lang="en-US" sz="2000" dirty="0"/>
          </a:p>
          <a:p>
            <a:r>
              <a:rPr lang="en-US" sz="2000" dirty="0"/>
              <a:t>Returns are normally distributed</a:t>
            </a:r>
          </a:p>
          <a:p>
            <a:endParaRPr lang="en-US" sz="2000" dirty="0"/>
          </a:p>
          <a:p>
            <a:r>
              <a:rPr lang="en-US" sz="2000" dirty="0"/>
              <a:t>Covariance matrix is created so that it is full-rank by construction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19D0-9AB9-2F45-A0D5-254E63C3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9D46-3DF2-E74B-AFF3-3AD2B7FAB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Gather price data for the basket of stocks</a:t>
            </a:r>
          </a:p>
          <a:p>
            <a:r>
              <a:rPr lang="en-US" sz="2000" dirty="0"/>
              <a:t>Compute the returns, correlation matrix, covariance matrix  </a:t>
            </a:r>
          </a:p>
          <a:p>
            <a:r>
              <a:rPr lang="en-US" sz="2000" dirty="0"/>
              <a:t>Simulate prices for the basket of stocks </a:t>
            </a:r>
          </a:p>
          <a:p>
            <a:r>
              <a:rPr lang="en-US" sz="2000" dirty="0"/>
              <a:t>Using these simulated paths, we price the Atlas option based on how many best-performing and worst-performing stocks we want to remove</a:t>
            </a:r>
          </a:p>
          <a:p>
            <a:r>
              <a:rPr lang="en-US" sz="2000" dirty="0"/>
              <a:t>Obtain plots that help explain the behavior of the price of the option under various scenarios</a:t>
            </a:r>
          </a:p>
        </p:txBody>
      </p:sp>
    </p:spTree>
    <p:extLst>
      <p:ext uri="{BB962C8B-B14F-4D97-AF65-F5344CB8AC3E}">
        <p14:creationId xmlns:p14="http://schemas.microsoft.com/office/powerpoint/2010/main" val="48425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60FA-1C83-E04A-9B73-11E48197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79" y="554088"/>
            <a:ext cx="7879842" cy="7363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Examples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E81FAF-7CED-1546-B37D-87EE00F37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22" y="2231939"/>
            <a:ext cx="4600978" cy="370378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9D8660-2F8E-A146-AC42-7C7882BD0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522" y="2301317"/>
            <a:ext cx="4753378" cy="35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4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B7BF-5832-4040-9E5C-CA361CB6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B5E4FEB-CEB1-BA43-8265-8008B46B2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219200"/>
            <a:ext cx="5562600" cy="4171950"/>
          </a:xfrm>
        </p:spPr>
      </p:pic>
    </p:spTree>
    <p:extLst>
      <p:ext uri="{BB962C8B-B14F-4D97-AF65-F5344CB8AC3E}">
        <p14:creationId xmlns:p14="http://schemas.microsoft.com/office/powerpoint/2010/main" val="401472588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296</Words>
  <Application>Microsoft Macintosh PowerPoint</Application>
  <PresentationFormat>On-screen Show (4:3)</PresentationFormat>
  <Paragraphs>46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Bold</vt:lpstr>
      <vt:lpstr>Wingdings</vt:lpstr>
      <vt:lpstr>Blank Presentation</vt:lpstr>
      <vt:lpstr>Simulation, Pricing and Validation of an Atlas Option</vt:lpstr>
      <vt:lpstr>What is an Atlas Option?</vt:lpstr>
      <vt:lpstr>PowerPoint Presentation</vt:lpstr>
      <vt:lpstr>Assumptions</vt:lpstr>
      <vt:lpstr>Methodology</vt:lpstr>
      <vt:lpstr>Examples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Simulation, Pricing and Validation of an Atlas Option</dc:title>
  <dc:creator>Shah, Bhavin, Binit</dc:creator>
  <cp:lastModifiedBy>Shah, Bhavin, Binit</cp:lastModifiedBy>
  <cp:revision>2</cp:revision>
  <dcterms:created xsi:type="dcterms:W3CDTF">2019-12-11T06:43:09Z</dcterms:created>
  <dcterms:modified xsi:type="dcterms:W3CDTF">2019-12-11T06:48:07Z</dcterms:modified>
</cp:coreProperties>
</file>