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1377" autoAdjust="0"/>
  </p:normalViewPr>
  <p:slideViewPr>
    <p:cSldViewPr>
      <p:cViewPr>
        <p:scale>
          <a:sx n="100" d="100"/>
          <a:sy n="100" d="100"/>
        </p:scale>
        <p:origin x="234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99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6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School/Questrom School of Business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School/Questrom School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Simulation, Pricing and Validation of an Atlas Option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Completed by :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Robert Cook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Georgios Kepertis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Bhavin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What is an Atlas Option?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26720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The Atlas option is a call on the mean of a basket of stocks, a basket that has some of the best and worst performers removed.</a:t>
            </a: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sz="2000" dirty="0"/>
              <a:t> 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The number of stocks at the top and bottom of the basket to be removed can be varied.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It is one of many exotic options that come under Mountain Range options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An important feature of this option is that the payoff is expressed as a percent of a reference, usually taken as an index.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defRPr/>
            </a:pPr>
            <a:endParaRPr lang="en-US" sz="1800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4941-7BB9-FC4E-A55A-10B487F4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7" y="668337"/>
            <a:ext cx="3868737" cy="823912"/>
          </a:xfrm>
        </p:spPr>
        <p:txBody>
          <a:bodyPr/>
          <a:lstStyle/>
          <a:p>
            <a:r>
              <a:rPr lang="en-US" dirty="0">
                <a:latin typeface="+mj-lt"/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79F7-37B8-9046-B854-C8C93950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752600"/>
            <a:ext cx="3868737" cy="4437063"/>
          </a:xfrm>
        </p:spPr>
        <p:txBody>
          <a:bodyPr/>
          <a:lstStyle/>
          <a:p>
            <a:r>
              <a:rPr lang="en-US" sz="2000" dirty="0"/>
              <a:t>Less transaction costs : One transaction instead of having to take individual trades on every position in the basket</a:t>
            </a:r>
          </a:p>
          <a:p>
            <a:r>
              <a:rPr lang="en-US" sz="2000" dirty="0"/>
              <a:t>Eliminate the risk associated with entry and exit timing</a:t>
            </a:r>
          </a:p>
          <a:p>
            <a:r>
              <a:rPr lang="en-US" sz="2000" dirty="0"/>
              <a:t>Offer flexibility and customization, hence can be tweaked as per risk-preference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D74CA-1954-554B-957A-EA7CCC37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70483"/>
            <a:ext cx="3887788" cy="823912"/>
          </a:xfrm>
        </p:spPr>
        <p:txBody>
          <a:bodyPr/>
          <a:lstStyle/>
          <a:p>
            <a:r>
              <a:rPr lang="en-US" dirty="0">
                <a:latin typeface="+mj-lt"/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3F7B-144C-A042-B1E4-598E92E04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2600"/>
            <a:ext cx="3887788" cy="4437063"/>
          </a:xfrm>
        </p:spPr>
        <p:txBody>
          <a:bodyPr/>
          <a:lstStyle/>
          <a:p>
            <a:r>
              <a:rPr lang="en-US" sz="2000" dirty="0"/>
              <a:t>Less liquidity available as compared to vanilla options</a:t>
            </a:r>
          </a:p>
          <a:p>
            <a:r>
              <a:rPr lang="en-US" sz="2000" dirty="0"/>
              <a:t>Price of the option might not correlate or trade in the same manner as the individual components would to price fluctuations or the time remaining until expiration</a:t>
            </a:r>
          </a:p>
          <a:p>
            <a:r>
              <a:rPr lang="en-US" sz="2000" dirty="0"/>
              <a:t>Higher premium than vanilla options</a:t>
            </a:r>
          </a:p>
        </p:txBody>
      </p:sp>
    </p:spTree>
    <p:extLst>
      <p:ext uri="{BB962C8B-B14F-4D97-AF65-F5344CB8AC3E}">
        <p14:creationId xmlns:p14="http://schemas.microsoft.com/office/powerpoint/2010/main" val="13140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448-77FC-1F45-9765-9561C620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C120-0E7F-0843-9BAD-49FB8A2E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924800" cy="3886200"/>
          </a:xfrm>
        </p:spPr>
        <p:txBody>
          <a:bodyPr/>
          <a:lstStyle/>
          <a:p>
            <a:r>
              <a:rPr lang="en-US" sz="2000" dirty="0"/>
              <a:t>The risk-free rate is constant</a:t>
            </a:r>
          </a:p>
          <a:p>
            <a:endParaRPr lang="en-US" sz="2000" dirty="0"/>
          </a:p>
          <a:p>
            <a:r>
              <a:rPr lang="en-US" sz="2000" dirty="0"/>
              <a:t>Volatility used in the Black-Scholes model is annualized realized volatility</a:t>
            </a:r>
          </a:p>
          <a:p>
            <a:endParaRPr lang="en-US" sz="2000" dirty="0"/>
          </a:p>
          <a:p>
            <a:r>
              <a:rPr lang="en-US" sz="2000" dirty="0"/>
              <a:t>There are no transaction costs</a:t>
            </a:r>
          </a:p>
          <a:p>
            <a:endParaRPr lang="en-US" sz="2000" dirty="0"/>
          </a:p>
          <a:p>
            <a:r>
              <a:rPr lang="en-US" sz="2000" dirty="0"/>
              <a:t>Returns are normally distributed</a:t>
            </a:r>
          </a:p>
          <a:p>
            <a:endParaRPr lang="en-US" sz="2000" dirty="0"/>
          </a:p>
          <a:p>
            <a:r>
              <a:rPr lang="en-US" sz="2000" dirty="0"/>
              <a:t>Covariance matrix is created so that it is full-rank by construction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19D0-9AB9-2F45-A0D5-254E63C3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9D46-3DF2-E74B-AFF3-3AD2B7FA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Gather price data for the basket of stocks</a:t>
            </a:r>
          </a:p>
          <a:p>
            <a:r>
              <a:rPr lang="en-US" sz="2000" dirty="0"/>
              <a:t>Compute the returns, correlation matrix, covariance matrix  </a:t>
            </a:r>
          </a:p>
          <a:p>
            <a:r>
              <a:rPr lang="en-US" sz="2000" dirty="0"/>
              <a:t>Simulate prices for the basket of stocks </a:t>
            </a:r>
          </a:p>
          <a:p>
            <a:r>
              <a:rPr lang="en-US" sz="2000" dirty="0"/>
              <a:t>Using these simulated paths, we price the Atlas option based on how many best-performing and worst-performing stocks we want to remove</a:t>
            </a:r>
          </a:p>
          <a:p>
            <a:r>
              <a:rPr lang="en-US" sz="2000" dirty="0"/>
              <a:t>Obtain plots that help explain the behavior of the price of the option under various scenarios</a:t>
            </a:r>
          </a:p>
        </p:txBody>
      </p:sp>
    </p:spTree>
    <p:extLst>
      <p:ext uri="{BB962C8B-B14F-4D97-AF65-F5344CB8AC3E}">
        <p14:creationId xmlns:p14="http://schemas.microsoft.com/office/powerpoint/2010/main" val="484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60FA-1C83-E04A-9B73-11E48197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79" y="554088"/>
            <a:ext cx="7879842" cy="736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Examples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81FAF-7CED-1546-B37D-87EE00F3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22" y="2231939"/>
            <a:ext cx="4600978" cy="37037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D8660-2F8E-A146-AC42-7C7882BD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22" y="2301317"/>
            <a:ext cx="4753378" cy="35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B7BF-5832-4040-9E5C-CA361CB6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B5E4FEB-CEB1-BA43-8265-8008B46B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19200"/>
            <a:ext cx="5562600" cy="4171950"/>
          </a:xfrm>
        </p:spPr>
      </p:pic>
    </p:spTree>
    <p:extLst>
      <p:ext uri="{BB962C8B-B14F-4D97-AF65-F5344CB8AC3E}">
        <p14:creationId xmlns:p14="http://schemas.microsoft.com/office/powerpoint/2010/main" val="40147258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296</Words>
  <Application>Microsoft Macintosh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Bold</vt:lpstr>
      <vt:lpstr>Wingdings</vt:lpstr>
      <vt:lpstr>Blank Presentation</vt:lpstr>
      <vt:lpstr>Simulation, Pricing and Validation of an Atlas Option</vt:lpstr>
      <vt:lpstr>What is an Atlas Option?</vt:lpstr>
      <vt:lpstr>PowerPoint Presentation</vt:lpstr>
      <vt:lpstr>Assumptions</vt:lpstr>
      <vt:lpstr>Methodology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Simulation, Pricing and Validation of an Atlas Option</dc:title>
  <dc:creator>Shah, Bhavin, Binit</dc:creator>
  <cp:lastModifiedBy>Shah, Bhavin, Binit</cp:lastModifiedBy>
  <cp:revision>2</cp:revision>
  <dcterms:created xsi:type="dcterms:W3CDTF">2019-12-11T06:43:09Z</dcterms:created>
  <dcterms:modified xsi:type="dcterms:W3CDTF">2019-12-11T06:48:28Z</dcterms:modified>
</cp:coreProperties>
</file>