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3F"/>
    <a:srgbClr val="74F68B"/>
    <a:srgbClr val="0566FF"/>
    <a:srgbClr val="77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8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3030000020004" pitchFamily="2" charset="77"/>
                <a:ea typeface="+mn-ea"/>
                <a:cs typeface="+mn-cs"/>
              </a:defRPr>
            </a:pPr>
            <a:r>
              <a:rPr lang="en-US"/>
              <a:t>Alert to Case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3030000020004" pitchFamily="2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Alerts</c:v>
                </c:pt>
              </c:strCache>
            </c:strRef>
          </c:tx>
          <c:spPr>
            <a:solidFill>
              <a:srgbClr val="0566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Gotham Medium" panose="02000603030000020004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Credential Access</c:v>
                </c:pt>
                <c:pt idx="1">
                  <c:v>Defense Evasion</c:v>
                </c:pt>
                <c:pt idx="2">
                  <c:v>Discovery</c:v>
                </c:pt>
                <c:pt idx="3">
                  <c:v>Execution</c:v>
                </c:pt>
                <c:pt idx="4">
                  <c:v>Initial Access</c:v>
                </c:pt>
                <c:pt idx="5">
                  <c:v>Lateral Movement</c:v>
                </c:pt>
                <c:pt idx="6">
                  <c:v>Other</c:v>
                </c:pt>
                <c:pt idx="7">
                  <c:v>Persistence</c:v>
                </c:pt>
                <c:pt idx="8">
                  <c:v>Privilege Escalation</c:v>
                </c:pt>
                <c:pt idx="9">
                  <c:v>Silent Log Alarm</c:v>
                </c:pt>
                <c:pt idx="10">
                  <c:v>Threat Intel Hit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8</c:v>
                </c:pt>
                <c:pt idx="2">
                  <c:v>1</c:v>
                </c:pt>
                <c:pt idx="3">
                  <c:v>4</c:v>
                </c:pt>
                <c:pt idx="4">
                  <c:v>21</c:v>
                </c:pt>
                <c:pt idx="5">
                  <c:v>1</c:v>
                </c:pt>
                <c:pt idx="6">
                  <c:v>50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 formatCode="#,##0">
                  <c:v>2078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C-3242-9D1A-4429F8A88F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rgbClr val="74F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01003F"/>
                    </a:solidFill>
                    <a:latin typeface="Gotham Medium" panose="02000603030000020004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Credential Access</c:v>
                </c:pt>
                <c:pt idx="1">
                  <c:v>Defense Evasion</c:v>
                </c:pt>
                <c:pt idx="2">
                  <c:v>Discovery</c:v>
                </c:pt>
                <c:pt idx="3">
                  <c:v>Execution</c:v>
                </c:pt>
                <c:pt idx="4">
                  <c:v>Initial Access</c:v>
                </c:pt>
                <c:pt idx="5">
                  <c:v>Lateral Movement</c:v>
                </c:pt>
                <c:pt idx="6">
                  <c:v>Other</c:v>
                </c:pt>
                <c:pt idx="7">
                  <c:v>Persistence</c:v>
                </c:pt>
                <c:pt idx="8">
                  <c:v>Privilege Escalation</c:v>
                </c:pt>
                <c:pt idx="9">
                  <c:v>Silent Log Alarm</c:v>
                </c:pt>
                <c:pt idx="10">
                  <c:v>Threat Intel Hit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  <c:pt idx="4">
                  <c:v>16</c:v>
                </c:pt>
                <c:pt idx="5">
                  <c:v>1</c:v>
                </c:pt>
                <c:pt idx="6">
                  <c:v>27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6C-3242-9D1A-4429F8A88F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10937567"/>
        <c:axId val="510939215"/>
      </c:barChart>
      <c:catAx>
        <c:axId val="51093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3030000020004" pitchFamily="2" charset="77"/>
                <a:ea typeface="+mn-ea"/>
                <a:cs typeface="+mn-cs"/>
              </a:defRPr>
            </a:pPr>
            <a:endParaRPr lang="en-US"/>
          </a:p>
        </c:txPr>
        <c:crossAx val="510939215"/>
        <c:crosses val="autoZero"/>
        <c:auto val="1"/>
        <c:lblAlgn val="ctr"/>
        <c:lblOffset val="100"/>
        <c:noMultiLvlLbl val="0"/>
      </c:catAx>
      <c:valAx>
        <c:axId val="510939215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51093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3030000020004" pitchFamily="2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Gotham Medium" panose="02000603030000020004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3030000020004" pitchFamily="2" charset="77"/>
                <a:ea typeface="+mn-ea"/>
                <a:cs typeface="+mn-cs"/>
              </a:defRPr>
            </a:pPr>
            <a:r>
              <a:rPr lang="en-US" dirty="0"/>
              <a:t>MITRE ATT&amp;CK Threat</a:t>
            </a:r>
            <a:r>
              <a:rPr lang="en-US" baseline="0" dirty="0"/>
              <a:t> Detection Overview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3030000020004" pitchFamily="2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Aactive</c:v>
                </c:pt>
              </c:strCache>
            </c:strRef>
          </c:tx>
          <c:spPr>
            <a:solidFill>
              <a:srgbClr val="74F68B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Collection</c:v>
                </c:pt>
                <c:pt idx="1">
                  <c:v>Command and Control</c:v>
                </c:pt>
                <c:pt idx="2">
                  <c:v>Credential Access</c:v>
                </c:pt>
                <c:pt idx="3">
                  <c:v>Defense Evasion</c:v>
                </c:pt>
                <c:pt idx="4">
                  <c:v>Discovery</c:v>
                </c:pt>
                <c:pt idx="5">
                  <c:v>Execution</c:v>
                </c:pt>
                <c:pt idx="6">
                  <c:v>Exfiltration</c:v>
                </c:pt>
                <c:pt idx="7">
                  <c:v>Impact</c:v>
                </c:pt>
                <c:pt idx="8">
                  <c:v>Initial Access</c:v>
                </c:pt>
                <c:pt idx="9">
                  <c:v>Lateral Movement</c:v>
                </c:pt>
                <c:pt idx="10">
                  <c:v>Persistence</c:v>
                </c:pt>
                <c:pt idx="11">
                  <c:v>Privilege Escalation</c:v>
                </c:pt>
                <c:pt idx="12">
                  <c:v>Reconnaisance</c:v>
                </c:pt>
                <c:pt idx="13">
                  <c:v>Resource Development</c:v>
                </c:pt>
                <c:pt idx="14">
                  <c:v>Custom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</c:v>
                </c:pt>
                <c:pt idx="1">
                  <c:v>19</c:v>
                </c:pt>
                <c:pt idx="2">
                  <c:v>47</c:v>
                </c:pt>
                <c:pt idx="3">
                  <c:v>81</c:v>
                </c:pt>
                <c:pt idx="4">
                  <c:v>20</c:v>
                </c:pt>
                <c:pt idx="5">
                  <c:v>100</c:v>
                </c:pt>
                <c:pt idx="6">
                  <c:v>16</c:v>
                </c:pt>
                <c:pt idx="7">
                  <c:v>48</c:v>
                </c:pt>
                <c:pt idx="8">
                  <c:v>20</c:v>
                </c:pt>
                <c:pt idx="9">
                  <c:v>23</c:v>
                </c:pt>
                <c:pt idx="10">
                  <c:v>34</c:v>
                </c:pt>
                <c:pt idx="11">
                  <c:v>28</c:v>
                </c:pt>
                <c:pt idx="12">
                  <c:v>6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D-4D43-9D49-EF8F7AF0D8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Development</c:v>
                </c:pt>
              </c:strCache>
            </c:strRef>
          </c:tx>
          <c:spPr>
            <a:solidFill>
              <a:srgbClr val="0566FF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Collection</c:v>
                </c:pt>
                <c:pt idx="1">
                  <c:v>Command and Control</c:v>
                </c:pt>
                <c:pt idx="2">
                  <c:v>Credential Access</c:v>
                </c:pt>
                <c:pt idx="3">
                  <c:v>Defense Evasion</c:v>
                </c:pt>
                <c:pt idx="4">
                  <c:v>Discovery</c:v>
                </c:pt>
                <c:pt idx="5">
                  <c:v>Execution</c:v>
                </c:pt>
                <c:pt idx="6">
                  <c:v>Exfiltration</c:v>
                </c:pt>
                <c:pt idx="7">
                  <c:v>Impact</c:v>
                </c:pt>
                <c:pt idx="8">
                  <c:v>Initial Access</c:v>
                </c:pt>
                <c:pt idx="9">
                  <c:v>Lateral Movement</c:v>
                </c:pt>
                <c:pt idx="10">
                  <c:v>Persistence</c:v>
                </c:pt>
                <c:pt idx="11">
                  <c:v>Privilege Escalation</c:v>
                </c:pt>
                <c:pt idx="12">
                  <c:v>Reconnaisance</c:v>
                </c:pt>
                <c:pt idx="13">
                  <c:v>Resource Development</c:v>
                </c:pt>
                <c:pt idx="14">
                  <c:v>Custom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7">
                  <c:v>8</c:v>
                </c:pt>
                <c:pt idx="8">
                  <c:v>3</c:v>
                </c:pt>
                <c:pt idx="10">
                  <c:v>1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ED-4D43-9D49-EF8F7AF0D8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 Testing</c:v>
                </c:pt>
              </c:strCache>
            </c:strRef>
          </c:tx>
          <c:spPr>
            <a:solidFill>
              <a:srgbClr val="77E2FB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Collection</c:v>
                </c:pt>
                <c:pt idx="1">
                  <c:v>Command and Control</c:v>
                </c:pt>
                <c:pt idx="2">
                  <c:v>Credential Access</c:v>
                </c:pt>
                <c:pt idx="3">
                  <c:v>Defense Evasion</c:v>
                </c:pt>
                <c:pt idx="4">
                  <c:v>Discovery</c:v>
                </c:pt>
                <c:pt idx="5">
                  <c:v>Execution</c:v>
                </c:pt>
                <c:pt idx="6">
                  <c:v>Exfiltration</c:v>
                </c:pt>
                <c:pt idx="7">
                  <c:v>Impact</c:v>
                </c:pt>
                <c:pt idx="8">
                  <c:v>Initial Access</c:v>
                </c:pt>
                <c:pt idx="9">
                  <c:v>Lateral Movement</c:v>
                </c:pt>
                <c:pt idx="10">
                  <c:v>Persistence</c:v>
                </c:pt>
                <c:pt idx="11">
                  <c:v>Privilege Escalation</c:v>
                </c:pt>
                <c:pt idx="12">
                  <c:v>Reconnaisance</c:v>
                </c:pt>
                <c:pt idx="13">
                  <c:v>Resource Development</c:v>
                </c:pt>
                <c:pt idx="14">
                  <c:v>Custom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3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ED-4D43-9D49-EF8F7AF0D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91529152"/>
        <c:axId val="191388224"/>
      </c:barChart>
      <c:catAx>
        <c:axId val="19152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3030000020004" pitchFamily="2" charset="77"/>
                <a:ea typeface="+mn-ea"/>
                <a:cs typeface="+mn-cs"/>
              </a:defRPr>
            </a:pPr>
            <a:endParaRPr lang="en-US"/>
          </a:p>
        </c:txPr>
        <c:crossAx val="191388224"/>
        <c:crosses val="autoZero"/>
        <c:auto val="1"/>
        <c:lblAlgn val="ctr"/>
        <c:lblOffset val="100"/>
        <c:noMultiLvlLbl val="0"/>
      </c:catAx>
      <c:valAx>
        <c:axId val="19138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3030000020004" pitchFamily="2" charset="77"/>
                <a:ea typeface="+mn-ea"/>
                <a:cs typeface="+mn-cs"/>
              </a:defRPr>
            </a:pPr>
            <a:endParaRPr lang="en-US"/>
          </a:p>
        </c:txPr>
        <c:crossAx val="19152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3030000020004" pitchFamily="2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Gotham Medium" panose="02000603030000020004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A4B09-5D39-B249-880F-05C75D977B7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F82F-48E1-E940-A508-8CE3EA8C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26B0-D37C-5B4E-A4AD-BA0A2B918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5DC1-32A3-E240-94DD-F77E7F815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D316-9410-354C-912C-E94945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92AE-1BAB-5240-9B3C-8EDF476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42D-2C88-0F4B-85A1-0206877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4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C2B2-7383-2940-98BF-0FCD31A6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5B9A-3E8D-7348-BD49-1E89E12D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75F86-9BFA-654C-B9BB-29856834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99643-BE5E-954D-8CC9-776FB862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C3FF-B071-9346-A76A-C2998285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08DF5-50CB-8E44-838C-744E4F31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F94F-4FED-6E4D-A67A-EB58A0E2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7770-92FA-8A4A-BCEB-7AB051DC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3CFF-E6C1-064D-9973-8FCBD103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7805-3676-AF44-91FB-35F35B20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0FD-785F-2B4A-9B08-89E8A94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0A032-BF54-A541-8877-825B7E2CA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5D732-1AA1-1642-8099-8995AC08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98C0-5157-F948-8535-2C03D153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BCB7-DD59-9E4C-BD7D-D529F10D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D9AE-6717-774C-A739-322F2573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D2D196-935F-0343-8E80-4C39DFC9EF1A}"/>
              </a:ext>
            </a:extLst>
          </p:cNvPr>
          <p:cNvSpPr/>
          <p:nvPr userDrawn="1"/>
        </p:nvSpPr>
        <p:spPr>
          <a:xfrm>
            <a:off x="7354957" y="-42241"/>
            <a:ext cx="4837043" cy="6900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24BA328-3966-8C4A-B2A2-F793027CD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952" y="528371"/>
            <a:ext cx="2618961" cy="4842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2F998F-4191-234A-B06F-612F83F745A5}"/>
              </a:ext>
            </a:extLst>
          </p:cNvPr>
          <p:cNvSpPr/>
          <p:nvPr userDrawn="1"/>
        </p:nvSpPr>
        <p:spPr>
          <a:xfrm>
            <a:off x="-165652" y="-84483"/>
            <a:ext cx="12523304" cy="168966"/>
          </a:xfrm>
          <a:prstGeom prst="rect">
            <a:avLst/>
          </a:prstGeom>
          <a:solidFill>
            <a:srgbClr val="05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5D60E2-5A01-C844-8F98-CDD7EAD1E382}"/>
              </a:ext>
            </a:extLst>
          </p:cNvPr>
          <p:cNvCxnSpPr>
            <a:cxnSpLocks/>
          </p:cNvCxnSpPr>
          <p:nvPr userDrawn="1"/>
        </p:nvCxnSpPr>
        <p:spPr>
          <a:xfrm>
            <a:off x="730527" y="6361044"/>
            <a:ext cx="107690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59C6DB-9853-1842-BB59-C3BCC6D2ECA3}"/>
              </a:ext>
            </a:extLst>
          </p:cNvPr>
          <p:cNvSpPr txBox="1"/>
          <p:nvPr userDrawn="1"/>
        </p:nvSpPr>
        <p:spPr>
          <a:xfrm>
            <a:off x="660952" y="6467014"/>
            <a:ext cx="5670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3838 N Central Ave #2050, Phoenix, AZ 85012	480-674-0019	www.mosaic451.com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D58DC5-97EA-434E-9D3F-73BCE5A90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" y="2560320"/>
            <a:ext cx="6718092" cy="31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D2D196-935F-0343-8E80-4C39DFC9EF1A}"/>
              </a:ext>
            </a:extLst>
          </p:cNvPr>
          <p:cNvSpPr/>
          <p:nvPr userDrawn="1"/>
        </p:nvSpPr>
        <p:spPr>
          <a:xfrm>
            <a:off x="7354957" y="-42241"/>
            <a:ext cx="4837043" cy="6900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24BA328-3966-8C4A-B2A2-F793027CD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952" y="528371"/>
            <a:ext cx="2618961" cy="4842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2F998F-4191-234A-B06F-612F83F745A5}"/>
              </a:ext>
            </a:extLst>
          </p:cNvPr>
          <p:cNvSpPr/>
          <p:nvPr userDrawn="1"/>
        </p:nvSpPr>
        <p:spPr>
          <a:xfrm>
            <a:off x="-165652" y="-84483"/>
            <a:ext cx="12523304" cy="168966"/>
          </a:xfrm>
          <a:prstGeom prst="rect">
            <a:avLst/>
          </a:prstGeom>
          <a:solidFill>
            <a:srgbClr val="05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5D60E2-5A01-C844-8F98-CDD7EAD1E382}"/>
              </a:ext>
            </a:extLst>
          </p:cNvPr>
          <p:cNvCxnSpPr>
            <a:cxnSpLocks/>
          </p:cNvCxnSpPr>
          <p:nvPr userDrawn="1"/>
        </p:nvCxnSpPr>
        <p:spPr>
          <a:xfrm>
            <a:off x="730527" y="6361044"/>
            <a:ext cx="107690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59C6DB-9853-1842-BB59-C3BCC6D2ECA3}"/>
              </a:ext>
            </a:extLst>
          </p:cNvPr>
          <p:cNvSpPr txBox="1"/>
          <p:nvPr userDrawn="1"/>
        </p:nvSpPr>
        <p:spPr>
          <a:xfrm>
            <a:off x="660952" y="6467014"/>
            <a:ext cx="5670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3838 N Central Ave #2050, Phoenix, AZ 85012	480-674-0019	www.mosaic451.com</a:t>
            </a:r>
          </a:p>
        </p:txBody>
      </p:sp>
    </p:spTree>
    <p:extLst>
      <p:ext uri="{BB962C8B-B14F-4D97-AF65-F5344CB8AC3E}">
        <p14:creationId xmlns:p14="http://schemas.microsoft.com/office/powerpoint/2010/main" val="39822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C68-2B68-7241-B0F0-F25C576B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3323-444E-7841-ADBA-D4A221BF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6A5B-034F-0A4C-9F9C-D69CD0C4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D9B0-C082-5540-94EA-36C6398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3E07-8DF6-B340-903B-14F347E2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68D0-76D4-CF4F-82BB-6F8E3647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6E97-D719-7244-A15B-FFC6BF916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E70D3-A27C-5449-961C-216D68F9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4AB8-0F0D-9D45-B7D6-85CC55E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1B27-5B4F-E945-BD17-3363352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0BE5-78D1-004C-9403-6C7CE7FB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862C-7D88-5D4D-B57F-DA70FBDB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7E69-B935-4E4D-8379-4D2B89E2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8B55-665C-4449-BBF1-A73BA003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DF852-232A-4248-9F4F-2D731E224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2B8B-695E-F145-9418-5908E3448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29221-51FF-8646-85AA-440C5A7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6E931-5457-9142-81C5-3B995B4B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0AEF6-FF7D-AA44-93E9-033CF5B8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CD78-C9C6-0440-906E-2006643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1BD8D-9678-0A47-A31B-EAC0845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37271-E0B5-A348-919E-69038064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B9E1A-1748-E94F-B9E0-E490FB25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136FD-B2FF-2848-B34C-59D6A2D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2D2E-6EC5-5B4E-9CE9-0E5F275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172E-2A50-3E4C-BC05-676109CD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7BF9-258E-0B4A-BE1A-70362667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DF7C-3D59-D447-ACD1-43B9C735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F2E6-5537-804C-8270-7D114A6B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22AE-A01C-0A42-82B7-01CC9AA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D8DE-51DF-5B4F-A0F5-FA64CA9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3C74-8ACD-644E-8961-EF65DF3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29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5908-5969-8343-8460-0B53122D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225C-7D61-0645-8F96-BB1CA255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0FBC-805E-1B4A-9ADD-2AE794B1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CE30-DFEB-EE41-99EB-CF54685C9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B30C-0D07-4742-BF0A-FC0D4398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C302-E9B8-9C4F-A9E2-70ED9749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BBB74-D9FF-1347-82F0-AE3DB125D70D}"/>
              </a:ext>
            </a:extLst>
          </p:cNvPr>
          <p:cNvSpPr txBox="1"/>
          <p:nvPr/>
        </p:nvSpPr>
        <p:spPr>
          <a:xfrm>
            <a:off x="566529" y="1325433"/>
            <a:ext cx="284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003F"/>
                </a:solidFill>
                <a:latin typeface="Gotham Medium" panose="02000603030000020004" pitchFamily="2" charset="77"/>
              </a:rPr>
              <a:t>Security Alerts to Escalations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4D96C-76D1-7A4F-881F-13776E803637}"/>
              </a:ext>
            </a:extLst>
          </p:cNvPr>
          <p:cNvSpPr txBox="1"/>
          <p:nvPr/>
        </p:nvSpPr>
        <p:spPr>
          <a:xfrm>
            <a:off x="11141766" y="640080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otham Medium" panose="02000603030000020004" pitchFamily="2" charset="77"/>
              </a:rPr>
              <a:t>PG </a:t>
            </a:r>
            <a:fld id="{E84DA882-D91B-5F43-B7AE-6ABD56EC05A5}" type="slidenum">
              <a:rPr lang="en-US" sz="1000" smtClean="0">
                <a:latin typeface="Gotham Medium" panose="02000603030000020004" pitchFamily="2" charset="77"/>
              </a:rPr>
              <a:t>2</a:t>
            </a:fld>
            <a:r>
              <a:rPr lang="en-US" sz="1000" dirty="0">
                <a:latin typeface="Gotham Medium" panose="02000603030000020004" pitchFamily="2" charset="7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FD8D2-C9B7-494A-B09F-B9B3C878B459}"/>
              </a:ext>
            </a:extLst>
          </p:cNvPr>
          <p:cNvSpPr txBox="1"/>
          <p:nvPr/>
        </p:nvSpPr>
        <p:spPr>
          <a:xfrm>
            <a:off x="3637721" y="1417766"/>
            <a:ext cx="1696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January 1, 2022 TO January 21,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BCA3F-5C86-934D-AEB5-10D71C270161}"/>
              </a:ext>
            </a:extLst>
          </p:cNvPr>
          <p:cNvSpPr txBox="1"/>
          <p:nvPr/>
        </p:nvSpPr>
        <p:spPr>
          <a:xfrm>
            <a:off x="1272209" y="2723322"/>
            <a:ext cx="184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Medium" panose="02000603030000020004" pitchFamily="2" charset="77"/>
              </a:rPr>
              <a:t>14,532,381,489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1541B-3709-194D-B2F5-D32C2E425BB0}"/>
              </a:ext>
            </a:extLst>
          </p:cNvPr>
          <p:cNvSpPr txBox="1"/>
          <p:nvPr/>
        </p:nvSpPr>
        <p:spPr>
          <a:xfrm>
            <a:off x="1272209" y="3342779"/>
            <a:ext cx="184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Medium" panose="02000603030000020004" pitchFamily="2" charset="77"/>
              </a:rPr>
              <a:t>2,168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10D7E-9DE3-2946-A12E-D7DDEC660907}"/>
              </a:ext>
            </a:extLst>
          </p:cNvPr>
          <p:cNvSpPr txBox="1"/>
          <p:nvPr/>
        </p:nvSpPr>
        <p:spPr>
          <a:xfrm>
            <a:off x="1272209" y="3981943"/>
            <a:ext cx="184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Medium" panose="02000603030000020004" pitchFamily="2" charset="77"/>
              </a:rPr>
              <a:t>437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038E5-D8EA-304A-ABFC-1E8AA2EACE3E}"/>
              </a:ext>
            </a:extLst>
          </p:cNvPr>
          <p:cNvSpPr txBox="1"/>
          <p:nvPr/>
        </p:nvSpPr>
        <p:spPr>
          <a:xfrm>
            <a:off x="1272209" y="4588468"/>
            <a:ext cx="184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otham Medium" panose="02000603030000020004" pitchFamily="2" charset="77"/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8B730-7B25-5747-ADEC-860DC57B8791}"/>
              </a:ext>
            </a:extLst>
          </p:cNvPr>
          <p:cNvSpPr txBox="1"/>
          <p:nvPr/>
        </p:nvSpPr>
        <p:spPr>
          <a:xfrm>
            <a:off x="4765713" y="2784375"/>
            <a:ext cx="2017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Logs are ingested to the Argus Security Platform where they are Processed, parsed and analyzed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B3944-4094-3C4D-9238-0FF32F4CA335}"/>
              </a:ext>
            </a:extLst>
          </p:cNvPr>
          <p:cNvSpPr txBox="1"/>
          <p:nvPr/>
        </p:nvSpPr>
        <p:spPr>
          <a:xfrm>
            <a:off x="4583059" y="3497122"/>
            <a:ext cx="2017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Through analysis, alerts are generated upon match against the alerting rules or Indicators of Compromise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0F873-86E3-BE44-88FA-67093DB682F6}"/>
              </a:ext>
            </a:extLst>
          </p:cNvPr>
          <p:cNvSpPr txBox="1"/>
          <p:nvPr/>
        </p:nvSpPr>
        <p:spPr>
          <a:xfrm>
            <a:off x="4414095" y="4073401"/>
            <a:ext cx="201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Cases opened by MDR Security Analysts and investigated, leading to determination of necessary response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2F013-858F-4440-8E1E-D11F3AB0938A}"/>
              </a:ext>
            </a:extLst>
          </p:cNvPr>
          <p:cNvSpPr txBox="1"/>
          <p:nvPr/>
        </p:nvSpPr>
        <p:spPr>
          <a:xfrm>
            <a:off x="4711708" y="2592181"/>
            <a:ext cx="1760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66FF"/>
                </a:solidFill>
                <a:latin typeface="Gotham Medium" panose="02000603030000020004" pitchFamily="2" charset="77"/>
              </a:rPr>
              <a:t>Total Logs Ingested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C0D5C-1FDD-8643-A7FC-3AD429A1ECF3}"/>
              </a:ext>
            </a:extLst>
          </p:cNvPr>
          <p:cNvSpPr txBox="1"/>
          <p:nvPr/>
        </p:nvSpPr>
        <p:spPr>
          <a:xfrm>
            <a:off x="4520136" y="3298195"/>
            <a:ext cx="201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66FF"/>
                </a:solidFill>
                <a:latin typeface="Gotham Medium" panose="02000603030000020004" pitchFamily="2" charset="77"/>
              </a:rPr>
              <a:t>Security Alerts Triggered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8680A-D0EF-6C4C-960F-9249CFB61452}"/>
              </a:ext>
            </a:extLst>
          </p:cNvPr>
          <p:cNvSpPr txBox="1"/>
          <p:nvPr/>
        </p:nvSpPr>
        <p:spPr>
          <a:xfrm>
            <a:off x="4327394" y="3866896"/>
            <a:ext cx="201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66FF"/>
                </a:solidFill>
                <a:latin typeface="Gotham Medium" panose="02000603030000020004" pitchFamily="2" charset="77"/>
              </a:rPr>
              <a:t>Cases Opened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E6BE5-A767-B547-AF16-4ED3F5D691F3}"/>
              </a:ext>
            </a:extLst>
          </p:cNvPr>
          <p:cNvSpPr txBox="1"/>
          <p:nvPr/>
        </p:nvSpPr>
        <p:spPr>
          <a:xfrm>
            <a:off x="4282135" y="4725380"/>
            <a:ext cx="201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Cases that require investigation by the customer for recommended remediation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9B92AE-CFC3-C14E-A0D8-A822D357CEFE}"/>
              </a:ext>
            </a:extLst>
          </p:cNvPr>
          <p:cNvSpPr txBox="1"/>
          <p:nvPr/>
        </p:nvSpPr>
        <p:spPr>
          <a:xfrm>
            <a:off x="4195434" y="4518875"/>
            <a:ext cx="201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566FF"/>
                </a:solidFill>
                <a:latin typeface="Gotham Medium" panose="02000603030000020004" pitchFamily="2" charset="77"/>
              </a:rPr>
              <a:t>Cases Escalated to 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F0597-5BEB-3942-A6D9-741E9F0274F6}"/>
              </a:ext>
            </a:extLst>
          </p:cNvPr>
          <p:cNvSpPr txBox="1"/>
          <p:nvPr/>
        </p:nvSpPr>
        <p:spPr>
          <a:xfrm>
            <a:off x="578349" y="1663186"/>
            <a:ext cx="56615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The funnel provides a visualization of the filtering effort happening with the Raw Events received in the Argus Platform down to the final Security Escalations that </a:t>
            </a:r>
            <a:r>
              <a:rPr lang="en-US" sz="1000" dirty="0">
                <a:latin typeface="Gotham Medium" panose="02000603030000020004" pitchFamily="2" charset="77"/>
              </a:rPr>
              <a:t>(insert customer name)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receives from Mosic451 MDR Analysts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/>
              <a:latin typeface="Gotham Medium" panose="02000603030000020004" pitchFamily="2" charset="77"/>
            </a:endParaRP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Gotham Medium" panose="02000603030000020004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38D94-BE43-7541-861B-DCB4425C340C}"/>
              </a:ext>
            </a:extLst>
          </p:cNvPr>
          <p:cNvSpPr txBox="1"/>
          <p:nvPr/>
        </p:nvSpPr>
        <p:spPr>
          <a:xfrm>
            <a:off x="8104237" y="1024918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Funnel Filtration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94CAB-0E6B-694D-9C40-E406117B686C}"/>
              </a:ext>
            </a:extLst>
          </p:cNvPr>
          <p:cNvSpPr txBox="1"/>
          <p:nvPr/>
        </p:nvSpPr>
        <p:spPr>
          <a:xfrm>
            <a:off x="8104236" y="1523876"/>
            <a:ext cx="3365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Total Number of Raw Logs Ingested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Total Security Alerts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Total Cases Opened and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Number of Cases Escalated to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5106B-1E0C-8243-82BD-595517E7505C}"/>
              </a:ext>
            </a:extLst>
          </p:cNvPr>
          <p:cNvSpPr txBox="1"/>
          <p:nvPr/>
        </p:nvSpPr>
        <p:spPr>
          <a:xfrm>
            <a:off x="8104236" y="2922151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Workload Reduction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93710-DF11-5242-B173-FA5C38DBB5B0}"/>
              </a:ext>
            </a:extLst>
          </p:cNvPr>
          <p:cNvSpPr txBox="1"/>
          <p:nvPr/>
        </p:nvSpPr>
        <p:spPr>
          <a:xfrm>
            <a:off x="8104236" y="3380903"/>
            <a:ext cx="3482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Representation of signal to noise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Focus on real actionable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Customer enablement to apply sustainable remediations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CBB59-8462-D94C-841F-F12A0E392B6C}"/>
              </a:ext>
            </a:extLst>
          </p:cNvPr>
          <p:cNvCxnSpPr/>
          <p:nvPr/>
        </p:nvCxnSpPr>
        <p:spPr>
          <a:xfrm>
            <a:off x="566529" y="1663186"/>
            <a:ext cx="0" cy="525832"/>
          </a:xfrm>
          <a:prstGeom prst="line">
            <a:avLst/>
          </a:prstGeom>
          <a:ln w="19050">
            <a:solidFill>
              <a:srgbClr val="74F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614E2-8E62-0141-AAA1-37F93A45F084}"/>
              </a:ext>
            </a:extLst>
          </p:cNvPr>
          <p:cNvSpPr txBox="1"/>
          <p:nvPr/>
        </p:nvSpPr>
        <p:spPr>
          <a:xfrm>
            <a:off x="566529" y="1325433"/>
            <a:ext cx="284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003F"/>
                </a:solidFill>
                <a:latin typeface="Gotham Medium" panose="02000603030000020004" pitchFamily="2" charset="77"/>
              </a:rPr>
              <a:t>Log Sources by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D0BEF-1BAF-1C44-AAB3-C2D4D4D003B2}"/>
              </a:ext>
            </a:extLst>
          </p:cNvPr>
          <p:cNvSpPr txBox="1"/>
          <p:nvPr/>
        </p:nvSpPr>
        <p:spPr>
          <a:xfrm>
            <a:off x="3637721" y="1417766"/>
            <a:ext cx="2060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January 1, 2022 TO January 21, 2022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953C68-14BB-F040-BEA1-07DC9DC2815D}"/>
              </a:ext>
            </a:extLst>
          </p:cNvPr>
          <p:cNvCxnSpPr>
            <a:cxnSpLocks/>
          </p:cNvCxnSpPr>
          <p:nvPr/>
        </p:nvCxnSpPr>
        <p:spPr>
          <a:xfrm>
            <a:off x="566529" y="1663186"/>
            <a:ext cx="0" cy="400110"/>
          </a:xfrm>
          <a:prstGeom prst="line">
            <a:avLst/>
          </a:prstGeom>
          <a:ln w="19050">
            <a:solidFill>
              <a:srgbClr val="74F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C7BD49-EFEF-3B4B-87AB-4861E28CF911}"/>
              </a:ext>
            </a:extLst>
          </p:cNvPr>
          <p:cNvSpPr txBox="1"/>
          <p:nvPr/>
        </p:nvSpPr>
        <p:spPr>
          <a:xfrm>
            <a:off x="578349" y="1663186"/>
            <a:ext cx="56615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The following table depicts the log ingest by log source type and the representative percentile of the log sources to total ingest volume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/>
              <a:latin typeface="Gotham Medium" panose="02000603030000020004" pitchFamily="2" charset="77"/>
            </a:endParaRP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Gotham Medium" panose="02000603030000020004" pitchFamily="2" charset="77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33C7D2-6EAA-4447-972B-983BE9A5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87463"/>
              </p:ext>
            </p:extLst>
          </p:nvPr>
        </p:nvGraphicFramePr>
        <p:xfrm>
          <a:off x="982617" y="2211079"/>
          <a:ext cx="4853009" cy="3838746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926123">
                  <a:extLst>
                    <a:ext uri="{9D8B030D-6E8A-4147-A177-3AD203B41FA5}">
                      <a16:colId xmlns:a16="http://schemas.microsoft.com/office/drawing/2014/main" val="1942183263"/>
                    </a:ext>
                  </a:extLst>
                </a:gridCol>
                <a:gridCol w="1548159">
                  <a:extLst>
                    <a:ext uri="{9D8B030D-6E8A-4147-A177-3AD203B41FA5}">
                      <a16:colId xmlns:a16="http://schemas.microsoft.com/office/drawing/2014/main" val="3752754601"/>
                    </a:ext>
                  </a:extLst>
                </a:gridCol>
                <a:gridCol w="1378727">
                  <a:extLst>
                    <a:ext uri="{9D8B030D-6E8A-4147-A177-3AD203B41FA5}">
                      <a16:colId xmlns:a16="http://schemas.microsoft.com/office/drawing/2014/main" val="795285841"/>
                    </a:ext>
                  </a:extLst>
                </a:gridCol>
              </a:tblGrid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Log Source Type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Logs Ingested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% of Total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>
                    <a:solidFill>
                      <a:srgbClr val="05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46847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Activedirectory,365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1,223,795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0.01%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636707296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AWS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1,558,458,888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10.72%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16481538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Azure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59,088,008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0.41%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816036188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Barracuda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8,967,850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0.06%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449253252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BeyondTrust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11,531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219405330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Cisco ASA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155,555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616467316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Cisco IOS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121,736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193780435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Defender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777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346704991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Dump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658,551,017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4.53%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630259602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Exchange,365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22,657,083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0.16%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9946473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General,365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84,158,330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0.58%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95452518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Infoblox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23,954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552773450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Linux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7,955,911,499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54.75%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341993208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Ping ID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110,877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838779829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Sharepoint,365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54,409,830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0.37%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264211374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Sims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144,553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0.00%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673636205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Trace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79,302,265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0.55%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500239194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Vault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13,244,007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0.09%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720970092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Windows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541,812,604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3.73%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639406388"/>
                  </a:ext>
                </a:extLst>
              </a:tr>
              <a:tr h="16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Zscaler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3,494,027,330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Gotham Medium" panose="02000603030000020004" pitchFamily="2" charset="77"/>
                        </a:rPr>
                        <a:t>24.04%</a:t>
                      </a:r>
                      <a:endParaRPr lang="en-US" sz="100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531033510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Total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14,532,381,489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Gotham Medium" panose="02000603030000020004" pitchFamily="2" charset="77"/>
                        </a:rPr>
                        <a:t>100.00%</a:t>
                      </a:r>
                      <a:endParaRPr lang="en-US" sz="1000" dirty="0">
                        <a:effectLst/>
                        <a:latin typeface="Gotham Medium" panose="02000603030000020004" pitchFamily="2" charset="77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 anchor="b">
                    <a:solidFill>
                      <a:srgbClr val="05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8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AF069E-135C-3543-B44C-A3A4BBB96957}"/>
              </a:ext>
            </a:extLst>
          </p:cNvPr>
          <p:cNvSpPr txBox="1"/>
          <p:nvPr/>
        </p:nvSpPr>
        <p:spPr>
          <a:xfrm>
            <a:off x="8104237" y="1024918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Log Sources by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3BA4F-F65B-CC40-8BCA-29287F9279F9}"/>
              </a:ext>
            </a:extLst>
          </p:cNvPr>
          <p:cNvSpPr txBox="1"/>
          <p:nvPr/>
        </p:nvSpPr>
        <p:spPr>
          <a:xfrm>
            <a:off x="8104237" y="1523876"/>
            <a:ext cx="4004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Break down of log volume by individual log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Indication of most frequent event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Visibility of increases and decreases in log volume by deployed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otham Medium" panose="02000603030000020004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84A8B-8579-214B-92AA-CAEEBDF6D397}"/>
              </a:ext>
            </a:extLst>
          </p:cNvPr>
          <p:cNvSpPr txBox="1"/>
          <p:nvPr/>
        </p:nvSpPr>
        <p:spPr>
          <a:xfrm>
            <a:off x="11141766" y="640080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otham Medium" panose="02000603030000020004" pitchFamily="2" charset="77"/>
              </a:rPr>
              <a:t>PG </a:t>
            </a:r>
            <a:fld id="{E84DA882-D91B-5F43-B7AE-6ABD56EC05A5}" type="slidenum">
              <a:rPr lang="en-US" sz="1000" smtClean="0">
                <a:latin typeface="Gotham Medium" panose="02000603030000020004" pitchFamily="2" charset="77"/>
              </a:rPr>
              <a:t>3</a:t>
            </a:fld>
            <a:r>
              <a:rPr lang="en-US" sz="1000" dirty="0">
                <a:latin typeface="Gotham Medium" panose="02000603030000020004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89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FA52E-6CA3-7246-B3E4-F153AB024595}"/>
              </a:ext>
            </a:extLst>
          </p:cNvPr>
          <p:cNvSpPr txBox="1"/>
          <p:nvPr/>
        </p:nvSpPr>
        <p:spPr>
          <a:xfrm>
            <a:off x="566529" y="1325433"/>
            <a:ext cx="284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003F"/>
                </a:solidFill>
                <a:latin typeface="Gotham Medium" panose="02000603030000020004" pitchFamily="2" charset="77"/>
              </a:rPr>
              <a:t>Alert to Case 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1D3A8-3416-EC40-B073-5C712F5BBBEF}"/>
              </a:ext>
            </a:extLst>
          </p:cNvPr>
          <p:cNvSpPr txBox="1"/>
          <p:nvPr/>
        </p:nvSpPr>
        <p:spPr>
          <a:xfrm>
            <a:off x="3637721" y="1417766"/>
            <a:ext cx="2060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January 1, 2022 TO January 21, 2022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A81F36-83C5-C641-8997-3931D9AD655C}"/>
              </a:ext>
            </a:extLst>
          </p:cNvPr>
          <p:cNvCxnSpPr>
            <a:cxnSpLocks/>
          </p:cNvCxnSpPr>
          <p:nvPr/>
        </p:nvCxnSpPr>
        <p:spPr>
          <a:xfrm>
            <a:off x="566529" y="1663186"/>
            <a:ext cx="0" cy="400110"/>
          </a:xfrm>
          <a:prstGeom prst="line">
            <a:avLst/>
          </a:prstGeom>
          <a:ln w="19050">
            <a:solidFill>
              <a:srgbClr val="74F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3A589D-CF5C-BC4D-BC00-DAF5CC07533A}"/>
              </a:ext>
            </a:extLst>
          </p:cNvPr>
          <p:cNvSpPr txBox="1"/>
          <p:nvPr/>
        </p:nvSpPr>
        <p:spPr>
          <a:xfrm>
            <a:off x="578349" y="1663186"/>
            <a:ext cx="56615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Alerting presented to analysts provides a view of events that warrant a review and analysis to determine if there is a security event requiring response and action.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/>
              <a:latin typeface="Gotham Medium" panose="02000603030000020004" pitchFamily="2" charset="77"/>
            </a:endParaRP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Gotham Medium" panose="02000603030000020004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1F56F-76A2-C842-BF17-2FD7576A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33499"/>
              </p:ext>
            </p:extLst>
          </p:nvPr>
        </p:nvGraphicFramePr>
        <p:xfrm>
          <a:off x="873886" y="4424218"/>
          <a:ext cx="4483206" cy="1909114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012308">
                  <a:extLst>
                    <a:ext uri="{9D8B030D-6E8A-4147-A177-3AD203B41FA5}">
                      <a16:colId xmlns:a16="http://schemas.microsoft.com/office/drawing/2014/main" val="2923214726"/>
                    </a:ext>
                  </a:extLst>
                </a:gridCol>
                <a:gridCol w="805184">
                  <a:extLst>
                    <a:ext uri="{9D8B030D-6E8A-4147-A177-3AD203B41FA5}">
                      <a16:colId xmlns:a16="http://schemas.microsoft.com/office/drawing/2014/main" val="2881490915"/>
                    </a:ext>
                  </a:extLst>
                </a:gridCol>
                <a:gridCol w="874225">
                  <a:extLst>
                    <a:ext uri="{9D8B030D-6E8A-4147-A177-3AD203B41FA5}">
                      <a16:colId xmlns:a16="http://schemas.microsoft.com/office/drawing/2014/main" val="3976864324"/>
                    </a:ext>
                  </a:extLst>
                </a:gridCol>
                <a:gridCol w="854499">
                  <a:extLst>
                    <a:ext uri="{9D8B030D-6E8A-4147-A177-3AD203B41FA5}">
                      <a16:colId xmlns:a16="http://schemas.microsoft.com/office/drawing/2014/main" val="1002878155"/>
                    </a:ext>
                  </a:extLst>
                </a:gridCol>
                <a:gridCol w="936990">
                  <a:extLst>
                    <a:ext uri="{9D8B030D-6E8A-4147-A177-3AD203B41FA5}">
                      <a16:colId xmlns:a16="http://schemas.microsoft.com/office/drawing/2014/main" val="2316717370"/>
                    </a:ext>
                  </a:extLst>
                </a:gridCol>
              </a:tblGrid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Technique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Alerts Fired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% of Total Alerts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Cases Processed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% of Total Cases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5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62230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Credential Access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0.23%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989790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Defense Evasion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0.37%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1.83%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544251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Discovery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0.23%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042595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Execution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0.18%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0.46%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039584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Initial Access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0.97%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3.66%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618766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Lateral Movement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0.23%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113944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2.31%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6.18%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065519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Persistence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899827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Privilege Escalation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0.09%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0.46%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312687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Silent Log Alarm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0.23%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110179"/>
                  </a:ext>
                </a:extLst>
              </a:tr>
              <a:tr h="143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Threat Intel Hit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2,078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95.85%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378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>
                          <a:effectLst/>
                        </a:rPr>
                        <a:t>86.50%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771204"/>
                  </a:ext>
                </a:extLst>
              </a:tr>
              <a:tr h="1890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2,168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50" dirty="0">
                          <a:effectLst/>
                        </a:rPr>
                        <a:t>437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5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5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6990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910CA7-3941-AA48-8ED4-CABB59523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49016"/>
              </p:ext>
            </p:extLst>
          </p:nvPr>
        </p:nvGraphicFramePr>
        <p:xfrm>
          <a:off x="812798" y="2063296"/>
          <a:ext cx="5209311" cy="236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D40C55-A2A3-334A-B34E-5D2DA00EC071}"/>
              </a:ext>
            </a:extLst>
          </p:cNvPr>
          <p:cNvSpPr txBox="1"/>
          <p:nvPr/>
        </p:nvSpPr>
        <p:spPr>
          <a:xfrm>
            <a:off x="8104237" y="1024918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Alerts and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B9DEF-06BB-984D-8FB5-98F2FD63E16A}"/>
              </a:ext>
            </a:extLst>
          </p:cNvPr>
          <p:cNvSpPr txBox="1"/>
          <p:nvPr/>
        </p:nvSpPr>
        <p:spPr>
          <a:xfrm>
            <a:off x="8104237" y="1523876"/>
            <a:ext cx="4004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Alerts aligned with the MITRE ATT&amp;CK Framework defined 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De-duplication applied when multiple identical alerts are related, providing further reduction of alert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Visibility of increases and decreases in different MITRE Tactics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otham Medium" panose="0200060303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EDF54-A845-944A-9E2B-BAA5AAA32C94}"/>
              </a:ext>
            </a:extLst>
          </p:cNvPr>
          <p:cNvSpPr txBox="1"/>
          <p:nvPr/>
        </p:nvSpPr>
        <p:spPr>
          <a:xfrm>
            <a:off x="11141766" y="640080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otham Medium" panose="02000603030000020004" pitchFamily="2" charset="77"/>
              </a:rPr>
              <a:t>PG </a:t>
            </a:r>
            <a:fld id="{E84DA882-D91B-5F43-B7AE-6ABD56EC05A5}" type="slidenum">
              <a:rPr lang="en-US" sz="1000" smtClean="0">
                <a:latin typeface="Gotham Medium" panose="02000603030000020004" pitchFamily="2" charset="77"/>
              </a:rPr>
              <a:t>4</a:t>
            </a:fld>
            <a:r>
              <a:rPr lang="en-US" sz="1000" dirty="0">
                <a:latin typeface="Gotham Medium" panose="02000603030000020004" pitchFamily="2" charset="7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381B9-F36F-9944-801F-51F38E5078BF}"/>
              </a:ext>
            </a:extLst>
          </p:cNvPr>
          <p:cNvSpPr txBox="1"/>
          <p:nvPr/>
        </p:nvSpPr>
        <p:spPr>
          <a:xfrm>
            <a:off x="8104237" y="3399379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7F3A3-B695-6242-BB9D-61B99CA88EE6}"/>
              </a:ext>
            </a:extLst>
          </p:cNvPr>
          <p:cNvSpPr txBox="1"/>
          <p:nvPr/>
        </p:nvSpPr>
        <p:spPr>
          <a:xfrm>
            <a:off x="8187364" y="3819119"/>
            <a:ext cx="4004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High volume of Threat Intel Hits from </a:t>
            </a:r>
            <a:r>
              <a:rPr lang="en-US" sz="1400" dirty="0" err="1">
                <a:latin typeface="Gotham Medium" panose="02000603030000020004" pitchFamily="2" charset="77"/>
              </a:rPr>
              <a:t>ZScaler</a:t>
            </a:r>
            <a:endParaRPr lang="en-US" sz="1400" dirty="0">
              <a:latin typeface="Gotham Medium" panose="02000603030000020004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Additional tuning of </a:t>
            </a:r>
            <a:r>
              <a:rPr lang="en-US" sz="1400" dirty="0" err="1">
                <a:latin typeface="Gotham Medium" panose="02000603030000020004" pitchFamily="2" charset="77"/>
              </a:rPr>
              <a:t>Zscaler</a:t>
            </a:r>
            <a:r>
              <a:rPr lang="en-US" sz="1400" dirty="0">
                <a:latin typeface="Gotham Medium" panose="02000603030000020004" pitchFamily="2" charset="77"/>
              </a:rPr>
              <a:t> policies would be beneficial in noise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Other alerts and cases related to custom rules created </a:t>
            </a:r>
            <a:r>
              <a:rPr lang="en-US" sz="1400" dirty="0" err="1">
                <a:latin typeface="Gotham Medium" panose="02000603030000020004" pitchFamily="2" charset="77"/>
              </a:rPr>
              <a:t>esclusively</a:t>
            </a:r>
            <a:r>
              <a:rPr lang="en-US" sz="1400" dirty="0">
                <a:latin typeface="Gotham Medium" panose="02000603030000020004" pitchFamily="2" charset="77"/>
              </a:rPr>
              <a:t> for DB Schenker</a:t>
            </a:r>
          </a:p>
        </p:txBody>
      </p:sp>
    </p:spTree>
    <p:extLst>
      <p:ext uri="{BB962C8B-B14F-4D97-AF65-F5344CB8AC3E}">
        <p14:creationId xmlns:p14="http://schemas.microsoft.com/office/powerpoint/2010/main" val="20637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FA52E-6CA3-7246-B3E4-F153AB024595}"/>
              </a:ext>
            </a:extLst>
          </p:cNvPr>
          <p:cNvSpPr txBox="1"/>
          <p:nvPr/>
        </p:nvSpPr>
        <p:spPr>
          <a:xfrm>
            <a:off x="566529" y="1325433"/>
            <a:ext cx="284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003F"/>
                </a:solidFill>
                <a:latin typeface="Gotham Medium" panose="02000603030000020004" pitchFamily="2" charset="77"/>
              </a:rPr>
              <a:t>Threat Detection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1D3A8-3416-EC40-B073-5C712F5BBBEF}"/>
              </a:ext>
            </a:extLst>
          </p:cNvPr>
          <p:cNvSpPr txBox="1"/>
          <p:nvPr/>
        </p:nvSpPr>
        <p:spPr>
          <a:xfrm>
            <a:off x="3637721" y="1417766"/>
            <a:ext cx="2060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January 1, 2022 TO January 21, 2022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A81F36-83C5-C641-8997-3931D9AD655C}"/>
              </a:ext>
            </a:extLst>
          </p:cNvPr>
          <p:cNvCxnSpPr>
            <a:cxnSpLocks/>
          </p:cNvCxnSpPr>
          <p:nvPr/>
        </p:nvCxnSpPr>
        <p:spPr>
          <a:xfrm>
            <a:off x="566529" y="1663186"/>
            <a:ext cx="0" cy="400110"/>
          </a:xfrm>
          <a:prstGeom prst="line">
            <a:avLst/>
          </a:prstGeom>
          <a:ln w="19050">
            <a:solidFill>
              <a:srgbClr val="74F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3A589D-CF5C-BC4D-BC00-DAF5CC07533A}"/>
              </a:ext>
            </a:extLst>
          </p:cNvPr>
          <p:cNvSpPr txBox="1"/>
          <p:nvPr/>
        </p:nvSpPr>
        <p:spPr>
          <a:xfrm>
            <a:off x="578349" y="1663186"/>
            <a:ext cx="56615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otham Medium" panose="02000603030000020004" pitchFamily="2" charset="77"/>
              </a:rPr>
              <a:t>Coverage of the MITRE ATT&amp;CK Tactics with the Argus Security Platform alert rules that are in production, in development and testing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/>
              <a:latin typeface="Gotham Medium" panose="02000603030000020004" pitchFamily="2" charset="77"/>
            </a:endParaRP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Gotham Medium" panose="0200060303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40C55-A2A3-334A-B34E-5D2DA00EC071}"/>
              </a:ext>
            </a:extLst>
          </p:cNvPr>
          <p:cNvSpPr txBox="1"/>
          <p:nvPr/>
        </p:nvSpPr>
        <p:spPr>
          <a:xfrm>
            <a:off x="8104237" y="1024918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Alerts and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B9DEF-06BB-984D-8FB5-98F2FD63E16A}"/>
              </a:ext>
            </a:extLst>
          </p:cNvPr>
          <p:cNvSpPr txBox="1"/>
          <p:nvPr/>
        </p:nvSpPr>
        <p:spPr>
          <a:xfrm>
            <a:off x="8104237" y="1523876"/>
            <a:ext cx="4004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Alerts based on the MITRE ATT&amp;CK Framework defined 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De-duplication applied when multiple identical alerts are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Visibility of increases and decreases in log volume by deployed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otham Medium" panose="0200060303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EDF54-A845-944A-9E2B-BAA5AAA32C94}"/>
              </a:ext>
            </a:extLst>
          </p:cNvPr>
          <p:cNvSpPr txBox="1"/>
          <p:nvPr/>
        </p:nvSpPr>
        <p:spPr>
          <a:xfrm>
            <a:off x="11141766" y="640080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otham Medium" panose="02000603030000020004" pitchFamily="2" charset="77"/>
              </a:rPr>
              <a:t>PG </a:t>
            </a:r>
            <a:fld id="{E84DA882-D91B-5F43-B7AE-6ABD56EC05A5}" type="slidenum">
              <a:rPr lang="en-US" sz="1000" smtClean="0">
                <a:latin typeface="Gotham Medium" panose="02000603030000020004" pitchFamily="2" charset="77"/>
              </a:rPr>
              <a:t>5</a:t>
            </a:fld>
            <a:r>
              <a:rPr lang="en-US" sz="1000" dirty="0">
                <a:latin typeface="Gotham Medium" panose="02000603030000020004" pitchFamily="2" charset="7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381B9-F36F-9944-801F-51F38E5078BF}"/>
              </a:ext>
            </a:extLst>
          </p:cNvPr>
          <p:cNvSpPr txBox="1"/>
          <p:nvPr/>
        </p:nvSpPr>
        <p:spPr>
          <a:xfrm>
            <a:off x="8104237" y="3399379"/>
            <a:ext cx="364441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30000" dirty="0">
                <a:solidFill>
                  <a:srgbClr val="0A49FF"/>
                </a:solidFill>
                <a:latin typeface="Gotham Medium" panose="02000603030000020004" pitchFamily="2" charset="77"/>
              </a:rPr>
              <a:t>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7F3A3-B695-6242-BB9D-61B99CA88EE6}"/>
              </a:ext>
            </a:extLst>
          </p:cNvPr>
          <p:cNvSpPr txBox="1"/>
          <p:nvPr/>
        </p:nvSpPr>
        <p:spPr>
          <a:xfrm>
            <a:off x="8187364" y="3819119"/>
            <a:ext cx="4004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High volume of Threat Intel Hits from </a:t>
            </a:r>
            <a:r>
              <a:rPr lang="en-US" sz="1400" dirty="0" err="1">
                <a:latin typeface="Gotham Medium" panose="02000603030000020004" pitchFamily="2" charset="77"/>
              </a:rPr>
              <a:t>ZScaler</a:t>
            </a:r>
            <a:endParaRPr lang="en-US" sz="1400" dirty="0">
              <a:latin typeface="Gotham Medium" panose="02000603030000020004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Additional tuning of </a:t>
            </a:r>
            <a:r>
              <a:rPr lang="en-US" sz="1400" dirty="0" err="1">
                <a:latin typeface="Gotham Medium" panose="02000603030000020004" pitchFamily="2" charset="77"/>
              </a:rPr>
              <a:t>Zscaler</a:t>
            </a:r>
            <a:r>
              <a:rPr lang="en-US" sz="1400" dirty="0">
                <a:latin typeface="Gotham Medium" panose="02000603030000020004" pitchFamily="2" charset="77"/>
              </a:rPr>
              <a:t> policies would be beneficial in noise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otham Medium" panose="02000603030000020004" pitchFamily="2" charset="77"/>
              </a:rPr>
              <a:t>Visibility of increases and decreases in log volume by deployed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otham Medium" panose="02000603030000020004" pitchFamily="2" charset="77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097CCB6-14A0-6B45-B42C-1594DD994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469764"/>
              </p:ext>
            </p:extLst>
          </p:nvPr>
        </p:nvGraphicFramePr>
        <p:xfrm>
          <a:off x="443346" y="2063296"/>
          <a:ext cx="6681831" cy="40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114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668</Words>
  <Application>Microsoft Office PowerPoint</Application>
  <PresentationFormat>Widescreen</PresentationFormat>
  <Paragraphs>188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Traser</dc:creator>
  <cp:lastModifiedBy>Robert Hunter</cp:lastModifiedBy>
  <cp:revision>15</cp:revision>
  <dcterms:created xsi:type="dcterms:W3CDTF">2022-01-28T23:42:13Z</dcterms:created>
  <dcterms:modified xsi:type="dcterms:W3CDTF">2022-02-08T19:52:51Z</dcterms:modified>
</cp:coreProperties>
</file>