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2" r:id="rId1"/>
  </p:sldMasterIdLst>
  <p:notesMasterIdLst>
    <p:notesMasterId r:id="rId9"/>
  </p:notesMasterIdLst>
  <p:handoutMasterIdLst>
    <p:handoutMasterId r:id="rId10"/>
  </p:handoutMasterIdLst>
  <p:sldIdLst>
    <p:sldId id="269" r:id="rId2"/>
    <p:sldId id="270" r:id="rId3"/>
    <p:sldId id="271" r:id="rId4"/>
    <p:sldId id="272" r:id="rId5"/>
    <p:sldId id="273" r:id="rId6"/>
    <p:sldId id="274" r:id="rId7"/>
    <p:sldId id="275" r:id="rId8"/>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4660"/>
  </p:normalViewPr>
  <p:slideViewPr>
    <p:cSldViewPr>
      <p:cViewPr varScale="1">
        <p:scale>
          <a:sx n="69" d="100"/>
          <a:sy n="69" d="100"/>
        </p:scale>
        <p:origin x="60" y="144"/>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7/4/2020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7/4/2020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6</a:t>
            </a:fld>
            <a:endParaRPr lang="en-US"/>
          </a:p>
        </p:txBody>
      </p:sp>
    </p:spTree>
    <p:extLst>
      <p:ext uri="{BB962C8B-B14F-4D97-AF65-F5344CB8AC3E}">
        <p14:creationId xmlns:p14="http://schemas.microsoft.com/office/powerpoint/2010/main" val="2482983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7</a:t>
            </a:fld>
            <a:endParaRPr lang="en-US"/>
          </a:p>
        </p:txBody>
      </p:sp>
    </p:spTree>
    <p:extLst>
      <p:ext uri="{BB962C8B-B14F-4D97-AF65-F5344CB8AC3E}">
        <p14:creationId xmlns:p14="http://schemas.microsoft.com/office/powerpoint/2010/main" val="2348922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654" y="1447801"/>
            <a:ext cx="8823360" cy="3329581"/>
          </a:xfrm>
        </p:spPr>
        <p:txBody>
          <a:bodyPr anchor="b"/>
          <a:lstStyle>
            <a:lvl1pPr>
              <a:defRPr sz="7198"/>
            </a:lvl1pPr>
          </a:lstStyle>
          <a:p>
            <a:r>
              <a:rPr lang="en-US"/>
              <a:t>Click to edit Master title style</a:t>
            </a:r>
            <a:endParaRPr lang="en-US" dirty="0"/>
          </a:p>
        </p:txBody>
      </p:sp>
      <p:sp>
        <p:nvSpPr>
          <p:cNvPr id="3" name="Subtitle 2"/>
          <p:cNvSpPr>
            <a:spLocks noGrp="1"/>
          </p:cNvSpPr>
          <p:nvPr>
            <p:ph type="subTitle" idx="1"/>
          </p:nvPr>
        </p:nvSpPr>
        <p:spPr>
          <a:xfrm>
            <a:off x="1154654" y="4777380"/>
            <a:ext cx="8823360" cy="861420"/>
          </a:xfrm>
        </p:spPr>
        <p:txBody>
          <a:bodyPr anchor="t"/>
          <a:lstStyle>
            <a:lvl1pPr marL="0" indent="0" algn="l">
              <a:buNone/>
              <a:defRPr cap="all">
                <a:solidFill>
                  <a:schemeClr val="bg2">
                    <a:lumMod val="40000"/>
                    <a:lumOff val="6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pPr/>
              <a:t>7/4/2020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380927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6" y="4800587"/>
            <a:ext cx="8823359"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654" y="685800"/>
            <a:ext cx="8823360"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655" y="5367325"/>
            <a:ext cx="8823358" cy="493712"/>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pPr/>
              <a:t>7/4/2020</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1189946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4" y="1447800"/>
            <a:ext cx="8823361" cy="1981200"/>
          </a:xfrm>
        </p:spPr>
        <p:txBody>
          <a:bodyPr/>
          <a:lstStyle>
            <a:lvl1pPr>
              <a:defRPr sz="4799"/>
            </a:lvl1pPr>
          </a:lstStyle>
          <a:p>
            <a:r>
              <a:rPr lang="en-US"/>
              <a:t>Click to edit Master title style</a:t>
            </a:r>
            <a:endParaRPr lang="en-US" dirty="0"/>
          </a:p>
        </p:txBody>
      </p:sp>
      <p:sp>
        <p:nvSpPr>
          <p:cNvPr id="8" name="Text Placeholder 3"/>
          <p:cNvSpPr>
            <a:spLocks noGrp="1"/>
          </p:cNvSpPr>
          <p:nvPr>
            <p:ph type="body" sz="half" idx="2"/>
          </p:nvPr>
        </p:nvSpPr>
        <p:spPr>
          <a:xfrm>
            <a:off x="1154654" y="3657600"/>
            <a:ext cx="8823361" cy="23622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7/4/2020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19677917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391" y="1447800"/>
            <a:ext cx="7997232" cy="2323374"/>
          </a:xfrm>
        </p:spPr>
        <p:txBody>
          <a:bodyPr/>
          <a:lstStyle>
            <a:lvl1pPr>
              <a:defRPr sz="4799"/>
            </a:lvl1pPr>
          </a:lstStyle>
          <a:p>
            <a:r>
              <a:rPr lang="en-US"/>
              <a:t>Click to edit Master title style</a:t>
            </a:r>
            <a:endParaRPr lang="en-US" dirty="0"/>
          </a:p>
        </p:txBody>
      </p:sp>
      <p:sp>
        <p:nvSpPr>
          <p:cNvPr id="11" name="Text Placeholder 3"/>
          <p:cNvSpPr>
            <a:spLocks noGrp="1"/>
          </p:cNvSpPr>
          <p:nvPr>
            <p:ph type="body" sz="half" idx="14"/>
          </p:nvPr>
        </p:nvSpPr>
        <p:spPr>
          <a:xfrm>
            <a:off x="1929898" y="3771174"/>
            <a:ext cx="7277753"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654" y="4350657"/>
            <a:ext cx="8823361" cy="16764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7/4/2020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
        <p:nvSpPr>
          <p:cNvPr id="12" name="TextBox 11"/>
          <p:cNvSpPr txBox="1"/>
          <p:nvPr/>
        </p:nvSpPr>
        <p:spPr>
          <a:xfrm>
            <a:off x="898061" y="971253"/>
            <a:ext cx="80170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196" dirty="0"/>
              <a:t>“</a:t>
            </a:r>
          </a:p>
        </p:txBody>
      </p:sp>
      <p:sp>
        <p:nvSpPr>
          <p:cNvPr id="15" name="TextBox 14"/>
          <p:cNvSpPr txBox="1"/>
          <p:nvPr/>
        </p:nvSpPr>
        <p:spPr>
          <a:xfrm>
            <a:off x="9328060" y="2613787"/>
            <a:ext cx="80170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196" dirty="0"/>
              <a:t>”</a:t>
            </a:r>
          </a:p>
        </p:txBody>
      </p:sp>
    </p:spTree>
    <p:extLst>
      <p:ext uri="{BB962C8B-B14F-4D97-AF65-F5344CB8AC3E}">
        <p14:creationId xmlns:p14="http://schemas.microsoft.com/office/powerpoint/2010/main" val="2992933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653" y="3124201"/>
            <a:ext cx="8823362" cy="1653180"/>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654" y="4777381"/>
            <a:ext cx="8823361" cy="860400"/>
          </a:xfrm>
        </p:spPr>
        <p:txBody>
          <a:bodyPr anchor="t"/>
          <a:lstStyle>
            <a:lvl1pPr marL="0" indent="0" algn="l">
              <a:buNone/>
              <a:defRPr sz="1999" cap="none">
                <a:solidFill>
                  <a:schemeClr val="bg2">
                    <a:lumMod val="40000"/>
                    <a:lumOff val="6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7/4/2020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65428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US"/>
              <a:t>Click to edit Master title style</a:t>
            </a:r>
            <a:endParaRPr lang="en-US" dirty="0"/>
          </a:p>
        </p:txBody>
      </p:sp>
      <p:sp>
        <p:nvSpPr>
          <p:cNvPr id="3" name="Text Placeholder 2"/>
          <p:cNvSpPr>
            <a:spLocks noGrp="1"/>
          </p:cNvSpPr>
          <p:nvPr>
            <p:ph type="body" idx="1"/>
          </p:nvPr>
        </p:nvSpPr>
        <p:spPr>
          <a:xfrm>
            <a:off x="632782" y="1981200"/>
            <a:ext cx="294609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16" name="Text Placeholder 3"/>
          <p:cNvSpPr>
            <a:spLocks noGrp="1"/>
          </p:cNvSpPr>
          <p:nvPr>
            <p:ph type="body" sz="half" idx="15"/>
          </p:nvPr>
        </p:nvSpPr>
        <p:spPr>
          <a:xfrm>
            <a:off x="652293" y="2667000"/>
            <a:ext cx="2926588"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Text Placeholder 4"/>
          <p:cNvSpPr>
            <a:spLocks noGrp="1"/>
          </p:cNvSpPr>
          <p:nvPr>
            <p:ph type="body" sz="quarter" idx="3"/>
          </p:nvPr>
        </p:nvSpPr>
        <p:spPr>
          <a:xfrm>
            <a:off x="3882648" y="1981200"/>
            <a:ext cx="2935476"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19" name="Text Placeholder 3"/>
          <p:cNvSpPr>
            <a:spLocks noGrp="1"/>
          </p:cNvSpPr>
          <p:nvPr>
            <p:ph type="body" sz="half" idx="16"/>
          </p:nvPr>
        </p:nvSpPr>
        <p:spPr>
          <a:xfrm>
            <a:off x="3872097" y="2667000"/>
            <a:ext cx="2946027"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14" name="Text Placeholder 4"/>
          <p:cNvSpPr>
            <a:spLocks noGrp="1"/>
          </p:cNvSpPr>
          <p:nvPr>
            <p:ph type="body" sz="quarter" idx="13"/>
          </p:nvPr>
        </p:nvSpPr>
        <p:spPr>
          <a:xfrm>
            <a:off x="7122845" y="1981200"/>
            <a:ext cx="293134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20" name="Text Placeholder 3"/>
          <p:cNvSpPr>
            <a:spLocks noGrp="1"/>
          </p:cNvSpPr>
          <p:nvPr>
            <p:ph type="body" sz="half" idx="17"/>
          </p:nvPr>
        </p:nvSpPr>
        <p:spPr>
          <a:xfrm>
            <a:off x="7122845" y="2667000"/>
            <a:ext cx="2931349"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cxnSp>
        <p:nvCxnSpPr>
          <p:cNvPr id="17" name="Straight Connector 16"/>
          <p:cNvCxnSpPr/>
          <p:nvPr/>
        </p:nvCxnSpPr>
        <p:spPr>
          <a:xfrm>
            <a:off x="372517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0414"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F33987-6305-4E2A-BF18-EF013ECE927B}" type="datetimeFigureOut">
              <a:rPr lang="en-US" smtClean="0"/>
              <a:pPr/>
              <a:t>7/4/2020</a:t>
            </a:fld>
            <a:endParaRPr lang="en-US" dirty="0"/>
          </a:p>
        </p:txBody>
      </p:sp>
      <p:sp>
        <p:nvSpPr>
          <p:cNvPr id="4"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15831574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US"/>
              <a:t>Click to edit Master title style</a:t>
            </a:r>
            <a:endParaRPr lang="en-US" dirty="0"/>
          </a:p>
        </p:txBody>
      </p:sp>
      <p:sp>
        <p:nvSpPr>
          <p:cNvPr id="3" name="Text Placeholder 2"/>
          <p:cNvSpPr>
            <a:spLocks noGrp="1"/>
          </p:cNvSpPr>
          <p:nvPr>
            <p:ph type="body" idx="1"/>
          </p:nvPr>
        </p:nvSpPr>
        <p:spPr>
          <a:xfrm>
            <a:off x="652293" y="4250949"/>
            <a:ext cx="2939284"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293" y="2209800"/>
            <a:ext cx="293928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293" y="4827212"/>
            <a:ext cx="2939284"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Text Placeholder 4"/>
          <p:cNvSpPr>
            <a:spLocks noGrp="1"/>
          </p:cNvSpPr>
          <p:nvPr>
            <p:ph type="body" sz="quarter" idx="3"/>
          </p:nvPr>
        </p:nvSpPr>
        <p:spPr>
          <a:xfrm>
            <a:off x="3888363" y="4250949"/>
            <a:ext cx="2929762"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8362" y="2209800"/>
            <a:ext cx="292976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7009" y="4827211"/>
            <a:ext cx="293364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14" name="Text Placeholder 4"/>
          <p:cNvSpPr>
            <a:spLocks noGrp="1"/>
          </p:cNvSpPr>
          <p:nvPr>
            <p:ph type="body" sz="quarter" idx="13"/>
          </p:nvPr>
        </p:nvSpPr>
        <p:spPr>
          <a:xfrm>
            <a:off x="7122845" y="4250949"/>
            <a:ext cx="293134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2844" y="2209800"/>
            <a:ext cx="2931349"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2720" y="4827209"/>
            <a:ext cx="293523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cxnSp>
        <p:nvCxnSpPr>
          <p:cNvPr id="19" name="Straight Connector 18"/>
          <p:cNvCxnSpPr/>
          <p:nvPr/>
        </p:nvCxnSpPr>
        <p:spPr>
          <a:xfrm>
            <a:off x="372517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0414"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F33987-6305-4E2A-BF18-EF013ECE927B}" type="datetimeFigureOut">
              <a:rPr lang="en-US" smtClean="0"/>
              <a:pPr/>
              <a:t>7/4/2020</a:t>
            </a:fld>
            <a:endParaRPr lang="en-US" dirty="0"/>
          </a:p>
        </p:txBody>
      </p:sp>
      <p:sp>
        <p:nvSpPr>
          <p:cNvPr id="4"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465808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7/4/2020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25313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2050" y="430214"/>
            <a:ext cx="1752145"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294" y="887414"/>
            <a:ext cx="7421216"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7/4/2020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942352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DF33987-6305-4E2A-BF18-EF013ECE927B}" type="datetimeFigureOut">
              <a:rPr lang="en-US" smtClean="0"/>
              <a:t>7/4/2020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370699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656" y="2861734"/>
            <a:ext cx="8823359" cy="1915647"/>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654" y="4777381"/>
            <a:ext cx="8823360" cy="860400"/>
          </a:xfrm>
        </p:spPr>
        <p:txBody>
          <a:bodyPr anchor="t"/>
          <a:lstStyle>
            <a:lvl1pPr marL="0" indent="0" algn="l">
              <a:buNone/>
              <a:defRPr sz="1999" cap="all">
                <a:solidFill>
                  <a:schemeClr val="bg2">
                    <a:lumMod val="40000"/>
                    <a:lumOff val="6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t>7/4/2020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802723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025" y="2060576"/>
            <a:ext cx="4395194" cy="4195763"/>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3021" y="2056093"/>
            <a:ext cx="4395196" cy="4200245"/>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F33987-6305-4E2A-BF18-EF013ECE927B}" type="datetimeFigureOut">
              <a:rPr lang="en-US" smtClean="0"/>
              <a:t>7/4/2020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21528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026" y="1905000"/>
            <a:ext cx="4395193"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1103025"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3023" y="1905000"/>
            <a:ext cx="4395194"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5653023"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F33987-6305-4E2A-BF18-EF013ECE927B}" type="datetimeFigureOut">
              <a:rPr lang="en-US" smtClean="0"/>
              <a:t>7/4/2020</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083213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DF33987-6305-4E2A-BF18-EF013ECE927B}" type="datetimeFigureOut">
              <a:rPr lang="en-US" smtClean="0"/>
              <a:t>7/4/2020</a:t>
            </a:fld>
            <a:endParaRPr lang="en-US"/>
          </a:p>
        </p:txBody>
      </p:sp>
      <p:sp>
        <p:nvSpPr>
          <p:cNvPr id="5" name="Footer Placeholder 3"/>
          <p:cNvSpPr>
            <a:spLocks noGrp="1"/>
          </p:cNvSpPr>
          <p:nvPr>
            <p:ph type="ftr" sz="quarter" idx="11"/>
          </p:nvPr>
        </p:nvSpPr>
        <p:spPr/>
        <p:txBody>
          <a:bodyPr/>
          <a:lstStyle/>
          <a:p>
            <a:r>
              <a:rPr lang="en-US"/>
              <a:t>Add a footer</a:t>
            </a:r>
            <a:endParaRPr lang="en-US" dirty="0"/>
          </a:p>
        </p:txBody>
      </p:sp>
      <p:sp>
        <p:nvSpPr>
          <p:cNvPr id="6"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659386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DF33987-6305-4E2A-BF18-EF013ECE927B}" type="datetimeFigureOut">
              <a:rPr lang="en-US" smtClean="0"/>
              <a:t>7/4/2020</a:t>
            </a:fld>
            <a:endParaRPr lang="en-US"/>
          </a:p>
        </p:txBody>
      </p:sp>
      <p:sp>
        <p:nvSpPr>
          <p:cNvPr id="5" name="Footer Placeholder 2"/>
          <p:cNvSpPr>
            <a:spLocks noGrp="1"/>
          </p:cNvSpPr>
          <p:nvPr>
            <p:ph type="ftr" sz="quarter" idx="11"/>
          </p:nvPr>
        </p:nvSpPr>
        <p:spPr/>
        <p:txBody>
          <a:bodyPr/>
          <a:lstStyle/>
          <a:p>
            <a:r>
              <a:rPr lang="en-US"/>
              <a:t>Add a footer</a:t>
            </a:r>
            <a:endParaRPr lang="en-US" dirty="0"/>
          </a:p>
        </p:txBody>
      </p:sp>
      <p:sp>
        <p:nvSpPr>
          <p:cNvPr id="6"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392566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2" y="1447800"/>
            <a:ext cx="3400178" cy="1447800"/>
          </a:xfrm>
        </p:spPr>
        <p:txBody>
          <a:bodyPr anchor="b"/>
          <a:lstStyle>
            <a:lvl1pPr algn="l">
              <a:defRPr sz="2399" b="0"/>
            </a:lvl1pPr>
          </a:lstStyle>
          <a:p>
            <a:r>
              <a:rPr lang="en-US"/>
              <a:t>Click to edit Master title style</a:t>
            </a:r>
            <a:endParaRPr lang="en-US" dirty="0"/>
          </a:p>
        </p:txBody>
      </p:sp>
      <p:sp>
        <p:nvSpPr>
          <p:cNvPr id="3" name="Content Placeholder 2"/>
          <p:cNvSpPr>
            <a:spLocks noGrp="1"/>
          </p:cNvSpPr>
          <p:nvPr>
            <p:ph idx="1"/>
          </p:nvPr>
        </p:nvSpPr>
        <p:spPr>
          <a:xfrm>
            <a:off x="4783370" y="1447800"/>
            <a:ext cx="5194644" cy="4572000"/>
          </a:xfrm>
        </p:spPr>
        <p:txBody>
          <a:bodyPr anchor="ctr">
            <a:normAutofit/>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653" y="3129281"/>
            <a:ext cx="3400177" cy="2895599"/>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EDF33987-6305-4E2A-BF18-EF013ECE927B}" type="datetimeFigureOut">
              <a:rPr lang="en-US" smtClean="0"/>
              <a:t>7/4/2020</a:t>
            </a:fld>
            <a:endParaRPr lang="en-US"/>
          </a:p>
        </p:txBody>
      </p:sp>
      <p:sp>
        <p:nvSpPr>
          <p:cNvPr id="5" name="Footer Placeholder 5"/>
          <p:cNvSpPr>
            <a:spLocks noGrp="1"/>
          </p:cNvSpPr>
          <p:nvPr>
            <p:ph type="ftr" sz="quarter" idx="11"/>
          </p:nvPr>
        </p:nvSpPr>
        <p:spPr/>
        <p:txBody>
          <a:bodyPr/>
          <a:lstStyle/>
          <a:p>
            <a:r>
              <a:rPr lang="en-US"/>
              <a:t>Add a footer</a:t>
            </a:r>
            <a:endParaRPr lang="en-US" dirty="0"/>
          </a:p>
        </p:txBody>
      </p:sp>
      <p:sp>
        <p:nvSpPr>
          <p:cNvPr id="6"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197517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606" y="1854192"/>
            <a:ext cx="5091580" cy="1574808"/>
          </a:xfrm>
        </p:spPr>
        <p:txBody>
          <a:bodyPr anchor="b">
            <a:normAutofit/>
          </a:bodyPr>
          <a:lstStyle>
            <a:lvl1pPr algn="l">
              <a:defRPr sz="35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7736" y="1143000"/>
            <a:ext cx="3199567"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654" y="3657600"/>
            <a:ext cx="5083655" cy="1371600"/>
          </a:xfrm>
        </p:spPr>
        <p:txBody>
          <a:bodyPr>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t>7/4/2020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47769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6"/>
            <a:ext cx="4035961"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8"/>
            <a:ext cx="1522016" cy="2365453"/>
          </a:xfrm>
          <a:prstGeom prst="rect">
            <a:avLst/>
          </a:prstGeom>
        </p:spPr>
      </p:pic>
      <p:sp>
        <p:nvSpPr>
          <p:cNvPr id="16" name="Oval 15"/>
          <p:cNvSpPr/>
          <p:nvPr/>
        </p:nvSpPr>
        <p:spPr>
          <a:xfrm>
            <a:off x="8606770" y="1676400"/>
            <a:ext cx="2818666"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7330" y="1"/>
            <a:ext cx="1602969"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3637" y="6096000"/>
            <a:ext cx="993475" cy="762000"/>
          </a:xfrm>
          <a:prstGeom prst="rect">
            <a:avLst/>
          </a:prstGeom>
        </p:spPr>
      </p:pic>
      <p:sp>
        <p:nvSpPr>
          <p:cNvPr id="14" name="Rectangle 13"/>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5943" y="452718"/>
            <a:ext cx="9402274"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025" y="2052919"/>
            <a:ext cx="894421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2866" y="1790741"/>
            <a:ext cx="990599" cy="304720"/>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DF33987-6305-4E2A-BF18-EF013ECE927B}" type="datetimeFigureOut">
              <a:rPr lang="en-US" smtClean="0"/>
              <a:pPr/>
              <a:t>7/4/2020</a:t>
            </a:fld>
            <a:endParaRPr lang="en-US" dirty="0"/>
          </a:p>
        </p:txBody>
      </p:sp>
      <p:sp>
        <p:nvSpPr>
          <p:cNvPr id="5" name="Footer Placeholder 4"/>
          <p:cNvSpPr>
            <a:spLocks noGrp="1"/>
          </p:cNvSpPr>
          <p:nvPr>
            <p:ph type="ftr" sz="quarter" idx="3"/>
          </p:nvPr>
        </p:nvSpPr>
        <p:spPr>
          <a:xfrm rot="5400000">
            <a:off x="8948740" y="3225337"/>
            <a:ext cx="3859795" cy="304722"/>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bwMode="gray">
          <a:xfrm>
            <a:off x="10349844" y="295730"/>
            <a:ext cx="837981" cy="767687"/>
          </a:xfrm>
          <a:prstGeom prst="rect">
            <a:avLst/>
          </a:prstGeom>
        </p:spPr>
        <p:txBody>
          <a:bodyPr vert="horz" lIns="91440" tIns="45720" rIns="91440" bIns="45720" rtlCol="0" anchor="b"/>
          <a:lstStyle>
            <a:lvl1pPr algn="ctr">
              <a:defRPr sz="2799" b="0" i="0">
                <a:solidFill>
                  <a:schemeClr val="tx1">
                    <a:tint val="75000"/>
                  </a:schemeClr>
                </a:solidFill>
              </a:defRPr>
            </a:lvl1pPr>
          </a:lstStyle>
          <a:p>
            <a:fld id="{F36C87F6-986D-49E6-AF40-1B3A1EE8064D}" type="slidenum">
              <a:rPr lang="en-US" smtClean="0"/>
              <a:pPr/>
              <a:t>‹#›</a:t>
            </a:fld>
            <a:endParaRPr lang="en-US"/>
          </a:p>
        </p:txBody>
      </p:sp>
      <p:sp>
        <p:nvSpPr>
          <p:cNvPr id="13" name="Rectangle 12">
            <a:extLst>
              <a:ext uri="{FF2B5EF4-FFF2-40B4-BE49-F238E27FC236}">
                <a16:creationId xmlns:a16="http://schemas.microsoft.com/office/drawing/2014/main" id="{6B002D73-8E14-48F8-B337-3D2FB27013A5}"/>
              </a:ext>
            </a:extLst>
          </p:cNvPr>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Tree>
    <p:extLst>
      <p:ext uri="{BB962C8B-B14F-4D97-AF65-F5344CB8AC3E}">
        <p14:creationId xmlns:p14="http://schemas.microsoft.com/office/powerpoint/2010/main" val="2991190719"/>
      </p:ext>
    </p:extLst>
  </p:cSld>
  <p:clrMap bg1="dk1" tx1="lt1" bg2="dk2" tx2="lt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 id="214748387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419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bg2">
            <a:lumMod val="40000"/>
            <a:lumOff val="60000"/>
          </a:schemeClr>
        </a:buClr>
        <a:buSzPct val="80000"/>
        <a:buFont typeface="Wingdings 3" charset="2"/>
        <a:buChar char=""/>
        <a:defRPr sz="1999" b="0" i="0" kern="1200">
          <a:solidFill>
            <a:schemeClr val="tx1"/>
          </a:solidFill>
          <a:latin typeface="+mj-lt"/>
          <a:ea typeface="+mj-ea"/>
          <a:cs typeface="+mj-cs"/>
        </a:defRPr>
      </a:lvl1pPr>
      <a:lvl2pPr marL="742727" indent="-285664" algn="l" defTabSz="457063" rtl="0" eaLnBrk="1" latinLnBrk="0" hangingPunct="1">
        <a:spcBef>
          <a:spcPts val="1000"/>
        </a:spcBef>
        <a:spcAft>
          <a:spcPts val="0"/>
        </a:spcAft>
        <a:buClr>
          <a:schemeClr val="bg2">
            <a:lumMod val="40000"/>
            <a:lumOff val="60000"/>
          </a:schemeClr>
        </a:buClr>
        <a:buSzPct val="80000"/>
        <a:buFont typeface="Wingdings 3" charset="2"/>
        <a:buChar char=""/>
        <a:defRPr sz="1799" b="0" i="0" kern="1200">
          <a:solidFill>
            <a:schemeClr val="tx1"/>
          </a:solidFill>
          <a:latin typeface="+mj-lt"/>
          <a:ea typeface="+mj-ea"/>
          <a:cs typeface="+mj-cs"/>
        </a:defRPr>
      </a:lvl2pPr>
      <a:lvl3pPr marL="1142657"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599720"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6783"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24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090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7971"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5034"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hyperlink" Target="https://cocl.us/new_york_dataset" TargetMode="External"/><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cocl.us/new_york_dataset%22" TargetMode="External"/><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48574" y="0"/>
            <a:ext cx="559327"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4" y="0"/>
            <a:ext cx="9697932"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5" name="Subtitle 4"/>
          <p:cNvSpPr>
            <a:spLocks noGrp="1"/>
          </p:cNvSpPr>
          <p:nvPr>
            <p:ph type="subTitle" idx="1"/>
          </p:nvPr>
        </p:nvSpPr>
        <p:spPr>
          <a:xfrm>
            <a:off x="1154654" y="4777380"/>
            <a:ext cx="6973094" cy="861420"/>
          </a:xfrm>
        </p:spPr>
        <p:txBody>
          <a:bodyPr>
            <a:normAutofit/>
          </a:bodyPr>
          <a:lstStyle/>
          <a:p>
            <a:r>
              <a:rPr lang="en-US">
                <a:solidFill>
                  <a:schemeClr val="tx1">
                    <a:lumMod val="85000"/>
                    <a:lumOff val="15000"/>
                  </a:schemeClr>
                </a:solidFill>
              </a:rPr>
              <a:t>By,</a:t>
            </a:r>
          </a:p>
          <a:p>
            <a:r>
              <a:rPr lang="en-US">
                <a:solidFill>
                  <a:schemeClr val="tx1">
                    <a:lumMod val="85000"/>
                    <a:lumOff val="15000"/>
                  </a:schemeClr>
                </a:solidFill>
              </a:rPr>
              <a:t>Bhavin Gandhi</a:t>
            </a:r>
          </a:p>
        </p:txBody>
      </p:sp>
      <p:sp>
        <p:nvSpPr>
          <p:cNvPr id="4" name="Title 3"/>
          <p:cNvSpPr>
            <a:spLocks noGrp="1"/>
          </p:cNvSpPr>
          <p:nvPr>
            <p:ph type="ctrTitle"/>
          </p:nvPr>
        </p:nvSpPr>
        <p:spPr>
          <a:xfrm>
            <a:off x="1154654" y="1447800"/>
            <a:ext cx="6973098" cy="3329581"/>
          </a:xfrm>
        </p:spPr>
        <p:txBody>
          <a:bodyPr>
            <a:normAutofit/>
          </a:bodyPr>
          <a:lstStyle/>
          <a:p>
            <a:pPr>
              <a:lnSpc>
                <a:spcPct val="90000"/>
              </a:lnSpc>
            </a:pPr>
            <a:r>
              <a:rPr lang="en-IN" sz="6100" b="1"/>
              <a:t>The Battle of Neighbourhoods</a:t>
            </a:r>
            <a:endParaRPr lang="en-US" sz="6100"/>
          </a:p>
        </p:txBody>
      </p:sp>
      <p:sp>
        <p:nvSpPr>
          <p:cNvPr id="16" name="Rectangle 15">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5093" y="0"/>
            <a:ext cx="685622"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8708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3427" y="0"/>
            <a:ext cx="559326"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989612"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5093" y="0"/>
            <a:ext cx="685622"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Title 2"/>
          <p:cNvSpPr>
            <a:spLocks noGrp="1"/>
          </p:cNvSpPr>
          <p:nvPr>
            <p:ph type="title"/>
          </p:nvPr>
        </p:nvSpPr>
        <p:spPr>
          <a:xfrm>
            <a:off x="652972" y="1645920"/>
            <a:ext cx="3521962" cy="4470821"/>
          </a:xfrm>
        </p:spPr>
        <p:txBody>
          <a:bodyPr>
            <a:normAutofit/>
          </a:bodyPr>
          <a:lstStyle/>
          <a:p>
            <a:pPr algn="r"/>
            <a:r>
              <a:rPr lang="en-IN" b="1">
                <a:solidFill>
                  <a:schemeClr val="bg2"/>
                </a:solidFill>
              </a:rPr>
              <a:t>Introduction: </a:t>
            </a:r>
            <a:endParaRPr lang="en-IN">
              <a:solidFill>
                <a:schemeClr val="bg2"/>
              </a:solidFill>
            </a:endParaRPr>
          </a:p>
        </p:txBody>
      </p:sp>
      <p:sp>
        <p:nvSpPr>
          <p:cNvPr id="2" name="Content Placeholder 1"/>
          <p:cNvSpPr>
            <a:spLocks noGrp="1"/>
          </p:cNvSpPr>
          <p:nvPr>
            <p:ph idx="1"/>
          </p:nvPr>
        </p:nvSpPr>
        <p:spPr>
          <a:xfrm>
            <a:off x="5202753" y="1645920"/>
            <a:ext cx="6267802" cy="4470821"/>
          </a:xfrm>
        </p:spPr>
        <p:txBody>
          <a:bodyPr>
            <a:normAutofit/>
          </a:bodyPr>
          <a:lstStyle/>
          <a:p>
            <a:r>
              <a:rPr lang="en-IN" dirty="0"/>
              <a:t>New York is the largest city in the United states with a lot of immigration. The population of New York city was close to 8.5 million in 2014. The large portion of these immigrants includes Chinese, Indians and French.  This is a hypothetic project to identify the potential clusters of area having Indian restaurants to determine which areas would be better to open new Indian restaurants. </a:t>
            </a:r>
            <a:endParaRPr lang="en-IN"/>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5960" cy="4188315"/>
          </a:xfrm>
          <a:prstGeom prst="rect">
            <a:avLst/>
          </a:prstGeom>
        </p:spPr>
      </p:pic>
      <p:pic>
        <p:nvPicPr>
          <p:cNvPr id="10" name="Picture 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015" cy="2365453"/>
          </a:xfrm>
          <a:prstGeom prst="rect">
            <a:avLst/>
          </a:prstGeom>
        </p:spPr>
      </p:pic>
      <p:sp>
        <p:nvSpPr>
          <p:cNvPr id="12" name="Oval 1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770" y="1676400"/>
            <a:ext cx="2818665"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7328" y="0"/>
            <a:ext cx="1602970" cy="1141407"/>
          </a:xfrm>
          <a:prstGeom prst="rect">
            <a:avLst/>
          </a:prstGeom>
        </p:spPr>
      </p:pic>
      <p:pic>
        <p:nvPicPr>
          <p:cNvPr id="16" name="Picture 1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3636" y="6096000"/>
            <a:ext cx="993476" cy="762000"/>
          </a:xfrm>
          <a:prstGeom prst="rect">
            <a:avLst/>
          </a:prstGeom>
        </p:spPr>
      </p:pic>
      <p:sp>
        <p:nvSpPr>
          <p:cNvPr id="18" name="Rectangle 1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5093" y="0"/>
            <a:ext cx="685622"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2"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3427" y="0"/>
            <a:ext cx="559326"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4" name="Freeform: Shape 23">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989612"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5093" y="0"/>
            <a:ext cx="685622"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Title 2"/>
          <p:cNvSpPr>
            <a:spLocks noGrp="1"/>
          </p:cNvSpPr>
          <p:nvPr>
            <p:ph type="title"/>
          </p:nvPr>
        </p:nvSpPr>
        <p:spPr>
          <a:xfrm>
            <a:off x="652972" y="1645920"/>
            <a:ext cx="3521962" cy="4470821"/>
          </a:xfrm>
        </p:spPr>
        <p:txBody>
          <a:bodyPr vert="horz" lIns="91440" tIns="45720" rIns="91440" bIns="45720" rtlCol="0" anchor="t">
            <a:normAutofit/>
          </a:bodyPr>
          <a:lstStyle/>
          <a:p>
            <a:pPr algn="r" defTabSz="457200"/>
            <a:r>
              <a:rPr lang="en-US" sz="4200" b="0" i="0" kern="1200">
                <a:solidFill>
                  <a:schemeClr val="bg2"/>
                </a:solidFill>
                <a:latin typeface="+mj-lt"/>
                <a:ea typeface="+mj-ea"/>
                <a:cs typeface="+mj-cs"/>
              </a:rPr>
              <a:t>Problem:</a:t>
            </a:r>
          </a:p>
        </p:txBody>
      </p:sp>
      <p:sp>
        <p:nvSpPr>
          <p:cNvPr id="2" name="Content Placeholder 1"/>
          <p:cNvSpPr>
            <a:spLocks noGrp="1"/>
          </p:cNvSpPr>
          <p:nvPr>
            <p:ph sz="half" idx="1"/>
          </p:nvPr>
        </p:nvSpPr>
        <p:spPr>
          <a:xfrm>
            <a:off x="5202753" y="1645920"/>
            <a:ext cx="6267802" cy="4470821"/>
          </a:xfrm>
        </p:spPr>
        <p:txBody>
          <a:bodyPr vert="horz" lIns="91440" tIns="45720" rIns="91440" bIns="45720" rtlCol="0">
            <a:normAutofit/>
          </a:bodyPr>
          <a:lstStyle/>
          <a:p>
            <a:pPr lvl="0" defTabSz="457200"/>
            <a:r>
              <a:rPr lang="en-US" dirty="0"/>
              <a:t>Identify and visualize all major </a:t>
            </a:r>
            <a:r>
              <a:rPr lang="en-US" dirty="0" err="1"/>
              <a:t>neighbourhoods</a:t>
            </a:r>
            <a:r>
              <a:rPr lang="en-US" dirty="0"/>
              <a:t> of New York City having great Indian restaurants. </a:t>
            </a:r>
          </a:p>
          <a:p>
            <a:pPr lvl="0" defTabSz="457200"/>
            <a:r>
              <a:rPr lang="en-US" dirty="0"/>
              <a:t>To determine the best location in New York city for Indian restaurant.</a:t>
            </a:r>
          </a:p>
          <a:p>
            <a:pPr lvl="0" defTabSz="457200"/>
            <a:r>
              <a:rPr lang="en-US" dirty="0"/>
              <a:t>Areas having potential to have Indian restaurant.</a:t>
            </a:r>
          </a:p>
          <a:p>
            <a:pPr lvl="0" defTabSz="457200"/>
            <a:r>
              <a:rPr lang="en-US" dirty="0"/>
              <a:t>The areas which are having less or no Indian restaurant</a:t>
            </a:r>
          </a:p>
          <a:p>
            <a:pPr lvl="0" defTabSz="457200"/>
            <a:r>
              <a:rPr lang="en-US" dirty="0"/>
              <a:t>The best place in New York for Indian cuisine. </a:t>
            </a:r>
          </a:p>
          <a:p>
            <a:pPr lvl="0" defTabSz="457200"/>
            <a:r>
              <a:rPr lang="en-US" dirty="0"/>
              <a:t>Preferred area for the opening of Indian restaurant.</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5960" cy="4188315"/>
          </a:xfrm>
          <a:prstGeom prst="rect">
            <a:avLst/>
          </a:prstGeom>
        </p:spPr>
      </p:pic>
      <p:pic>
        <p:nvPicPr>
          <p:cNvPr id="11" name="Picture 10">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015" cy="2365453"/>
          </a:xfrm>
          <a:prstGeom prst="rect">
            <a:avLst/>
          </a:prstGeom>
        </p:spPr>
      </p:pic>
      <p:sp>
        <p:nvSpPr>
          <p:cNvPr id="13" name="Oval 12">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770" y="1676400"/>
            <a:ext cx="2818665"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7328" y="0"/>
            <a:ext cx="1602970" cy="1141407"/>
          </a:xfrm>
          <a:prstGeom prst="rect">
            <a:avLst/>
          </a:prstGeom>
        </p:spPr>
      </p:pic>
      <p:pic>
        <p:nvPicPr>
          <p:cNvPr id="17" name="Picture 16">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3636" y="6096000"/>
            <a:ext cx="993476" cy="762000"/>
          </a:xfrm>
          <a:prstGeom prst="rect">
            <a:avLst/>
          </a:prstGeom>
        </p:spPr>
      </p:pic>
      <p:sp>
        <p:nvSpPr>
          <p:cNvPr id="19" name="Rectangle 18">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5093" y="0"/>
            <a:ext cx="685622"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3427" y="0"/>
            <a:ext cx="559326"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5" name="Freeform: Shape 24">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989612"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5093" y="0"/>
            <a:ext cx="685622"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itle 3"/>
          <p:cNvSpPr>
            <a:spLocks noGrp="1"/>
          </p:cNvSpPr>
          <p:nvPr>
            <p:ph type="title"/>
          </p:nvPr>
        </p:nvSpPr>
        <p:spPr>
          <a:xfrm>
            <a:off x="652972" y="1645920"/>
            <a:ext cx="3521962" cy="4470821"/>
          </a:xfrm>
        </p:spPr>
        <p:txBody>
          <a:bodyPr vert="horz" lIns="91440" tIns="45720" rIns="91440" bIns="45720" rtlCol="0" anchor="t">
            <a:normAutofit/>
          </a:bodyPr>
          <a:lstStyle/>
          <a:p>
            <a:pPr algn="r" defTabSz="457200"/>
            <a:r>
              <a:rPr lang="en-US" sz="4200" b="0" i="0" kern="1200">
                <a:solidFill>
                  <a:schemeClr val="bg2"/>
                </a:solidFill>
                <a:latin typeface="+mj-lt"/>
                <a:ea typeface="+mj-ea"/>
                <a:cs typeface="+mj-cs"/>
              </a:rPr>
              <a:t>Data Section:</a:t>
            </a:r>
          </a:p>
        </p:txBody>
      </p:sp>
      <p:sp>
        <p:nvSpPr>
          <p:cNvPr id="3" name="Text Placeholder 2"/>
          <p:cNvSpPr>
            <a:spLocks noGrp="1"/>
          </p:cNvSpPr>
          <p:nvPr>
            <p:ph sz="half" idx="1"/>
          </p:nvPr>
        </p:nvSpPr>
        <p:spPr>
          <a:xfrm>
            <a:off x="5202753" y="1645920"/>
            <a:ext cx="6267802" cy="4470821"/>
          </a:xfrm>
        </p:spPr>
        <p:txBody>
          <a:bodyPr vert="horz" lIns="91440" tIns="45720" rIns="91440" bIns="45720" rtlCol="0">
            <a:normAutofit lnSpcReduction="10000"/>
          </a:bodyPr>
          <a:lstStyle/>
          <a:p>
            <a:pPr marL="45720" indent="0" defTabSz="457200">
              <a:lnSpc>
                <a:spcPct val="90000"/>
              </a:lnSpc>
            </a:pPr>
            <a:r>
              <a:rPr lang="en-US" sz="1400"/>
              <a:t>For this project we need the following data:</a:t>
            </a:r>
          </a:p>
          <a:p>
            <a:pPr marL="502920" indent="-457200" defTabSz="457200">
              <a:lnSpc>
                <a:spcPct val="90000"/>
              </a:lnSpc>
            </a:pPr>
            <a:r>
              <a:rPr lang="en-US" sz="1400"/>
              <a:t>New York City data that contains list Boroughs, Neighbourhoods along with their latitude and longitude.</a:t>
            </a:r>
          </a:p>
          <a:p>
            <a:pPr lvl="1" defTabSz="457200">
              <a:lnSpc>
                <a:spcPct val="90000"/>
              </a:lnSpc>
            </a:pPr>
            <a:r>
              <a:rPr lang="en-US" sz="1400"/>
              <a:t>Data source : </a:t>
            </a:r>
            <a:r>
              <a:rPr lang="en-US" sz="1400">
                <a:hlinkClick r:id="rId8"/>
              </a:rPr>
              <a:t>https://cocl.us/new_york_dataset</a:t>
            </a:r>
            <a:endParaRPr lang="en-US" sz="1400"/>
          </a:p>
          <a:p>
            <a:pPr lvl="1" defTabSz="457200">
              <a:lnSpc>
                <a:spcPct val="90000"/>
              </a:lnSpc>
            </a:pPr>
            <a:r>
              <a:rPr lang="en-US" sz="1400"/>
              <a:t>Description: This data set contains the required information. And we will use this data set to explore various neighbourhoods of New York City.</a:t>
            </a:r>
          </a:p>
          <a:p>
            <a:pPr marL="502920" indent="-457200" defTabSz="457200">
              <a:lnSpc>
                <a:spcPct val="90000"/>
              </a:lnSpc>
            </a:pPr>
            <a:r>
              <a:rPr lang="en-US" sz="1400"/>
              <a:t>Indian restaurants in each neighbourhood of New York City.</a:t>
            </a:r>
          </a:p>
          <a:p>
            <a:pPr lvl="1" defTabSz="457200">
              <a:lnSpc>
                <a:spcPct val="90000"/>
              </a:lnSpc>
            </a:pPr>
            <a:r>
              <a:rPr lang="en-US" sz="1400"/>
              <a:t>Data source : Foursquare API</a:t>
            </a:r>
          </a:p>
          <a:p>
            <a:pPr lvl="1" defTabSz="457200">
              <a:lnSpc>
                <a:spcPct val="90000"/>
              </a:lnSpc>
            </a:pPr>
            <a:r>
              <a:rPr lang="en-US" sz="1400"/>
              <a:t>Description: By using this API we will get all the venues in each neighbourhood. We can filter these venues to get only Indian restaurants.</a:t>
            </a:r>
          </a:p>
          <a:p>
            <a:pPr marL="502920" indent="-457200" defTabSz="457200">
              <a:lnSpc>
                <a:spcPct val="90000"/>
              </a:lnSpc>
            </a:pPr>
            <a:r>
              <a:rPr lang="en-US" sz="1400"/>
              <a:t>GeoSpace data</a:t>
            </a:r>
          </a:p>
          <a:p>
            <a:pPr lvl="1" defTabSz="457200">
              <a:lnSpc>
                <a:spcPct val="90000"/>
              </a:lnSpc>
            </a:pPr>
            <a:r>
              <a:rPr lang="en-US" sz="1400"/>
              <a:t>Data source : </a:t>
            </a:r>
            <a:r>
              <a:rPr lang="en-US" sz="1400" u="sng">
                <a:hlinkClick r:id="rId9"/>
              </a:rPr>
              <a:t>https://data.cityofnewyork.us/City-Government/Borough-Boundaries/tqmj-j8zm</a:t>
            </a:r>
            <a:endParaRPr lang="en-US" sz="1400"/>
          </a:p>
          <a:p>
            <a:pPr lvl="1" defTabSz="457200">
              <a:lnSpc>
                <a:spcPct val="90000"/>
              </a:lnSpc>
            </a:pPr>
            <a:r>
              <a:rPr lang="en-US" sz="140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5960" cy="4188315"/>
          </a:xfrm>
          <a:prstGeom prst="rect">
            <a:avLst/>
          </a:prstGeom>
        </p:spPr>
      </p:pic>
      <p:pic>
        <p:nvPicPr>
          <p:cNvPr id="13" name="Picture 12">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015" cy="2365453"/>
          </a:xfrm>
          <a:prstGeom prst="rect">
            <a:avLst/>
          </a:prstGeom>
        </p:spPr>
      </p:pic>
      <p:sp>
        <p:nvSpPr>
          <p:cNvPr id="15" name="Oval 14">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770" y="1676400"/>
            <a:ext cx="2818665"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7328" y="0"/>
            <a:ext cx="1602970" cy="1141407"/>
          </a:xfrm>
          <a:prstGeom prst="rect">
            <a:avLst/>
          </a:prstGeom>
        </p:spPr>
      </p:pic>
      <p:pic>
        <p:nvPicPr>
          <p:cNvPr id="19" name="Picture 18">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3636" y="6096000"/>
            <a:ext cx="993476" cy="762000"/>
          </a:xfrm>
          <a:prstGeom prst="rect">
            <a:avLst/>
          </a:prstGeom>
        </p:spPr>
      </p:pic>
      <p:sp>
        <p:nvSpPr>
          <p:cNvPr id="21" name="Rectangle 20">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5093" y="0"/>
            <a:ext cx="685622"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3" name="Rectangle 22">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5"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3427" y="0"/>
            <a:ext cx="559326"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7" name="Freeform: Shape 26">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989612"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5093" y="0"/>
            <a:ext cx="685622"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Title 4"/>
          <p:cNvSpPr>
            <a:spLocks noGrp="1"/>
          </p:cNvSpPr>
          <p:nvPr>
            <p:ph type="title"/>
          </p:nvPr>
        </p:nvSpPr>
        <p:spPr>
          <a:xfrm>
            <a:off x="652972" y="1645920"/>
            <a:ext cx="3521962" cy="4470821"/>
          </a:xfrm>
        </p:spPr>
        <p:txBody>
          <a:bodyPr vert="horz" lIns="91440" tIns="45720" rIns="91440" bIns="45720" rtlCol="0" anchor="t">
            <a:normAutofit/>
          </a:bodyPr>
          <a:lstStyle/>
          <a:p>
            <a:pPr algn="r" defTabSz="457200"/>
            <a:r>
              <a:rPr lang="en-US" sz="3600" b="0" i="0" kern="1200">
                <a:solidFill>
                  <a:schemeClr val="bg2"/>
                </a:solidFill>
                <a:latin typeface="+mj-lt"/>
                <a:ea typeface="+mj-ea"/>
                <a:cs typeface="+mj-cs"/>
              </a:rPr>
              <a:t>Methodology:</a:t>
            </a:r>
          </a:p>
        </p:txBody>
      </p:sp>
      <p:sp>
        <p:nvSpPr>
          <p:cNvPr id="6" name="Content Placeholder 5"/>
          <p:cNvSpPr>
            <a:spLocks noGrp="1"/>
          </p:cNvSpPr>
          <p:nvPr>
            <p:ph sz="half" idx="1"/>
          </p:nvPr>
        </p:nvSpPr>
        <p:spPr>
          <a:xfrm>
            <a:off x="5202753" y="1645920"/>
            <a:ext cx="6267802" cy="4470821"/>
          </a:xfrm>
        </p:spPr>
        <p:txBody>
          <a:bodyPr vert="horz" lIns="91440" tIns="45720" rIns="91440" bIns="45720" rtlCol="0">
            <a:normAutofit/>
          </a:bodyPr>
          <a:lstStyle/>
          <a:p>
            <a:pPr marL="502920" lvl="0" indent="-457200" defTabSz="457200">
              <a:lnSpc>
                <a:spcPct val="90000"/>
              </a:lnSpc>
            </a:pPr>
            <a:r>
              <a:rPr lang="en-US" sz="1400" dirty="0"/>
              <a:t>We begin by collecting the New York city data from the following link "</a:t>
            </a:r>
            <a:r>
              <a:rPr lang="en-US" sz="1400" dirty="0">
                <a:hlinkClick r:id="rId8"/>
              </a:rPr>
              <a:t>https://cocl.us/</a:t>
            </a:r>
            <a:r>
              <a:rPr lang="en-US" sz="1400">
                <a:hlinkClick r:id="rId8"/>
              </a:rPr>
              <a:t>new_york_dataset</a:t>
            </a:r>
            <a:r>
              <a:rPr lang="en-US" sz="1400" dirty="0">
                <a:hlinkClick r:id="rId8"/>
              </a:rPr>
              <a:t>“</a:t>
            </a:r>
            <a:endParaRPr lang="en-US" sz="1400" dirty="0"/>
          </a:p>
          <a:p>
            <a:pPr marL="502920" lvl="0" indent="-457200" defTabSz="457200">
              <a:lnSpc>
                <a:spcPct val="90000"/>
              </a:lnSpc>
            </a:pPr>
            <a:r>
              <a:rPr lang="en-US" sz="1400" dirty="0"/>
              <a:t>We will find all venues for each </a:t>
            </a:r>
            <a:r>
              <a:rPr lang="en-US" sz="1400"/>
              <a:t>neighbourhood</a:t>
            </a:r>
            <a:r>
              <a:rPr lang="en-US" sz="1400" dirty="0"/>
              <a:t> using Foursquare API.</a:t>
            </a:r>
          </a:p>
          <a:p>
            <a:pPr marL="502920" lvl="0" indent="-457200" defTabSz="457200">
              <a:lnSpc>
                <a:spcPct val="90000"/>
              </a:lnSpc>
            </a:pPr>
            <a:r>
              <a:rPr lang="en-US" sz="1400" dirty="0"/>
              <a:t>We will then filter out all venues with Indian restaurant for further analysis.</a:t>
            </a:r>
          </a:p>
          <a:p>
            <a:pPr marL="502920" indent="-457200" defTabSz="457200">
              <a:lnSpc>
                <a:spcPct val="90000"/>
              </a:lnSpc>
            </a:pPr>
            <a:r>
              <a:rPr lang="en-US" sz="1400" dirty="0"/>
              <a:t>Next using Foursquare API, we will find the Ratings, Tips, and Number of Likes for all the Indian Restaurants.</a:t>
            </a:r>
          </a:p>
          <a:p>
            <a:pPr marL="502920" indent="-457200" defTabSz="457200">
              <a:lnSpc>
                <a:spcPct val="90000"/>
              </a:lnSpc>
            </a:pPr>
            <a:r>
              <a:rPr lang="en-US" sz="1400" dirty="0"/>
              <a:t>We will then sort </a:t>
            </a:r>
            <a:r>
              <a:rPr lang="en-US" sz="1400"/>
              <a:t>Neighbourhoods</a:t>
            </a:r>
            <a:r>
              <a:rPr lang="en-US" sz="1400" dirty="0"/>
              <a:t> and Borough the data keeping Ratings as the constraint.</a:t>
            </a:r>
          </a:p>
          <a:p>
            <a:pPr marL="502920" indent="-457200" defTabSz="457200">
              <a:lnSpc>
                <a:spcPct val="90000"/>
              </a:lnSpc>
            </a:pPr>
            <a:r>
              <a:rPr lang="en-US" sz="1400" dirty="0"/>
              <a:t>Next we will consider all the </a:t>
            </a:r>
            <a:r>
              <a:rPr lang="en-US" sz="1400"/>
              <a:t>neighbourhoods</a:t>
            </a:r>
            <a:r>
              <a:rPr lang="en-US" sz="1400" dirty="0"/>
              <a:t> with average rating greater or equal 9.0 to visualize on map.</a:t>
            </a:r>
          </a:p>
          <a:p>
            <a:pPr marL="502920" indent="-457200" defTabSz="457200">
              <a:lnSpc>
                <a:spcPct val="90000"/>
              </a:lnSpc>
            </a:pPr>
            <a:r>
              <a:rPr lang="en-US" sz="1400" dirty="0"/>
              <a:t>We will join this dataset to original New York data to get longitude and latitude.</a:t>
            </a:r>
          </a:p>
          <a:p>
            <a:pPr marL="502920" indent="-457200" defTabSz="457200">
              <a:lnSpc>
                <a:spcPct val="90000"/>
              </a:lnSpc>
            </a:pPr>
            <a:r>
              <a:rPr lang="en-US" sz="1400" dirty="0"/>
              <a:t>Finally, we will visualize the </a:t>
            </a:r>
            <a:r>
              <a:rPr lang="en-US" sz="1400"/>
              <a:t>Neighbourhoods</a:t>
            </a:r>
            <a:r>
              <a:rPr lang="en-US" sz="1400" dirty="0"/>
              <a:t>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5960" cy="4188315"/>
          </a:xfrm>
          <a:prstGeom prst="rect">
            <a:avLst/>
          </a:prstGeom>
        </p:spPr>
      </p:pic>
      <p:pic>
        <p:nvPicPr>
          <p:cNvPr id="13" name="Picture 12">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015" cy="2365453"/>
          </a:xfrm>
          <a:prstGeom prst="rect">
            <a:avLst/>
          </a:prstGeom>
        </p:spPr>
      </p:pic>
      <p:sp>
        <p:nvSpPr>
          <p:cNvPr id="15" name="Oval 14">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770" y="1676400"/>
            <a:ext cx="2818665"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7328" y="0"/>
            <a:ext cx="1602970" cy="1141407"/>
          </a:xfrm>
          <a:prstGeom prst="rect">
            <a:avLst/>
          </a:prstGeom>
        </p:spPr>
      </p:pic>
      <p:pic>
        <p:nvPicPr>
          <p:cNvPr id="19" name="Picture 18">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3636" y="6096000"/>
            <a:ext cx="993476" cy="762000"/>
          </a:xfrm>
          <a:prstGeom prst="rect">
            <a:avLst/>
          </a:prstGeom>
        </p:spPr>
      </p:pic>
      <p:sp>
        <p:nvSpPr>
          <p:cNvPr id="21" name="Rectangle 20">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5093" y="0"/>
            <a:ext cx="685622"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3" name="Rectangle 22">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5"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3427" y="0"/>
            <a:ext cx="559326"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7" name="Freeform: Shape 26">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989612"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5093" y="0"/>
            <a:ext cx="685622"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Title 4"/>
          <p:cNvSpPr>
            <a:spLocks noGrp="1"/>
          </p:cNvSpPr>
          <p:nvPr>
            <p:ph type="title"/>
          </p:nvPr>
        </p:nvSpPr>
        <p:spPr>
          <a:xfrm>
            <a:off x="652972" y="1645920"/>
            <a:ext cx="3521962" cy="4470821"/>
          </a:xfrm>
        </p:spPr>
        <p:txBody>
          <a:bodyPr vert="horz" lIns="91440" tIns="45720" rIns="91440" bIns="45720" rtlCol="0" anchor="t">
            <a:normAutofit/>
          </a:bodyPr>
          <a:lstStyle/>
          <a:p>
            <a:pPr algn="r" defTabSz="457200"/>
            <a:r>
              <a:rPr lang="en-US" sz="3600" b="0" i="0" kern="1200" dirty="0">
                <a:solidFill>
                  <a:schemeClr val="bg2"/>
                </a:solidFill>
                <a:latin typeface="+mj-lt"/>
                <a:ea typeface="+mj-ea"/>
                <a:cs typeface="+mj-cs"/>
              </a:rPr>
              <a:t>Result:</a:t>
            </a:r>
          </a:p>
        </p:txBody>
      </p:sp>
      <p:sp>
        <p:nvSpPr>
          <p:cNvPr id="6" name="Content Placeholder 5"/>
          <p:cNvSpPr>
            <a:spLocks noGrp="1"/>
          </p:cNvSpPr>
          <p:nvPr>
            <p:ph sz="half" idx="1"/>
          </p:nvPr>
        </p:nvSpPr>
        <p:spPr>
          <a:xfrm>
            <a:off x="5202752" y="1645920"/>
            <a:ext cx="6652299" cy="4879424"/>
          </a:xfrm>
        </p:spPr>
        <p:txBody>
          <a:bodyPr vert="horz" lIns="91440" tIns="45720" rIns="91440" bIns="45720" rtlCol="0">
            <a:normAutofit/>
          </a:bodyPr>
          <a:lstStyle/>
          <a:p>
            <a:pPr marL="45720" indent="0" defTabSz="457200">
              <a:lnSpc>
                <a:spcPct val="90000"/>
              </a:lnSpc>
              <a:buNone/>
            </a:pPr>
            <a:r>
              <a:rPr lang="en-IN" sz="1400" dirty="0"/>
              <a:t>So now we can answer the questions asked above in the Problem section:</a:t>
            </a:r>
          </a:p>
          <a:p>
            <a:pPr marL="45720" indent="0">
              <a:lnSpc>
                <a:spcPct val="90000"/>
              </a:lnSpc>
              <a:buNone/>
            </a:pPr>
            <a:r>
              <a:rPr lang="en-IN" sz="1400" dirty="0"/>
              <a:t>Answers:</a:t>
            </a:r>
          </a:p>
          <a:p>
            <a:pPr marL="502920" indent="-457200" defTabSz="457200">
              <a:lnSpc>
                <a:spcPct val="90000"/>
              </a:lnSpc>
            </a:pPr>
            <a:r>
              <a:rPr lang="en-IN" sz="1400" dirty="0"/>
              <a:t>The following location in New York City has great Indian restaurants.</a:t>
            </a:r>
          </a:p>
          <a:p>
            <a:pPr marL="45720" indent="0" defTabSz="457200">
              <a:lnSpc>
                <a:spcPct val="90000"/>
              </a:lnSpc>
              <a:buNone/>
            </a:pPr>
            <a:endParaRPr lang="en-US" sz="1400" dirty="0"/>
          </a:p>
          <a:p>
            <a:pPr marL="45720" indent="0" defTabSz="457200">
              <a:lnSpc>
                <a:spcPct val="90000"/>
              </a:lnSpc>
              <a:buNone/>
            </a:pPr>
            <a:endParaRPr lang="en-US" sz="1400" dirty="0"/>
          </a:p>
          <a:p>
            <a:pPr marL="45720" indent="0" defTabSz="457200">
              <a:lnSpc>
                <a:spcPct val="90000"/>
              </a:lnSpc>
              <a:buNone/>
            </a:pPr>
            <a:endParaRPr lang="en-US" sz="1400" dirty="0"/>
          </a:p>
          <a:p>
            <a:pPr marL="45720" indent="0" defTabSz="457200">
              <a:lnSpc>
                <a:spcPct val="90000"/>
              </a:lnSpc>
              <a:buNone/>
            </a:pPr>
            <a:endParaRPr lang="en-US" sz="1400" dirty="0"/>
          </a:p>
          <a:p>
            <a:pPr marL="45720" indent="0" defTabSz="457200">
              <a:lnSpc>
                <a:spcPct val="90000"/>
              </a:lnSpc>
              <a:buNone/>
            </a:pPr>
            <a:endParaRPr lang="en-US" sz="1400" dirty="0"/>
          </a:p>
          <a:p>
            <a:pPr marL="45720" indent="0" defTabSz="457200">
              <a:lnSpc>
                <a:spcPct val="90000"/>
              </a:lnSpc>
              <a:buNone/>
            </a:pPr>
            <a:endParaRPr lang="en-US" sz="1400" dirty="0"/>
          </a:p>
          <a:p>
            <a:pPr marL="502920" indent="-457200" defTabSz="457200">
              <a:lnSpc>
                <a:spcPct val="90000"/>
              </a:lnSpc>
            </a:pPr>
            <a:r>
              <a:rPr lang="en-US" sz="1400" dirty="0"/>
              <a:t>Bliss </a:t>
            </a:r>
            <a:r>
              <a:rPr lang="en-US" sz="1400" dirty="0" err="1"/>
              <a:t>ville</a:t>
            </a:r>
            <a:r>
              <a:rPr lang="en-US" sz="1400" dirty="0"/>
              <a:t> and Sunnyside are some of the best neighborhoods for Indian cuisine.</a:t>
            </a:r>
            <a:r>
              <a:rPr lang="en-IN" sz="1400" dirty="0"/>
              <a:t>.</a:t>
            </a:r>
          </a:p>
          <a:p>
            <a:pPr marL="502920" indent="-457200" defTabSz="457200">
              <a:lnSpc>
                <a:spcPct val="90000"/>
              </a:lnSpc>
            </a:pPr>
            <a:r>
              <a:rPr lang="en-IN" sz="1400" dirty="0"/>
              <a:t>Manhattan have potential Indian Restaurant Market.</a:t>
            </a:r>
          </a:p>
          <a:p>
            <a:pPr marL="502920" indent="-457200" defTabSz="457200">
              <a:lnSpc>
                <a:spcPct val="90000"/>
              </a:lnSpc>
            </a:pPr>
            <a:r>
              <a:rPr lang="en-IN" sz="1400" dirty="0"/>
              <a:t>Staten Island ranks last in average rating of Indian Restaurants.</a:t>
            </a:r>
          </a:p>
          <a:p>
            <a:pPr marL="502920" indent="-457200" defTabSz="457200">
              <a:lnSpc>
                <a:spcPct val="90000"/>
              </a:lnSpc>
            </a:pPr>
            <a:r>
              <a:rPr lang="en-US" sz="1400" dirty="0"/>
              <a:t>Manhattan is a preferred area for Indian restaurants</a:t>
            </a:r>
            <a:r>
              <a:rPr lang="en-IN" sz="1400" dirty="0"/>
              <a:t>.</a:t>
            </a:r>
          </a:p>
          <a:p>
            <a:pPr marL="502920" indent="-457200" defTabSz="457200">
              <a:lnSpc>
                <a:spcPct val="90000"/>
              </a:lnSpc>
            </a:pPr>
            <a:endParaRPr lang="en-IN" sz="1400" dirty="0"/>
          </a:p>
          <a:p>
            <a:pPr marL="45720" indent="0" defTabSz="457200">
              <a:lnSpc>
                <a:spcPct val="90000"/>
              </a:lnSpc>
              <a:buNone/>
            </a:pPr>
            <a:endParaRPr lang="en-US" sz="1400" dirty="0"/>
          </a:p>
        </p:txBody>
      </p:sp>
      <p:pic>
        <p:nvPicPr>
          <p:cNvPr id="16" name="Picture 15">
            <a:extLst>
              <a:ext uri="{FF2B5EF4-FFF2-40B4-BE49-F238E27FC236}">
                <a16:creationId xmlns:a16="http://schemas.microsoft.com/office/drawing/2014/main" id="{6CE65AAA-2C76-4730-B916-07F02DA6CD92}"/>
              </a:ext>
            </a:extLst>
          </p:cNvPr>
          <p:cNvPicPr/>
          <p:nvPr/>
        </p:nvPicPr>
        <p:blipFill>
          <a:blip r:embed="rId8"/>
          <a:stretch>
            <a:fillRect/>
          </a:stretch>
        </p:blipFill>
        <p:spPr>
          <a:xfrm>
            <a:off x="5951924" y="2892347"/>
            <a:ext cx="4419600" cy="1133475"/>
          </a:xfrm>
          <a:prstGeom prst="rect">
            <a:avLst/>
          </a:prstGeom>
        </p:spPr>
      </p:pic>
    </p:spTree>
    <p:extLst>
      <p:ext uri="{BB962C8B-B14F-4D97-AF65-F5344CB8AC3E}">
        <p14:creationId xmlns:p14="http://schemas.microsoft.com/office/powerpoint/2010/main" val="2935461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5960" cy="4188315"/>
          </a:xfrm>
          <a:prstGeom prst="rect">
            <a:avLst/>
          </a:prstGeom>
        </p:spPr>
      </p:pic>
      <p:pic>
        <p:nvPicPr>
          <p:cNvPr id="13" name="Picture 12">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015" cy="2365453"/>
          </a:xfrm>
          <a:prstGeom prst="rect">
            <a:avLst/>
          </a:prstGeom>
        </p:spPr>
      </p:pic>
      <p:sp>
        <p:nvSpPr>
          <p:cNvPr id="15" name="Oval 14">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770" y="1676400"/>
            <a:ext cx="2818665"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7328" y="0"/>
            <a:ext cx="1602970" cy="1141407"/>
          </a:xfrm>
          <a:prstGeom prst="rect">
            <a:avLst/>
          </a:prstGeom>
        </p:spPr>
      </p:pic>
      <p:pic>
        <p:nvPicPr>
          <p:cNvPr id="19" name="Picture 18">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3636" y="6096000"/>
            <a:ext cx="993476" cy="762000"/>
          </a:xfrm>
          <a:prstGeom prst="rect">
            <a:avLst/>
          </a:prstGeom>
        </p:spPr>
      </p:pic>
      <p:sp>
        <p:nvSpPr>
          <p:cNvPr id="21" name="Rectangle 20">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5093" y="0"/>
            <a:ext cx="685622"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3" name="Rectangle 22">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5"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3427" y="0"/>
            <a:ext cx="559326"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7" name="Freeform: Shape 26">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989612"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5093" y="0"/>
            <a:ext cx="685622"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Title 4"/>
          <p:cNvSpPr>
            <a:spLocks noGrp="1"/>
          </p:cNvSpPr>
          <p:nvPr>
            <p:ph type="title"/>
          </p:nvPr>
        </p:nvSpPr>
        <p:spPr>
          <a:xfrm>
            <a:off x="652972" y="1645920"/>
            <a:ext cx="3521962" cy="4470821"/>
          </a:xfrm>
        </p:spPr>
        <p:txBody>
          <a:bodyPr vert="horz" lIns="91440" tIns="45720" rIns="91440" bIns="45720" rtlCol="0" anchor="t">
            <a:normAutofit/>
          </a:bodyPr>
          <a:lstStyle/>
          <a:p>
            <a:pPr algn="r" defTabSz="457200"/>
            <a:r>
              <a:rPr lang="en-US" sz="3600" b="0" i="0" kern="1200" dirty="0">
                <a:solidFill>
                  <a:schemeClr val="bg2"/>
                </a:solidFill>
                <a:latin typeface="+mj-lt"/>
                <a:ea typeface="+mj-ea"/>
                <a:cs typeface="+mj-cs"/>
              </a:rPr>
              <a:t>Conclusion:</a:t>
            </a:r>
          </a:p>
        </p:txBody>
      </p:sp>
      <p:sp>
        <p:nvSpPr>
          <p:cNvPr id="6" name="Content Placeholder 5"/>
          <p:cNvSpPr>
            <a:spLocks noGrp="1"/>
          </p:cNvSpPr>
          <p:nvPr>
            <p:ph sz="half" idx="1"/>
          </p:nvPr>
        </p:nvSpPr>
        <p:spPr>
          <a:xfrm>
            <a:off x="5202752" y="1645920"/>
            <a:ext cx="6652299" cy="4879424"/>
          </a:xfrm>
        </p:spPr>
        <p:txBody>
          <a:bodyPr vert="horz" lIns="91440" tIns="45720" rIns="91440" bIns="45720" rtlCol="0">
            <a:normAutofit/>
          </a:bodyPr>
          <a:lstStyle/>
          <a:p>
            <a:pPr marL="45720" indent="0" defTabSz="457200">
              <a:lnSpc>
                <a:spcPct val="90000"/>
              </a:lnSpc>
              <a:buNone/>
            </a:pPr>
            <a:r>
              <a:rPr lang="en-US" sz="1400" dirty="0"/>
              <a:t>If you open restaurant in Manhattan, you will be having a tough competition as most of the restaurants are having high rating and you will have to compete with those. If you open a restaurant in Staten Island, because of the average ratings, if one keeps high quality and provides better service with variety of dishes, the chances are high to have the success as the ratings are very poor.  </a:t>
            </a:r>
          </a:p>
          <a:p>
            <a:pPr marL="45720" indent="0" defTabSz="457200">
              <a:lnSpc>
                <a:spcPct val="90000"/>
              </a:lnSpc>
              <a:buNone/>
            </a:pPr>
            <a:r>
              <a:rPr lang="en-US" sz="1400" dirty="0"/>
              <a:t>Apart from the above analysis, one should look for the population of Indian origin in this area to determine the population of potential customers in these areas. </a:t>
            </a:r>
          </a:p>
          <a:p>
            <a:pPr marL="502920" indent="-457200" defTabSz="457200">
              <a:lnSpc>
                <a:spcPct val="90000"/>
              </a:lnSpc>
            </a:pPr>
            <a:endParaRPr lang="en-IN" sz="1400" dirty="0"/>
          </a:p>
          <a:p>
            <a:pPr marL="45720" indent="0" defTabSz="457200">
              <a:lnSpc>
                <a:spcPct val="90000"/>
              </a:lnSpc>
              <a:buNone/>
            </a:pPr>
            <a:endParaRPr lang="en-US" sz="1400" dirty="0"/>
          </a:p>
        </p:txBody>
      </p:sp>
    </p:spTree>
    <p:extLst>
      <p:ext uri="{BB962C8B-B14F-4D97-AF65-F5344CB8AC3E}">
        <p14:creationId xmlns:p14="http://schemas.microsoft.com/office/powerpoint/2010/main" val="2683851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158</TotalTime>
  <Words>703</Words>
  <Application>Microsoft Office PowerPoint</Application>
  <PresentationFormat>Custom</PresentationFormat>
  <Paragraphs>61</Paragraphs>
  <Slides>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The Battle of Neighbourhoods</vt:lpstr>
      <vt:lpstr>Introduction: </vt:lpstr>
      <vt:lpstr>Problem:</vt:lpstr>
      <vt:lpstr>Data Section:</vt:lpstr>
      <vt:lpstr>Methodology:</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Bhavin S Gandhi</dc:creator>
  <cp:lastModifiedBy>Bhavin S Gandhi</cp:lastModifiedBy>
  <cp:revision>4</cp:revision>
  <dcterms:created xsi:type="dcterms:W3CDTF">2020-07-05T04:57:32Z</dcterms:created>
  <dcterms:modified xsi:type="dcterms:W3CDTF">2020-07-05T08:33:47Z</dcterms:modified>
</cp:coreProperties>
</file>