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ankur Garg"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1-19T21:58:48.475" idx="1">
    <p:pos x="6000" y="0"/>
    <p:text>Not sure of content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11-19T21:59:01.504" idx="2">
    <p:pos x="6000" y="0"/>
    <p:text>Not sure of content</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11-19T22:54:12.399" idx="3">
    <p:pos x="6000" y="0"/>
    <p:text>Insert images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c8e846d91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c8e846d9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c8e846d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c8e846d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c8e846d91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c8e846d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8e846d91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8e846d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c8e7cb3c4_0_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c8e7cb3c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c8e7cb3c4_0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c8e7cb3c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Large Fudgemart orders with higher order quantity have a lower average of delivery days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t>California, New York &amp; Ohio are the states having the highest number of Customers. Although NY state has a very low proportion of FM customers, the number of order coming from FM &gt; number of FF orders. i.e. Despite NY state has a very large FF customer base, the number of FF orders coming in from NY state &lt; number of FM orders.</a:t>
            </a:r>
            <a:endParaRPr dirty="0"/>
          </a:p>
          <a:p>
            <a:pPr marL="457200" lvl="0" indent="-298450" algn="l" rtl="0">
              <a:spcBef>
                <a:spcPts val="0"/>
              </a:spcBef>
              <a:spcAft>
                <a:spcPts val="0"/>
              </a:spcAft>
              <a:buSzPts val="1100"/>
              <a:buChar char="-"/>
            </a:pPr>
            <a:r>
              <a:rPr lang="en-US" dirty="0"/>
              <a:t>The highest number of the orders for the company are coming from the state of California (CA) as expected because of the large customer base in California. This is followed by the states of Ohio &amp; New York</a:t>
            </a:r>
            <a:endParaRPr dirty="0"/>
          </a:p>
          <a:p>
            <a:pPr marL="457200" lvl="0" indent="-298450" algn="l" rtl="0">
              <a:spcBef>
                <a:spcPts val="0"/>
              </a:spcBef>
              <a:spcAft>
                <a:spcPts val="0"/>
              </a:spcAft>
              <a:buSzPts val="1100"/>
              <a:buChar char="-"/>
            </a:pPr>
            <a:r>
              <a:rPr lang="en-US" dirty="0"/>
              <a:t>The Orders fulfilled in the state of Maryland (MD) have the highest average delivery days which is calculated as sum of delivery days divided by number of orders. Maryland is followed by the state of DC &amp; California. These states need to improve their average delivery days. </a:t>
            </a:r>
            <a:endParaRPr dirty="0"/>
          </a:p>
          <a:p>
            <a:pPr marL="457200" lvl="0" indent="0" algn="l" rtl="0">
              <a:spcBef>
                <a:spcPts val="0"/>
              </a:spcBef>
              <a:spcAft>
                <a:spcPts val="0"/>
              </a:spcAft>
              <a:buNone/>
            </a:pPr>
            <a:endParaRPr dirty="0"/>
          </a:p>
        </p:txBody>
      </p:sp>
      <p:sp>
        <p:nvSpPr>
          <p:cNvPr id="206" name="Google Shape;2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c8e7cb3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t>This slide covers cities from the top 3 states with highest average delivery days</a:t>
            </a:r>
            <a:endParaRPr dirty="0"/>
          </a:p>
          <a:p>
            <a:pPr marL="457200" lvl="0" indent="-298450" algn="l" rtl="0">
              <a:spcBef>
                <a:spcPts val="0"/>
              </a:spcBef>
              <a:spcAft>
                <a:spcPts val="0"/>
              </a:spcAft>
              <a:buSzPts val="1100"/>
              <a:buChar char="-"/>
            </a:pPr>
            <a:r>
              <a:rPr lang="en-US" dirty="0"/>
              <a:t>The city of Takoma Park in Maryland has the highest average Delivery Days, which is followed by the city of Palo Alto &amp; San Francisco</a:t>
            </a:r>
            <a:endParaRPr dirty="0"/>
          </a:p>
          <a:p>
            <a:pPr marL="457200" lvl="0" indent="-298450" algn="l" rtl="0">
              <a:spcBef>
                <a:spcPts val="0"/>
              </a:spcBef>
              <a:spcAft>
                <a:spcPts val="0"/>
              </a:spcAft>
              <a:buSzPts val="1100"/>
              <a:buChar char="-"/>
            </a:pPr>
            <a:r>
              <a:rPr lang="en-US" dirty="0"/>
              <a:t>The city of Fresno has the highest number of orders, followed by Washington &amp; Sacramento. It is important to focus on these cities as they have a large number of orders and unfortunately they have a high average delivery days too</a:t>
            </a:r>
            <a:endParaRPr dirty="0"/>
          </a:p>
        </p:txBody>
      </p:sp>
      <p:sp>
        <p:nvSpPr>
          <p:cNvPr id="217" name="Google Shape;217;gac8e7cb3c4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c8e7cb3c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t>The Clothing department has the highest number of orders, followed by the Hardware Department</a:t>
            </a:r>
            <a:endParaRPr dirty="0"/>
          </a:p>
          <a:p>
            <a:pPr marL="457200" lvl="0" indent="-298450" algn="l" rtl="0">
              <a:spcBef>
                <a:spcPts val="0"/>
              </a:spcBef>
              <a:spcAft>
                <a:spcPts val="0"/>
              </a:spcAft>
              <a:buSzPts val="1100"/>
              <a:buChar char="-"/>
            </a:pPr>
            <a:r>
              <a:rPr lang="en-US" dirty="0"/>
              <a:t>The average delivery days is pretty much uniform within all the departments of Fudgemart &amp; also within all the Fudgeflix departments too. But the orders containing products from the Fudgemart departments have a higher average delivery days which can be improved, as we can see that the orders from </a:t>
            </a:r>
            <a:r>
              <a:rPr lang="en-US" dirty="0" err="1"/>
              <a:t>FudgeFlix</a:t>
            </a:r>
            <a:r>
              <a:rPr lang="en-US" dirty="0"/>
              <a:t> departments have a much lower average delivery days</a:t>
            </a:r>
            <a:endParaRPr dirty="0"/>
          </a:p>
          <a:p>
            <a:pPr marL="457200" lvl="0" indent="-298450" algn="l" rtl="0">
              <a:spcBef>
                <a:spcPts val="0"/>
              </a:spcBef>
              <a:spcAft>
                <a:spcPts val="0"/>
              </a:spcAft>
              <a:buSzPts val="1100"/>
              <a:buChar char="-"/>
            </a:pPr>
            <a:r>
              <a:rPr lang="en-US" dirty="0"/>
              <a:t>The pie chart shows that every departments has an equal number of orders across the 4 quarters</a:t>
            </a:r>
            <a:endParaRPr dirty="0"/>
          </a:p>
          <a:p>
            <a:pPr marL="457200" lvl="0" indent="-298450" algn="l" rtl="0">
              <a:spcBef>
                <a:spcPts val="0"/>
              </a:spcBef>
              <a:spcAft>
                <a:spcPts val="0"/>
              </a:spcAft>
              <a:buSzPts val="1100"/>
              <a:buChar char="-"/>
            </a:pPr>
            <a:r>
              <a:rPr lang="en-US" dirty="0"/>
              <a:t>The pie chart shows us that the number of orders is pretty much uniform across every quarter for a given department</a:t>
            </a:r>
            <a:endParaRPr dirty="0"/>
          </a:p>
        </p:txBody>
      </p:sp>
      <p:sp>
        <p:nvSpPr>
          <p:cNvPr id="226" name="Google Shape;226;gac8e7cb3c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c8e7cb3c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Since Electronics &amp; Clothing department orders have the highest average delivery days, we will deep dive into these departments and look into the average delivery days of the products from these departments</a:t>
            </a:r>
            <a:endParaRPr/>
          </a:p>
          <a:p>
            <a:pPr marL="457200" lvl="0" indent="-298450" algn="l" rtl="0">
              <a:spcBef>
                <a:spcPts val="0"/>
              </a:spcBef>
              <a:spcAft>
                <a:spcPts val="0"/>
              </a:spcAft>
              <a:buSzPts val="1100"/>
              <a:buChar char="-"/>
            </a:pPr>
            <a:r>
              <a:rPr lang="en-US"/>
              <a:t>In the Electronics department, we can observe that the products Ergonomic Keyboard and Mouse have relatively higher average delivery days which needs to be improved.</a:t>
            </a:r>
            <a:endParaRPr/>
          </a:p>
        </p:txBody>
      </p:sp>
      <p:sp>
        <p:nvSpPr>
          <p:cNvPr id="237" name="Google Shape;237;gac8e7cb3c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c8e7cb3c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t>We can observe a gradual decrease in the number of Fudgemart orders over the years from the year 2010 till 2012</a:t>
            </a:r>
            <a:endParaRPr dirty="0"/>
          </a:p>
          <a:p>
            <a:pPr marL="457200" lvl="0" indent="-298450" algn="l" rtl="0">
              <a:spcBef>
                <a:spcPts val="0"/>
              </a:spcBef>
              <a:spcAft>
                <a:spcPts val="0"/>
              </a:spcAft>
              <a:buSzPts val="1100"/>
              <a:buChar char="-"/>
            </a:pPr>
            <a:r>
              <a:rPr lang="en-US" dirty="0"/>
              <a:t>The average delivery days is only having very minute fluctuations over the years. However, the average delivery days for Fudgemart orders are higher than Fudgeflix orders</a:t>
            </a:r>
            <a:endParaRPr dirty="0"/>
          </a:p>
        </p:txBody>
      </p:sp>
      <p:sp>
        <p:nvSpPr>
          <p:cNvPr id="246" name="Google Shape;246;gac8e7cb3c4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c8e7cb3c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ac8e7cb3c4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c8e7cb3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ac8e7cb3c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c8e846d9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ac8e846d91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c8e7cb3c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ac8e7cb3c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c8e846d9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ac8e846d91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8e846d9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8e846d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c8e846d91_1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c8e846d9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c8e846d91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c8e846d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a:off x="641774" y="623275"/>
            <a:ext cx="10905053" cy="5607882"/>
          </a:xfrm>
          <a:prstGeom prst="rect">
            <a:avLst/>
          </a:prstGeom>
          <a:noFill/>
          <a:ln w="1905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txBox="1">
            <a:spLocks noGrp="1"/>
          </p:cNvSpPr>
          <p:nvPr>
            <p:ph type="ctrTitle"/>
          </p:nvPr>
        </p:nvSpPr>
        <p:spPr>
          <a:xfrm>
            <a:off x="1285250" y="1468150"/>
            <a:ext cx="9231300" cy="2003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7290"/>
              <a:buFont typeface="Calibri"/>
              <a:buNone/>
            </a:pPr>
            <a:r>
              <a:rPr lang="en-US" sz="5090"/>
              <a:t>FUDEGMARTFLIX: </a:t>
            </a:r>
            <a:endParaRPr sz="5090"/>
          </a:p>
          <a:p>
            <a:pPr marL="0" lvl="0" indent="0" algn="l" rtl="0">
              <a:lnSpc>
                <a:spcPct val="90000"/>
              </a:lnSpc>
              <a:spcBef>
                <a:spcPts val="0"/>
              </a:spcBef>
              <a:spcAft>
                <a:spcPts val="0"/>
              </a:spcAft>
              <a:buClr>
                <a:schemeClr val="dk1"/>
              </a:buClr>
              <a:buSzPts val="7290"/>
              <a:buFont typeface="Calibri"/>
              <a:buNone/>
            </a:pPr>
            <a:r>
              <a:rPr lang="en-US" sz="5090"/>
              <a:t>INTEGRATED DATA WAREHOUSE &amp; BUSINESS INTELLIGENCE</a:t>
            </a:r>
            <a:endParaRPr sz="3800"/>
          </a:p>
        </p:txBody>
      </p:sp>
      <p:sp>
        <p:nvSpPr>
          <p:cNvPr id="88" name="Google Shape;88;p13"/>
          <p:cNvSpPr txBox="1">
            <a:spLocks noGrp="1"/>
          </p:cNvSpPr>
          <p:nvPr>
            <p:ph type="subTitle" idx="1"/>
          </p:nvPr>
        </p:nvSpPr>
        <p:spPr>
          <a:xfrm>
            <a:off x="1285250" y="3639856"/>
            <a:ext cx="7132200" cy="2003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By</a:t>
            </a:r>
            <a:endParaRPr/>
          </a:p>
          <a:p>
            <a:pPr marL="457200" lvl="0" indent="-381000" algn="l" rtl="0">
              <a:lnSpc>
                <a:spcPct val="90000"/>
              </a:lnSpc>
              <a:spcBef>
                <a:spcPts val="0"/>
              </a:spcBef>
              <a:spcAft>
                <a:spcPts val="0"/>
              </a:spcAft>
              <a:buSzPts val="2400"/>
              <a:buChar char="●"/>
            </a:pPr>
            <a:r>
              <a:rPr lang="en-US"/>
              <a:t>Bhavish Kumar</a:t>
            </a:r>
            <a:endParaRPr/>
          </a:p>
          <a:p>
            <a:pPr marL="457200" lvl="0" indent="-381000" algn="l" rtl="0">
              <a:lnSpc>
                <a:spcPct val="90000"/>
              </a:lnSpc>
              <a:spcBef>
                <a:spcPts val="0"/>
              </a:spcBef>
              <a:spcAft>
                <a:spcPts val="0"/>
              </a:spcAft>
              <a:buSzPts val="2400"/>
              <a:buChar char="●"/>
            </a:pPr>
            <a:r>
              <a:rPr lang="en-US"/>
              <a:t>Pranav Kottoli Radhakrishna</a:t>
            </a:r>
            <a:endParaRPr/>
          </a:p>
          <a:p>
            <a:pPr marL="457200" lvl="0" indent="-381000" algn="l" rtl="0">
              <a:lnSpc>
                <a:spcPct val="90000"/>
              </a:lnSpc>
              <a:spcBef>
                <a:spcPts val="0"/>
              </a:spcBef>
              <a:spcAft>
                <a:spcPts val="0"/>
              </a:spcAft>
              <a:buSzPts val="2400"/>
              <a:buChar char="●"/>
            </a:pPr>
            <a:r>
              <a:rPr lang="en-US"/>
              <a:t>Prankur Garg</a:t>
            </a:r>
            <a:endParaRPr/>
          </a:p>
          <a:p>
            <a:pPr marL="457200" lvl="0" indent="-381000" algn="l" rtl="0">
              <a:lnSpc>
                <a:spcPct val="90000"/>
              </a:lnSpc>
              <a:spcBef>
                <a:spcPts val="0"/>
              </a:spcBef>
              <a:spcAft>
                <a:spcPts val="0"/>
              </a:spcAft>
              <a:buSzPts val="2400"/>
              <a:buChar char="●"/>
            </a:pPr>
            <a:r>
              <a:rPr lang="en-US"/>
              <a:t>Saheb Singh</a:t>
            </a:r>
            <a:endParaRPr/>
          </a:p>
          <a:p>
            <a:pPr marL="457200" lvl="0" indent="-381000" algn="l" rtl="0">
              <a:lnSpc>
                <a:spcPct val="90000"/>
              </a:lnSpc>
              <a:spcBef>
                <a:spcPts val="0"/>
              </a:spcBef>
              <a:spcAft>
                <a:spcPts val="0"/>
              </a:spcAft>
              <a:buSzPts val="2400"/>
              <a:buChar char="●"/>
            </a:pPr>
            <a:r>
              <a:rPr lang="en-US"/>
              <a:t>Shahzeb Anwar</a:t>
            </a:r>
            <a:endParaRPr/>
          </a:p>
        </p:txBody>
      </p:sp>
      <p:sp>
        <p:nvSpPr>
          <p:cNvPr id="89" name="Google Shape;89;p13"/>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Analysis of Fudgeflix</a:t>
            </a:r>
            <a:endParaRPr/>
          </a:p>
        </p:txBody>
      </p:sp>
      <p:sp>
        <p:nvSpPr>
          <p:cNvPr id="155" name="Google Shape;155;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900"/>
              <a:t>The order fulfillment process in Fudgeflix is captured by the following tables:</a:t>
            </a:r>
            <a:endParaRPr sz="2900"/>
          </a:p>
          <a:p>
            <a:pPr marL="457200" lvl="0" indent="-349250" algn="l" rtl="0">
              <a:spcBef>
                <a:spcPts val="1000"/>
              </a:spcBef>
              <a:spcAft>
                <a:spcPts val="0"/>
              </a:spcAft>
              <a:buSzPts val="1900"/>
              <a:buChar char="•"/>
            </a:pPr>
            <a:r>
              <a:rPr lang="en-US" sz="2900" b="1"/>
              <a:t>ff_titles</a:t>
            </a:r>
            <a:r>
              <a:rPr lang="en-US" sz="2900"/>
              <a:t> - Contains details about the products offered by Fudgeflix</a:t>
            </a:r>
            <a:endParaRPr sz="2900"/>
          </a:p>
          <a:p>
            <a:pPr marL="457200" lvl="0" indent="-349250" algn="l" rtl="0">
              <a:spcBef>
                <a:spcPts val="0"/>
              </a:spcBef>
              <a:spcAft>
                <a:spcPts val="0"/>
              </a:spcAft>
              <a:buSzPts val="1900"/>
              <a:buChar char="•"/>
            </a:pPr>
            <a:r>
              <a:rPr lang="en-US" sz="2900" b="1"/>
              <a:t>ff_account_titles </a:t>
            </a:r>
            <a:r>
              <a:rPr lang="en-US" sz="2900"/>
              <a:t>- Contains details about each order &amp; its fulfillment</a:t>
            </a:r>
            <a:endParaRPr sz="2900"/>
          </a:p>
          <a:p>
            <a:pPr marL="457200" lvl="0" indent="-349250" algn="l" rtl="0">
              <a:spcBef>
                <a:spcPts val="0"/>
              </a:spcBef>
              <a:spcAft>
                <a:spcPts val="0"/>
              </a:spcAft>
              <a:buSzPts val="1900"/>
              <a:buChar char="•"/>
            </a:pPr>
            <a:r>
              <a:rPr lang="en-US" sz="2900" b="1"/>
              <a:t>ff_accounts </a:t>
            </a:r>
            <a:r>
              <a:rPr lang="en-US" sz="2900"/>
              <a:t>- </a:t>
            </a:r>
            <a:r>
              <a:rPr lang="en-US" sz="2900" b="1"/>
              <a:t> </a:t>
            </a:r>
            <a:r>
              <a:rPr lang="en-US" sz="2900"/>
              <a:t>Contains details about each customer</a:t>
            </a:r>
            <a:endParaRPr sz="2900"/>
          </a:p>
          <a:p>
            <a:pPr marL="0" lvl="0" indent="0" algn="l" rtl="0">
              <a:spcBef>
                <a:spcPts val="1000"/>
              </a:spcBef>
              <a:spcAft>
                <a:spcPts val="0"/>
              </a:spcAft>
              <a:buNone/>
            </a:pP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High level &amp; Detailed Dimensional Modeling</a:t>
            </a:r>
            <a:endParaRPr/>
          </a:p>
        </p:txBody>
      </p:sp>
      <p:sp>
        <p:nvSpPr>
          <p:cNvPr id="161" name="Google Shape;161;p23"/>
          <p:cNvSpPr txBox="1">
            <a:spLocks noGrp="1"/>
          </p:cNvSpPr>
          <p:nvPr>
            <p:ph type="body" idx="1"/>
          </p:nvPr>
        </p:nvSpPr>
        <p:spPr>
          <a:xfrm>
            <a:off x="838200" y="1758225"/>
            <a:ext cx="10515600" cy="2199300"/>
          </a:xfrm>
          <a:prstGeom prst="rect">
            <a:avLst/>
          </a:prstGeom>
        </p:spPr>
        <p:txBody>
          <a:bodyPr spcFirstLastPara="1" wrap="square" lIns="91425" tIns="45700" rIns="91425" bIns="45700" anchor="t" anchorCtr="0">
            <a:noAutofit/>
          </a:bodyPr>
          <a:lstStyle/>
          <a:p>
            <a:pPr marL="457200" lvl="0" indent="-387350" algn="l" rtl="0">
              <a:spcBef>
                <a:spcPts val="1000"/>
              </a:spcBef>
              <a:spcAft>
                <a:spcPts val="0"/>
              </a:spcAft>
              <a:buSzPts val="2500"/>
              <a:buChar char="❖"/>
            </a:pPr>
            <a:r>
              <a:rPr lang="en-US" sz="2500" dirty="0"/>
              <a:t>Identify dimensions, facts &amp; their attributes in a high-level dimensional model workbook for Order Fulfillment business process</a:t>
            </a:r>
            <a:endParaRPr sz="2500" dirty="0"/>
          </a:p>
          <a:p>
            <a:pPr marL="457200" lvl="0" indent="-387350" algn="l" rtl="0">
              <a:spcBef>
                <a:spcPts val="0"/>
              </a:spcBef>
              <a:spcAft>
                <a:spcPts val="0"/>
              </a:spcAft>
              <a:buSzPts val="2500"/>
              <a:buChar char="❖"/>
            </a:pPr>
            <a:r>
              <a:rPr lang="en-US" sz="2500" dirty="0"/>
              <a:t>Identify the data type, size &amp; source of all the attributes in the Detailed Dimensional Modeling Worksheet</a:t>
            </a:r>
            <a:endParaRPr sz="2500" dirty="0"/>
          </a:p>
          <a:p>
            <a:pPr marL="457200" lvl="0" indent="-387350" algn="l" rtl="0">
              <a:spcBef>
                <a:spcPts val="0"/>
              </a:spcBef>
              <a:spcAft>
                <a:spcPts val="0"/>
              </a:spcAft>
              <a:buSzPts val="2500"/>
              <a:buChar char="❖"/>
            </a:pPr>
            <a:r>
              <a:rPr lang="en-US" sz="2500" dirty="0"/>
              <a:t>Identify Primary Key &amp; Foreign Key attributes in the Fact table</a:t>
            </a:r>
            <a:endParaRPr sz="2500" dirty="0"/>
          </a:p>
        </p:txBody>
      </p:sp>
      <p:sp>
        <p:nvSpPr>
          <p:cNvPr id="162" name="Google Shape;162;p23"/>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3" name="Google Shape;163;p23"/>
          <p:cNvPicPr preferRelativeResize="0"/>
          <p:nvPr/>
        </p:nvPicPr>
        <p:blipFill>
          <a:blip r:embed="rId3">
            <a:alphaModFix/>
          </a:blip>
          <a:stretch>
            <a:fillRect/>
          </a:stretch>
        </p:blipFill>
        <p:spPr>
          <a:xfrm>
            <a:off x="576250" y="4525250"/>
            <a:ext cx="11039475" cy="127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Build Star Schema</a:t>
            </a:r>
            <a:endParaRPr/>
          </a:p>
        </p:txBody>
      </p:sp>
      <p:sp>
        <p:nvSpPr>
          <p:cNvPr id="169" name="Google Shape;169;p24"/>
          <p:cNvSpPr txBox="1">
            <a:spLocks noGrp="1"/>
          </p:cNvSpPr>
          <p:nvPr>
            <p:ph type="body" idx="1"/>
          </p:nvPr>
        </p:nvSpPr>
        <p:spPr>
          <a:xfrm>
            <a:off x="838200" y="1539875"/>
            <a:ext cx="10515600" cy="4351200"/>
          </a:xfrm>
          <a:prstGeom prst="rect">
            <a:avLst/>
          </a:prstGeom>
        </p:spPr>
        <p:txBody>
          <a:bodyPr spcFirstLastPara="1" wrap="square" lIns="91425" tIns="45700" rIns="91425" bIns="45700" anchor="t" anchorCtr="0">
            <a:noAutofit/>
          </a:bodyPr>
          <a:lstStyle/>
          <a:p>
            <a:pPr marL="457200" lvl="0" indent="-387350" algn="l" rtl="0">
              <a:spcBef>
                <a:spcPts val="1000"/>
              </a:spcBef>
              <a:spcAft>
                <a:spcPts val="0"/>
              </a:spcAft>
              <a:buSzPts val="2500"/>
              <a:buChar char="●"/>
            </a:pPr>
            <a:r>
              <a:rPr lang="en-US" sz="2500"/>
              <a:t>Execute script obtained from Detailed Dimensional Modeling worksheet to create DW Fact &amp; Dimension tables (ROLAP Star Schema)</a:t>
            </a:r>
            <a:endParaRPr sz="2500"/>
          </a:p>
          <a:p>
            <a:pPr marL="457200" lvl="0" indent="0" algn="l" rtl="0">
              <a:spcBef>
                <a:spcPts val="1000"/>
              </a:spcBef>
              <a:spcAft>
                <a:spcPts val="0"/>
              </a:spcAft>
              <a:buNone/>
            </a:pPr>
            <a:endParaRPr sz="2500"/>
          </a:p>
          <a:p>
            <a:pPr marL="0" lvl="0" indent="0" algn="l" rtl="0">
              <a:spcBef>
                <a:spcPts val="1000"/>
              </a:spcBef>
              <a:spcAft>
                <a:spcPts val="0"/>
              </a:spcAft>
              <a:buNone/>
            </a:pPr>
            <a:endParaRPr sz="2500"/>
          </a:p>
          <a:p>
            <a:pPr marL="0" lvl="0" indent="0" algn="l" rtl="0">
              <a:spcBef>
                <a:spcPts val="1000"/>
              </a:spcBef>
              <a:spcAft>
                <a:spcPts val="0"/>
              </a:spcAft>
              <a:buNone/>
            </a:pPr>
            <a:endParaRPr sz="2500"/>
          </a:p>
        </p:txBody>
      </p:sp>
      <p:sp>
        <p:nvSpPr>
          <p:cNvPr id="170" name="Google Shape;170;p2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1" name="Google Shape;171;p24"/>
          <p:cNvPicPr preferRelativeResize="0"/>
          <p:nvPr/>
        </p:nvPicPr>
        <p:blipFill>
          <a:blip r:embed="rId3">
            <a:alphaModFix/>
          </a:blip>
          <a:stretch>
            <a:fillRect/>
          </a:stretch>
        </p:blipFill>
        <p:spPr>
          <a:xfrm>
            <a:off x="2378545" y="2506800"/>
            <a:ext cx="7594131" cy="4351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Staging and Loading (ETL) with SSIS</a:t>
            </a:r>
            <a:endParaRPr/>
          </a:p>
        </p:txBody>
      </p:sp>
      <p:sp>
        <p:nvSpPr>
          <p:cNvPr id="177" name="Google Shape;177;p25"/>
          <p:cNvSpPr txBox="1">
            <a:spLocks noGrp="1"/>
          </p:cNvSpPr>
          <p:nvPr>
            <p:ph type="body" idx="1"/>
          </p:nvPr>
        </p:nvSpPr>
        <p:spPr>
          <a:xfrm>
            <a:off x="1566850" y="1906575"/>
            <a:ext cx="3039300" cy="71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ETL for Fudgeflix</a:t>
            </a:r>
            <a:endParaRPr/>
          </a:p>
        </p:txBody>
      </p:sp>
      <p:sp>
        <p:nvSpPr>
          <p:cNvPr id="178" name="Google Shape;178;p25"/>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9" name="Google Shape;179;p25"/>
          <p:cNvPicPr preferRelativeResize="0"/>
          <p:nvPr/>
        </p:nvPicPr>
        <p:blipFill>
          <a:blip r:embed="rId3">
            <a:alphaModFix/>
          </a:blip>
          <a:stretch>
            <a:fillRect/>
          </a:stretch>
        </p:blipFill>
        <p:spPr>
          <a:xfrm>
            <a:off x="1643050" y="2792325"/>
            <a:ext cx="2695575" cy="2190750"/>
          </a:xfrm>
          <a:prstGeom prst="rect">
            <a:avLst/>
          </a:prstGeom>
          <a:noFill/>
          <a:ln>
            <a:noFill/>
          </a:ln>
        </p:spPr>
      </p:pic>
      <p:pic>
        <p:nvPicPr>
          <p:cNvPr id="180" name="Google Shape;180;p25"/>
          <p:cNvPicPr preferRelativeResize="0"/>
          <p:nvPr/>
        </p:nvPicPr>
        <p:blipFill>
          <a:blip r:embed="rId4">
            <a:alphaModFix/>
          </a:blip>
          <a:stretch>
            <a:fillRect/>
          </a:stretch>
        </p:blipFill>
        <p:spPr>
          <a:xfrm>
            <a:off x="7038975" y="2624175"/>
            <a:ext cx="3358459" cy="3667075"/>
          </a:xfrm>
          <a:prstGeom prst="rect">
            <a:avLst/>
          </a:prstGeom>
          <a:noFill/>
          <a:ln>
            <a:noFill/>
          </a:ln>
        </p:spPr>
      </p:pic>
      <p:sp>
        <p:nvSpPr>
          <p:cNvPr id="181" name="Google Shape;181;p25"/>
          <p:cNvSpPr txBox="1">
            <a:spLocks noGrp="1"/>
          </p:cNvSpPr>
          <p:nvPr>
            <p:ph type="body" idx="1"/>
          </p:nvPr>
        </p:nvSpPr>
        <p:spPr>
          <a:xfrm>
            <a:off x="7358050" y="1754175"/>
            <a:ext cx="3039300" cy="71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ETL for Fudgemart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Create MOLAP Cube</a:t>
            </a:r>
            <a:endParaRPr/>
          </a:p>
        </p:txBody>
      </p:sp>
      <p:sp>
        <p:nvSpPr>
          <p:cNvPr id="187" name="Google Shape;187;p26"/>
          <p:cNvSpPr txBox="1">
            <a:spLocks noGrp="1"/>
          </p:cNvSpPr>
          <p:nvPr>
            <p:ph type="body" idx="1"/>
          </p:nvPr>
        </p:nvSpPr>
        <p:spPr>
          <a:xfrm>
            <a:off x="838200" y="1554175"/>
            <a:ext cx="10515600" cy="10605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Build a MOLAP cube with precomputed measures for faster query performance</a:t>
            </a:r>
            <a:endParaRPr/>
          </a:p>
        </p:txBody>
      </p:sp>
      <p:sp>
        <p:nvSpPr>
          <p:cNvPr id="188" name="Google Shape;188;p26"/>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9" name="Google Shape;189;p26"/>
          <p:cNvPicPr preferRelativeResize="0"/>
          <p:nvPr/>
        </p:nvPicPr>
        <p:blipFill>
          <a:blip r:embed="rId3">
            <a:alphaModFix/>
          </a:blip>
          <a:stretch>
            <a:fillRect/>
          </a:stretch>
        </p:blipFill>
        <p:spPr>
          <a:xfrm>
            <a:off x="2721450" y="2786075"/>
            <a:ext cx="7408400" cy="3933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2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27"/>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27"/>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97" name="Google Shape;197;p27"/>
          <p:cNvPicPr preferRelativeResize="0"/>
          <p:nvPr/>
        </p:nvPicPr>
        <p:blipFill>
          <a:blip r:embed="rId3">
            <a:alphaModFix/>
          </a:blip>
          <a:stretch>
            <a:fillRect/>
          </a:stretch>
        </p:blipFill>
        <p:spPr>
          <a:xfrm>
            <a:off x="3050" y="0"/>
            <a:ext cx="12341351" cy="685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838200" y="26037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Average Delivery Days VS Order Quantity - Fudgemart Orders</a:t>
            </a:r>
            <a:endParaRPr/>
          </a:p>
        </p:txBody>
      </p:sp>
      <p:pic>
        <p:nvPicPr>
          <p:cNvPr id="203" name="Google Shape;203;p28"/>
          <p:cNvPicPr preferRelativeResize="0"/>
          <p:nvPr/>
        </p:nvPicPr>
        <p:blipFill>
          <a:blip r:embed="rId3">
            <a:alphaModFix/>
          </a:blip>
          <a:stretch>
            <a:fillRect/>
          </a:stretch>
        </p:blipFill>
        <p:spPr>
          <a:xfrm>
            <a:off x="838200" y="1586075"/>
            <a:ext cx="10229850" cy="473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9"/>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 name="Google Shape;209;p29"/>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 name="Google Shape;210;p29"/>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1" name="Google Shape;211;p29"/>
          <p:cNvSpPr txBox="1">
            <a:spLocks noGrp="1"/>
          </p:cNvSpPr>
          <p:nvPr>
            <p:ph type="title"/>
          </p:nvPr>
        </p:nvSpPr>
        <p:spPr>
          <a:xfrm>
            <a:off x="42900" y="169925"/>
            <a:ext cx="12106200" cy="920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 Trends in Order Fulfillment across Customer States</a:t>
            </a:r>
            <a:endParaRPr/>
          </a:p>
        </p:txBody>
      </p:sp>
      <p:pic>
        <p:nvPicPr>
          <p:cNvPr id="212" name="Google Shape;212;p29"/>
          <p:cNvPicPr preferRelativeResize="0"/>
          <p:nvPr/>
        </p:nvPicPr>
        <p:blipFill>
          <a:blip r:embed="rId3">
            <a:alphaModFix/>
          </a:blip>
          <a:stretch>
            <a:fillRect/>
          </a:stretch>
        </p:blipFill>
        <p:spPr>
          <a:xfrm>
            <a:off x="5729300" y="1357325"/>
            <a:ext cx="6464351" cy="2524725"/>
          </a:xfrm>
          <a:prstGeom prst="rect">
            <a:avLst/>
          </a:prstGeom>
          <a:noFill/>
          <a:ln>
            <a:noFill/>
          </a:ln>
        </p:spPr>
      </p:pic>
      <p:pic>
        <p:nvPicPr>
          <p:cNvPr id="213" name="Google Shape;213;p29"/>
          <p:cNvPicPr preferRelativeResize="0"/>
          <p:nvPr/>
        </p:nvPicPr>
        <p:blipFill>
          <a:blip r:embed="rId4">
            <a:alphaModFix/>
          </a:blip>
          <a:stretch>
            <a:fillRect/>
          </a:stretch>
        </p:blipFill>
        <p:spPr>
          <a:xfrm>
            <a:off x="479300" y="4158875"/>
            <a:ext cx="9745800" cy="2371750"/>
          </a:xfrm>
          <a:prstGeom prst="rect">
            <a:avLst/>
          </a:prstGeom>
          <a:noFill/>
          <a:ln>
            <a:noFill/>
          </a:ln>
        </p:spPr>
      </p:pic>
      <p:pic>
        <p:nvPicPr>
          <p:cNvPr id="214" name="Google Shape;214;p29"/>
          <p:cNvPicPr preferRelativeResize="0"/>
          <p:nvPr/>
        </p:nvPicPr>
        <p:blipFill>
          <a:blip r:embed="rId5">
            <a:alphaModFix/>
          </a:blip>
          <a:stretch>
            <a:fillRect/>
          </a:stretch>
        </p:blipFill>
        <p:spPr>
          <a:xfrm>
            <a:off x="214350" y="1362375"/>
            <a:ext cx="5514950" cy="27529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30"/>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30"/>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Deep Dive into states with highest average Delivery Days</a:t>
            </a:r>
            <a:endParaRPr/>
          </a:p>
        </p:txBody>
      </p:sp>
      <p:pic>
        <p:nvPicPr>
          <p:cNvPr id="222" name="Google Shape;222;p30"/>
          <p:cNvPicPr preferRelativeResize="0"/>
          <p:nvPr/>
        </p:nvPicPr>
        <p:blipFill>
          <a:blip r:embed="rId3">
            <a:alphaModFix/>
          </a:blip>
          <a:stretch>
            <a:fillRect/>
          </a:stretch>
        </p:blipFill>
        <p:spPr>
          <a:xfrm>
            <a:off x="52375" y="1978025"/>
            <a:ext cx="6219849" cy="3837000"/>
          </a:xfrm>
          <a:prstGeom prst="rect">
            <a:avLst/>
          </a:prstGeom>
          <a:noFill/>
          <a:ln>
            <a:noFill/>
          </a:ln>
        </p:spPr>
      </p:pic>
      <p:pic>
        <p:nvPicPr>
          <p:cNvPr id="223" name="Google Shape;223;p30"/>
          <p:cNvPicPr preferRelativeResize="0"/>
          <p:nvPr/>
        </p:nvPicPr>
        <p:blipFill>
          <a:blip r:embed="rId4">
            <a:alphaModFix/>
          </a:blip>
          <a:stretch>
            <a:fillRect/>
          </a:stretch>
        </p:blipFill>
        <p:spPr>
          <a:xfrm>
            <a:off x="6448475" y="2054225"/>
            <a:ext cx="5743525" cy="376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1"/>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p31"/>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31"/>
          <p:cNvSpPr txBox="1">
            <a:spLocks noGrp="1"/>
          </p:cNvSpPr>
          <p:nvPr>
            <p:ph type="title"/>
          </p:nvPr>
        </p:nvSpPr>
        <p:spPr>
          <a:xfrm>
            <a:off x="3050" y="249400"/>
            <a:ext cx="12189000" cy="985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000"/>
              <a:t>Trends in Order Fulfillment across Product Departments</a:t>
            </a:r>
            <a:endParaRPr sz="4000"/>
          </a:p>
        </p:txBody>
      </p:sp>
      <p:sp>
        <p:nvSpPr>
          <p:cNvPr id="231" name="Google Shape;231;p31"/>
          <p:cNvSpPr/>
          <p:nvPr/>
        </p:nvSpPr>
        <p:spPr>
          <a:xfrm rot="-5400000" flipH="1">
            <a:off x="555710" y="2183223"/>
            <a:ext cx="4083300" cy="408330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32" name="Google Shape;232;p31"/>
          <p:cNvPicPr preferRelativeResize="0"/>
          <p:nvPr/>
        </p:nvPicPr>
        <p:blipFill>
          <a:blip r:embed="rId3">
            <a:alphaModFix/>
          </a:blip>
          <a:stretch>
            <a:fillRect/>
          </a:stretch>
        </p:blipFill>
        <p:spPr>
          <a:xfrm>
            <a:off x="217375" y="1120900"/>
            <a:ext cx="5440475" cy="2905125"/>
          </a:xfrm>
          <a:prstGeom prst="rect">
            <a:avLst/>
          </a:prstGeom>
          <a:noFill/>
          <a:ln>
            <a:noFill/>
          </a:ln>
        </p:spPr>
      </p:pic>
      <p:pic>
        <p:nvPicPr>
          <p:cNvPr id="233" name="Google Shape;233;p31"/>
          <p:cNvPicPr preferRelativeResize="0"/>
          <p:nvPr/>
        </p:nvPicPr>
        <p:blipFill>
          <a:blip r:embed="rId4">
            <a:alphaModFix/>
          </a:blip>
          <a:stretch>
            <a:fillRect/>
          </a:stretch>
        </p:blipFill>
        <p:spPr>
          <a:xfrm>
            <a:off x="217375" y="4150212"/>
            <a:ext cx="5354749" cy="2651225"/>
          </a:xfrm>
          <a:prstGeom prst="rect">
            <a:avLst/>
          </a:prstGeom>
          <a:noFill/>
          <a:ln>
            <a:noFill/>
          </a:ln>
        </p:spPr>
      </p:pic>
      <p:pic>
        <p:nvPicPr>
          <p:cNvPr id="234" name="Google Shape;234;p31"/>
          <p:cNvPicPr preferRelativeResize="0"/>
          <p:nvPr/>
        </p:nvPicPr>
        <p:blipFill>
          <a:blip r:embed="rId5">
            <a:alphaModFix/>
          </a:blip>
          <a:stretch>
            <a:fillRect/>
          </a:stretch>
        </p:blipFill>
        <p:spPr>
          <a:xfrm>
            <a:off x="6015025" y="2257720"/>
            <a:ext cx="5852294" cy="290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Agenda</a:t>
            </a:r>
            <a:endParaRPr/>
          </a:p>
        </p:txBody>
      </p:sp>
      <p:sp>
        <p:nvSpPr>
          <p:cNvPr id="97" name="Google Shape;97;p14"/>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8" name="Google Shape;9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55600" algn="l" rtl="0">
              <a:lnSpc>
                <a:spcPct val="90000"/>
              </a:lnSpc>
              <a:spcBef>
                <a:spcPts val="0"/>
              </a:spcBef>
              <a:spcAft>
                <a:spcPts val="0"/>
              </a:spcAft>
              <a:buSzPts val="2000"/>
              <a:buAutoNum type="arabicPeriod"/>
            </a:pPr>
            <a:r>
              <a:rPr lang="en-US"/>
              <a:t>Introduction to fudgemart and fudgeflix companies</a:t>
            </a:r>
            <a:endParaRPr/>
          </a:p>
          <a:p>
            <a:pPr marL="457200" lvl="0" indent="-355600" algn="l" rtl="0">
              <a:lnSpc>
                <a:spcPct val="90000"/>
              </a:lnSpc>
              <a:spcBef>
                <a:spcPts val="0"/>
              </a:spcBef>
              <a:spcAft>
                <a:spcPts val="0"/>
              </a:spcAft>
              <a:buSzPts val="2000"/>
              <a:buAutoNum type="arabicPeriod"/>
            </a:pPr>
            <a:r>
              <a:rPr lang="en-US"/>
              <a:t>Overview of business functions</a:t>
            </a:r>
            <a:endParaRPr/>
          </a:p>
          <a:p>
            <a:pPr marL="457200" lvl="0" indent="-355600" algn="l" rtl="0">
              <a:spcBef>
                <a:spcPts val="0"/>
              </a:spcBef>
              <a:spcAft>
                <a:spcPts val="0"/>
              </a:spcAft>
              <a:buSzPts val="2000"/>
              <a:buAutoNum type="arabicPeriod"/>
            </a:pPr>
            <a:r>
              <a:rPr lang="en-US"/>
              <a:t>Overview of Data warehousing strategy</a:t>
            </a:r>
            <a:endParaRPr/>
          </a:p>
          <a:p>
            <a:pPr marL="457200" lvl="0" indent="-355600" algn="l" rtl="0">
              <a:spcBef>
                <a:spcPts val="0"/>
              </a:spcBef>
              <a:spcAft>
                <a:spcPts val="0"/>
              </a:spcAft>
              <a:buSzPts val="2000"/>
              <a:buAutoNum type="arabicPeriod"/>
            </a:pPr>
            <a:r>
              <a:rPr lang="en-US"/>
              <a:t>Overview of Business Intelligence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Google Shape;239;p32"/>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 name="Google Shape;240;p3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p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Deep Dive into Electronics &amp; Clothing Departments</a:t>
            </a:r>
            <a:endParaRPr/>
          </a:p>
        </p:txBody>
      </p:sp>
      <p:pic>
        <p:nvPicPr>
          <p:cNvPr id="242" name="Google Shape;242;p32"/>
          <p:cNvPicPr preferRelativeResize="0"/>
          <p:nvPr/>
        </p:nvPicPr>
        <p:blipFill>
          <a:blip r:embed="rId3">
            <a:alphaModFix/>
          </a:blip>
          <a:stretch>
            <a:fillRect/>
          </a:stretch>
        </p:blipFill>
        <p:spPr>
          <a:xfrm>
            <a:off x="6581800" y="1924050"/>
            <a:ext cx="5557825" cy="2786075"/>
          </a:xfrm>
          <a:prstGeom prst="rect">
            <a:avLst/>
          </a:prstGeom>
          <a:noFill/>
          <a:ln>
            <a:noFill/>
          </a:ln>
        </p:spPr>
      </p:pic>
      <p:pic>
        <p:nvPicPr>
          <p:cNvPr id="243" name="Google Shape;243;p32"/>
          <p:cNvPicPr preferRelativeResize="0"/>
          <p:nvPr/>
        </p:nvPicPr>
        <p:blipFill>
          <a:blip r:embed="rId4">
            <a:alphaModFix/>
          </a:blip>
          <a:stretch>
            <a:fillRect/>
          </a:stretch>
        </p:blipFill>
        <p:spPr>
          <a:xfrm>
            <a:off x="56268" y="1785950"/>
            <a:ext cx="6161126" cy="290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33"/>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p33"/>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 name="Google Shape;250;p33"/>
          <p:cNvSpPr txBox="1">
            <a:spLocks noGrp="1"/>
          </p:cNvSpPr>
          <p:nvPr>
            <p:ph type="title"/>
          </p:nvPr>
        </p:nvSpPr>
        <p:spPr>
          <a:xfrm>
            <a:off x="0" y="-1587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Order Fulfillment over Time</a:t>
            </a:r>
            <a:endParaRPr/>
          </a:p>
        </p:txBody>
      </p:sp>
      <p:sp>
        <p:nvSpPr>
          <p:cNvPr id="251" name="Google Shape;251;p33"/>
          <p:cNvSpPr/>
          <p:nvPr/>
        </p:nvSpPr>
        <p:spPr>
          <a:xfrm rot="-5400000" flipH="1">
            <a:off x="555710" y="2183223"/>
            <a:ext cx="4083300" cy="408330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52" name="Google Shape;252;p33"/>
          <p:cNvPicPr preferRelativeResize="0"/>
          <p:nvPr/>
        </p:nvPicPr>
        <p:blipFill>
          <a:blip r:embed="rId3">
            <a:alphaModFix/>
          </a:blip>
          <a:stretch>
            <a:fillRect/>
          </a:stretch>
        </p:blipFill>
        <p:spPr>
          <a:xfrm>
            <a:off x="23800" y="1168025"/>
            <a:ext cx="5934075" cy="2800332"/>
          </a:xfrm>
          <a:prstGeom prst="rect">
            <a:avLst/>
          </a:prstGeom>
          <a:noFill/>
          <a:ln>
            <a:noFill/>
          </a:ln>
        </p:spPr>
      </p:pic>
      <p:pic>
        <p:nvPicPr>
          <p:cNvPr id="253" name="Google Shape;253;p33"/>
          <p:cNvPicPr preferRelativeResize="0"/>
          <p:nvPr/>
        </p:nvPicPr>
        <p:blipFill>
          <a:blip r:embed="rId4">
            <a:alphaModFix/>
          </a:blip>
          <a:stretch>
            <a:fillRect/>
          </a:stretch>
        </p:blipFill>
        <p:spPr>
          <a:xfrm>
            <a:off x="5643550" y="3890950"/>
            <a:ext cx="5934075" cy="276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34"/>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3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RECOMMENDATIONS</a:t>
            </a:r>
            <a:endParaRPr/>
          </a:p>
        </p:txBody>
      </p:sp>
      <p:sp>
        <p:nvSpPr>
          <p:cNvPr id="261" name="Google Shape;261;p34"/>
          <p:cNvSpPr/>
          <p:nvPr/>
        </p:nvSpPr>
        <p:spPr>
          <a:xfrm rot="-5400000" flipH="1">
            <a:off x="555710" y="2183223"/>
            <a:ext cx="4083300" cy="408330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2" name="Google Shape;262;p3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a:t>Improve Order Fulfillment process in the states of MD, DC &amp; CA to reduce delivery time</a:t>
            </a:r>
            <a:endParaRPr/>
          </a:p>
          <a:p>
            <a:pPr marL="457200" lvl="0" indent="-342900" algn="l" rtl="0">
              <a:lnSpc>
                <a:spcPct val="90000"/>
              </a:lnSpc>
              <a:spcBef>
                <a:spcPts val="0"/>
              </a:spcBef>
              <a:spcAft>
                <a:spcPts val="0"/>
              </a:spcAft>
              <a:buSzPts val="1800"/>
              <a:buChar char="•"/>
            </a:pPr>
            <a:r>
              <a:rPr lang="en-US"/>
              <a:t>Fudgemart orders have a higher average delivery days which needs to be improved</a:t>
            </a:r>
            <a:endParaRPr/>
          </a:p>
          <a:p>
            <a:pPr marL="457200" lvl="0" indent="-342900" algn="l" rtl="0">
              <a:lnSpc>
                <a:spcPct val="90000"/>
              </a:lnSpc>
              <a:spcBef>
                <a:spcPts val="0"/>
              </a:spcBef>
              <a:spcAft>
                <a:spcPts val="0"/>
              </a:spcAft>
              <a:buSzPts val="1800"/>
              <a:buChar char="•"/>
            </a:pPr>
            <a:r>
              <a:rPr lang="en-US"/>
              <a:t>Focus on improving the delivery time for the products “Ergonomic Keyboard” and “Computer Mouse” from the Electronics Department</a:t>
            </a:r>
            <a:endParaRPr/>
          </a:p>
          <a:p>
            <a:pPr marL="457200" lvl="0" indent="-342900" algn="l" rtl="0">
              <a:lnSpc>
                <a:spcPct val="90000"/>
              </a:lnSpc>
              <a:spcBef>
                <a:spcPts val="0"/>
              </a:spcBef>
              <a:spcAft>
                <a:spcPts val="0"/>
              </a:spcAft>
              <a:buSzPts val="1800"/>
              <a:buChar char="•"/>
            </a:pPr>
            <a:r>
              <a:rPr lang="en-US"/>
              <a:t>Similarly, work towards improving delivery time for the products “X-Train Shoes” &amp; “Work Gloves” from the Clothing Department</a:t>
            </a:r>
            <a:endParaRPr/>
          </a:p>
          <a:p>
            <a:pPr marL="457200" lvl="0" indent="-342900" algn="l" rtl="0">
              <a:lnSpc>
                <a:spcPct val="90000"/>
              </a:lnSpc>
              <a:spcBef>
                <a:spcPts val="0"/>
              </a:spcBef>
              <a:spcAft>
                <a:spcPts val="0"/>
              </a:spcAft>
              <a:buSzPts val="1800"/>
              <a:buChar char="•"/>
            </a:pPr>
            <a:r>
              <a:rPr lang="en-US"/>
              <a:t>Work towards improving delivery time of smaller orders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476D-0EB8-46DC-94DA-FAB6AEF963D7}"/>
              </a:ext>
            </a:extLst>
          </p:cNvPr>
          <p:cNvSpPr>
            <a:spLocks noGrp="1"/>
          </p:cNvSpPr>
          <p:nvPr>
            <p:ph type="title"/>
          </p:nvPr>
        </p:nvSpPr>
        <p:spPr>
          <a:xfrm>
            <a:off x="1676400" y="2439022"/>
            <a:ext cx="8702511" cy="1897308"/>
          </a:xfrm>
        </p:spPr>
        <p:txBody>
          <a:bodyPr/>
          <a:lstStyle/>
          <a:p>
            <a:pPr algn="ctr"/>
            <a:r>
              <a:rPr lang="en-US" dirty="0"/>
              <a:t>THANK YOU</a:t>
            </a:r>
          </a:p>
        </p:txBody>
      </p:sp>
    </p:spTree>
    <p:extLst>
      <p:ext uri="{BB962C8B-B14F-4D97-AF65-F5344CB8AC3E}">
        <p14:creationId xmlns:p14="http://schemas.microsoft.com/office/powerpoint/2010/main" val="193924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5"/>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5"/>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 to Fudgemart and Fudgeflix</a:t>
            </a:r>
            <a:endParaRPr/>
          </a:p>
        </p:txBody>
      </p:sp>
      <p:sp>
        <p:nvSpPr>
          <p:cNvPr id="106" name="Google Shape;106;p1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2500"/>
              <a:t>Fudgemart inc. is a conglomerate that currently maintains two databases for their subsidiaries </a:t>
            </a:r>
            <a:r>
              <a:rPr lang="en-US" sz="2500" b="1"/>
              <a:t>Fugdemart</a:t>
            </a:r>
            <a:r>
              <a:rPr lang="en-US" sz="2500"/>
              <a:t> and </a:t>
            </a:r>
            <a:r>
              <a:rPr lang="en-US" sz="2500" b="1"/>
              <a:t>Fudgeflix</a:t>
            </a:r>
            <a:endParaRPr sz="2500" b="1"/>
          </a:p>
          <a:p>
            <a:pPr marL="457200" lvl="0" indent="0" algn="l" rtl="0">
              <a:lnSpc>
                <a:spcPct val="90000"/>
              </a:lnSpc>
              <a:spcBef>
                <a:spcPts val="0"/>
              </a:spcBef>
              <a:spcAft>
                <a:spcPts val="0"/>
              </a:spcAft>
              <a:buNone/>
            </a:pPr>
            <a:endParaRPr sz="2500" b="1"/>
          </a:p>
          <a:p>
            <a:pPr marL="457200" lvl="0" indent="-387350" algn="l" rtl="0">
              <a:lnSpc>
                <a:spcPct val="90000"/>
              </a:lnSpc>
              <a:spcBef>
                <a:spcPts val="0"/>
              </a:spcBef>
              <a:spcAft>
                <a:spcPts val="0"/>
              </a:spcAft>
              <a:buSzPts val="2500"/>
              <a:buChar char="❖"/>
            </a:pPr>
            <a:r>
              <a:rPr lang="en-US" sz="2500" b="1"/>
              <a:t>Fudgemart </a:t>
            </a:r>
            <a:r>
              <a:rPr lang="en-US" sz="2500"/>
              <a:t>is a fictitious online retailer, similar to Amazon.com or Walmart.com offering a plethora of products for their customers</a:t>
            </a:r>
            <a:endParaRPr sz="2500"/>
          </a:p>
          <a:p>
            <a:pPr marL="457200" lvl="0" indent="0" algn="l" rtl="0">
              <a:lnSpc>
                <a:spcPct val="90000"/>
              </a:lnSpc>
              <a:spcBef>
                <a:spcPts val="0"/>
              </a:spcBef>
              <a:spcAft>
                <a:spcPts val="0"/>
              </a:spcAft>
              <a:buNone/>
            </a:pPr>
            <a:endParaRPr sz="2500"/>
          </a:p>
          <a:p>
            <a:pPr marL="457200" lvl="0" indent="-387350" algn="l" rtl="0">
              <a:lnSpc>
                <a:spcPct val="90000"/>
              </a:lnSpc>
              <a:spcBef>
                <a:spcPts val="0"/>
              </a:spcBef>
              <a:spcAft>
                <a:spcPts val="0"/>
              </a:spcAft>
              <a:buSzPts val="2500"/>
              <a:buChar char="❖"/>
            </a:pPr>
            <a:r>
              <a:rPr lang="en-US" sz="2500" b="1"/>
              <a:t>Fudgeflix </a:t>
            </a:r>
            <a:r>
              <a:rPr lang="en-US" sz="2500"/>
              <a:t>is a fictitious online DVD by mail and video on demand service, similar to Amazon instant video or Netflix</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6"/>
          <p:cNvSpPr txBox="1">
            <a:spLocks noGrp="1"/>
          </p:cNvSpPr>
          <p:nvPr>
            <p:ph type="title"/>
          </p:nvPr>
        </p:nvSpPr>
        <p:spPr>
          <a:xfrm>
            <a:off x="738175" y="478000"/>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4700"/>
              <a:t>Business Requirement</a:t>
            </a:r>
            <a:endParaRPr sz="5100"/>
          </a:p>
        </p:txBody>
      </p:sp>
      <p:sp>
        <p:nvSpPr>
          <p:cNvPr id="113" name="Google Shape;113;p16"/>
          <p:cNvSpPr txBox="1"/>
          <p:nvPr/>
        </p:nvSpPr>
        <p:spPr>
          <a:xfrm>
            <a:off x="624175" y="1714500"/>
            <a:ext cx="10743600" cy="4557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Calibri"/>
              <a:buChar char="●"/>
            </a:pPr>
            <a:r>
              <a:rPr lang="en-US" sz="2400">
                <a:latin typeface="Calibri"/>
                <a:ea typeface="Calibri"/>
                <a:cs typeface="Calibri"/>
                <a:sym typeface="Calibri"/>
              </a:rPr>
              <a:t>Currently, two separate databases are maintained for the two subsidiaries Fudgemart &amp; Fudgeflix</a:t>
            </a:r>
            <a:endParaRPr sz="24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US" sz="2400">
                <a:latin typeface="Calibri"/>
                <a:ea typeface="Calibri"/>
                <a:cs typeface="Calibri"/>
                <a:sym typeface="Calibri"/>
              </a:rPr>
              <a:t>The business requires data to be consolidated and integrated in a Data Warehouse to better identify growth opportunities. </a:t>
            </a:r>
            <a:endParaRPr sz="24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US" sz="2400">
                <a:latin typeface="Calibri"/>
                <a:ea typeface="Calibri"/>
                <a:cs typeface="Calibri"/>
                <a:sym typeface="Calibri"/>
              </a:rPr>
              <a:t>The business process we will be focusing on is Order Fulfillment which aims to find how long it takes to ship a product once it has been defined</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Business Goals: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arenR"/>
            </a:pPr>
            <a:r>
              <a:rPr lang="en-US" sz="2400">
                <a:latin typeface="Calibri"/>
                <a:ea typeface="Calibri"/>
                <a:cs typeface="Calibri"/>
                <a:sym typeface="Calibri"/>
              </a:rPr>
              <a:t>Provide a consolidated view of order fulfillment across the two subsidiaries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arenR"/>
            </a:pPr>
            <a:r>
              <a:rPr lang="en-US" sz="2400">
                <a:latin typeface="Calibri"/>
                <a:ea typeface="Calibri"/>
                <a:cs typeface="Calibri"/>
                <a:sym typeface="Calibri"/>
              </a:rPr>
              <a:t>Identify departments and products for which order fulfillment can be improved</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arenR"/>
            </a:pPr>
            <a:r>
              <a:rPr lang="en-US" sz="2400">
                <a:latin typeface="Calibri"/>
                <a:ea typeface="Calibri"/>
                <a:cs typeface="Calibri"/>
                <a:sym typeface="Calibri"/>
              </a:rPr>
              <a:t>Identify the geographic locations from which the organization can improve upon the order fulfillment process regionally</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7"/>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7"/>
          <p:cNvSpPr txBox="1">
            <a:spLocks noGrp="1"/>
          </p:cNvSpPr>
          <p:nvPr>
            <p:ph type="title"/>
          </p:nvPr>
        </p:nvSpPr>
        <p:spPr>
          <a:xfrm>
            <a:off x="738175" y="478000"/>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4700"/>
              <a:t>Functional Requirements</a:t>
            </a:r>
            <a:endParaRPr sz="5100"/>
          </a:p>
        </p:txBody>
      </p:sp>
      <p:sp>
        <p:nvSpPr>
          <p:cNvPr id="120" name="Google Shape;120;p17"/>
          <p:cNvSpPr txBox="1"/>
          <p:nvPr/>
        </p:nvSpPr>
        <p:spPr>
          <a:xfrm>
            <a:off x="624175" y="1714500"/>
            <a:ext cx="10743600" cy="4129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Calibri"/>
              <a:buAutoNum type="arabicParenR"/>
            </a:pPr>
            <a:r>
              <a:rPr lang="en-US" sz="2400" dirty="0">
                <a:latin typeface="Calibri"/>
                <a:ea typeface="Calibri"/>
                <a:cs typeface="Calibri"/>
                <a:sym typeface="Calibri"/>
              </a:rPr>
              <a:t>Do orders that are to be fulfilled in certain customer locations take longer to ship?</a:t>
            </a:r>
          </a:p>
          <a:p>
            <a:pPr marL="457200" lvl="0" indent="-381000" algn="l" rtl="0">
              <a:spcBef>
                <a:spcPts val="0"/>
              </a:spcBef>
              <a:spcAft>
                <a:spcPts val="0"/>
              </a:spcAft>
              <a:buSzPts val="2400"/>
              <a:buFont typeface="Calibri"/>
              <a:buAutoNum type="arabicParenR"/>
            </a:pPr>
            <a:endParaRPr lang="en-US"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arenR"/>
            </a:pPr>
            <a:r>
              <a:rPr lang="en-US" sz="2400" dirty="0">
                <a:latin typeface="Calibri"/>
                <a:ea typeface="Calibri"/>
                <a:cs typeface="Calibri"/>
                <a:sym typeface="Calibri"/>
              </a:rPr>
              <a:t>Which customer locations receive the maximum number of orders?</a:t>
            </a:r>
          </a:p>
          <a:p>
            <a:pPr marL="457200" lvl="0" indent="-381000" algn="l" rtl="0">
              <a:spcBef>
                <a:spcPts val="0"/>
              </a:spcBef>
              <a:spcAft>
                <a:spcPts val="0"/>
              </a:spcAft>
              <a:buSzPts val="2400"/>
              <a:buFont typeface="Calibri"/>
              <a:buAutoNum type="arabicParenR"/>
            </a:pPr>
            <a:endParaRPr lang="en-US"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arenR"/>
            </a:pPr>
            <a:r>
              <a:rPr lang="en-US" sz="2400" dirty="0">
                <a:latin typeface="Calibri"/>
                <a:ea typeface="Calibri"/>
                <a:cs typeface="Calibri"/>
                <a:sym typeface="Calibri"/>
              </a:rPr>
              <a:t>Which Product Departments receive the maximum number of orders?</a:t>
            </a:r>
          </a:p>
          <a:p>
            <a:pPr marL="457200" lvl="0" indent="-381000" algn="l" rtl="0">
              <a:spcBef>
                <a:spcPts val="0"/>
              </a:spcBef>
              <a:spcAft>
                <a:spcPts val="0"/>
              </a:spcAft>
              <a:buSzPts val="2400"/>
              <a:buFont typeface="Calibri"/>
              <a:buAutoNum type="arabicParenR"/>
            </a:pPr>
            <a:endParaRPr lang="en-US"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arenR"/>
            </a:pPr>
            <a:r>
              <a:rPr lang="en-US" sz="2400" dirty="0">
                <a:latin typeface="Calibri"/>
                <a:ea typeface="Calibri"/>
                <a:cs typeface="Calibri"/>
                <a:sym typeface="Calibri"/>
              </a:rPr>
              <a:t>Do certain Products &amp; Product Departments take longer to ship?</a:t>
            </a:r>
          </a:p>
          <a:p>
            <a:pPr marL="457200" lvl="0" indent="-381000" algn="l" rtl="0">
              <a:spcBef>
                <a:spcPts val="0"/>
              </a:spcBef>
              <a:spcAft>
                <a:spcPts val="0"/>
              </a:spcAft>
              <a:buSzPts val="2400"/>
              <a:buFont typeface="Calibri"/>
              <a:buAutoNum type="arabicParenR"/>
            </a:pPr>
            <a:endParaRPr lang="en-US"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arenR"/>
            </a:pPr>
            <a:r>
              <a:rPr lang="en-US" sz="2400" dirty="0">
                <a:latin typeface="Calibri"/>
                <a:ea typeface="Calibri"/>
                <a:cs typeface="Calibri"/>
                <a:sym typeface="Calibri"/>
              </a:rPr>
              <a:t>Do orders with higher order quantity take longer to ship?</a:t>
            </a:r>
            <a:endParaRPr sz="2400" dirty="0">
              <a:latin typeface="Calibri"/>
              <a:ea typeface="Calibri"/>
              <a:cs typeface="Calibri"/>
              <a:sym typeface="Calibri"/>
            </a:endParaRPr>
          </a:p>
          <a:p>
            <a:pPr marL="457200" lvl="0" indent="0" algn="l" rtl="0">
              <a:spcBef>
                <a:spcPts val="0"/>
              </a:spcBef>
              <a:spcAft>
                <a:spcPts val="0"/>
              </a:spcAft>
              <a:buNone/>
            </a:pPr>
            <a:endParaRPr sz="24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8"/>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8"/>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18"/>
          <p:cNvSpPr txBox="1">
            <a:spLocks noGrp="1"/>
          </p:cNvSpPr>
          <p:nvPr>
            <p:ph type="title"/>
          </p:nvPr>
        </p:nvSpPr>
        <p:spPr>
          <a:xfrm>
            <a:off x="966800" y="27940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5100"/>
              <a:t>Implementation Strategy</a:t>
            </a:r>
            <a:endParaRPr sz="5100"/>
          </a:p>
        </p:txBody>
      </p:sp>
      <p:sp>
        <p:nvSpPr>
          <p:cNvPr id="128" name="Google Shape;128;p18"/>
          <p:cNvSpPr/>
          <p:nvPr/>
        </p:nvSpPr>
        <p:spPr>
          <a:xfrm rot="-5400000" flipH="1">
            <a:off x="555710" y="2183223"/>
            <a:ext cx="4083300" cy="408330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9" name="Google Shape;129;p18"/>
          <p:cNvSpPr txBox="1"/>
          <p:nvPr/>
        </p:nvSpPr>
        <p:spPr>
          <a:xfrm>
            <a:off x="1271600" y="1519375"/>
            <a:ext cx="9515400" cy="42090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Design High Level Dimensional Modelling Worksheet</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Design Detailed Dimensional Modelling Worksheet</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Generate ROLAP script and create DW tables</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Design SSIS packages to perform ETL operations</a:t>
            </a:r>
            <a:endParaRPr sz="250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a:latin typeface="Calibri"/>
                <a:ea typeface="Calibri"/>
                <a:cs typeface="Calibri"/>
                <a:sym typeface="Calibri"/>
              </a:rPr>
              <a:t>Stage &amp; Load Date</a:t>
            </a:r>
            <a:endParaRPr sz="250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a:latin typeface="Calibri"/>
                <a:ea typeface="Calibri"/>
                <a:cs typeface="Calibri"/>
                <a:sym typeface="Calibri"/>
              </a:rPr>
              <a:t>Stage Fudgemart data &amp; Load it</a:t>
            </a:r>
            <a:endParaRPr sz="250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a:latin typeface="Calibri"/>
                <a:ea typeface="Calibri"/>
                <a:cs typeface="Calibri"/>
                <a:sym typeface="Calibri"/>
              </a:rPr>
              <a:t>Stage Fudgeflix data &amp; Load it</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Build the MOLAP Cube</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Connect Power BI dashboard to warehouse &amp; generate Business Intelligence</a:t>
            </a:r>
            <a:endParaRPr sz="25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838200" y="1365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Fudgemart Schema</a:t>
            </a:r>
            <a:endParaRPr/>
          </a:p>
        </p:txBody>
      </p:sp>
      <p:sp>
        <p:nvSpPr>
          <p:cNvPr id="135" name="Google Shape;135;p19"/>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6" name="Google Shape;136;p19"/>
          <p:cNvPicPr preferRelativeResize="0"/>
          <p:nvPr/>
        </p:nvPicPr>
        <p:blipFill>
          <a:blip r:embed="rId3">
            <a:alphaModFix/>
          </a:blip>
          <a:stretch>
            <a:fillRect/>
          </a:stretch>
        </p:blipFill>
        <p:spPr>
          <a:xfrm>
            <a:off x="1643050" y="1343725"/>
            <a:ext cx="8586799" cy="527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Analysis of Fudgemart</a:t>
            </a:r>
            <a:endParaRPr/>
          </a:p>
        </p:txBody>
      </p:sp>
      <p:sp>
        <p:nvSpPr>
          <p:cNvPr id="142" name="Google Shape;142;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900"/>
              <a:t>The order fulfillment process in Fudemart is captured by the following tables:</a:t>
            </a:r>
            <a:endParaRPr sz="2900"/>
          </a:p>
          <a:p>
            <a:pPr marL="457200" lvl="0" indent="-349250" algn="l" rtl="0">
              <a:spcBef>
                <a:spcPts val="1000"/>
              </a:spcBef>
              <a:spcAft>
                <a:spcPts val="0"/>
              </a:spcAft>
              <a:buSzPts val="1900"/>
              <a:buChar char="•"/>
            </a:pPr>
            <a:r>
              <a:rPr lang="en-US" sz="2900" b="1"/>
              <a:t>fm_orders</a:t>
            </a:r>
            <a:r>
              <a:rPr lang="en-US" sz="2900"/>
              <a:t> - Contains details about each order</a:t>
            </a:r>
            <a:endParaRPr sz="2900"/>
          </a:p>
          <a:p>
            <a:pPr marL="457200" lvl="0" indent="-349250" algn="l" rtl="0">
              <a:spcBef>
                <a:spcPts val="0"/>
              </a:spcBef>
              <a:spcAft>
                <a:spcPts val="0"/>
              </a:spcAft>
              <a:buSzPts val="1900"/>
              <a:buChar char="•"/>
            </a:pPr>
            <a:r>
              <a:rPr lang="en-US" sz="2900" b="1"/>
              <a:t>fm_order_details </a:t>
            </a:r>
            <a:r>
              <a:rPr lang="en-US" sz="2900"/>
              <a:t>- Acts as an associative table to link orders and products</a:t>
            </a:r>
            <a:endParaRPr sz="2900"/>
          </a:p>
          <a:p>
            <a:pPr marL="457200" lvl="0" indent="-349250" algn="l" rtl="0">
              <a:spcBef>
                <a:spcPts val="0"/>
              </a:spcBef>
              <a:spcAft>
                <a:spcPts val="0"/>
              </a:spcAft>
              <a:buSzPts val="1900"/>
              <a:buChar char="•"/>
            </a:pPr>
            <a:r>
              <a:rPr lang="en-US" sz="2900" b="1"/>
              <a:t>fm_customers </a:t>
            </a:r>
            <a:r>
              <a:rPr lang="en-US" sz="2900"/>
              <a:t>- </a:t>
            </a:r>
            <a:r>
              <a:rPr lang="en-US" sz="2900" b="1"/>
              <a:t> </a:t>
            </a:r>
            <a:r>
              <a:rPr lang="en-US" sz="2900"/>
              <a:t>Contains details about customers</a:t>
            </a:r>
            <a:endParaRPr sz="2900"/>
          </a:p>
          <a:p>
            <a:pPr marL="457200" lvl="0" indent="-349250" algn="l" rtl="0">
              <a:spcBef>
                <a:spcPts val="0"/>
              </a:spcBef>
              <a:spcAft>
                <a:spcPts val="0"/>
              </a:spcAft>
              <a:buSzPts val="1900"/>
              <a:buChar char="•"/>
            </a:pPr>
            <a:r>
              <a:rPr lang="en-US" sz="2900" b="1"/>
              <a:t>fm_products </a:t>
            </a:r>
            <a:r>
              <a:rPr lang="en-US" sz="2900"/>
              <a:t>- Contains details about products</a:t>
            </a:r>
            <a:endParaRPr sz="2900"/>
          </a:p>
          <a:p>
            <a:pPr marL="0" lvl="0" indent="0" algn="l" rtl="0">
              <a:spcBef>
                <a:spcPts val="1000"/>
              </a:spcBef>
              <a:spcAft>
                <a:spcPts val="0"/>
              </a:spcAft>
              <a:buNone/>
            </a:pP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1365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Fudgeflix Schema</a:t>
            </a:r>
            <a:endParaRPr/>
          </a:p>
        </p:txBody>
      </p:sp>
      <p:sp>
        <p:nvSpPr>
          <p:cNvPr id="148" name="Google Shape;148;p21"/>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9" name="Google Shape;149;p21"/>
          <p:cNvPicPr preferRelativeResize="0"/>
          <p:nvPr/>
        </p:nvPicPr>
        <p:blipFill>
          <a:blip r:embed="rId3">
            <a:alphaModFix/>
          </a:blip>
          <a:stretch>
            <a:fillRect/>
          </a:stretch>
        </p:blipFill>
        <p:spPr>
          <a:xfrm>
            <a:off x="1614500" y="1278875"/>
            <a:ext cx="9223236" cy="55791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1158</Words>
  <Application>Microsoft Office PowerPoint</Application>
  <PresentationFormat>Widescreen</PresentationFormat>
  <Paragraphs>101</Paragraphs>
  <Slides>23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FUDEGMARTFLIX:  INTEGRATED DATA WAREHOUSE &amp; BUSINESS INTELLIGENCE</vt:lpstr>
      <vt:lpstr>Agenda</vt:lpstr>
      <vt:lpstr>Introduction to Fudgemart and Fudgeflix</vt:lpstr>
      <vt:lpstr>Business Requirement</vt:lpstr>
      <vt:lpstr>Functional Requirements</vt:lpstr>
      <vt:lpstr>Implementation Strategy</vt:lpstr>
      <vt:lpstr>Fudgemart Schema</vt:lpstr>
      <vt:lpstr>Analysis of Fudgemart</vt:lpstr>
      <vt:lpstr>Fudgeflix Schema</vt:lpstr>
      <vt:lpstr>Analysis of Fudgeflix</vt:lpstr>
      <vt:lpstr>High level &amp; Detailed Dimensional Modeling</vt:lpstr>
      <vt:lpstr>Build Star Schema</vt:lpstr>
      <vt:lpstr>Staging and Loading (ETL) with SSIS</vt:lpstr>
      <vt:lpstr>Create MOLAP Cube</vt:lpstr>
      <vt:lpstr>PowerPoint Presentation</vt:lpstr>
      <vt:lpstr>Average Delivery Days VS Order Quantity - Fudgemart Orders</vt:lpstr>
      <vt:lpstr> Trends in Order Fulfillment across Customer States</vt:lpstr>
      <vt:lpstr>Deep Dive into states with highest average Delivery Days</vt:lpstr>
      <vt:lpstr>Trends in Order Fulfillment across Product Departments</vt:lpstr>
      <vt:lpstr>Deep Dive into Electronics &amp; Clothing Departments</vt:lpstr>
      <vt:lpstr>Order Fulfillment over Time</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FUDEGMARTFLIX:  INTEGRATED DATA WAREHOUSE &amp; BUSINESS INTELLIGENCE</dc:title>
  <cp:lastModifiedBy>Bhavish Kumar</cp:lastModifiedBy>
  <cp:revision>7</cp:revision>
  <dcterms:modified xsi:type="dcterms:W3CDTF">2020-11-20T18:11:31Z</dcterms:modified>
</cp:coreProperties>
</file>