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5" r:id="rId16"/>
    <p:sldId id="270" r:id="rId17"/>
    <p:sldId id="274"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74" d="100"/>
          <a:sy n="74" d="100"/>
        </p:scale>
        <p:origin x="16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372B3B-CF84-470C-9A60-E4607B5EC754}"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296649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72B3B-CF84-470C-9A60-E4607B5EC754}"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33429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72B3B-CF84-470C-9A60-E4607B5EC754}"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1560479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72B3B-CF84-470C-9A60-E4607B5EC754}"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B6A0-387B-45F3-9CD2-172930BDE40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8497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72B3B-CF84-470C-9A60-E4607B5EC754}"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48354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1372B3B-CF84-470C-9A60-E4607B5EC754}" type="datetimeFigureOut">
              <a:rPr lang="en-US" smtClean="0"/>
              <a:t>22-Apr-21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629424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1372B3B-CF84-470C-9A60-E4607B5EC754}" type="datetimeFigureOut">
              <a:rPr lang="en-US" smtClean="0"/>
              <a:t>22-Apr-21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1489928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372B3B-CF84-470C-9A60-E4607B5EC754}"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3584872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372B3B-CF84-470C-9A60-E4607B5EC754}"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198225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372B3B-CF84-470C-9A60-E4607B5EC754}"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5939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372B3B-CF84-470C-9A60-E4607B5EC754}"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2042197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372B3B-CF84-470C-9A60-E4607B5EC754}"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10942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372B3B-CF84-470C-9A60-E4607B5EC754}" type="datetimeFigureOut">
              <a:rPr lang="en-US" smtClean="0"/>
              <a:t>22-Apr-21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124121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372B3B-CF84-470C-9A60-E4607B5EC754}" type="datetimeFigureOut">
              <a:rPr lang="en-US" smtClean="0"/>
              <a:t>22-Apr-21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399986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1372B3B-CF84-470C-9A60-E4607B5EC754}" type="datetimeFigureOut">
              <a:rPr lang="en-US" smtClean="0"/>
              <a:t>22-Apr-21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242847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72B3B-CF84-470C-9A60-E4607B5EC754}"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278413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72B3B-CF84-470C-9A60-E4607B5EC754}"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B6A0-387B-45F3-9CD2-172930BDE40A}" type="slidenum">
              <a:rPr lang="en-US" smtClean="0"/>
              <a:t>‹#›</a:t>
            </a:fld>
            <a:endParaRPr lang="en-US"/>
          </a:p>
        </p:txBody>
      </p:sp>
    </p:spTree>
    <p:extLst>
      <p:ext uri="{BB962C8B-B14F-4D97-AF65-F5344CB8AC3E}">
        <p14:creationId xmlns:p14="http://schemas.microsoft.com/office/powerpoint/2010/main" val="399750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1372B3B-CF84-470C-9A60-E4607B5EC754}" type="datetimeFigureOut">
              <a:rPr lang="en-US" smtClean="0"/>
              <a:t>22-Apr-21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AB0B6A0-387B-45F3-9CD2-172930BDE40A}" type="slidenum">
              <a:rPr lang="en-US" smtClean="0"/>
              <a:t>‹#›</a:t>
            </a:fld>
            <a:endParaRPr lang="en-US"/>
          </a:p>
        </p:txBody>
      </p:sp>
    </p:spTree>
    <p:extLst>
      <p:ext uri="{BB962C8B-B14F-4D97-AF65-F5344CB8AC3E}">
        <p14:creationId xmlns:p14="http://schemas.microsoft.com/office/powerpoint/2010/main" val="12297897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urses.analyticsvidhya.com/courses/introduction-to-data-science-2/?utm_source=blog&amp;utm_medium=6stepsnaivebayesartic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Predicting Results of Indian Premier League T-20 Matches using Machine Learning</a:t>
            </a:r>
            <a:endParaRPr lang="en-US" dirty="0"/>
          </a:p>
        </p:txBody>
      </p:sp>
      <p:sp>
        <p:nvSpPr>
          <p:cNvPr id="3" name="Subtitle 2"/>
          <p:cNvSpPr>
            <a:spLocks noGrp="1"/>
          </p:cNvSpPr>
          <p:nvPr>
            <p:ph type="subTitle" idx="1"/>
          </p:nvPr>
        </p:nvSpPr>
        <p:spPr>
          <a:xfrm>
            <a:off x="1524000" y="4374770"/>
            <a:ext cx="9144000" cy="1655762"/>
          </a:xfrm>
        </p:spPr>
        <p:txBody>
          <a:bodyPr>
            <a:normAutofit fontScale="85000" lnSpcReduction="20000"/>
          </a:bodyPr>
          <a:lstStyle/>
          <a:p>
            <a:pPr algn="l"/>
            <a:r>
              <a:rPr lang="en-US" u="sng" dirty="0" smtClean="0"/>
              <a:t>Authors</a:t>
            </a:r>
          </a:p>
          <a:p>
            <a:pPr algn="l"/>
            <a:r>
              <a:rPr lang="en-US" dirty="0" err="1" smtClean="0"/>
              <a:t>Shilpi</a:t>
            </a:r>
            <a:r>
              <a:rPr lang="en-US" dirty="0" smtClean="0"/>
              <a:t> Agrawal                    </a:t>
            </a:r>
          </a:p>
          <a:p>
            <a:pPr algn="l"/>
            <a:r>
              <a:rPr lang="en-US" dirty="0" err="1" smtClean="0"/>
              <a:t>Suraj</a:t>
            </a:r>
            <a:r>
              <a:rPr lang="en-US" dirty="0" smtClean="0"/>
              <a:t> Pal Singh              </a:t>
            </a:r>
          </a:p>
          <a:p>
            <a:pPr algn="l"/>
            <a:r>
              <a:rPr lang="en-US" dirty="0" err="1" smtClean="0"/>
              <a:t>Jayash</a:t>
            </a:r>
            <a:r>
              <a:rPr lang="en-US" dirty="0" smtClean="0"/>
              <a:t> Kumar Sharma</a:t>
            </a:r>
            <a:endParaRPr lang="en-US" dirty="0"/>
          </a:p>
        </p:txBody>
      </p:sp>
    </p:spTree>
    <p:extLst>
      <p:ext uri="{BB962C8B-B14F-4D97-AF65-F5344CB8AC3E}">
        <p14:creationId xmlns:p14="http://schemas.microsoft.com/office/powerpoint/2010/main" val="192292317"/>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84822"/>
            <a:ext cx="10515600" cy="1325563"/>
          </a:xfrm>
        </p:spPr>
        <p:txBody>
          <a:bodyPr/>
          <a:lstStyle/>
          <a:p>
            <a:endParaRPr lang="en-US"/>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83679" y="1313645"/>
            <a:ext cx="8024641" cy="4953794"/>
          </a:xfrm>
        </p:spPr>
      </p:pic>
    </p:spTree>
    <p:extLst>
      <p:ext uri="{BB962C8B-B14F-4D97-AF65-F5344CB8AC3E}">
        <p14:creationId xmlns:p14="http://schemas.microsoft.com/office/powerpoint/2010/main" val="3386770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a:t>The </a:t>
            </a:r>
            <a:r>
              <a:rPr lang="en-US" dirty="0" smtClean="0"/>
              <a:t>model dataset </a:t>
            </a:r>
            <a:r>
              <a:rPr lang="en-US" dirty="0"/>
              <a:t>originally has 500 records of IPL T-20 matches which</a:t>
            </a:r>
          </a:p>
          <a:p>
            <a:pPr marL="0" indent="0">
              <a:buNone/>
            </a:pPr>
            <a:r>
              <a:rPr lang="en-US" dirty="0"/>
              <a:t>has been divided into two sets. First set is referred as Training</a:t>
            </a:r>
          </a:p>
          <a:p>
            <a:pPr marL="0" indent="0">
              <a:buNone/>
            </a:pPr>
            <a:r>
              <a:rPr lang="en-US" dirty="0"/>
              <a:t>Dataset (comprising of 400 records) while second set is</a:t>
            </a:r>
          </a:p>
          <a:p>
            <a:pPr marL="0" indent="0">
              <a:buNone/>
            </a:pPr>
            <a:r>
              <a:rPr lang="en-US" dirty="0"/>
              <a:t>referred as Test Dataset (comprising of 99 record). One record</a:t>
            </a:r>
          </a:p>
          <a:p>
            <a:pPr marL="0" indent="0">
              <a:buNone/>
            </a:pPr>
            <a:r>
              <a:rPr lang="en-US" dirty="0"/>
              <a:t>was ignored during pre-processing due to non-availability of</a:t>
            </a:r>
          </a:p>
          <a:p>
            <a:pPr marL="0" indent="0">
              <a:buNone/>
            </a:pPr>
            <a:r>
              <a:rPr lang="en-US" dirty="0"/>
              <a:t>results. Training dataset is trained with SVM, </a:t>
            </a:r>
            <a:r>
              <a:rPr lang="en-US" dirty="0" err="1"/>
              <a:t>Na¨ıve</a:t>
            </a:r>
            <a:r>
              <a:rPr lang="en-US" dirty="0"/>
              <a:t> Bayes</a:t>
            </a:r>
          </a:p>
          <a:p>
            <a:pPr marL="0" indent="0">
              <a:buNone/>
            </a:pPr>
            <a:r>
              <a:rPr lang="en-US" dirty="0" smtClean="0"/>
              <a:t> </a:t>
            </a:r>
            <a:r>
              <a:rPr lang="en-US" dirty="0"/>
              <a:t>obtained knowledge is used to predict </a:t>
            </a:r>
            <a:r>
              <a:rPr lang="en-US" dirty="0" smtClean="0"/>
              <a:t>results of </a:t>
            </a:r>
            <a:r>
              <a:rPr lang="en-US" dirty="0"/>
              <a:t>Test dataset. Further achieved results are evaluated on </a:t>
            </a:r>
            <a:r>
              <a:rPr lang="en-US" dirty="0" smtClean="0"/>
              <a:t>the basis </a:t>
            </a:r>
            <a:r>
              <a:rPr lang="en-US" dirty="0"/>
              <a:t>of accuracy, precision, recall and F-measure.</a:t>
            </a:r>
          </a:p>
        </p:txBody>
      </p:sp>
    </p:spTree>
    <p:extLst>
      <p:ext uri="{BB962C8B-B14F-4D97-AF65-F5344CB8AC3E}">
        <p14:creationId xmlns:p14="http://schemas.microsoft.com/office/powerpoint/2010/main" val="1132907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8444"/>
            <a:ext cx="10121721" cy="330334"/>
          </a:xfrm>
        </p:spPr>
        <p:txBody>
          <a:bodyPr>
            <a:normAutofit fontScale="90000"/>
          </a:bodyPr>
          <a:lstStyle/>
          <a:p>
            <a:r>
              <a:rPr lang="en-US" dirty="0" smtClean="0"/>
              <a:t>results</a:t>
            </a:r>
            <a:endParaRPr lang="en-US" dirty="0"/>
          </a:p>
        </p:txBody>
      </p:sp>
      <p:pic>
        <p:nvPicPr>
          <p:cNvPr id="3074" name="Picture 2" descr="https://miro.medium.com/max/444/1*7J08ekAwupLBegeUI8muHA.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38199" y="3030816"/>
            <a:ext cx="5085772" cy="251997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https://miro.medium.com/max/760/1*OhEnS-T54Cz0YSTl_c3Dw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60" y="530293"/>
            <a:ext cx="72390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iro.medium.com/max/282/1*T6kVUKxG_Z4V5Fm1UXhEI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375" y="4562291"/>
            <a:ext cx="3679546" cy="91336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Understanding ML Evaluation Metrics — Precision &amp; Recall | by Rishi Sidhu |  AI Graduate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7015" y="2858242"/>
            <a:ext cx="4946160" cy="1227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493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9555051" cy="45719"/>
          </a:xfrm>
        </p:spPr>
        <p:txBody>
          <a:bodyPr>
            <a:normAutofit fontScale="90000"/>
          </a:bodyPr>
          <a:lstStyle/>
          <a:p>
            <a:endParaRPr lang="en-US"/>
          </a:p>
        </p:txBody>
      </p:sp>
      <p:pic>
        <p:nvPicPr>
          <p:cNvPr id="5" name="Content Placeholder 4"/>
          <p:cNvPicPr>
            <a:picLocks noGrp="1" noChangeAspect="1"/>
          </p:cNvPicPr>
          <p:nvPr>
            <p:ph sz="quarter" idx="13"/>
          </p:nvPr>
        </p:nvPicPr>
        <p:blipFill rotWithShape="1">
          <a:blip r:embed="rId2"/>
          <a:stretch/>
        </p:blipFill>
        <p:spPr>
          <a:xfrm>
            <a:off x="4678500" y="3134081"/>
            <a:ext cx="2835000" cy="18900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018588082"/>
              </p:ext>
            </p:extLst>
          </p:nvPr>
        </p:nvGraphicFramePr>
        <p:xfrm>
          <a:off x="1735786" y="603756"/>
          <a:ext cx="8128000" cy="19202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Classifiers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Accuracy</a:t>
                      </a:r>
                    </a:p>
                    <a:p>
                      <a:endParaRPr lang="en-US" dirty="0"/>
                    </a:p>
                  </a:txBody>
                  <a:tcPr/>
                </a:tc>
              </a:tr>
              <a:tr h="370840">
                <a:tc>
                  <a:txBody>
                    <a:bodyPr/>
                    <a:lstStyle/>
                    <a:p>
                      <a:r>
                        <a:rPr lang="en-US" dirty="0" smtClean="0"/>
                        <a:t>SVM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95.96%</a:t>
                      </a:r>
                    </a:p>
                    <a:p>
                      <a:endParaRPr lang="en-US" dirty="0"/>
                    </a:p>
                  </a:txBody>
                  <a:tcPr/>
                </a:tc>
              </a:tr>
              <a:tr h="370840">
                <a:tc>
                  <a:txBody>
                    <a:bodyPr/>
                    <a:lstStyle/>
                    <a:p>
                      <a:r>
                        <a:rPr lang="en-US" dirty="0" smtClean="0"/>
                        <a:t>Naive Bayes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98.98%</a:t>
                      </a:r>
                    </a:p>
                    <a:p>
                      <a:endParaRPr lang="en-US" dirty="0"/>
                    </a:p>
                  </a:txBody>
                  <a:tcPr/>
                </a:tc>
              </a:tr>
            </a:tbl>
          </a:graphicData>
        </a:graphic>
      </p:graphicFrame>
    </p:spTree>
    <p:extLst>
      <p:ext uri="{BB962C8B-B14F-4D97-AF65-F5344CB8AC3E}">
        <p14:creationId xmlns:p14="http://schemas.microsoft.com/office/powerpoint/2010/main" val="1687653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2368663884"/>
              </p:ext>
            </p:extLst>
          </p:nvPr>
        </p:nvGraphicFramePr>
        <p:xfrm>
          <a:off x="914400" y="2366963"/>
          <a:ext cx="10363200" cy="1483360"/>
        </p:xfrm>
        <a:graphic>
          <a:graphicData uri="http://schemas.openxmlformats.org/drawingml/2006/table">
            <a:tbl>
              <a:tblPr firstRow="1" bandRow="1">
                <a:tableStyleId>{5C22544A-7EE6-4342-B048-85BDC9FD1C3A}</a:tableStyleId>
              </a:tblPr>
              <a:tblGrid>
                <a:gridCol w="2590800"/>
                <a:gridCol w="2590800"/>
                <a:gridCol w="2590800"/>
                <a:gridCol w="2590800"/>
              </a:tblGrid>
              <a:tr h="370840">
                <a:tc>
                  <a:txBody>
                    <a:bodyPr/>
                    <a:lstStyle/>
                    <a:p>
                      <a:pPr algn="ctr"/>
                      <a:r>
                        <a:rPr lang="en-US" dirty="0" smtClean="0"/>
                        <a:t>Case</a:t>
                      </a:r>
                      <a:endParaRPr lang="en-US" dirty="0"/>
                    </a:p>
                  </a:txBody>
                  <a:tcPr marL="90115" marR="90115"/>
                </a:tc>
                <a:tc>
                  <a:txBody>
                    <a:bodyPr/>
                    <a:lstStyle/>
                    <a:p>
                      <a:pPr algn="ctr"/>
                      <a:r>
                        <a:rPr lang="en-US" dirty="0" smtClean="0"/>
                        <a:t>Precision</a:t>
                      </a:r>
                      <a:endParaRPr lang="en-US" dirty="0"/>
                    </a:p>
                  </a:txBody>
                  <a:tcPr marL="90115" marR="90115"/>
                </a:tc>
                <a:tc>
                  <a:txBody>
                    <a:bodyPr/>
                    <a:lstStyle/>
                    <a:p>
                      <a:pPr algn="ctr"/>
                      <a:r>
                        <a:rPr lang="en-US" dirty="0" smtClean="0"/>
                        <a:t>Recall</a:t>
                      </a:r>
                      <a:endParaRPr lang="en-US" dirty="0"/>
                    </a:p>
                  </a:txBody>
                  <a:tcPr marL="90115" marR="90115"/>
                </a:tc>
                <a:tc>
                  <a:txBody>
                    <a:bodyPr/>
                    <a:lstStyle/>
                    <a:p>
                      <a:pPr algn="ctr"/>
                      <a:r>
                        <a:rPr lang="en-US" dirty="0" smtClean="0"/>
                        <a:t>F-measure</a:t>
                      </a:r>
                      <a:endParaRPr lang="en-US" dirty="0"/>
                    </a:p>
                  </a:txBody>
                  <a:tcPr marL="90115" marR="90115"/>
                </a:tc>
              </a:tr>
              <a:tr h="370840">
                <a:tc>
                  <a:txBody>
                    <a:bodyPr/>
                    <a:lstStyle/>
                    <a:p>
                      <a:r>
                        <a:rPr lang="en-US" dirty="0" smtClean="0"/>
                        <a:t>Draw</a:t>
                      </a:r>
                      <a:endParaRPr lang="en-US" dirty="0"/>
                    </a:p>
                  </a:txBody>
                  <a:tcPr marL="90115" marR="90115"/>
                </a:tc>
                <a:tc>
                  <a:txBody>
                    <a:bodyPr/>
                    <a:lstStyle/>
                    <a:p>
                      <a:r>
                        <a:rPr lang="en-US" dirty="0" smtClean="0"/>
                        <a:t>0</a:t>
                      </a:r>
                      <a:endParaRPr lang="en-US" dirty="0"/>
                    </a:p>
                  </a:txBody>
                  <a:tcPr marL="90115" marR="90115"/>
                </a:tc>
                <a:tc>
                  <a:txBody>
                    <a:bodyPr/>
                    <a:lstStyle/>
                    <a:p>
                      <a:r>
                        <a:rPr lang="en-US" dirty="0" smtClean="0"/>
                        <a:t>0</a:t>
                      </a:r>
                      <a:endParaRPr lang="en-US" dirty="0"/>
                    </a:p>
                  </a:txBody>
                  <a:tcPr marL="90115" marR="90115"/>
                </a:tc>
                <a:tc>
                  <a:txBody>
                    <a:bodyPr/>
                    <a:lstStyle/>
                    <a:p>
                      <a:r>
                        <a:rPr lang="en-US" dirty="0" smtClean="0"/>
                        <a:t>0</a:t>
                      </a:r>
                      <a:endParaRPr lang="en-US" dirty="0"/>
                    </a:p>
                  </a:txBody>
                  <a:tcPr marL="90115" marR="90115"/>
                </a:tc>
              </a:tr>
              <a:tr h="370840">
                <a:tc>
                  <a:txBody>
                    <a:bodyPr/>
                    <a:lstStyle/>
                    <a:p>
                      <a:r>
                        <a:rPr lang="en-US" dirty="0" smtClean="0"/>
                        <a:t>Team 2 Win</a:t>
                      </a:r>
                      <a:endParaRPr lang="en-US" dirty="0"/>
                    </a:p>
                  </a:txBody>
                  <a:tcPr marL="90115" marR="90115"/>
                </a:tc>
                <a:tc>
                  <a:txBody>
                    <a:bodyPr/>
                    <a:lstStyle/>
                    <a:p>
                      <a:r>
                        <a:rPr lang="en-US" sz="1800" b="0" i="0" u="none" strike="noStrike" kern="1200" baseline="0" dirty="0" smtClean="0">
                          <a:solidFill>
                            <a:schemeClr val="dk1"/>
                          </a:solidFill>
                          <a:latin typeface="+mn-lt"/>
                          <a:ea typeface="+mn-ea"/>
                          <a:cs typeface="+mn-cs"/>
                        </a:rPr>
                        <a:t>96.22</a:t>
                      </a:r>
                      <a:endParaRPr lang="en-US" dirty="0"/>
                    </a:p>
                  </a:txBody>
                  <a:tcPr marL="90115" marR="90115"/>
                </a:tc>
                <a:tc>
                  <a:txBody>
                    <a:bodyPr/>
                    <a:lstStyle/>
                    <a:p>
                      <a:r>
                        <a:rPr lang="en-US" sz="1800" b="0" i="0" u="none" strike="noStrike" kern="1200" baseline="0" dirty="0" smtClean="0">
                          <a:solidFill>
                            <a:schemeClr val="dk1"/>
                          </a:solidFill>
                          <a:latin typeface="+mn-lt"/>
                          <a:ea typeface="+mn-ea"/>
                          <a:cs typeface="+mn-cs"/>
                        </a:rPr>
                        <a:t>98.07</a:t>
                      </a:r>
                      <a:endParaRPr lang="en-US" dirty="0"/>
                    </a:p>
                  </a:txBody>
                  <a:tcPr marL="90115" marR="90115"/>
                </a:tc>
                <a:tc>
                  <a:txBody>
                    <a:bodyPr/>
                    <a:lstStyle/>
                    <a:p>
                      <a:r>
                        <a:rPr lang="en-US" dirty="0" smtClean="0"/>
                        <a:t>97.14</a:t>
                      </a:r>
                      <a:endParaRPr lang="en-US" dirty="0"/>
                    </a:p>
                  </a:txBody>
                  <a:tcPr marL="90115" marR="90115"/>
                </a:tc>
              </a:tr>
              <a:tr h="370840">
                <a:tc>
                  <a:txBody>
                    <a:bodyPr/>
                    <a:lstStyle/>
                    <a:p>
                      <a:r>
                        <a:rPr lang="en-US" dirty="0" smtClean="0"/>
                        <a:t>Team 1 Win</a:t>
                      </a:r>
                      <a:endParaRPr lang="en-US" dirty="0"/>
                    </a:p>
                  </a:txBody>
                  <a:tcPr marL="90115" marR="90115"/>
                </a:tc>
                <a:tc>
                  <a:txBody>
                    <a:bodyPr/>
                    <a:lstStyle/>
                    <a:p>
                      <a:r>
                        <a:rPr lang="en-US" sz="1800" b="0" i="0" u="none" strike="noStrike" kern="1200" baseline="0" dirty="0" smtClean="0">
                          <a:solidFill>
                            <a:schemeClr val="dk1"/>
                          </a:solidFill>
                          <a:latin typeface="+mn-lt"/>
                          <a:ea typeface="+mn-ea"/>
                          <a:cs typeface="+mn-cs"/>
                        </a:rPr>
                        <a:t>97.95</a:t>
                      </a:r>
                      <a:endParaRPr lang="en-US" dirty="0"/>
                    </a:p>
                  </a:txBody>
                  <a:tcPr marL="90115" marR="90115"/>
                </a:tc>
                <a:tc>
                  <a:txBody>
                    <a:bodyPr/>
                    <a:lstStyle/>
                    <a:p>
                      <a:r>
                        <a:rPr lang="en-US" sz="1800" b="0" i="0" u="none" strike="noStrike" kern="1200" baseline="0" dirty="0" smtClean="0">
                          <a:solidFill>
                            <a:schemeClr val="dk1"/>
                          </a:solidFill>
                          <a:latin typeface="+mn-lt"/>
                          <a:ea typeface="+mn-ea"/>
                          <a:cs typeface="+mn-cs"/>
                        </a:rPr>
                        <a:t>100.00</a:t>
                      </a:r>
                      <a:endParaRPr lang="en-US" dirty="0"/>
                    </a:p>
                  </a:txBody>
                  <a:tcPr marL="90115" marR="90115"/>
                </a:tc>
                <a:tc>
                  <a:txBody>
                    <a:bodyPr/>
                    <a:lstStyle/>
                    <a:p>
                      <a:r>
                        <a:rPr lang="en-US" dirty="0" smtClean="0"/>
                        <a:t>98.96</a:t>
                      </a:r>
                      <a:endParaRPr lang="en-US" dirty="0"/>
                    </a:p>
                  </a:txBody>
                  <a:tcPr marL="90115" marR="90115"/>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67402552"/>
              </p:ext>
            </p:extLst>
          </p:nvPr>
        </p:nvGraphicFramePr>
        <p:xfrm>
          <a:off x="838199" y="3979573"/>
          <a:ext cx="10515600" cy="1867436"/>
        </p:xfrm>
        <a:graphic>
          <a:graphicData uri="http://schemas.openxmlformats.org/drawingml/2006/table">
            <a:tbl>
              <a:tblPr firstRow="1" bandRow="1">
                <a:tableStyleId>{5C22544A-7EE6-4342-B048-85BDC9FD1C3A}</a:tableStyleId>
              </a:tblPr>
              <a:tblGrid>
                <a:gridCol w="2628900"/>
                <a:gridCol w="2628900"/>
                <a:gridCol w="2628900"/>
                <a:gridCol w="2628900"/>
              </a:tblGrid>
              <a:tr h="466859">
                <a:tc>
                  <a:txBody>
                    <a:bodyPr/>
                    <a:lstStyle/>
                    <a:p>
                      <a:pPr algn="ctr"/>
                      <a:r>
                        <a:rPr lang="en-US" dirty="0" smtClean="0"/>
                        <a:t>Case</a:t>
                      </a:r>
                      <a:endParaRPr lang="en-US" dirty="0"/>
                    </a:p>
                  </a:txBody>
                  <a:tcPr/>
                </a:tc>
                <a:tc>
                  <a:txBody>
                    <a:bodyPr/>
                    <a:lstStyle/>
                    <a:p>
                      <a:pPr algn="ctr"/>
                      <a:r>
                        <a:rPr lang="en-US" dirty="0" smtClean="0"/>
                        <a:t>Precision</a:t>
                      </a:r>
                      <a:endParaRPr lang="en-US" dirty="0"/>
                    </a:p>
                  </a:txBody>
                  <a:tcPr/>
                </a:tc>
                <a:tc>
                  <a:txBody>
                    <a:bodyPr/>
                    <a:lstStyle/>
                    <a:p>
                      <a:pPr algn="ctr"/>
                      <a:r>
                        <a:rPr lang="en-US" dirty="0" smtClean="0"/>
                        <a:t>Recall</a:t>
                      </a:r>
                      <a:endParaRPr lang="en-US" dirty="0"/>
                    </a:p>
                  </a:txBody>
                  <a:tcPr/>
                </a:tc>
                <a:tc>
                  <a:txBody>
                    <a:bodyPr/>
                    <a:lstStyle/>
                    <a:p>
                      <a:pPr algn="ctr"/>
                      <a:r>
                        <a:rPr lang="en-US" dirty="0" smtClean="0"/>
                        <a:t>F-measure</a:t>
                      </a:r>
                      <a:endParaRPr lang="en-US" dirty="0"/>
                    </a:p>
                  </a:txBody>
                  <a:tcPr/>
                </a:tc>
              </a:tr>
              <a:tr h="466859">
                <a:tc>
                  <a:txBody>
                    <a:bodyPr/>
                    <a:lstStyle/>
                    <a:p>
                      <a:r>
                        <a:rPr lang="en-US" dirty="0" smtClean="0"/>
                        <a:t>Draw</a:t>
                      </a:r>
                      <a:endParaRPr lang="en-US" dirty="0"/>
                    </a:p>
                  </a:txBody>
                  <a:tcPr/>
                </a:tc>
                <a:tc>
                  <a:txBody>
                    <a:bodyPr/>
                    <a:lstStyle/>
                    <a:p>
                      <a:r>
                        <a:rPr lang="en-US" dirty="0" smtClean="0"/>
                        <a:t>100</a:t>
                      </a:r>
                      <a:endParaRPr lang="en-US" dirty="0"/>
                    </a:p>
                  </a:txBody>
                  <a:tcPr/>
                </a:tc>
                <a:tc>
                  <a:txBody>
                    <a:bodyPr/>
                    <a:lstStyle/>
                    <a:p>
                      <a:r>
                        <a:rPr lang="en-US" dirty="0" smtClean="0"/>
                        <a:t>66.66</a:t>
                      </a:r>
                      <a:endParaRPr lang="en-US" dirty="0"/>
                    </a:p>
                  </a:txBody>
                  <a:tcPr/>
                </a:tc>
                <a:tc>
                  <a:txBody>
                    <a:bodyPr/>
                    <a:lstStyle/>
                    <a:p>
                      <a:r>
                        <a:rPr lang="en-US" dirty="0" smtClean="0"/>
                        <a:t>80</a:t>
                      </a:r>
                      <a:endParaRPr lang="en-US" dirty="0"/>
                    </a:p>
                  </a:txBody>
                  <a:tcPr/>
                </a:tc>
              </a:tr>
              <a:tr h="466859">
                <a:tc>
                  <a:txBody>
                    <a:bodyPr/>
                    <a:lstStyle/>
                    <a:p>
                      <a:r>
                        <a:rPr lang="en-US" dirty="0" smtClean="0"/>
                        <a:t>Team 2 Win</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r h="466859">
                <a:tc>
                  <a:txBody>
                    <a:bodyPr/>
                    <a:lstStyle/>
                    <a:p>
                      <a:r>
                        <a:rPr lang="en-US" dirty="0" smtClean="0"/>
                        <a:t>Team 1 Win</a:t>
                      </a:r>
                      <a:endParaRPr lang="en-US" dirty="0"/>
                    </a:p>
                  </a:txBody>
                  <a:tcPr/>
                </a:tc>
                <a:tc>
                  <a:txBody>
                    <a:bodyPr/>
                    <a:lstStyle/>
                    <a:p>
                      <a:r>
                        <a:rPr lang="en-US" dirty="0" smtClean="0"/>
                        <a:t>97.95</a:t>
                      </a:r>
                      <a:endParaRPr lang="en-US" dirty="0"/>
                    </a:p>
                  </a:txBody>
                  <a:tcPr/>
                </a:tc>
                <a:tc>
                  <a:txBody>
                    <a:bodyPr/>
                    <a:lstStyle/>
                    <a:p>
                      <a:r>
                        <a:rPr lang="en-US" dirty="0" smtClean="0"/>
                        <a:t>100</a:t>
                      </a:r>
                      <a:endParaRPr lang="en-US" dirty="0"/>
                    </a:p>
                  </a:txBody>
                  <a:tcPr/>
                </a:tc>
                <a:tc>
                  <a:txBody>
                    <a:bodyPr/>
                    <a:lstStyle/>
                    <a:p>
                      <a:r>
                        <a:rPr lang="en-US" dirty="0" smtClean="0"/>
                        <a:t>98</a:t>
                      </a:r>
                      <a:endParaRPr lang="en-US" dirty="0"/>
                    </a:p>
                  </a:txBody>
                  <a:tcPr/>
                </a:tc>
              </a:tr>
            </a:tbl>
          </a:graphicData>
        </a:graphic>
      </p:graphicFrame>
    </p:spTree>
    <p:extLst>
      <p:ext uri="{BB962C8B-B14F-4D97-AF65-F5344CB8AC3E}">
        <p14:creationId xmlns:p14="http://schemas.microsoft.com/office/powerpoint/2010/main" val="746548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3"/>
          </p:nvPr>
        </p:nvSpPr>
        <p:spPr/>
        <p:txBody>
          <a:bodyPr/>
          <a:lstStyle/>
          <a:p>
            <a:r>
              <a:rPr lang="en-US" dirty="0"/>
              <a:t>In this work, historical data has been collected from real IPL</a:t>
            </a:r>
          </a:p>
          <a:p>
            <a:pPr marL="0" indent="0">
              <a:buNone/>
            </a:pPr>
            <a:r>
              <a:rPr lang="en-US" dirty="0"/>
              <a:t>cricket matches and useful features have been extracted after</a:t>
            </a:r>
          </a:p>
          <a:p>
            <a:pPr marL="0" indent="0">
              <a:buNone/>
            </a:pPr>
            <a:r>
              <a:rPr lang="en-US" dirty="0"/>
              <a:t>pre-processing of data. Further, suitable data is converted to</a:t>
            </a:r>
          </a:p>
          <a:p>
            <a:pPr marL="0" indent="0">
              <a:buNone/>
            </a:pPr>
            <a:r>
              <a:rPr lang="en-US" dirty="0"/>
              <a:t>a numeric form and scale it on three parameters win, loss,</a:t>
            </a:r>
          </a:p>
          <a:p>
            <a:pPr marL="0" indent="0">
              <a:buNone/>
            </a:pPr>
            <a:r>
              <a:rPr lang="en-US" dirty="0"/>
              <a:t>and tie. This data is trained and classified with </a:t>
            </a:r>
            <a:r>
              <a:rPr lang="en-US" dirty="0" smtClean="0"/>
              <a:t>two classifiers</a:t>
            </a:r>
            <a:endParaRPr lang="en-US" dirty="0"/>
          </a:p>
          <a:p>
            <a:pPr marL="0" indent="0">
              <a:buNone/>
            </a:pPr>
            <a:r>
              <a:rPr lang="en-US" dirty="0" smtClean="0"/>
              <a:t>SVM </a:t>
            </a:r>
            <a:r>
              <a:rPr lang="en-US" dirty="0"/>
              <a:t>and </a:t>
            </a:r>
            <a:r>
              <a:rPr lang="en-US" dirty="0" err="1"/>
              <a:t>Na¨ıve</a:t>
            </a:r>
            <a:r>
              <a:rPr lang="en-US" dirty="0"/>
              <a:t> Bayes </a:t>
            </a:r>
            <a:r>
              <a:rPr lang="en-US" dirty="0" smtClean="0"/>
              <a:t>and results are obtained.</a:t>
            </a:r>
            <a:endParaRPr lang="en-US" dirty="0"/>
          </a:p>
        </p:txBody>
      </p:sp>
    </p:spTree>
    <p:extLst>
      <p:ext uri="{BB962C8B-B14F-4D97-AF65-F5344CB8AC3E}">
        <p14:creationId xmlns:p14="http://schemas.microsoft.com/office/powerpoint/2010/main" val="2491302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sz="quarter" idx="13"/>
          </p:nvPr>
        </p:nvSpPr>
        <p:spPr/>
        <p:txBody>
          <a:bodyPr>
            <a:normAutofit/>
          </a:bodyPr>
          <a:lstStyle/>
          <a:p>
            <a:pPr marL="0" indent="0">
              <a:buNone/>
            </a:pPr>
            <a:r>
              <a:rPr lang="en-US" dirty="0" smtClean="0"/>
              <a:t>This </a:t>
            </a:r>
            <a:r>
              <a:rPr lang="en-US" dirty="0"/>
              <a:t>data is trained and classified with </a:t>
            </a:r>
            <a:r>
              <a:rPr lang="en-US" dirty="0" smtClean="0"/>
              <a:t>two classifiers-</a:t>
            </a:r>
            <a:endParaRPr lang="en-US" dirty="0"/>
          </a:p>
          <a:p>
            <a:pPr marL="0" indent="0">
              <a:buNone/>
            </a:pPr>
            <a:r>
              <a:rPr lang="en-US" dirty="0" smtClean="0"/>
              <a:t>SVM </a:t>
            </a:r>
            <a:r>
              <a:rPr lang="en-US" dirty="0"/>
              <a:t>and </a:t>
            </a:r>
            <a:r>
              <a:rPr lang="en-US" dirty="0" err="1"/>
              <a:t>Na¨ıve</a:t>
            </a:r>
            <a:r>
              <a:rPr lang="en-US" dirty="0"/>
              <a:t> Bayes </a:t>
            </a:r>
            <a:r>
              <a:rPr lang="en-US" dirty="0" smtClean="0"/>
              <a:t>. Outstanding results </a:t>
            </a:r>
            <a:r>
              <a:rPr lang="en-US" dirty="0"/>
              <a:t>have been achieved using </a:t>
            </a:r>
            <a:endParaRPr lang="en-US" dirty="0" smtClean="0"/>
          </a:p>
          <a:p>
            <a:pPr marL="0" indent="0">
              <a:buNone/>
            </a:pPr>
            <a:r>
              <a:rPr lang="en-US" dirty="0" err="1" smtClean="0"/>
              <a:t>Na¨ıve</a:t>
            </a:r>
            <a:r>
              <a:rPr lang="en-US" dirty="0" smtClean="0"/>
              <a:t> </a:t>
            </a:r>
            <a:r>
              <a:rPr lang="en-US" dirty="0"/>
              <a:t>Bayes classifier </a:t>
            </a:r>
            <a:r>
              <a:rPr lang="en-US" dirty="0" smtClean="0"/>
              <a:t>with an </a:t>
            </a:r>
            <a:r>
              <a:rPr lang="en-US" dirty="0"/>
              <a:t>overall accuracy of 98.98</a:t>
            </a:r>
            <a:r>
              <a:rPr lang="en-US" dirty="0" smtClean="0"/>
              <a:t>%.</a:t>
            </a:r>
          </a:p>
          <a:p>
            <a:pPr marL="0" indent="0">
              <a:buNone/>
            </a:pPr>
            <a:r>
              <a:rPr lang="en-US" dirty="0" smtClean="0"/>
              <a:t>SVM gives an accuracy of 95.96% so we conclude Naïve Bayes as the best algorithm to be used for this dataset. </a:t>
            </a:r>
          </a:p>
          <a:p>
            <a:pPr marL="0" indent="0">
              <a:buNone/>
            </a:pPr>
            <a:endParaRPr lang="en-US" dirty="0"/>
          </a:p>
        </p:txBody>
      </p:sp>
    </p:spTree>
    <p:extLst>
      <p:ext uri="{BB962C8B-B14F-4D97-AF65-F5344CB8AC3E}">
        <p14:creationId xmlns:p14="http://schemas.microsoft.com/office/powerpoint/2010/main" val="2140728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br>
              <a:rPr lang="en-US" dirty="0"/>
            </a:br>
            <a:endParaRPr lang="en-US" dirty="0"/>
          </a:p>
        </p:txBody>
      </p:sp>
      <p:sp>
        <p:nvSpPr>
          <p:cNvPr id="3" name="Content Placeholder 2"/>
          <p:cNvSpPr>
            <a:spLocks noGrp="1"/>
          </p:cNvSpPr>
          <p:nvPr>
            <p:ph sz="quarter" idx="13"/>
          </p:nvPr>
        </p:nvSpPr>
        <p:spPr/>
        <p:txBody>
          <a:bodyPr/>
          <a:lstStyle/>
          <a:p>
            <a:r>
              <a:rPr lang="en-US" dirty="0" smtClean="0"/>
              <a:t>As </a:t>
            </a:r>
            <a:r>
              <a:rPr lang="en-US" dirty="0"/>
              <a:t>our approach well predicts the IPL in current scenario that</a:t>
            </a:r>
          </a:p>
          <a:p>
            <a:pPr marL="0" indent="0">
              <a:buNone/>
            </a:pPr>
            <a:r>
              <a:rPr lang="en-US" dirty="0"/>
              <a:t>is based on the history records, it can be further extended in</a:t>
            </a:r>
          </a:p>
          <a:p>
            <a:pPr marL="0" indent="0">
              <a:buNone/>
            </a:pPr>
            <a:r>
              <a:rPr lang="en-US" dirty="0"/>
              <a:t>changing environment when many new talents join the team,</a:t>
            </a:r>
          </a:p>
          <a:p>
            <a:pPr marL="0" indent="0">
              <a:buNone/>
            </a:pPr>
            <a:r>
              <a:rPr lang="en-US" dirty="0"/>
              <a:t>their history records are made available. Further it can be</a:t>
            </a:r>
          </a:p>
          <a:p>
            <a:pPr marL="0" indent="0">
              <a:buNone/>
            </a:pPr>
            <a:r>
              <a:rPr lang="en-US" dirty="0"/>
              <a:t>tested by analyzing IPL </a:t>
            </a:r>
            <a:r>
              <a:rPr lang="en-US" dirty="0" smtClean="0"/>
              <a:t>2021 </a:t>
            </a:r>
            <a:r>
              <a:rPr lang="en-US" dirty="0"/>
              <a:t>match result. Accordingly, new</a:t>
            </a:r>
          </a:p>
          <a:p>
            <a:pPr marL="0" indent="0">
              <a:buNone/>
            </a:pPr>
            <a:r>
              <a:rPr lang="en-US" dirty="0"/>
              <a:t>features vectors can be identified and prediction can be made</a:t>
            </a:r>
          </a:p>
          <a:p>
            <a:pPr marL="0" indent="0">
              <a:buNone/>
            </a:pPr>
            <a:r>
              <a:rPr lang="en-US" dirty="0"/>
              <a:t>more accurate.</a:t>
            </a:r>
          </a:p>
          <a:p>
            <a:endParaRPr lang="en-US" dirty="0"/>
          </a:p>
        </p:txBody>
      </p:sp>
    </p:spTree>
    <p:extLst>
      <p:ext uri="{BB962C8B-B14F-4D97-AF65-F5344CB8AC3E}">
        <p14:creationId xmlns:p14="http://schemas.microsoft.com/office/powerpoint/2010/main" val="3236557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0486"/>
            <a:ext cx="10515600" cy="1325563"/>
          </a:xfrm>
        </p:spPr>
        <p:txBody>
          <a:bodyPr/>
          <a:lstStyle/>
          <a:p>
            <a:pPr algn="ctr"/>
            <a:r>
              <a:rPr lang="en-US" dirty="0" smtClean="0"/>
              <a:t>Bibliography</a:t>
            </a:r>
            <a:endParaRPr lang="en-US" dirty="0"/>
          </a:p>
        </p:txBody>
      </p:sp>
      <p:sp>
        <p:nvSpPr>
          <p:cNvPr id="3" name="Content Placeholder 2"/>
          <p:cNvSpPr>
            <a:spLocks noGrp="1"/>
          </p:cNvSpPr>
          <p:nvPr>
            <p:ph sz="quarter" idx="13"/>
          </p:nvPr>
        </p:nvSpPr>
        <p:spPr>
          <a:xfrm>
            <a:off x="838200" y="746975"/>
            <a:ext cx="10515600" cy="4868214"/>
          </a:xfrm>
        </p:spPr>
        <p:txBody>
          <a:bodyPr>
            <a:normAutofit fontScale="77500" lnSpcReduction="20000"/>
          </a:bodyPr>
          <a:lstStyle/>
          <a:p>
            <a:r>
              <a:rPr lang="en-US" dirty="0"/>
              <a:t>REFERENCES</a:t>
            </a:r>
          </a:p>
          <a:p>
            <a:r>
              <a:rPr lang="en-US" dirty="0"/>
              <a:t>[1] D. Parker, P. Burns, Natarajan, H. Player, ”valuations in the Indian</a:t>
            </a:r>
          </a:p>
          <a:p>
            <a:r>
              <a:rPr lang="en-US" dirty="0"/>
              <a:t>Premier League”, Frontier Economics, October, 2008, 1-17.</a:t>
            </a:r>
          </a:p>
          <a:p>
            <a:r>
              <a:rPr lang="en-US" dirty="0"/>
              <a:t>[2] </a:t>
            </a:r>
            <a:r>
              <a:rPr lang="en-US" dirty="0" err="1"/>
              <a:t>Joachims</a:t>
            </a:r>
            <a:r>
              <a:rPr lang="en-US" dirty="0"/>
              <a:t> T, </a:t>
            </a:r>
            <a:r>
              <a:rPr lang="en-US" dirty="0" err="1"/>
              <a:t>Nedellec</a:t>
            </a:r>
            <a:r>
              <a:rPr lang="en-US" dirty="0"/>
              <a:t> C, and </a:t>
            </a:r>
            <a:r>
              <a:rPr lang="en-US" dirty="0" err="1"/>
              <a:t>Rouveirol</a:t>
            </a:r>
            <a:r>
              <a:rPr lang="en-US" dirty="0"/>
              <a:t> C.(Eds.),”Text categorization</a:t>
            </a:r>
          </a:p>
          <a:p>
            <a:r>
              <a:rPr lang="en-US" dirty="0"/>
              <a:t>with Support Vector Machines: Learning with many relevant features</a:t>
            </a:r>
          </a:p>
          <a:p>
            <a:r>
              <a:rPr lang="de-DE" dirty="0"/>
              <a:t>Machine Learning”, ECML-98, Springer Berlin Heidelberg, 1998, 137-</a:t>
            </a:r>
          </a:p>
          <a:p>
            <a:r>
              <a:rPr lang="en-US" dirty="0"/>
              <a:t>142.</a:t>
            </a:r>
          </a:p>
          <a:p>
            <a:r>
              <a:rPr lang="en-US" dirty="0"/>
              <a:t>[3] </a:t>
            </a:r>
            <a:r>
              <a:rPr lang="en-US" dirty="0" err="1"/>
              <a:t>Kansal</a:t>
            </a:r>
            <a:r>
              <a:rPr lang="en-US" dirty="0"/>
              <a:t> P, Kumar P, Arya H and </a:t>
            </a:r>
            <a:r>
              <a:rPr lang="en-US" dirty="0" err="1"/>
              <a:t>Methaila</a:t>
            </a:r>
            <a:r>
              <a:rPr lang="en-US" dirty="0"/>
              <a:t> A, ”Player valuation in Indian</a:t>
            </a:r>
          </a:p>
          <a:p>
            <a:r>
              <a:rPr lang="en-US" dirty="0"/>
              <a:t>premier league auction using data mining technique”, International</a:t>
            </a:r>
          </a:p>
          <a:p>
            <a:r>
              <a:rPr lang="en-US" dirty="0"/>
              <a:t>Conference on Contemporary Computing and Informatics (IC3I), 2014,</a:t>
            </a:r>
          </a:p>
          <a:p>
            <a:r>
              <a:rPr lang="en-US" dirty="0"/>
              <a:t>197-203.</a:t>
            </a:r>
          </a:p>
          <a:p>
            <a:r>
              <a:rPr lang="en-US" dirty="0"/>
              <a:t>[4] K. A. A. D. Raj and P. Padma, ”Application of Association Rule</a:t>
            </a:r>
          </a:p>
          <a:p>
            <a:r>
              <a:rPr lang="en-US" dirty="0"/>
              <a:t>Mining: A case study on team India”, 2013 International </a:t>
            </a:r>
            <a:r>
              <a:rPr lang="en-US" dirty="0" smtClean="0"/>
              <a:t>Conference</a:t>
            </a:r>
            <a:endParaRPr lang="en-US" dirty="0"/>
          </a:p>
        </p:txBody>
      </p:sp>
    </p:spTree>
    <p:extLst>
      <p:ext uri="{BB962C8B-B14F-4D97-AF65-F5344CB8AC3E}">
        <p14:creationId xmlns:p14="http://schemas.microsoft.com/office/powerpoint/2010/main" val="2229946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77" y="-1914435"/>
            <a:ext cx="10515600" cy="1325563"/>
          </a:xfrm>
        </p:spPr>
        <p:txBody>
          <a:bodyPr/>
          <a:lstStyle/>
          <a:p>
            <a:endParaRPr lang="en-US"/>
          </a:p>
        </p:txBody>
      </p:sp>
      <p:sp>
        <p:nvSpPr>
          <p:cNvPr id="3" name="Content Placeholder 2"/>
          <p:cNvSpPr>
            <a:spLocks noGrp="1"/>
          </p:cNvSpPr>
          <p:nvPr>
            <p:ph sz="quarter" idx="13"/>
          </p:nvPr>
        </p:nvSpPr>
        <p:spPr>
          <a:xfrm>
            <a:off x="838200" y="592428"/>
            <a:ext cx="10515600" cy="5584535"/>
          </a:xfrm>
        </p:spPr>
        <p:txBody>
          <a:bodyPr>
            <a:normAutofit fontScale="32500" lnSpcReduction="20000"/>
          </a:bodyPr>
          <a:lstStyle/>
          <a:p>
            <a:r>
              <a:rPr lang="en-US" sz="4000" dirty="0"/>
              <a:t>on Computer Communication and Informatics, 2013</a:t>
            </a:r>
          </a:p>
          <a:p>
            <a:r>
              <a:rPr lang="en-US" sz="4000" dirty="0"/>
              <a:t>[5] </a:t>
            </a:r>
            <a:r>
              <a:rPr lang="en-US" sz="4000" dirty="0" err="1"/>
              <a:t>Saikia</a:t>
            </a:r>
            <a:r>
              <a:rPr lang="en-US" sz="4000" dirty="0"/>
              <a:t>, </a:t>
            </a:r>
            <a:r>
              <a:rPr lang="en-US" sz="4000" dirty="0" err="1"/>
              <a:t>Hemanta</a:t>
            </a:r>
            <a:r>
              <a:rPr lang="en-US" sz="4000" dirty="0"/>
              <a:t> and </a:t>
            </a:r>
            <a:r>
              <a:rPr lang="en-US" sz="4000" dirty="0" err="1"/>
              <a:t>Bhattacharjee</a:t>
            </a:r>
            <a:r>
              <a:rPr lang="en-US" sz="4000" dirty="0"/>
              <a:t>, </a:t>
            </a:r>
            <a:r>
              <a:rPr lang="en-US" sz="4000" dirty="0" err="1"/>
              <a:t>Dibyojyoti</a:t>
            </a:r>
            <a:r>
              <a:rPr lang="en-US" sz="4000" dirty="0"/>
              <a:t>, ”On classification of</a:t>
            </a:r>
          </a:p>
          <a:p>
            <a:r>
              <a:rPr lang="en-US" sz="4000" dirty="0"/>
              <a:t>all-rounders of the </a:t>
            </a:r>
            <a:r>
              <a:rPr lang="en-US" sz="4000" dirty="0" err="1"/>
              <a:t>indian</a:t>
            </a:r>
            <a:r>
              <a:rPr lang="en-US" sz="4000" dirty="0"/>
              <a:t> premier league (IPL): A Bayesian approach”,</a:t>
            </a:r>
          </a:p>
          <a:p>
            <a:r>
              <a:rPr lang="en-US" sz="4000" dirty="0" err="1"/>
              <a:t>Vikalpa</a:t>
            </a:r>
            <a:r>
              <a:rPr lang="en-US" sz="4000" dirty="0"/>
              <a:t>, 2011, 36, 51-66</a:t>
            </a:r>
          </a:p>
          <a:p>
            <a:r>
              <a:rPr lang="en-US" sz="4000" dirty="0"/>
              <a:t>[6] S. Singh, ”Measuring the Performance of Teams in the Indian Premier</a:t>
            </a:r>
          </a:p>
          <a:p>
            <a:r>
              <a:rPr lang="en-US" sz="4000" dirty="0" err="1"/>
              <a:t>Leaguee</a:t>
            </a:r>
            <a:r>
              <a:rPr lang="en-US" sz="4000" dirty="0"/>
              <a:t>”,American Journal of Operations Research, 2011, </a:t>
            </a:r>
            <a:r>
              <a:rPr lang="en-US" sz="4000" dirty="0" err="1"/>
              <a:t>vol</a:t>
            </a:r>
            <a:r>
              <a:rPr lang="en-US" sz="4000" dirty="0"/>
              <a:t> 1, No 3,</a:t>
            </a:r>
          </a:p>
          <a:p>
            <a:r>
              <a:rPr lang="en-US" sz="4000" dirty="0"/>
              <a:t>pp 180-184</a:t>
            </a:r>
          </a:p>
          <a:p>
            <a:r>
              <a:rPr lang="en-US" sz="4000" dirty="0"/>
              <a:t>[7] Stylianos </a:t>
            </a:r>
            <a:r>
              <a:rPr lang="en-US" sz="4000" dirty="0" err="1"/>
              <a:t>Kampakis</a:t>
            </a:r>
            <a:r>
              <a:rPr lang="en-US" sz="4000" dirty="0"/>
              <a:t>, William </a:t>
            </a:r>
            <a:r>
              <a:rPr lang="en-US" sz="4000" dirty="0" err="1"/>
              <a:t>Thomas,”Using</a:t>
            </a:r>
            <a:r>
              <a:rPr lang="en-US" sz="4000" dirty="0"/>
              <a:t> Machine Learning to</a:t>
            </a:r>
          </a:p>
          <a:p>
            <a:r>
              <a:rPr lang="en-US" sz="4000" dirty="0"/>
              <a:t>Predict the Outcome of English County twenty over Cricket Matches”,</a:t>
            </a:r>
          </a:p>
          <a:p>
            <a:r>
              <a:rPr lang="en-US" sz="4000" dirty="0"/>
              <a:t>Cornell University, 2015</a:t>
            </a:r>
          </a:p>
          <a:p>
            <a:r>
              <a:rPr lang="en-US" sz="4000" dirty="0"/>
              <a:t>[8] Tim B. SWARTZ, </a:t>
            </a:r>
            <a:r>
              <a:rPr lang="en-US" sz="4000" dirty="0" err="1"/>
              <a:t>Paramjit</a:t>
            </a:r>
            <a:r>
              <a:rPr lang="en-US" sz="4000" dirty="0"/>
              <a:t> S Gill and S. </a:t>
            </a:r>
            <a:r>
              <a:rPr lang="en-US" sz="4000" dirty="0" err="1"/>
              <a:t>Muthukumarana</a:t>
            </a:r>
            <a:r>
              <a:rPr lang="en-US" sz="4000" dirty="0"/>
              <a:t>,”Modelling</a:t>
            </a:r>
          </a:p>
          <a:p>
            <a:r>
              <a:rPr lang="en-US" sz="4000" dirty="0"/>
              <a:t>and simulation for one-day cricket”, Canadian Journal of Statistics, 2009,</a:t>
            </a:r>
          </a:p>
          <a:p>
            <a:r>
              <a:rPr lang="en-US" sz="4000" dirty="0"/>
              <a:t>Vol 37, No 2, pp-143-160</a:t>
            </a:r>
          </a:p>
          <a:p>
            <a:r>
              <a:rPr lang="en-US" sz="4000" dirty="0"/>
              <a:t>[9] </a:t>
            </a:r>
            <a:r>
              <a:rPr lang="en-US" sz="4000" dirty="0" err="1"/>
              <a:t>Veppur</a:t>
            </a:r>
            <a:r>
              <a:rPr lang="en-US" sz="4000" dirty="0"/>
              <a:t> </a:t>
            </a:r>
            <a:r>
              <a:rPr lang="en-US" sz="4000" dirty="0" err="1"/>
              <a:t>Sankaranarayanan</a:t>
            </a:r>
            <a:r>
              <a:rPr lang="en-US" sz="4000" dirty="0"/>
              <a:t>, </a:t>
            </a:r>
            <a:r>
              <a:rPr lang="en-US" sz="4000" dirty="0" err="1"/>
              <a:t>Vignesh</a:t>
            </a:r>
            <a:r>
              <a:rPr lang="en-US" sz="4000" dirty="0"/>
              <a:t> and </a:t>
            </a:r>
            <a:r>
              <a:rPr lang="en-US" sz="4000" dirty="0" err="1"/>
              <a:t>Sattar</a:t>
            </a:r>
            <a:r>
              <a:rPr lang="en-US" sz="4000" dirty="0"/>
              <a:t>, </a:t>
            </a:r>
            <a:r>
              <a:rPr lang="en-US" sz="4000" dirty="0" err="1"/>
              <a:t>Junaed</a:t>
            </a:r>
            <a:r>
              <a:rPr lang="en-US" sz="4000" dirty="0"/>
              <a:t> and</a:t>
            </a:r>
          </a:p>
          <a:p>
            <a:r>
              <a:rPr lang="en-US" sz="4000" dirty="0" err="1"/>
              <a:t>Lakshmanan</a:t>
            </a:r>
            <a:r>
              <a:rPr lang="en-US" sz="4000" dirty="0"/>
              <a:t>,”Auto-play: A Data Mining Approach to ODI Cricket</a:t>
            </a:r>
          </a:p>
          <a:p>
            <a:r>
              <a:rPr lang="en-US" sz="4000" dirty="0"/>
              <a:t>Simulation and </a:t>
            </a:r>
            <a:r>
              <a:rPr lang="en-US" sz="4000" dirty="0" err="1"/>
              <a:t>Prediction”,SIAM</a:t>
            </a:r>
            <a:r>
              <a:rPr lang="en-US" sz="4000" dirty="0"/>
              <a:t> Conference on Data Mining, 2014</a:t>
            </a:r>
          </a:p>
          <a:p>
            <a:r>
              <a:rPr lang="en-US" dirty="0"/>
              <a:t>􀀁􀀘􀀒</a:t>
            </a:r>
          </a:p>
          <a:p>
            <a:endParaRPr lang="en-US" dirty="0"/>
          </a:p>
        </p:txBody>
      </p:sp>
    </p:spTree>
    <p:extLst>
      <p:ext uri="{BB962C8B-B14F-4D97-AF65-F5344CB8AC3E}">
        <p14:creationId xmlns:p14="http://schemas.microsoft.com/office/powerpoint/2010/main" val="510227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Cricket is most widespread and much-loved game of everyone in India</a:t>
            </a:r>
          </a:p>
          <a:p>
            <a:r>
              <a:rPr lang="en-US" dirty="0" smtClean="0"/>
              <a:t>IPL is one of the finest twenty-20 cricket competition in present cricketing world</a:t>
            </a:r>
          </a:p>
          <a:p>
            <a:r>
              <a:rPr lang="en-US" dirty="0" smtClean="0"/>
              <a:t>Results of every match in the IPL depends on the various conditions like venue, player performance, toss, performance in power play etc. Results of a match can only be predicted to some extent if previous player performance, venue and other match related data is available. In this paper authors predict the result of IPL matches </a:t>
            </a:r>
            <a:r>
              <a:rPr lang="en-US" smtClean="0"/>
              <a:t>using two </a:t>
            </a:r>
            <a:r>
              <a:rPr lang="en-US" dirty="0" smtClean="0"/>
              <a:t>machine learning algorithms namely Support Vector Machine (SVM), and </a:t>
            </a:r>
            <a:r>
              <a:rPr lang="en-US" dirty="0" err="1" smtClean="0"/>
              <a:t>Na¨ıve</a:t>
            </a:r>
            <a:r>
              <a:rPr lang="en-US" dirty="0" smtClean="0"/>
              <a:t> Bayes on the basis of previous data available</a:t>
            </a:r>
            <a:endParaRPr lang="en-US" dirty="0"/>
          </a:p>
        </p:txBody>
      </p:sp>
    </p:spTree>
    <p:extLst>
      <p:ext uri="{BB962C8B-B14F-4D97-AF65-F5344CB8AC3E}">
        <p14:creationId xmlns:p14="http://schemas.microsoft.com/office/powerpoint/2010/main" val="1149498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Strategy For Implementation</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Using Python and </a:t>
            </a:r>
            <a:r>
              <a:rPr lang="en-US" dirty="0" err="1" smtClean="0"/>
              <a:t>sci</a:t>
            </a:r>
            <a:r>
              <a:rPr lang="en-US" dirty="0" smtClean="0"/>
              <a:t>-kit learn library and IPL Dataset from </a:t>
            </a:r>
            <a:r>
              <a:rPr lang="en-US" dirty="0" err="1" smtClean="0"/>
              <a:t>Kaggle</a:t>
            </a:r>
            <a:r>
              <a:rPr lang="en-US" dirty="0" smtClean="0"/>
              <a:t>,</a:t>
            </a:r>
          </a:p>
          <a:p>
            <a:pPr marL="0" indent="0">
              <a:buNone/>
            </a:pPr>
            <a:r>
              <a:rPr lang="en-US" dirty="0" smtClean="0"/>
              <a:t>Will make use of the approach of the authors of the paper and perform</a:t>
            </a:r>
          </a:p>
          <a:p>
            <a:pPr marL="0" indent="0">
              <a:buNone/>
            </a:pPr>
            <a:r>
              <a:rPr lang="en-US" dirty="0" err="1" smtClean="0"/>
              <a:t>EDA,Feature</a:t>
            </a:r>
            <a:r>
              <a:rPr lang="en-US" dirty="0" smtClean="0"/>
              <a:t> </a:t>
            </a:r>
            <a:r>
              <a:rPr lang="en-US" dirty="0" err="1" smtClean="0"/>
              <a:t>Engineering,Preprocessing</a:t>
            </a:r>
            <a:r>
              <a:rPr lang="en-US" dirty="0" smtClean="0"/>
              <a:t> and try out different models to </a:t>
            </a:r>
          </a:p>
          <a:p>
            <a:pPr marL="0" indent="0">
              <a:buNone/>
            </a:pPr>
            <a:r>
              <a:rPr lang="en-US" dirty="0" smtClean="0"/>
              <a:t>predict THE FIRST INNINGS SCORE of an IPL match</a:t>
            </a:r>
          </a:p>
          <a:p>
            <a:r>
              <a:rPr lang="en-US" dirty="0" smtClean="0"/>
              <a:t>We will try to solve the regression problem and create a web app to help with the predictions</a:t>
            </a:r>
            <a:endParaRPr lang="en-US" dirty="0" smtClean="0"/>
          </a:p>
        </p:txBody>
      </p:sp>
    </p:spTree>
    <p:extLst>
      <p:ext uri="{BB962C8B-B14F-4D97-AF65-F5344CB8AC3E}">
        <p14:creationId xmlns:p14="http://schemas.microsoft.com/office/powerpoint/2010/main" val="906292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2" y="-55724"/>
            <a:ext cx="10515600" cy="1325563"/>
          </a:xfrm>
        </p:spPr>
        <p:txBody>
          <a:bodyPr>
            <a:normAutofit/>
          </a:bodyPr>
          <a:lstStyle/>
          <a:p>
            <a:pPr algn="ctr"/>
            <a:r>
              <a:rPr lang="en-US" sz="2400" b="1" dirty="0" smtClean="0"/>
              <a:t>Block diagram of Approach</a:t>
            </a:r>
            <a:endParaRPr lang="en-US" sz="2400" b="1" dirty="0"/>
          </a:p>
        </p:txBody>
      </p:sp>
      <p:pic>
        <p:nvPicPr>
          <p:cNvPr id="4" name="Content Placeholder 3"/>
          <p:cNvPicPr>
            <a:picLocks noGrp="1" noChangeAspect="1"/>
          </p:cNvPicPr>
          <p:nvPr>
            <p:ph sz="quarter" idx="13"/>
          </p:nvPr>
        </p:nvPicPr>
        <p:blipFill>
          <a:blip r:embed="rId2"/>
          <a:stretch>
            <a:fillRect/>
          </a:stretch>
        </p:blipFill>
        <p:spPr>
          <a:xfrm>
            <a:off x="3574282" y="1269839"/>
            <a:ext cx="5389414" cy="5452933"/>
          </a:xfrm>
          <a:prstGeom prst="rect">
            <a:avLst/>
          </a:prstGeom>
        </p:spPr>
      </p:pic>
    </p:spTree>
    <p:extLst>
      <p:ext uri="{BB962C8B-B14F-4D97-AF65-F5344CB8AC3E}">
        <p14:creationId xmlns:p14="http://schemas.microsoft.com/office/powerpoint/2010/main" val="1145457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Preprocessing</a:t>
            </a:r>
            <a:endParaRPr lang="en-US" dirty="0"/>
          </a:p>
        </p:txBody>
      </p:sp>
      <p:sp>
        <p:nvSpPr>
          <p:cNvPr id="3" name="Content Placeholder 2"/>
          <p:cNvSpPr>
            <a:spLocks noGrp="1"/>
          </p:cNvSpPr>
          <p:nvPr>
            <p:ph sz="quarter" idx="13"/>
          </p:nvPr>
        </p:nvSpPr>
        <p:spPr/>
        <p:txBody>
          <a:bodyPr/>
          <a:lstStyle/>
          <a:p>
            <a:r>
              <a:rPr lang="en-US" dirty="0"/>
              <a:t>R</a:t>
            </a:r>
            <a:r>
              <a:rPr lang="en-US" dirty="0" smtClean="0"/>
              <a:t>eal-world </a:t>
            </a:r>
            <a:r>
              <a:rPr lang="en-US" dirty="0"/>
              <a:t>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t>
            </a:r>
            <a:r>
              <a:rPr lang="en-US" dirty="0" smtClean="0"/>
              <a:t>and </a:t>
            </a:r>
            <a:r>
              <a:rPr lang="en-US" dirty="0"/>
              <a:t>efficiency of a machine learning model</a:t>
            </a:r>
            <a:r>
              <a:rPr lang="en-US" dirty="0" smtClean="0"/>
              <a:t>.</a:t>
            </a:r>
          </a:p>
          <a:p>
            <a:r>
              <a:rPr lang="en-US" dirty="0"/>
              <a:t>Data </a:t>
            </a:r>
            <a:r>
              <a:rPr lang="en-US" dirty="0" smtClean="0"/>
              <a:t>where results </a:t>
            </a:r>
            <a:r>
              <a:rPr lang="en-US" dirty="0"/>
              <a:t>have not been declared or marked are removed </a:t>
            </a:r>
            <a:r>
              <a:rPr lang="en-US" dirty="0" smtClean="0"/>
              <a:t>during this stage </a:t>
            </a:r>
            <a:endParaRPr lang="en-US" dirty="0"/>
          </a:p>
        </p:txBody>
      </p:sp>
    </p:spTree>
    <p:extLst>
      <p:ext uri="{BB962C8B-B14F-4D97-AF65-F5344CB8AC3E}">
        <p14:creationId xmlns:p14="http://schemas.microsoft.com/office/powerpoint/2010/main" val="3181585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21721" cy="240182"/>
          </a:xfrm>
        </p:spPr>
        <p:txBody>
          <a:bodyPr>
            <a:normAutofit fontScale="90000"/>
          </a:bodyPr>
          <a:lstStyle/>
          <a:p>
            <a:r>
              <a:rPr lang="en-US" dirty="0" smtClean="0"/>
              <a:t>Converting Categorical Data into Numerical</a:t>
            </a:r>
            <a:endParaRPr lang="en-US" dirty="0"/>
          </a:p>
        </p:txBody>
      </p:sp>
      <p:sp>
        <p:nvSpPr>
          <p:cNvPr id="3" name="Content Placeholder 2"/>
          <p:cNvSpPr>
            <a:spLocks noGrp="1"/>
          </p:cNvSpPr>
          <p:nvPr>
            <p:ph sz="quarter" idx="13"/>
          </p:nvPr>
        </p:nvSpPr>
        <p:spPr>
          <a:xfrm>
            <a:off x="838200" y="1146220"/>
            <a:ext cx="10515600" cy="5030743"/>
          </a:xfrm>
        </p:spPr>
        <p:txBody>
          <a:bodyPr>
            <a:normAutofit lnSpcReduction="10000"/>
          </a:bodyPr>
          <a:lstStyle/>
          <a:p>
            <a:r>
              <a:rPr lang="en-US" dirty="0"/>
              <a:t>Data provided in dataset is categorical in nature due to</a:t>
            </a:r>
          </a:p>
          <a:p>
            <a:pPr marL="0" indent="0">
              <a:buNone/>
            </a:pPr>
            <a:r>
              <a:rPr lang="en-US" dirty="0"/>
              <a:t>which classification is quiet complex. It may also affect classification</a:t>
            </a:r>
          </a:p>
          <a:p>
            <a:pPr marL="0" indent="0">
              <a:buNone/>
            </a:pPr>
            <a:r>
              <a:rPr lang="en-US" dirty="0"/>
              <a:t>process resulting in wrong prediction. In this step all</a:t>
            </a:r>
          </a:p>
          <a:p>
            <a:pPr marL="0" indent="0">
              <a:buNone/>
            </a:pPr>
            <a:r>
              <a:rPr lang="en-US" dirty="0"/>
              <a:t>categorical data in dataset </a:t>
            </a:r>
            <a:r>
              <a:rPr lang="en-US" dirty="0" smtClean="0"/>
              <a:t>have </a:t>
            </a:r>
            <a:r>
              <a:rPr lang="en-US" dirty="0"/>
              <a:t>been converted into numeric format and normalized </a:t>
            </a:r>
            <a:r>
              <a:rPr lang="en-US" dirty="0" smtClean="0"/>
              <a:t>.</a:t>
            </a:r>
          </a:p>
          <a:p>
            <a:pPr marL="0" indent="0">
              <a:buNone/>
            </a:pPr>
            <a:endParaRPr lang="en-US" dirty="0" smtClean="0"/>
          </a:p>
          <a:p>
            <a:pPr marL="0" indent="0">
              <a:buNone/>
            </a:pPr>
            <a:r>
              <a:rPr lang="en-US" dirty="0"/>
              <a:t>Match </a:t>
            </a:r>
            <a:r>
              <a:rPr lang="en-US" dirty="0" smtClean="0"/>
              <a:t>ID, Season, </a:t>
            </a:r>
            <a:r>
              <a:rPr lang="en-US" dirty="0"/>
              <a:t>City</a:t>
            </a:r>
          </a:p>
          <a:p>
            <a:pPr marL="0" indent="0">
              <a:buNone/>
            </a:pPr>
            <a:r>
              <a:rPr lang="en-US" dirty="0"/>
              <a:t>Team1 </a:t>
            </a:r>
            <a:r>
              <a:rPr lang="en-US" dirty="0" smtClean="0"/>
              <a:t>,Team2 ,Toss </a:t>
            </a:r>
            <a:r>
              <a:rPr lang="en-US" dirty="0"/>
              <a:t>Winner</a:t>
            </a:r>
          </a:p>
          <a:p>
            <a:pPr marL="0" indent="0">
              <a:buNone/>
            </a:pPr>
            <a:r>
              <a:rPr lang="en-US" dirty="0"/>
              <a:t>Toss </a:t>
            </a:r>
            <a:r>
              <a:rPr lang="en-US" dirty="0" smtClean="0"/>
              <a:t>Decision, Result, </a:t>
            </a:r>
            <a:r>
              <a:rPr lang="en-US" dirty="0"/>
              <a:t>Winner</a:t>
            </a:r>
          </a:p>
          <a:p>
            <a:pPr marL="0" indent="0">
              <a:buNone/>
            </a:pPr>
            <a:r>
              <a:rPr lang="en-US" dirty="0"/>
              <a:t>Win By Runs </a:t>
            </a:r>
            <a:r>
              <a:rPr lang="en-US" dirty="0" smtClean="0"/>
              <a:t>,Win </a:t>
            </a:r>
            <a:r>
              <a:rPr lang="en-US" dirty="0"/>
              <a:t>By Wickets </a:t>
            </a:r>
            <a:r>
              <a:rPr lang="en-US" dirty="0" smtClean="0"/>
              <a:t>,Player </a:t>
            </a:r>
            <a:r>
              <a:rPr lang="en-US" dirty="0"/>
              <a:t>of the Match</a:t>
            </a:r>
          </a:p>
          <a:p>
            <a:pPr marL="0" indent="0">
              <a:buNone/>
            </a:pPr>
            <a:r>
              <a:rPr lang="en-US" dirty="0"/>
              <a:t>Venue</a:t>
            </a:r>
          </a:p>
        </p:txBody>
      </p:sp>
    </p:spTree>
    <p:extLst>
      <p:ext uri="{BB962C8B-B14F-4D97-AF65-F5344CB8AC3E}">
        <p14:creationId xmlns:p14="http://schemas.microsoft.com/office/powerpoint/2010/main" val="3733522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Extraction</a:t>
            </a:r>
            <a:endParaRPr lang="en-US" dirty="0"/>
          </a:p>
        </p:txBody>
      </p:sp>
      <p:sp>
        <p:nvSpPr>
          <p:cNvPr id="3" name="Content Placeholder 2"/>
          <p:cNvSpPr>
            <a:spLocks noGrp="1"/>
          </p:cNvSpPr>
          <p:nvPr>
            <p:ph sz="quarter" idx="13"/>
          </p:nvPr>
        </p:nvSpPr>
        <p:spPr>
          <a:xfrm>
            <a:off x="838200" y="1825625"/>
            <a:ext cx="10515600" cy="4536538"/>
          </a:xfrm>
        </p:spPr>
        <p:txBody>
          <a:bodyPr>
            <a:normAutofit fontScale="70000" lnSpcReduction="20000"/>
          </a:bodyPr>
          <a:lstStyle/>
          <a:p>
            <a:r>
              <a:rPr lang="en-US" sz="2400" dirty="0"/>
              <a:t>Feature extraction is a process of dimensionality reduction by which an initial set of raw data is reduced to more manageable groups for processing. A characteristic of these large data sets is a large number of variables that require a lot of computing resources to process</a:t>
            </a:r>
            <a:r>
              <a:rPr lang="en-US" sz="2400" dirty="0" smtClean="0"/>
              <a:t>.</a:t>
            </a:r>
          </a:p>
          <a:p>
            <a:r>
              <a:rPr lang="en-US" sz="2400" dirty="0" smtClean="0"/>
              <a:t> </a:t>
            </a:r>
            <a:r>
              <a:rPr lang="en-US" sz="2400" dirty="0"/>
              <a:t>Feature extraction is the name for methods that select and /or combine variables into features, effectively reducing the amount of data that must be processed, while still accurately and completely describing the original data set</a:t>
            </a:r>
            <a:r>
              <a:rPr lang="en-US" sz="2400" dirty="0" smtClean="0"/>
              <a:t>.</a:t>
            </a:r>
          </a:p>
          <a:p>
            <a:r>
              <a:rPr lang="en-US" sz="2400" dirty="0"/>
              <a:t>Following key features for both teams (batting and bowling)</a:t>
            </a:r>
          </a:p>
          <a:p>
            <a:pPr marL="0" indent="0">
              <a:buNone/>
            </a:pPr>
            <a:r>
              <a:rPr lang="en-US" sz="2400" dirty="0"/>
              <a:t>and for both innings have been identified which can help </a:t>
            </a:r>
            <a:r>
              <a:rPr lang="en-US" sz="2400" dirty="0" smtClean="0"/>
              <a:t>in result </a:t>
            </a:r>
            <a:r>
              <a:rPr lang="en-US" sz="2400" dirty="0"/>
              <a:t>prediction:</a:t>
            </a:r>
          </a:p>
          <a:p>
            <a:r>
              <a:rPr lang="en-US" sz="2400" i="1" dirty="0" smtClean="0"/>
              <a:t> </a:t>
            </a:r>
            <a:r>
              <a:rPr lang="en-US" sz="2400" dirty="0"/>
              <a:t>Average Run Rate</a:t>
            </a:r>
          </a:p>
          <a:p>
            <a:r>
              <a:rPr lang="en-US" sz="2400" dirty="0" smtClean="0"/>
              <a:t>Average </a:t>
            </a:r>
            <a:r>
              <a:rPr lang="en-US" sz="2400" dirty="0"/>
              <a:t>Strike </a:t>
            </a:r>
            <a:r>
              <a:rPr lang="en-US" sz="2400" dirty="0" smtClean="0"/>
              <a:t>Rate</a:t>
            </a:r>
          </a:p>
          <a:p>
            <a:r>
              <a:rPr lang="en-US" sz="2400" dirty="0" smtClean="0"/>
              <a:t>Power </a:t>
            </a:r>
            <a:r>
              <a:rPr lang="en-US" sz="2400" dirty="0"/>
              <a:t>Play Strike Rate</a:t>
            </a:r>
          </a:p>
        </p:txBody>
      </p:sp>
    </p:spTree>
    <p:extLst>
      <p:ext uri="{BB962C8B-B14F-4D97-AF65-F5344CB8AC3E}">
        <p14:creationId xmlns:p14="http://schemas.microsoft.com/office/powerpoint/2010/main" val="4042253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Support Vector Machine Algorithm</a:t>
            </a:r>
            <a:br>
              <a:rPr lang="en-US" dirty="0"/>
            </a:br>
            <a:endParaRPr lang="en-US" dirty="0"/>
          </a:p>
        </p:txBody>
      </p:sp>
      <p:sp>
        <p:nvSpPr>
          <p:cNvPr id="3" name="Content Placeholder 2"/>
          <p:cNvSpPr>
            <a:spLocks noGrp="1"/>
          </p:cNvSpPr>
          <p:nvPr>
            <p:ph sz="quarter" idx="13"/>
          </p:nvPr>
        </p:nvSpPr>
        <p:spPr/>
        <p:txBody>
          <a:bodyPr>
            <a:normAutofit fontScale="85000" lnSpcReduction="20000"/>
          </a:bodyPr>
          <a:lstStyle/>
          <a:p>
            <a:r>
              <a:rPr lang="en-US" dirty="0"/>
              <a:t>Support Vector Machine or SVM is one of the most popular Supervised Learning </a:t>
            </a:r>
            <a:r>
              <a:rPr lang="en-US" dirty="0" smtClean="0"/>
              <a:t>algorithms.</a:t>
            </a:r>
          </a:p>
          <a:p>
            <a:r>
              <a:rPr lang="en-US"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r>
              <a:rPr lang="en-US" dirty="0"/>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a:p>
            <a:endParaRPr lang="en-US" dirty="0"/>
          </a:p>
        </p:txBody>
      </p:sp>
    </p:spTree>
    <p:extLst>
      <p:ext uri="{BB962C8B-B14F-4D97-AF65-F5344CB8AC3E}">
        <p14:creationId xmlns:p14="http://schemas.microsoft.com/office/powerpoint/2010/main" val="1166133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SVM</a:t>
            </a:r>
            <a:endParaRPr lang="en-US" dirty="0"/>
          </a:p>
        </p:txBody>
      </p:sp>
      <p:pic>
        <p:nvPicPr>
          <p:cNvPr id="2050" name="Picture 2" descr="Support Vector Machine Algorithm"/>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3527822" y="2366963"/>
            <a:ext cx="5136355"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342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Naïve Bayes Algorithm</a:t>
            </a:r>
            <a:endParaRPr lang="en-US" dirty="0"/>
          </a:p>
        </p:txBody>
      </p:sp>
      <p:sp>
        <p:nvSpPr>
          <p:cNvPr id="3" name="Content Placeholder 2"/>
          <p:cNvSpPr>
            <a:spLocks noGrp="1"/>
          </p:cNvSpPr>
          <p:nvPr>
            <p:ph sz="quarter" idx="13"/>
          </p:nvPr>
        </p:nvSpPr>
        <p:spPr/>
        <p:txBody>
          <a:bodyPr>
            <a:normAutofit lnSpcReduction="10000"/>
          </a:bodyPr>
          <a:lstStyle/>
          <a:p>
            <a:r>
              <a:rPr lang="en-US" dirty="0"/>
              <a:t>It is a </a:t>
            </a:r>
            <a:r>
              <a:rPr lang="en-US" u="sng" dirty="0">
                <a:hlinkClick r:id="rId2"/>
              </a:rPr>
              <a:t>classification technique</a:t>
            </a:r>
            <a:r>
              <a:rPr lang="en-US" dirty="0"/>
              <a:t> based on Bayes’ Theorem with an assumption of independence among predictors. In simple terms, a Naive Bayes classifier assumes that the presence of a particular feature in a class is unrelated to the presence of any other feature.</a:t>
            </a:r>
          </a:p>
          <a:p>
            <a:r>
              <a:rPr lang="en-US" dirty="0"/>
              <a:t>For example, a fruit may be considered to be an apple if it is red, round, and about 3 inches in diameter. Even if these features depend on each other or upon the existence of the other features, all of these properties independently contribute to the probability that this fruit is an apple and that is why it is known as ‘Naive’.</a:t>
            </a:r>
          </a:p>
          <a:p>
            <a:endParaRPr lang="en-US" dirty="0"/>
          </a:p>
        </p:txBody>
      </p:sp>
    </p:spTree>
    <p:extLst>
      <p:ext uri="{BB962C8B-B14F-4D97-AF65-F5344CB8AC3E}">
        <p14:creationId xmlns:p14="http://schemas.microsoft.com/office/powerpoint/2010/main" val="1937560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381</TotalTime>
  <Words>1272</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Tw Cen MT</vt:lpstr>
      <vt:lpstr>Droplet</vt:lpstr>
      <vt:lpstr>Predicting Results of Indian Premier League T-20 Matches using Machine Learning</vt:lpstr>
      <vt:lpstr>Introduction</vt:lpstr>
      <vt:lpstr>Block diagram of Approach</vt:lpstr>
      <vt:lpstr>Data Preprocessing</vt:lpstr>
      <vt:lpstr>Converting Categorical Data into Numerical</vt:lpstr>
      <vt:lpstr>Feature Extraction</vt:lpstr>
      <vt:lpstr>Support Vector Machine Algorithm </vt:lpstr>
      <vt:lpstr>SVM</vt:lpstr>
      <vt:lpstr> Naïve Bayes Algorithm</vt:lpstr>
      <vt:lpstr>PowerPoint Presentation</vt:lpstr>
      <vt:lpstr>Results </vt:lpstr>
      <vt:lpstr>results</vt:lpstr>
      <vt:lpstr>PowerPoint Presentation</vt:lpstr>
      <vt:lpstr>Results</vt:lpstr>
      <vt:lpstr>Summary</vt:lpstr>
      <vt:lpstr>Conclusion</vt:lpstr>
      <vt:lpstr>Future Work </vt:lpstr>
      <vt:lpstr>Bibliography</vt:lpstr>
      <vt:lpstr>PowerPoint Presentation</vt:lpstr>
      <vt:lpstr>Strategy For Implementation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Results of Indian Premier League T-20 Matches using Machine Learning</dc:title>
  <dc:creator>NIKHIL SALIA</dc:creator>
  <cp:lastModifiedBy>NIKHIL SALIA</cp:lastModifiedBy>
  <cp:revision>24</cp:revision>
  <dcterms:created xsi:type="dcterms:W3CDTF">2021-03-29T17:43:56Z</dcterms:created>
  <dcterms:modified xsi:type="dcterms:W3CDTF">2021-04-22T10:55:52Z</dcterms:modified>
</cp:coreProperties>
</file>