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Customer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Customer churn refers to the phenomenon of customers ceasing their relationship with a business. It is a critical business metric, especially in subscription-based models such as telecom.</a:t>
            </a:r>
          </a:p>
          <a:p/>
          <a:p>
            <a:r>
              <a:rPr sz="1800"/>
              <a:t>Types of Churn:</a:t>
            </a:r>
          </a:p>
          <a:p>
            <a:r>
              <a:rPr sz="1800"/>
              <a:t>- Voluntary Churn: Customer chooses to leave (focus of this project)</a:t>
            </a:r>
          </a:p>
          <a:p>
            <a:r>
              <a:rPr sz="1800"/>
              <a:t>- Involuntary Churn: Caused by service issues, disconnections, etc.</a:t>
            </a:r>
          </a:p>
          <a:p/>
          <a:p>
            <a:r>
              <a:rPr sz="1800"/>
              <a:t>Business Impact:</a:t>
            </a:r>
          </a:p>
          <a:p>
            <a:r>
              <a:rPr sz="1800"/>
              <a:t>- Direct revenue loss</a:t>
            </a:r>
          </a:p>
          <a:p>
            <a:r>
              <a:rPr sz="1800"/>
              <a:t>- Increased acquisition cost (up to 5–7x more than retention)</a:t>
            </a:r>
          </a:p>
          <a:p>
            <a:r>
              <a:rPr sz="1800"/>
              <a:t>- Long-term brand damage</a:t>
            </a:r>
          </a:p>
          <a:p/>
          <a:p>
            <a:r>
              <a:rPr sz="1800"/>
              <a:t>Machine Learning (ML) allows companies to:</a:t>
            </a:r>
          </a:p>
          <a:p>
            <a:r>
              <a:rPr sz="1800"/>
              <a:t>- Predict high-risk customers</a:t>
            </a:r>
          </a:p>
          <a:p>
            <a:r>
              <a:rPr sz="1800"/>
              <a:t>- Take preemptive retention actions</a:t>
            </a:r>
          </a:p>
          <a:p>
            <a:r>
              <a:rPr sz="1800"/>
              <a:t>- Allocate resources efficiently and reduce churn 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Evaluation Metrics:</a:t>
            </a:r>
          </a:p>
          <a:p>
            <a:r>
              <a:rPr sz="1800"/>
              <a:t>- Accuracy: Overall correct predictions (~85%)</a:t>
            </a:r>
          </a:p>
          <a:p>
            <a:r>
              <a:rPr sz="1800"/>
              <a:t>- Precision: Correct positive predictions</a:t>
            </a:r>
          </a:p>
          <a:p>
            <a:r>
              <a:rPr sz="1800"/>
              <a:t>- Recall: Captures actual churners</a:t>
            </a:r>
          </a:p>
          <a:p>
            <a:r>
              <a:rPr sz="1800"/>
              <a:t>- F1-Score: Balance of precision &amp; recall</a:t>
            </a:r>
          </a:p>
          <a:p/>
          <a:p>
            <a:r>
              <a:rPr sz="1800"/>
              <a:t>Confusion Matrix Analysis:</a:t>
            </a:r>
          </a:p>
          <a:p>
            <a:r>
              <a:rPr sz="1800"/>
              <a:t>- True Positives: Churners correctly identified</a:t>
            </a:r>
          </a:p>
          <a:p>
            <a:r>
              <a:rPr sz="1800"/>
              <a:t>- False Negatives: Missed churners (more costly)</a:t>
            </a:r>
          </a:p>
          <a:p>
            <a:r>
              <a:rPr sz="1800"/>
              <a:t>- False Positives: May trigger unnecessary offers</a:t>
            </a:r>
          </a:p>
          <a:p/>
          <a:p>
            <a:r>
              <a:rPr sz="1800"/>
              <a:t>Metric Trade-offs:</a:t>
            </a:r>
          </a:p>
          <a:p>
            <a:r>
              <a:rPr sz="1800"/>
              <a:t>- Business may prefer higher recall (catch more churners)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Visualization</a:t>
            </a:r>
          </a:p>
        </p:txBody>
      </p:sp>
      <p:pic>
        <p:nvPicPr>
          <p:cNvPr id="3" name="Picture 2" descr="confusion_matrix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 &amp;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Top Features:</a:t>
            </a:r>
          </a:p>
          <a:p>
            <a:r>
              <a:rPr sz="1800"/>
              <a:t>- Contract Type: Month-to-month users churn more</a:t>
            </a:r>
          </a:p>
          <a:p>
            <a:r>
              <a:rPr sz="1800"/>
              <a:t>- Tenure: Shorter tenure, higher churn risk</a:t>
            </a:r>
          </a:p>
          <a:p>
            <a:r>
              <a:rPr sz="1800"/>
              <a:t>- MonthlyCharges: High charges can indicate dissatisfaction</a:t>
            </a:r>
          </a:p>
          <a:p>
            <a:r>
              <a:rPr sz="1800"/>
              <a:t>- TechSupport: Users without support churn more</a:t>
            </a:r>
          </a:p>
          <a:p/>
          <a:p>
            <a:r>
              <a:rPr sz="1800"/>
              <a:t>Business Application:</a:t>
            </a:r>
          </a:p>
          <a:p>
            <a:r>
              <a:rPr sz="1800"/>
              <a:t>- Offer discounts for high-risk profiles</a:t>
            </a:r>
          </a:p>
          <a:p>
            <a:r>
              <a:rPr sz="1800"/>
              <a:t>- Convert users to longer contracts</a:t>
            </a:r>
          </a:p>
          <a:p>
            <a:r>
              <a:rPr sz="1800"/>
              <a:t>- Improve onboarding for new customers</a:t>
            </a:r>
          </a:p>
          <a:p>
            <a:r>
              <a:rPr sz="1800"/>
              <a:t>- Highlight underutilized features like TechSupport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Real-World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Deployment Framework:</a:t>
            </a:r>
          </a:p>
          <a:p>
            <a:r>
              <a:rPr sz="1800"/>
              <a:t>- App built using Streamlit</a:t>
            </a:r>
          </a:p>
          <a:p>
            <a:r>
              <a:rPr sz="1800"/>
              <a:t>- Accepts user input through form controls (sliders, dropdowns)</a:t>
            </a:r>
          </a:p>
          <a:p>
            <a:r>
              <a:rPr sz="1800"/>
              <a:t>- Loads pretrained model using joblib and predicts churn status</a:t>
            </a:r>
          </a:p>
          <a:p/>
          <a:p>
            <a:r>
              <a:rPr sz="1800"/>
              <a:t>Integration Options:</a:t>
            </a:r>
          </a:p>
          <a:p>
            <a:r>
              <a:rPr sz="1800"/>
              <a:t>- CRM: Auto-flag high-risk accounts</a:t>
            </a:r>
          </a:p>
          <a:p>
            <a:r>
              <a:rPr sz="1800"/>
              <a:t>- Email Campaigns: Personalized retention messages</a:t>
            </a:r>
          </a:p>
          <a:p>
            <a:r>
              <a:rPr sz="1800"/>
              <a:t>- Customer Dashboards: Show churn scores for action</a:t>
            </a:r>
          </a:p>
          <a:p/>
          <a:p>
            <a:r>
              <a:rPr sz="1800"/>
              <a:t>Deployment Example:</a:t>
            </a:r>
          </a:p>
          <a:p>
            <a:r>
              <a:rPr sz="1800"/>
              <a:t>- `streamlit run app.py` launches the app in browser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Challenges, Limitations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Challenges:</a:t>
            </a:r>
          </a:p>
          <a:p>
            <a:r>
              <a:rPr sz="1800"/>
              <a:t>- Small dataset used for demonstration (100 rows)</a:t>
            </a:r>
          </a:p>
          <a:p>
            <a:r>
              <a:rPr sz="1800"/>
              <a:t>- No feature importance interpretation in UI</a:t>
            </a:r>
          </a:p>
          <a:p>
            <a:r>
              <a:rPr sz="1800"/>
              <a:t>- Model not yet optimized (default hyperparameters)</a:t>
            </a:r>
          </a:p>
          <a:p/>
          <a:p>
            <a:r>
              <a:rPr sz="1800"/>
              <a:t>Limitations:</a:t>
            </a:r>
          </a:p>
          <a:p>
            <a:r>
              <a:rPr sz="1800"/>
              <a:t>- Synthetic data lacks real-world noise</a:t>
            </a:r>
          </a:p>
          <a:p>
            <a:r>
              <a:rPr sz="1800"/>
              <a:t>- Churn reasons may be multifactorial and not captured</a:t>
            </a:r>
          </a:p>
          <a:p/>
          <a:p>
            <a:r>
              <a:rPr sz="1800"/>
              <a:t>Future Enhancements:</a:t>
            </a:r>
          </a:p>
          <a:p>
            <a:r>
              <a:rPr sz="1800"/>
              <a:t>- Use real data (Kaggle, Telco sources)</a:t>
            </a:r>
          </a:p>
          <a:p>
            <a:r>
              <a:rPr sz="1800"/>
              <a:t>- Add SHAP/LIME explainability</a:t>
            </a:r>
          </a:p>
          <a:p>
            <a:r>
              <a:rPr sz="1800"/>
              <a:t>- Deploy to cloud (Streamlit Share, AWS, etc.)</a:t>
            </a:r>
          </a:p>
          <a:p>
            <a:r>
              <a:rPr sz="1800"/>
              <a:t>- Monitor live churn KPIs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Objective:</a:t>
            </a:r>
          </a:p>
          <a:p>
            <a:r>
              <a:rPr sz="1800"/>
              <a:t>Build a supervised ML model to predict telecom customers likely to churn based on demographic and usage patterns.</a:t>
            </a:r>
          </a:p>
          <a:p/>
          <a:p>
            <a:r>
              <a:rPr sz="1800"/>
              <a:t>Target Audience:</a:t>
            </a:r>
          </a:p>
          <a:p>
            <a:r>
              <a:rPr sz="1800"/>
              <a:t>- Telecom CRM teams</a:t>
            </a:r>
          </a:p>
          <a:p>
            <a:r>
              <a:rPr sz="1800"/>
              <a:t>- Retention/loyalty departments</a:t>
            </a:r>
          </a:p>
          <a:p>
            <a:r>
              <a:rPr sz="1800"/>
              <a:t>- Product &amp; pricing strategists</a:t>
            </a:r>
          </a:p>
          <a:p/>
          <a:p>
            <a:r>
              <a:rPr sz="1800"/>
              <a:t>Churn in Telecom:</a:t>
            </a:r>
          </a:p>
          <a:p>
            <a:r>
              <a:rPr sz="1800"/>
              <a:t>- High market competition makes customer switching easy</a:t>
            </a:r>
          </a:p>
          <a:p>
            <a:r>
              <a:rPr sz="1800"/>
              <a:t>- Common churn drivers: high charges, poor service, no loyalty rewards</a:t>
            </a:r>
          </a:p>
          <a:p>
            <a:r>
              <a:rPr sz="1800"/>
              <a:t>- Early detection enables personalized incentives, improving lifetime value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 &amp; Feature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Dataset Source: Simulated Telco dataset (~100 samples, used for demonstration)</a:t>
            </a:r>
          </a:p>
          <a:p/>
          <a:p>
            <a:r>
              <a:rPr sz="1800"/>
              <a:t>Key Feature Categories:</a:t>
            </a:r>
          </a:p>
          <a:p>
            <a:r>
              <a:rPr sz="1800"/>
              <a:t>- Demographic: Gender, SeniorCitizen, Partner, Dependents</a:t>
            </a:r>
          </a:p>
          <a:p>
            <a:r>
              <a:rPr sz="1800"/>
              <a:t>- Service Subscriptions: InternetService, PhoneService, StreamingTV</a:t>
            </a:r>
          </a:p>
          <a:p>
            <a:r>
              <a:rPr sz="1800"/>
              <a:t>- Customer Engagement: Tenure, TechSupport, OnlineSecurity</a:t>
            </a:r>
          </a:p>
          <a:p>
            <a:r>
              <a:rPr sz="1800"/>
              <a:t>- Billing: MonthlyCharges, TotalCharges, PaymentMethod, Contract</a:t>
            </a:r>
          </a:p>
          <a:p/>
          <a:p>
            <a:r>
              <a:rPr sz="1800"/>
              <a:t>Data Quality:</a:t>
            </a:r>
          </a:p>
          <a:p>
            <a:r>
              <a:rPr sz="1800"/>
              <a:t>- Missing values cleaned (e.g., blanks in TotalCharges)</a:t>
            </a:r>
          </a:p>
          <a:p>
            <a:r>
              <a:rPr sz="1800"/>
              <a:t>- No major outliers detected</a:t>
            </a:r>
          </a:p>
          <a:p>
            <a:r>
              <a:rPr sz="1800"/>
              <a:t>- All variables converted to model-friendly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1. Churn Rate:</a:t>
            </a:r>
          </a:p>
          <a:p>
            <a:r>
              <a:rPr sz="1800"/>
              <a:t>- Around 26–28% churn rate in most telecom datasets (this one is balanced)</a:t>
            </a:r>
          </a:p>
          <a:p/>
          <a:p>
            <a:r>
              <a:rPr sz="1800"/>
              <a:t>2. Demographic Trends:</a:t>
            </a:r>
          </a:p>
          <a:p>
            <a:r>
              <a:rPr sz="1800"/>
              <a:t>- Senior Citizens churn more (~40%)</a:t>
            </a:r>
          </a:p>
          <a:p>
            <a:r>
              <a:rPr sz="1800"/>
              <a:t>- Customers without dependents more likely to churn</a:t>
            </a:r>
          </a:p>
          <a:p/>
          <a:p>
            <a:r>
              <a:rPr sz="1800"/>
              <a:t>3. Usage Patterns:</a:t>
            </a:r>
          </a:p>
          <a:p>
            <a:r>
              <a:rPr sz="1800"/>
              <a:t>- Customers with short tenure (&lt;12 months) churn more</a:t>
            </a:r>
          </a:p>
          <a:p>
            <a:r>
              <a:rPr sz="1800"/>
              <a:t>- StreamingTV and lack of tech support linked with higher churn</a:t>
            </a:r>
          </a:p>
          <a:p/>
          <a:p>
            <a:r>
              <a:rPr sz="1800"/>
              <a:t>4. Financial Trends:</a:t>
            </a:r>
          </a:p>
          <a:p>
            <a:r>
              <a:rPr sz="1800"/>
              <a:t>- High monthly charges often correlate with churn</a:t>
            </a:r>
          </a:p>
          <a:p>
            <a:r>
              <a:rPr sz="1800"/>
              <a:t>- Month-to-month contracts = high churn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 Diagram</a:t>
            </a:r>
          </a:p>
        </p:txBody>
      </p:sp>
      <p:pic>
        <p:nvPicPr>
          <p:cNvPr id="3" name="Picture 2" descr="chur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Charges vs Churn Diagram</a:t>
            </a:r>
          </a:p>
        </p:txBody>
      </p:sp>
      <p:pic>
        <p:nvPicPr>
          <p:cNvPr id="3" name="Picture 2" descr="monthly_charges_chu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Workflow Diagram</a:t>
            </a:r>
          </a:p>
        </p:txBody>
      </p:sp>
      <p:pic>
        <p:nvPicPr>
          <p:cNvPr id="3" name="Picture 2" descr="model_workflow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463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Steps:</a:t>
            </a:r>
          </a:p>
          <a:p>
            <a:r>
              <a:rPr sz="1800"/>
              <a:t>- Dropped non-informative columns (e.g., CustomerID)</a:t>
            </a:r>
          </a:p>
          <a:p>
            <a:r>
              <a:rPr sz="1800"/>
              <a:t>- LabelEncoded categorical variables (Contract, PaymentMethod, etc.)</a:t>
            </a:r>
          </a:p>
          <a:p>
            <a:r>
              <a:rPr sz="1800"/>
              <a:t>- StandardScaler not used (Random Forest is tree-based and scale-invariant)</a:t>
            </a:r>
          </a:p>
          <a:p/>
          <a:p>
            <a:r>
              <a:rPr sz="1800"/>
              <a:t>Feature Engineering Opportunities:</a:t>
            </a:r>
          </a:p>
          <a:p>
            <a:r>
              <a:rPr sz="1800"/>
              <a:t>- Calculate average monthly spend per tenure</a:t>
            </a:r>
          </a:p>
          <a:p>
            <a:r>
              <a:rPr sz="1800"/>
              <a:t>- Derive 'is_new_user' boolean based on tenure</a:t>
            </a:r>
          </a:p>
          <a:p/>
          <a:p>
            <a:r>
              <a:rPr sz="1800"/>
              <a:t>Split Strategy:</a:t>
            </a:r>
          </a:p>
          <a:p>
            <a:r>
              <a:rPr sz="1800"/>
              <a:t>- 80/20 train/test split using stratified sampling to balance churn labels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Models Considered:</a:t>
            </a:r>
          </a:p>
          <a:p>
            <a:r>
              <a:rPr sz="1800"/>
              <a:t>- Logistic Regression: simple baseline model, easily interpretable</a:t>
            </a:r>
          </a:p>
          <a:p>
            <a:r>
              <a:rPr sz="1800"/>
              <a:t>- Random Forest: ensemble model that handles non-linearity and mixed data types</a:t>
            </a:r>
          </a:p>
          <a:p>
            <a:r>
              <a:rPr sz="1800"/>
              <a:t>- XGBoost (Future work): gradient boosting-based, high performance but complex</a:t>
            </a:r>
          </a:p>
          <a:p/>
          <a:p>
            <a:r>
              <a:rPr sz="1800"/>
              <a:t>Why Random Forest?</a:t>
            </a:r>
          </a:p>
          <a:p>
            <a:r>
              <a:rPr sz="1800"/>
              <a:t>- Handles categorical &amp; numerical features well</a:t>
            </a:r>
          </a:p>
          <a:p>
            <a:r>
              <a:rPr sz="1800"/>
              <a:t>- Inherently performs feature selection</a:t>
            </a:r>
          </a:p>
          <a:p>
            <a:r>
              <a:rPr sz="1800"/>
              <a:t>- Resistant to overfitting due to averaging across trees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