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5" r:id="rId23"/>
  </p:sldIdLst>
  <p:sldSz cx="9144000" cy="5143500" type="screen16x9"/>
  <p:notesSz cx="6858000" cy="9144000"/>
  <p:embeddedFontLst>
    <p:embeddedFont>
      <p:font typeface="Quattrocento Sans" panose="020B0604020202020204" charset="0"/>
      <p:regular r:id="rId25"/>
      <p:bold r:id="rId26"/>
      <p:italic r:id="rId27"/>
      <p:boldItalic r:id="rId28"/>
    </p:embeddedFont>
    <p:embeddedFont>
      <p:font typeface="Proxima Nova"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4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750510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226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912103ca1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7912103ca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740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7912103ca1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7912103ca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230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7912103ca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7912103ca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449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7912103ca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7912103ca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079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7912103ca1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7912103ca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878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7912103ca1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7912103ca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6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7912103ca1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7912103ca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854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a4df10c8b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a4df10c8b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267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a4df10c8b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a4df10c8b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201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a4df10c8b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a4df10c8b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789e46f2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789e46f2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51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a4df10c8b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a4df10c8b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670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a4df10c8b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a4df10c8b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805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a4df10c8b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a4df10c8b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06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789e46f20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789e46f20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110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789e46f20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789e46f20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824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7912103ca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7912103ca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60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789e46f20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789e46f20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75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7912103ca1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7912103ca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989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7912103ca1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7912103ca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791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7912103ca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7912103ca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597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Dark)" type="title">
  <p:cSld name="TITLE">
    <p:bg>
      <p:bgPr>
        <a:solidFill>
          <a:srgbClr val="3EADA7"/>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965800"/>
            <a:ext cx="7705800" cy="792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000"/>
              <a:buFont typeface="Proxima Nova"/>
              <a:buNone/>
              <a:defRPr sz="4000" b="1">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a:endParaRPr/>
          </a:p>
        </p:txBody>
      </p:sp>
      <p:sp>
        <p:nvSpPr>
          <p:cNvPr id="11" name="Google Shape;11;p2"/>
          <p:cNvSpPr txBox="1">
            <a:spLocks noGrp="1"/>
          </p:cNvSpPr>
          <p:nvPr>
            <p:ph type="subTitle" idx="1"/>
          </p:nvPr>
        </p:nvSpPr>
        <p:spPr>
          <a:xfrm>
            <a:off x="311700" y="1838650"/>
            <a:ext cx="64767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w="9525" cap="flat" cmpd="sng">
            <a:solidFill>
              <a:schemeClr val="lt1"/>
            </a:solidFill>
            <a:prstDash val="solid"/>
            <a:round/>
            <a:headEnd type="none" w="med" len="med"/>
            <a:tailEnd type="none" w="med" len="med"/>
          </a:ln>
        </p:spPr>
      </p:cxnSp>
      <p:pic>
        <p:nvPicPr>
          <p:cNvPr id="14" name="Google Shape;14;p2" descr="style3singlecolormid.png"/>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id="15" name="Google Shape;15;p2" descr="strips_white.png"/>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w="9525" cap="flat" cmpd="sng">
            <a:solidFill>
              <a:srgbClr val="3EAD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rgbClr val="F3F3F3"/>
              </a:buClr>
              <a:buSzPts val="1800"/>
              <a:buNone/>
              <a:defRPr>
                <a:solidFill>
                  <a:srgbClr val="F3F3F3"/>
                </a:solidFill>
              </a:defRPr>
            </a:lvl1pPr>
          </a:lstStyle>
          <a:p>
            <a:endParaRPr/>
          </a:p>
        </p:txBody>
      </p:sp>
      <p:sp>
        <p:nvSpPr>
          <p:cNvPr id="62" name="Google Shape;6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3"/>
        <p:cNvGrpSpPr/>
        <p:nvPr/>
      </p:nvGrpSpPr>
      <p:grpSpPr>
        <a:xfrm>
          <a:off x="0" y="0"/>
          <a:ext cx="0" cy="0"/>
          <a:chOff x="0" y="0"/>
          <a:chExt cx="0" cy="0"/>
        </a:xfrm>
      </p:grpSpPr>
      <p:sp>
        <p:nvSpPr>
          <p:cNvPr id="64" name="Google Shape;64;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lgn="ctr">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gn="ctr">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gn="ctr">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gn="ctr">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gn="ctr">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gn="ctr">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gn="ctr">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gn="ctr">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65" name="Google Shape;6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p:nvPr/>
        </p:nvSpPr>
        <p:spPr>
          <a:xfrm>
            <a:off x="1155800" y="1097275"/>
            <a:ext cx="6774000" cy="205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latin typeface="Droid Sans"/>
                <a:ea typeface="Droid Sans"/>
                <a:cs typeface="Droid Sans"/>
                <a:sym typeface="Droid Sans"/>
              </a:rPr>
              <a:t>xx%</a:t>
            </a:r>
            <a:endParaRPr sz="12000" b="1">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w="9525" cap="flat" cmpd="sng">
            <a:solidFill>
              <a:srgbClr val="3EADA7"/>
            </a:solidFill>
            <a:prstDash val="solid"/>
            <a:round/>
            <a:headEnd type="none" w="med" len="med"/>
            <a:tailEnd type="none" w="med" len="med"/>
          </a:ln>
        </p:spPr>
      </p:cxnSp>
      <p:sp>
        <p:nvSpPr>
          <p:cNvPr id="72" name="Google Shape;72;p14"/>
          <p:cNvSpPr txBox="1">
            <a:spLocks noGrp="1"/>
          </p:cNvSpPr>
          <p:nvPr>
            <p:ph type="title"/>
          </p:nvPr>
        </p:nvSpPr>
        <p:spPr>
          <a:xfrm>
            <a:off x="658375" y="1389900"/>
            <a:ext cx="3423600" cy="5184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73" name="Google Shape;73;p14"/>
          <p:cNvSpPr txBox="1">
            <a:spLocks noGrp="1"/>
          </p:cNvSpPr>
          <p:nvPr>
            <p:ph type="subTitle" idx="1"/>
          </p:nvPr>
        </p:nvSpPr>
        <p:spPr>
          <a:xfrm>
            <a:off x="658425" y="2574950"/>
            <a:ext cx="3423600" cy="17850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Light)">
  <p:cSld name="CUSTOM">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1041825"/>
            <a:ext cx="8520600" cy="813300"/>
          </a:xfrm>
          <a:prstGeom prst="rect">
            <a:avLst/>
          </a:prstGeom>
        </p:spPr>
        <p:txBody>
          <a:bodyPr spcFirstLastPara="1" wrap="square" lIns="91425" tIns="91425" rIns="91425" bIns="91425" anchor="t" anchorCtr="0">
            <a:noAutofit/>
          </a:bodyPr>
          <a:lstStyle>
            <a:lvl1pPr lvl="0">
              <a:spcBef>
                <a:spcPts val="0"/>
              </a:spcBef>
              <a:spcAft>
                <a:spcPts val="0"/>
              </a:spcAft>
              <a:buNone/>
              <a:defRPr sz="3600" b="1">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a:endParaRPr/>
          </a:p>
        </p:txBody>
      </p:sp>
      <p:pic>
        <p:nvPicPr>
          <p:cNvPr id="18" name="Google Shape;18;p3" descr="style3colormid.png"/>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a:spLocks noGrp="1"/>
          </p:cNvSpPr>
          <p:nvPr>
            <p:ph type="title" idx="2"/>
          </p:nvPr>
        </p:nvSpPr>
        <p:spPr>
          <a:xfrm>
            <a:off x="311700" y="1841000"/>
            <a:ext cx="8520600" cy="813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a:endParaRPr/>
          </a:p>
        </p:txBody>
      </p:sp>
      <p:cxnSp>
        <p:nvCxnSpPr>
          <p:cNvPr id="20" name="Google Shape;20;p3"/>
          <p:cNvCxnSpPr/>
          <p:nvPr/>
        </p:nvCxnSpPr>
        <p:spPr>
          <a:xfrm>
            <a:off x="380400" y="1799550"/>
            <a:ext cx="7929600" cy="43800"/>
          </a:xfrm>
          <a:prstGeom prst="straightConnector1">
            <a:avLst/>
          </a:prstGeom>
          <a:noFill/>
          <a:ln w="9525" cap="flat" cmpd="sng">
            <a:solidFill>
              <a:srgbClr val="3EADA7"/>
            </a:solidFill>
            <a:prstDash val="solid"/>
            <a:round/>
            <a:headEnd type="none" w="med" len="med"/>
            <a:tailEnd type="none" w="med" len="med"/>
          </a:ln>
        </p:spPr>
      </p:cxnSp>
      <p:pic>
        <p:nvPicPr>
          <p:cNvPr id="21" name="Google Shape;21;p3" descr="strips_color.png"/>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11700" y="20362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w="9525" cap="flat" cmpd="sng">
            <a:solidFill>
              <a:srgbClr val="3EADA7"/>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3" name="Google Shape;33;p6"/>
          <p:cNvCxnSpPr/>
          <p:nvPr/>
        </p:nvCxnSpPr>
        <p:spPr>
          <a:xfrm rot="10800000" flipH="1">
            <a:off x="336500" y="848650"/>
            <a:ext cx="8412600" cy="43800"/>
          </a:xfrm>
          <a:prstGeom prst="straightConnector1">
            <a:avLst/>
          </a:prstGeom>
          <a:noFill/>
          <a:ln w="9525" cap="flat" cmpd="sng">
            <a:solidFill>
              <a:srgbClr val="3EADA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032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Proxima Nova"/>
              <a:buChar char="●"/>
              <a:defRPr sz="1200">
                <a:latin typeface="Proxima Nova"/>
                <a:ea typeface="Proxima Nova"/>
                <a:cs typeface="Proxima Nova"/>
                <a:sym typeface="Proxima Nova"/>
              </a:defRPr>
            </a:lvl1pPr>
            <a:lvl2pPr marL="914400" lvl="1" indent="-304800">
              <a:spcBef>
                <a:spcPts val="1600"/>
              </a:spcBef>
              <a:spcAft>
                <a:spcPts val="0"/>
              </a:spcAft>
              <a:buSzPts val="1200"/>
              <a:buFont typeface="Proxima Nova"/>
              <a:buChar char="○"/>
              <a:defRPr sz="1200">
                <a:latin typeface="Proxima Nova"/>
                <a:ea typeface="Proxima Nova"/>
                <a:cs typeface="Proxima Nova"/>
                <a:sym typeface="Proxima Nova"/>
              </a:defRPr>
            </a:lvl2pPr>
            <a:lvl3pPr marL="1371600" lvl="2" indent="-304800">
              <a:spcBef>
                <a:spcPts val="1600"/>
              </a:spcBef>
              <a:spcAft>
                <a:spcPts val="0"/>
              </a:spcAft>
              <a:buSzPts val="1200"/>
              <a:buFont typeface="Proxima Nova"/>
              <a:buChar char="■"/>
              <a:defRPr sz="1200">
                <a:latin typeface="Proxima Nova"/>
                <a:ea typeface="Proxima Nova"/>
                <a:cs typeface="Proxima Nova"/>
                <a:sym typeface="Proxima Nova"/>
              </a:defRPr>
            </a:lvl3pPr>
            <a:lvl4pPr marL="1828800" lvl="3" indent="-304800">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w="9525" cap="flat" cmpd="sng">
            <a:solidFill>
              <a:srgbClr val="3EADA7"/>
            </a:solidFill>
            <a:prstDash val="solid"/>
            <a:round/>
            <a:headEnd type="none" w="med" len="med"/>
            <a:tailEnd type="none" w="med" len="med"/>
          </a:ln>
        </p:spPr>
      </p:cxnSp>
      <p:sp>
        <p:nvSpPr>
          <p:cNvPr id="39" name="Google Shape;39;p7"/>
          <p:cNvSpPr/>
          <p:nvPr/>
        </p:nvSpPr>
        <p:spPr>
          <a:xfrm>
            <a:off x="3189425" y="0"/>
            <a:ext cx="5954700" cy="5143500"/>
          </a:xfrm>
          <a:prstGeom prst="rect">
            <a:avLst/>
          </a:prstGeom>
          <a:solidFill>
            <a:schemeClr val="lt2"/>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EADA7"/>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Proxima Nova"/>
              <a:buNone/>
              <a:defRPr sz="4800" b="1">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rgbClr val="3EADA7"/>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Font typeface="Proxima Nova"/>
              <a:buNone/>
              <a:defRPr sz="4800" b="1">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6" name="Google Shape;46;p9" descr="strips_white.png"/>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10"/>
          <p:cNvCxnSpPr/>
          <p:nvPr/>
        </p:nvCxnSpPr>
        <p:spPr>
          <a:xfrm rot="10800000" flipH="1">
            <a:off x="1638600" y="2691925"/>
            <a:ext cx="1302000" cy="14700"/>
          </a:xfrm>
          <a:prstGeom prst="straightConnector1">
            <a:avLst/>
          </a:prstGeom>
          <a:noFill/>
          <a:ln w="9525" cap="flat" cmpd="sng">
            <a:solidFill>
              <a:srgbClr val="3EADA7"/>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8281839"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ijarsct.co.in/A1392.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ctrTitle"/>
          </p:nvPr>
        </p:nvSpPr>
        <p:spPr>
          <a:xfrm>
            <a:off x="311700" y="965800"/>
            <a:ext cx="77058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Movie Box-office Success Forecaster</a:t>
            </a:r>
            <a:endParaRPr/>
          </a:p>
        </p:txBody>
      </p:sp>
      <p:sp>
        <p:nvSpPr>
          <p:cNvPr id="79" name="Google Shape;79;p15"/>
          <p:cNvSpPr txBox="1">
            <a:spLocks noGrp="1"/>
          </p:cNvSpPr>
          <p:nvPr>
            <p:ph type="subTitle" idx="1"/>
          </p:nvPr>
        </p:nvSpPr>
        <p:spPr>
          <a:xfrm>
            <a:off x="311700" y="1838650"/>
            <a:ext cx="6476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Praveen Singh Samota - 2020104</a:t>
            </a:r>
            <a:endParaRPr sz="2200"/>
          </a:p>
          <a:p>
            <a:pPr marL="0" lvl="0" indent="0" algn="l" rtl="0">
              <a:spcBef>
                <a:spcPts val="0"/>
              </a:spcBef>
              <a:spcAft>
                <a:spcPts val="0"/>
              </a:spcAft>
              <a:buNone/>
            </a:pPr>
            <a:r>
              <a:rPr lang="en" sz="2200"/>
              <a:t>Bhavishi Bansal - SP22001</a:t>
            </a:r>
            <a:endParaRPr sz="2200"/>
          </a:p>
          <a:p>
            <a:pPr marL="0" lvl="0" indent="0" algn="l" rtl="0">
              <a:spcBef>
                <a:spcPts val="0"/>
              </a:spcBef>
              <a:spcAft>
                <a:spcPts val="0"/>
              </a:spcAft>
              <a:buNone/>
            </a:pPr>
            <a:r>
              <a:rPr lang="en" sz="2200"/>
              <a:t>Vardhana Sharma - SP22003</a:t>
            </a:r>
            <a:endParaRPr sz="2200"/>
          </a:p>
          <a:p>
            <a:pPr marL="0" lvl="0" indent="0" algn="l" rtl="0">
              <a:spcBef>
                <a:spcPts val="0"/>
              </a:spcBef>
              <a:spcAft>
                <a:spcPts val="0"/>
              </a:spcAft>
              <a:buNone/>
            </a:pPr>
            <a:r>
              <a:rPr lang="en" sz="2200"/>
              <a:t>Pragya Singh - 2017305</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Popularity of movies over the years</a:t>
            </a:r>
            <a:endParaRPr/>
          </a:p>
        </p:txBody>
      </p:sp>
      <p:pic>
        <p:nvPicPr>
          <p:cNvPr id="132" name="Google Shape;132;p24"/>
          <p:cNvPicPr preferRelativeResize="0"/>
          <p:nvPr/>
        </p:nvPicPr>
        <p:blipFill>
          <a:blip r:embed="rId3">
            <a:alphaModFix/>
          </a:blip>
          <a:stretch>
            <a:fillRect/>
          </a:stretch>
        </p:blipFill>
        <p:spPr>
          <a:xfrm>
            <a:off x="2195075" y="1053400"/>
            <a:ext cx="4710100" cy="355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 Rating Pie Chart </a:t>
            </a:r>
            <a:endParaRPr/>
          </a:p>
        </p:txBody>
      </p:sp>
      <p:pic>
        <p:nvPicPr>
          <p:cNvPr id="138" name="Google Shape;138;p25"/>
          <p:cNvPicPr preferRelativeResize="0"/>
          <p:nvPr/>
        </p:nvPicPr>
        <p:blipFill>
          <a:blip r:embed="rId3">
            <a:alphaModFix/>
          </a:blip>
          <a:stretch>
            <a:fillRect/>
          </a:stretch>
        </p:blipFill>
        <p:spPr>
          <a:xfrm>
            <a:off x="2554638" y="919000"/>
            <a:ext cx="3990975" cy="390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IMDb score count</a:t>
            </a:r>
            <a:endParaRPr sz="2200"/>
          </a:p>
        </p:txBody>
      </p:sp>
      <p:pic>
        <p:nvPicPr>
          <p:cNvPr id="144" name="Google Shape;144;p26"/>
          <p:cNvPicPr preferRelativeResize="0"/>
          <p:nvPr/>
        </p:nvPicPr>
        <p:blipFill>
          <a:blip r:embed="rId3">
            <a:alphaModFix/>
          </a:blip>
          <a:stretch>
            <a:fillRect/>
          </a:stretch>
        </p:blipFill>
        <p:spPr>
          <a:xfrm>
            <a:off x="1628775" y="1395500"/>
            <a:ext cx="5886450" cy="317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10 movies based on Cast Popularity</a:t>
            </a:r>
            <a:endParaRPr/>
          </a:p>
        </p:txBody>
      </p:sp>
      <p:pic>
        <p:nvPicPr>
          <p:cNvPr id="150" name="Google Shape;150;p27"/>
          <p:cNvPicPr preferRelativeResize="0"/>
          <p:nvPr/>
        </p:nvPicPr>
        <p:blipFill>
          <a:blip r:embed="rId3">
            <a:alphaModFix/>
          </a:blip>
          <a:stretch>
            <a:fillRect/>
          </a:stretch>
        </p:blipFill>
        <p:spPr>
          <a:xfrm>
            <a:off x="3078800" y="943450"/>
            <a:ext cx="2986398" cy="409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8"/>
          <p:cNvPicPr preferRelativeResize="0"/>
          <p:nvPr/>
        </p:nvPicPr>
        <p:blipFill>
          <a:blip r:embed="rId3">
            <a:alphaModFix/>
          </a:blip>
          <a:stretch>
            <a:fillRect/>
          </a:stretch>
        </p:blipFill>
        <p:spPr>
          <a:xfrm>
            <a:off x="152400" y="152400"/>
            <a:ext cx="8839201" cy="44478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Top movies based on some features</a:t>
            </a:r>
            <a:endParaRPr sz="2300"/>
          </a:p>
        </p:txBody>
      </p:sp>
      <p:pic>
        <p:nvPicPr>
          <p:cNvPr id="161" name="Google Shape;161;p29"/>
          <p:cNvPicPr preferRelativeResize="0"/>
          <p:nvPr/>
        </p:nvPicPr>
        <p:blipFill>
          <a:blip r:embed="rId3">
            <a:alphaModFix/>
          </a:blip>
          <a:stretch>
            <a:fillRect/>
          </a:stretch>
        </p:blipFill>
        <p:spPr>
          <a:xfrm>
            <a:off x="152400" y="894575"/>
            <a:ext cx="8839204" cy="39362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IMDb Score vs Duration</a:t>
            </a:r>
            <a:endParaRPr/>
          </a:p>
        </p:txBody>
      </p:sp>
      <p:pic>
        <p:nvPicPr>
          <p:cNvPr id="167" name="Google Shape;167;p30"/>
          <p:cNvPicPr preferRelativeResize="0"/>
          <p:nvPr/>
        </p:nvPicPr>
        <p:blipFill>
          <a:blip r:embed="rId3">
            <a:alphaModFix/>
          </a:blip>
          <a:stretch>
            <a:fillRect/>
          </a:stretch>
        </p:blipFill>
        <p:spPr>
          <a:xfrm>
            <a:off x="130525" y="1713150"/>
            <a:ext cx="8839200" cy="30125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Results and Analysis</a:t>
            </a:r>
            <a:endParaRPr/>
          </a:p>
        </p:txBody>
      </p:sp>
      <p:sp>
        <p:nvSpPr>
          <p:cNvPr id="173" name="Google Shape;17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decided to create models based on two different features, i.e. IMDb score and gross revenue generated. The reason is, a movie can be successful in one of two terms, it doesn’t need to be financially successful to get a good audience rating</a:t>
            </a:r>
            <a:r>
              <a:rPr lang="en" sz="1000">
                <a:solidFill>
                  <a:schemeClr val="dk1"/>
                </a:solidFill>
                <a:latin typeface="Times New Roman"/>
                <a:ea typeface="Times New Roman"/>
                <a:cs typeface="Times New Roman"/>
                <a:sym typeface="Times New Roman"/>
              </a:rPr>
              <a:t>.</a:t>
            </a:r>
            <a:endParaRPr/>
          </a:p>
          <a:p>
            <a:pPr marL="0" lvl="0" indent="0" algn="l" rtl="0">
              <a:spcBef>
                <a:spcPts val="0"/>
              </a:spcBef>
              <a:spcAft>
                <a:spcPts val="0"/>
              </a:spcAft>
              <a:buNone/>
            </a:pPr>
            <a:endParaRPr/>
          </a:p>
          <a:p>
            <a:pPr marL="0" lvl="0" indent="0" algn="l" rtl="0">
              <a:spcBef>
                <a:spcPts val="1600"/>
              </a:spcBef>
              <a:spcAft>
                <a:spcPts val="1600"/>
              </a:spcAft>
              <a:buNone/>
            </a:pPr>
            <a:r>
              <a:rPr lang="en"/>
              <a:t>Implemented various models - logistic regression, random forest, gradient boosting, ada boosting, decision tree (gini and entropy), Naive Bayes, Support Vector Machine, and KNeighbors Classification.</a:t>
            </a:r>
            <a:r>
              <a:rPr lang="en" sz="1000">
                <a:solidFill>
                  <a:srgbClr val="3C4043"/>
                </a:solidFill>
                <a:latin typeface="Times New Roman"/>
                <a:ea typeface="Times New Roman"/>
                <a:cs typeface="Times New Roman"/>
                <a:sym typeface="Times New Roman"/>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IMDb Score as Target Variable</a:t>
            </a:r>
            <a:endParaRPr/>
          </a:p>
        </p:txBody>
      </p:sp>
      <p:pic>
        <p:nvPicPr>
          <p:cNvPr id="179" name="Google Shape;179;p32"/>
          <p:cNvPicPr preferRelativeResize="0"/>
          <p:nvPr/>
        </p:nvPicPr>
        <p:blipFill>
          <a:blip r:embed="rId3">
            <a:alphaModFix/>
          </a:blip>
          <a:stretch>
            <a:fillRect/>
          </a:stretch>
        </p:blipFill>
        <p:spPr>
          <a:xfrm>
            <a:off x="959888" y="908725"/>
            <a:ext cx="7224225" cy="409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Gross Revenue Generated as Target Variable</a:t>
            </a:r>
            <a:endParaRPr/>
          </a:p>
        </p:txBody>
      </p:sp>
      <p:pic>
        <p:nvPicPr>
          <p:cNvPr id="185" name="Google Shape;185;p33"/>
          <p:cNvPicPr preferRelativeResize="0"/>
          <p:nvPr/>
        </p:nvPicPr>
        <p:blipFill>
          <a:blip r:embed="rId3">
            <a:alphaModFix/>
          </a:blip>
          <a:stretch>
            <a:fillRect/>
          </a:stretch>
        </p:blipFill>
        <p:spPr>
          <a:xfrm>
            <a:off x="938013" y="852175"/>
            <a:ext cx="7224225" cy="409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 Motivation</a:t>
            </a:r>
            <a:endParaRPr/>
          </a:p>
        </p:txBody>
      </p:sp>
      <p:sp>
        <p:nvSpPr>
          <p:cNvPr id="85" name="Google Shape;8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silver screen industry is a billion-dollar industry with the extensive involvement of various stakeholders. In 2019, the global box office was worth $42.2 Billion. The movie industry is a massive sector for investment but larger business sectors have more complexity, and it is hard to choose how to invest. Furthermore, significant investments come with more significant risks. Through this project, we want to explore ML models that help us successfully predict the box office performance of movies.</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Gross Revenue Generated as Target Variable</a:t>
            </a:r>
            <a:endParaRPr dirty="0"/>
          </a:p>
        </p:txBody>
      </p:sp>
      <p:pic>
        <p:nvPicPr>
          <p:cNvPr id="2" name="Picture 1"/>
          <p:cNvPicPr>
            <a:picLocks noChangeAspect="1"/>
          </p:cNvPicPr>
          <p:nvPr/>
        </p:nvPicPr>
        <p:blipFill>
          <a:blip r:embed="rId3"/>
          <a:stretch>
            <a:fillRect/>
          </a:stretch>
        </p:blipFill>
        <p:spPr>
          <a:xfrm>
            <a:off x="2298090" y="921424"/>
            <a:ext cx="4182059" cy="3991532"/>
          </a:xfrm>
          <a:prstGeom prst="rect">
            <a:avLst/>
          </a:prstGeom>
        </p:spPr>
      </p:pic>
    </p:spTree>
    <p:extLst>
      <p:ext uri="{BB962C8B-B14F-4D97-AF65-F5344CB8AC3E}">
        <p14:creationId xmlns:p14="http://schemas.microsoft.com/office/powerpoint/2010/main" val="2271811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IMDB Score</a:t>
            </a:r>
            <a:r>
              <a:rPr lang="en" dirty="0" smtClean="0"/>
              <a:t> </a:t>
            </a:r>
            <a:r>
              <a:rPr lang="en" dirty="0"/>
              <a:t>Generated as Target Variable</a:t>
            </a:r>
            <a:endParaRPr dirty="0"/>
          </a:p>
        </p:txBody>
      </p:sp>
      <p:pic>
        <p:nvPicPr>
          <p:cNvPr id="3" name="Picture 2"/>
          <p:cNvPicPr>
            <a:picLocks noChangeAspect="1"/>
          </p:cNvPicPr>
          <p:nvPr/>
        </p:nvPicPr>
        <p:blipFill>
          <a:blip r:embed="rId3"/>
          <a:stretch>
            <a:fillRect/>
          </a:stretch>
        </p:blipFill>
        <p:spPr>
          <a:xfrm>
            <a:off x="2709384" y="1086737"/>
            <a:ext cx="3820058" cy="3972479"/>
          </a:xfrm>
          <a:prstGeom prst="rect">
            <a:avLst/>
          </a:prstGeom>
        </p:spPr>
      </p:pic>
    </p:spTree>
    <p:extLst>
      <p:ext uri="{BB962C8B-B14F-4D97-AF65-F5344CB8AC3E}">
        <p14:creationId xmlns:p14="http://schemas.microsoft.com/office/powerpoint/2010/main" val="1229458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91" name="Google Shape;19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Accuracy was an issue for the IMDb score models, which depict an entirely different picture than the assumption we made during the implementation phase. There’s a vast difference between the average accuracy of models using gross as the target variable and models using IMDb score as the target variable. Overall, we can say that Random Forest can be a good model for box office success prediction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1" name="Google Shape;9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Predicting the success of a movie is a complicated process. We can consider a lot of variables based on which we can say it was successful, for example, good critic reviews and reaction from the audience. Here, we’ll examine the box office revenue to conclude whether the movie was successful or not.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Survey</a:t>
            </a:r>
            <a:endParaRPr/>
          </a:p>
        </p:txBody>
      </p:sp>
      <p:sp>
        <p:nvSpPr>
          <p:cNvPr id="97" name="Google Shape;9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Paper 1: N. Quader, M. O. Gani, D. Chaki and M. H. Ali, "A machine learning approach to predict movie box-office success," 2017 20th International Conference of Computer and Information Technology (ICCIT), 2017</a:t>
            </a:r>
            <a:endParaRPr/>
          </a:p>
          <a:p>
            <a:pPr marL="0" lvl="0" indent="0" algn="l" rtl="0">
              <a:spcBef>
                <a:spcPts val="1600"/>
              </a:spcBef>
              <a:spcAft>
                <a:spcPts val="0"/>
              </a:spcAft>
              <a:buNone/>
            </a:pPr>
            <a:r>
              <a:rPr lang="en"/>
              <a:t>(</a:t>
            </a:r>
            <a:r>
              <a:rPr lang="en" u="sng">
                <a:solidFill>
                  <a:schemeClr val="hlink"/>
                </a:solidFill>
                <a:hlinkClick r:id="rId3"/>
              </a:rPr>
              <a:t>https://ieeexplore.ieee.org/document/8281839</a:t>
            </a:r>
            <a:r>
              <a:rPr lang="en"/>
              <a:t>)</a:t>
            </a:r>
            <a:endParaRPr/>
          </a:p>
          <a:p>
            <a:pPr marL="0" lvl="0" indent="0" algn="l" rtl="0">
              <a:spcBef>
                <a:spcPts val="1600"/>
              </a:spcBef>
              <a:spcAft>
                <a:spcPts val="0"/>
              </a:spcAft>
              <a:buNone/>
            </a:pPr>
            <a:r>
              <a:rPr lang="en"/>
              <a:t>The paper proposes a decision support system for movie investment sector using machine learning techniques such as ​​Support Vector Machine (SVM), Neural Networks and Natural Language Processing; the system predicts a movie box office profit based on some pre-released features and post-released features. The target class is divided into five categories based on the revenue the movie generates.</a:t>
            </a:r>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body" idx="1"/>
          </p:nvPr>
        </p:nvSpPr>
        <p:spPr>
          <a:xfrm>
            <a:off x="311700" y="8103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Paper 2:- Jatale, Sanyam &amp; Moze, Rohan &amp; Khandekar, Varsha &amp; Jain, Shubham &amp; Mokate, Sanket. (2021). Analyzing and Predicting The Success of Box Office Collection of a Movie Using Machine Learning. International Journal of Advanced Research in Science, Communication and Technology.</a:t>
            </a:r>
            <a:endParaRPr/>
          </a:p>
          <a:p>
            <a:pPr marL="0" lvl="0" indent="0" algn="l" rtl="0">
              <a:spcBef>
                <a:spcPts val="1600"/>
              </a:spcBef>
              <a:spcAft>
                <a:spcPts val="0"/>
              </a:spcAft>
              <a:buNone/>
            </a:pPr>
            <a:r>
              <a:rPr lang="en" u="sng">
                <a:solidFill>
                  <a:schemeClr val="hlink"/>
                </a:solidFill>
                <a:hlinkClick r:id="rId3"/>
              </a:rPr>
              <a:t>http://ijarsct.co.in/A1392.pdf</a:t>
            </a:r>
            <a:endParaRPr/>
          </a:p>
          <a:p>
            <a:pPr marL="0" lvl="0" indent="0" algn="l" rtl="0">
              <a:spcBef>
                <a:spcPts val="1600"/>
              </a:spcBef>
              <a:spcAft>
                <a:spcPts val="0"/>
              </a:spcAft>
              <a:buNone/>
            </a:pPr>
            <a:r>
              <a:rPr lang="en"/>
              <a:t>This paper, builds a prediction model using machine learning techniques such as random forest classifiers, decision trees, and regression models. The authors examined a lot of previous work on this problem and arrived at a point to include new features to increase efficiency. Social media likes are one of the highlights of this paper; facebook numbers of directors, actors and movie pages are considered as features. Instead of focusing on the gross income of the movie as a target value only, the authors considered the IMDb score as well</a:t>
            </a:r>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Description</a:t>
            </a:r>
            <a:endParaRPr/>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dataset contains 5043 movies retrieved from the IMDb dataset present on Kaggle. The features are:- color, movie title,  director name, critic numbers for reviews, duration, director’s facebook likes, actor 1/2/3 facebook likes and names, gross revenue generated,number of voted users, facenumber in poster, plot keywords, movie imdb link, number of user reviews, language, country, content rating budget, year of release, aspect ratio, movie’s facebook page likes, and IMDb score.</a:t>
            </a:r>
            <a:endParaRPr/>
          </a:p>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a:t>
            </a:r>
            <a:endParaRPr/>
          </a:p>
        </p:txBody>
      </p:sp>
      <p:sp>
        <p:nvSpPr>
          <p:cNvPr id="114" name="Google Shape;11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Duplicate entries were deleted, and numerical and categorical columns were identified to treat them separately. In categorical features, null values were recognized, first of all, several color values were null, and they were replaced with the mode value of the feature. Rows with empty actor names were identified with their titles and replaced with the appropriate names we found using the internet. In the same way, we filled up the values of empty language and country rows. After that, the rows still left with null values in categorical columns were dropped. Similarly, the null values were checked for numerical features. Duration got only one row with empty value, we replaced it with the duration time available on the IMDb page of the movie.</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visualization and methodology</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Our Goal is to build a machine-learning model to predict the success/revenue of a new movie given such features as budget, release dates, and genres. A conclusive note based on model training and testing process with some detailed insights on the tested data</a:t>
            </a:r>
            <a:r>
              <a:rPr lang="en"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289825" y="169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Seaborn correlation matrix </a:t>
            </a:r>
            <a:endParaRPr/>
          </a:p>
        </p:txBody>
      </p:sp>
      <p:pic>
        <p:nvPicPr>
          <p:cNvPr id="126" name="Google Shape;126;p23"/>
          <p:cNvPicPr preferRelativeResize="0"/>
          <p:nvPr/>
        </p:nvPicPr>
        <p:blipFill>
          <a:blip r:embed="rId3">
            <a:alphaModFix/>
          </a:blip>
          <a:stretch>
            <a:fillRect/>
          </a:stretch>
        </p:blipFill>
        <p:spPr>
          <a:xfrm>
            <a:off x="2478850" y="980750"/>
            <a:ext cx="3713975" cy="3857600"/>
          </a:xfrm>
          <a:prstGeom prst="rect">
            <a:avLst/>
          </a:prstGeom>
          <a:noFill/>
          <a:ln>
            <a:noFill/>
          </a:ln>
        </p:spPr>
      </p:pic>
    </p:spTree>
  </p:cSld>
  <p:clrMapOvr>
    <a:masterClrMapping/>
  </p:clrMapOvr>
</p:sld>
</file>

<file path=ppt/theme/theme1.xml><?xml version="1.0" encoding="utf-8"?>
<a:theme xmlns:a="http://schemas.openxmlformats.org/drawingml/2006/main"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941</Words>
  <Application>Microsoft Office PowerPoint</Application>
  <PresentationFormat>On-screen Show (16:9)</PresentationFormat>
  <Paragraphs>39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Droid Sans</vt:lpstr>
      <vt:lpstr>Quattrocento Sans</vt:lpstr>
      <vt:lpstr>Proxima Nova</vt:lpstr>
      <vt:lpstr>Times New Roman</vt:lpstr>
      <vt:lpstr>Arial</vt:lpstr>
      <vt:lpstr>IIIT-Delhi</vt:lpstr>
      <vt:lpstr>Movie Box-office Success Forecaster</vt:lpstr>
      <vt:lpstr>Abstract : Motivation</vt:lpstr>
      <vt:lpstr>Introduction</vt:lpstr>
      <vt:lpstr>Literature Survey</vt:lpstr>
      <vt:lpstr>PowerPoint Presentation</vt:lpstr>
      <vt:lpstr>Dataset Description</vt:lpstr>
      <vt:lpstr>Preprocessing</vt:lpstr>
      <vt:lpstr>Data visualization and methodology</vt:lpstr>
      <vt:lpstr>Seaborn correlation matrix </vt:lpstr>
      <vt:lpstr>Popularity of movies over the years</vt:lpstr>
      <vt:lpstr>Content Rating Pie Chart </vt:lpstr>
      <vt:lpstr>IMDb score count</vt:lpstr>
      <vt:lpstr>Top 10 movies based on Cast Popularity</vt:lpstr>
      <vt:lpstr>PowerPoint Presentation</vt:lpstr>
      <vt:lpstr>Top movies based on some features</vt:lpstr>
      <vt:lpstr>IMDb Score vs Duration</vt:lpstr>
      <vt:lpstr>Results and Analysis</vt:lpstr>
      <vt:lpstr>IMDb Score as Target Variable</vt:lpstr>
      <vt:lpstr>Gross Revenue Generated as Target Variable</vt:lpstr>
      <vt:lpstr>Gross Revenue Generated as Target Variable</vt:lpstr>
      <vt:lpstr>IMDB Score Generated as Target Variable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Box-office Success Forecaster</dc:title>
  <dc:creator>Vardhana Sharma</dc:creator>
  <cp:lastModifiedBy>Microsoft account</cp:lastModifiedBy>
  <cp:revision>1</cp:revision>
  <dcterms:modified xsi:type="dcterms:W3CDTF">2022-12-05T04:35:18Z</dcterms:modified>
</cp:coreProperties>
</file>