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73" r:id="rId4"/>
    <p:sldId id="258" r:id="rId5"/>
    <p:sldId id="268" r:id="rId6"/>
    <p:sldId id="259" r:id="rId7"/>
    <p:sldId id="262" r:id="rId8"/>
    <p:sldId id="263" r:id="rId9"/>
    <p:sldId id="272" r:id="rId10"/>
    <p:sldId id="270" r:id="rId11"/>
    <p:sldId id="271" r:id="rId12"/>
    <p:sldId id="274" r:id="rId13"/>
    <p:sldId id="275" r:id="rId14"/>
    <p:sldId id="276" r:id="rId15"/>
    <p:sldId id="277" r:id="rId16"/>
    <p:sldId id="266" r:id="rId17"/>
    <p:sldId id="278" r:id="rId18"/>
    <p:sldId id="26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1212" y="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font" Target="fonts/font1.fntdata"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29" Type="http://schemas.openxmlformats.org/officeDocument/2006/relationships/font" Target="fonts/font9.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schemas.openxmlformats.org/officeDocument/2006/relationships/font" Target="fonts/font8.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1.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font" Target="fonts/font7.fntdata" /><Relationship Id="rId30" Type="http://schemas.openxmlformats.org/officeDocument/2006/relationships/font" Target="fonts/font10.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b4f2b6ffb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b4f2b6ffb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b4f2b6ffb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b4f2b6ffb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b4f2b6ffb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b4f2b6ffb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b4f2b6ffb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b4f2b6ffb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b4f2b6ffb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4b4f2b6ffb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4b4f2b6ffb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4b4f2b6ffb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4b4f2b6ffb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4b4f2b6ffb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3.xml" /><Relationship Id="rId4" Type="http://schemas.openxmlformats.org/officeDocument/2006/relationships/image" Target="../media/image5.png"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8" y="87035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200" b="1" dirty="0">
                <a:solidFill>
                  <a:srgbClr val="1155CC"/>
                </a:solidFill>
                <a:latin typeface="Constantia" panose="02030602050306030303" pitchFamily="18" charset="0"/>
              </a:rPr>
              <a:t>DESIGN AND SIMULATION OF A BANKING NETWORK SYSTEM</a:t>
            </a:r>
            <a:endParaRPr sz="3800" b="1" dirty="0">
              <a:solidFill>
                <a:srgbClr val="1155CC"/>
              </a:solidFill>
              <a:latin typeface="Constantia" panose="02030602050306030303" pitchFamily="18" charset="0"/>
            </a:endParaRPr>
          </a:p>
        </p:txBody>
      </p:sp>
      <p:sp>
        <p:nvSpPr>
          <p:cNvPr id="129" name="Google Shape;129;p13"/>
          <p:cNvSpPr txBox="1">
            <a:spLocks noGrp="1"/>
          </p:cNvSpPr>
          <p:nvPr>
            <p:ph type="subTitle" idx="1"/>
          </p:nvPr>
        </p:nvSpPr>
        <p:spPr>
          <a:xfrm>
            <a:off x="311700" y="2845525"/>
            <a:ext cx="8520600" cy="13236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358"/>
              <a:buNone/>
            </a:pPr>
            <a:r>
              <a:rPr lang="en" sz="1437" b="1" dirty="0">
                <a:solidFill>
                  <a:srgbClr val="AF7B51"/>
                </a:solidFill>
                <a:latin typeface="Constantia" panose="02030602050306030303" pitchFamily="18" charset="0"/>
              </a:rPr>
              <a:t>Submitted to:  Dr. P.MADHAVAN</a:t>
            </a:r>
            <a:endParaRPr sz="1437" b="1" dirty="0">
              <a:solidFill>
                <a:srgbClr val="AF7B51"/>
              </a:solidFill>
              <a:latin typeface="Constantia" panose="02030602050306030303" pitchFamily="18" charset="0"/>
            </a:endParaRPr>
          </a:p>
          <a:p>
            <a:pPr marL="0" indent="0" algn="l">
              <a:lnSpc>
                <a:spcPct val="105000"/>
              </a:lnSpc>
              <a:buSzPts val="358"/>
            </a:pPr>
            <a:r>
              <a:rPr lang="en" sz="1437" b="1" dirty="0">
                <a:solidFill>
                  <a:srgbClr val="AF7B51"/>
                </a:solidFill>
                <a:latin typeface="Constantia" panose="02030602050306030303" pitchFamily="18" charset="0"/>
              </a:rPr>
              <a:t>Submitted by: </a:t>
            </a:r>
            <a:r>
              <a:rPr lang="en-IN" sz="1437" b="1" dirty="0">
                <a:solidFill>
                  <a:srgbClr val="AF7B51"/>
                </a:solidFill>
                <a:latin typeface="Constantia" panose="02030602050306030303" pitchFamily="18" charset="0"/>
              </a:rPr>
              <a:t>BHAVISHRADHAN E P (RA2011003010596)</a:t>
            </a:r>
            <a:endParaRPr sz="1437" b="1" dirty="0">
              <a:solidFill>
                <a:srgbClr val="AF7B51"/>
              </a:solidFill>
              <a:latin typeface="Constantia" panose="02030602050306030303" pitchFamily="18" charset="0"/>
            </a:endParaRPr>
          </a:p>
          <a:p>
            <a:pPr marL="0" lvl="0" indent="0" algn="l" rtl="0">
              <a:lnSpc>
                <a:spcPct val="105000"/>
              </a:lnSpc>
              <a:spcBef>
                <a:spcPts val="0"/>
              </a:spcBef>
              <a:spcAft>
                <a:spcPts val="0"/>
              </a:spcAft>
              <a:buSzPts val="358"/>
              <a:buNone/>
            </a:pPr>
            <a:r>
              <a:rPr lang="en" sz="1437" b="1" dirty="0">
                <a:solidFill>
                  <a:srgbClr val="AF7B51"/>
                </a:solidFill>
                <a:latin typeface="Constantia" panose="02030602050306030303" pitchFamily="18" charset="0"/>
              </a:rPr>
              <a:t>                             ASHWINKUMAR(RA2011003010585)</a:t>
            </a:r>
            <a:endParaRPr sz="1437" b="1" dirty="0">
              <a:solidFill>
                <a:srgbClr val="AF7B51"/>
              </a:solidFill>
              <a:latin typeface="Constantia" panose="02030602050306030303" pitchFamily="18" charset="0"/>
            </a:endParaRPr>
          </a:p>
          <a:p>
            <a:pPr marL="0" lvl="0" indent="0" algn="l" rtl="0">
              <a:lnSpc>
                <a:spcPct val="105000"/>
              </a:lnSpc>
              <a:spcBef>
                <a:spcPts val="0"/>
              </a:spcBef>
              <a:spcAft>
                <a:spcPts val="0"/>
              </a:spcAft>
              <a:buSzPts val="358"/>
              <a:buNone/>
            </a:pPr>
            <a:r>
              <a:rPr lang="en" sz="1437" b="1" dirty="0">
                <a:solidFill>
                  <a:srgbClr val="AF7B51"/>
                </a:solidFill>
                <a:latin typeface="Constantia" panose="02030602050306030303" pitchFamily="18" charset="0"/>
              </a:rPr>
              <a:t>                             CHANDRASEKHAR(RA2011003010591)</a:t>
            </a:r>
            <a:endParaRPr sz="1437" b="1" dirty="0">
              <a:solidFill>
                <a:srgbClr val="AF7B51"/>
              </a:solidFill>
              <a:latin typeface="Constantia" panose="02030602050306030303" pitchFamily="18" charset="0"/>
            </a:endParaRPr>
          </a:p>
          <a:p>
            <a:pPr marL="0" lvl="0" indent="0" algn="l" rtl="0">
              <a:lnSpc>
                <a:spcPct val="105000"/>
              </a:lnSpc>
              <a:spcBef>
                <a:spcPts val="0"/>
              </a:spcBef>
              <a:spcAft>
                <a:spcPts val="0"/>
              </a:spcAft>
              <a:buSzPts val="358"/>
              <a:buNone/>
            </a:pPr>
            <a:r>
              <a:rPr lang="en" sz="1437" b="1" dirty="0">
                <a:solidFill>
                  <a:srgbClr val="AF7B51"/>
                </a:solidFill>
                <a:latin typeface="Constantia" panose="02030602050306030303" pitchFamily="18" charset="0"/>
              </a:rPr>
              <a:t>                  	         SYED ABSAR(RA2011003010586)</a:t>
            </a:r>
            <a:endParaRPr sz="1437" b="1" dirty="0">
              <a:solidFill>
                <a:srgbClr val="AF7B51"/>
              </a:solidFill>
              <a:latin typeface="Constantia" panose="02030602050306030303" pitchFamily="18" charset="0"/>
            </a:endParaRPr>
          </a:p>
          <a:p>
            <a:pPr marL="0" lvl="0" indent="0" algn="l" rtl="0">
              <a:lnSpc>
                <a:spcPct val="90000"/>
              </a:lnSpc>
              <a:spcBef>
                <a:spcPts val="0"/>
              </a:spcBef>
              <a:spcAft>
                <a:spcPts val="0"/>
              </a:spcAft>
              <a:buSzPts val="358"/>
              <a:buNone/>
            </a:pPr>
            <a:endParaRPr sz="1014" b="1" dirty="0">
              <a:latin typeface="Constantia" panose="02030602050306030303" pitchFamily="18" charset="0"/>
            </a:endParaRPr>
          </a:p>
          <a:p>
            <a:pPr marL="0" lvl="0" indent="0" algn="l" rtl="0">
              <a:lnSpc>
                <a:spcPct val="90000"/>
              </a:lnSpc>
              <a:spcBef>
                <a:spcPts val="0"/>
              </a:spcBef>
              <a:spcAft>
                <a:spcPts val="0"/>
              </a:spcAft>
              <a:buSzPts val="358"/>
              <a:buNone/>
            </a:pPr>
            <a:endParaRPr sz="1014" dirty="0">
              <a:latin typeface="Constantia" panose="020306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5BA930-3732-714F-9B67-6F5DDCD89DE8}"/>
              </a:ext>
            </a:extLst>
          </p:cNvPr>
          <p:cNvSpPr>
            <a:spLocks noGrp="1"/>
          </p:cNvSpPr>
          <p:nvPr>
            <p:ph type="body" idx="1"/>
          </p:nvPr>
        </p:nvSpPr>
        <p:spPr>
          <a:xfrm>
            <a:off x="633845" y="613064"/>
            <a:ext cx="7691005" cy="3825661"/>
          </a:xfrm>
        </p:spPr>
        <p:txBody>
          <a:bodyPr>
            <a:normAutofit/>
          </a:bodyPr>
          <a:lstStyle/>
          <a:p>
            <a:pPr algn="l"/>
            <a:r>
              <a:rPr lang="en-US" sz="1600" b="0" i="0" dirty="0" err="1">
                <a:solidFill>
                  <a:schemeClr val="bg2"/>
                </a:solidFill>
                <a:effectLst/>
                <a:latin typeface="Constantia" panose="02030602050306030303" pitchFamily="18" charset="0"/>
              </a:rPr>
              <a:t>b.ATMservices</a:t>
            </a:r>
            <a:endParaRPr lang="en-US" sz="1600" b="0" i="0" dirty="0">
              <a:solidFill>
                <a:schemeClr val="bg2"/>
              </a:solidFill>
              <a:effectLst/>
              <a:latin typeface="Constantia" panose="02030602050306030303" pitchFamily="18" charset="0"/>
            </a:endParaRPr>
          </a:p>
          <a:p>
            <a:pPr algn="l"/>
            <a:r>
              <a:rPr lang="en-US" sz="1600" b="0" i="0" dirty="0" err="1">
                <a:solidFill>
                  <a:schemeClr val="bg2"/>
                </a:solidFill>
                <a:effectLst/>
                <a:latin typeface="Constantia" panose="02030602050306030303" pitchFamily="18" charset="0"/>
              </a:rPr>
              <a:t>i.Isolated</a:t>
            </a:r>
            <a:r>
              <a:rPr lang="en-US" sz="1600" b="0" i="0" dirty="0">
                <a:solidFill>
                  <a:schemeClr val="bg2"/>
                </a:solidFill>
                <a:effectLst/>
                <a:latin typeface="Constantia" panose="02030602050306030303" pitchFamily="18" charset="0"/>
              </a:rPr>
              <a:t> network and directly connect to Headquarter network through 5556 port.</a:t>
            </a:r>
          </a:p>
          <a:p>
            <a:pPr algn="l"/>
            <a:r>
              <a:rPr lang="en-US" sz="1600" b="0" i="0" dirty="0" err="1">
                <a:solidFill>
                  <a:schemeClr val="bg2"/>
                </a:solidFill>
                <a:effectLst/>
                <a:latin typeface="Constantia" panose="02030602050306030303" pitchFamily="18" charset="0"/>
              </a:rPr>
              <a:t>ii.All</a:t>
            </a:r>
            <a:r>
              <a:rPr lang="en-US" sz="1600" b="0" i="0" dirty="0">
                <a:solidFill>
                  <a:schemeClr val="bg2"/>
                </a:solidFill>
                <a:effectLst/>
                <a:latin typeface="Constantia" panose="02030602050306030303" pitchFamily="18" charset="0"/>
              </a:rPr>
              <a:t> staffs including IT support has no access to the ATM network.</a:t>
            </a:r>
          </a:p>
          <a:p>
            <a:pPr algn="l"/>
            <a:r>
              <a:rPr lang="en-US" sz="1600" b="0" i="0" dirty="0" err="1">
                <a:solidFill>
                  <a:schemeClr val="bg2"/>
                </a:solidFill>
                <a:effectLst/>
                <a:latin typeface="Constantia" panose="02030602050306030303" pitchFamily="18" charset="0"/>
              </a:rPr>
              <a:t>c.Consumer</a:t>
            </a:r>
            <a:r>
              <a:rPr lang="en-US" sz="1600" b="0" i="0" dirty="0">
                <a:solidFill>
                  <a:schemeClr val="bg2"/>
                </a:solidFill>
                <a:effectLst/>
                <a:latin typeface="Constantia" panose="02030602050306030303" pitchFamily="18" charset="0"/>
              </a:rPr>
              <a:t> Banking</a:t>
            </a:r>
          </a:p>
          <a:p>
            <a:pPr algn="l"/>
            <a:r>
              <a:rPr lang="en-US" sz="1600" b="0" i="0" dirty="0" err="1">
                <a:solidFill>
                  <a:schemeClr val="bg2"/>
                </a:solidFill>
                <a:effectLst/>
                <a:latin typeface="Constantia" panose="02030602050306030303" pitchFamily="18" charset="0"/>
              </a:rPr>
              <a:t>i.Uses</a:t>
            </a:r>
            <a:r>
              <a:rPr lang="en-US" sz="1600" b="0" i="0" dirty="0">
                <a:solidFill>
                  <a:schemeClr val="bg2"/>
                </a:solidFill>
                <a:effectLst/>
                <a:latin typeface="Constantia" panose="02030602050306030303" pitchFamily="18" charset="0"/>
              </a:rPr>
              <a:t> most of the network traffic load</a:t>
            </a:r>
          </a:p>
          <a:p>
            <a:pPr algn="l"/>
            <a:r>
              <a:rPr lang="en-US" sz="1600" b="0" i="0" dirty="0" err="1">
                <a:solidFill>
                  <a:schemeClr val="bg2"/>
                </a:solidFill>
                <a:effectLst/>
                <a:latin typeface="Constantia" panose="02030602050306030303" pitchFamily="18" charset="0"/>
              </a:rPr>
              <a:t>ii.Handle</a:t>
            </a:r>
            <a:r>
              <a:rPr lang="en-US" sz="1600" b="0" i="0" dirty="0">
                <a:solidFill>
                  <a:schemeClr val="bg2"/>
                </a:solidFill>
                <a:effectLst/>
                <a:latin typeface="Constantia" panose="02030602050306030303" pitchFamily="18" charset="0"/>
              </a:rPr>
              <a:t> individual customer related banking matters</a:t>
            </a:r>
          </a:p>
          <a:p>
            <a:pPr algn="l"/>
            <a:r>
              <a:rPr lang="en-US" sz="1600" b="0" i="0" dirty="0" err="1">
                <a:solidFill>
                  <a:schemeClr val="bg2"/>
                </a:solidFill>
                <a:effectLst/>
                <a:latin typeface="Constantia" panose="02030602050306030303" pitchFamily="18" charset="0"/>
              </a:rPr>
              <a:t>iii.Isolated</a:t>
            </a:r>
            <a:r>
              <a:rPr lang="en-US" sz="1600" b="0" i="0" dirty="0">
                <a:solidFill>
                  <a:schemeClr val="bg2"/>
                </a:solidFill>
                <a:effectLst/>
                <a:latin typeface="Constantia" panose="02030602050306030303" pitchFamily="18" charset="0"/>
              </a:rPr>
              <a:t> network within this department only</a:t>
            </a:r>
          </a:p>
          <a:p>
            <a:pPr algn="l"/>
            <a:r>
              <a:rPr lang="en-US" sz="1600" b="0" i="0" dirty="0" err="1">
                <a:solidFill>
                  <a:schemeClr val="bg2"/>
                </a:solidFill>
                <a:effectLst/>
                <a:latin typeface="Constantia" panose="02030602050306030303" pitchFamily="18" charset="0"/>
              </a:rPr>
              <a:t>d.Investment</a:t>
            </a:r>
            <a:r>
              <a:rPr lang="en-US" sz="1600" b="0" i="0" dirty="0">
                <a:solidFill>
                  <a:schemeClr val="bg2"/>
                </a:solidFill>
                <a:effectLst/>
                <a:latin typeface="Constantia" panose="02030602050306030303" pitchFamily="18" charset="0"/>
              </a:rPr>
              <a:t> Banking</a:t>
            </a:r>
          </a:p>
          <a:p>
            <a:pPr algn="l"/>
            <a:r>
              <a:rPr lang="en-US" sz="1600" b="0" i="0" dirty="0" err="1">
                <a:solidFill>
                  <a:schemeClr val="bg2"/>
                </a:solidFill>
                <a:effectLst/>
                <a:latin typeface="Constantia" panose="02030602050306030303" pitchFamily="18" charset="0"/>
              </a:rPr>
              <a:t>i.Requires</a:t>
            </a:r>
            <a:r>
              <a:rPr lang="en-US" sz="1600" b="0" i="0" dirty="0">
                <a:solidFill>
                  <a:schemeClr val="bg2"/>
                </a:solidFill>
                <a:effectLst/>
                <a:latin typeface="Constantia" panose="02030602050306030303" pitchFamily="18" charset="0"/>
              </a:rPr>
              <a:t> Internet access (HTTP and HTTPS only) to support overseas customers</a:t>
            </a:r>
          </a:p>
          <a:p>
            <a:endParaRPr lang="en-IN" sz="1600" dirty="0">
              <a:solidFill>
                <a:schemeClr val="bg2"/>
              </a:solidFill>
              <a:latin typeface="Constantia" panose="02030602050306030303" pitchFamily="18" charset="0"/>
            </a:endParaRPr>
          </a:p>
        </p:txBody>
      </p:sp>
    </p:spTree>
    <p:extLst>
      <p:ext uri="{BB962C8B-B14F-4D97-AF65-F5344CB8AC3E}">
        <p14:creationId xmlns:p14="http://schemas.microsoft.com/office/powerpoint/2010/main" val="411941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A210CE-5125-C98A-F2DD-25B749F99745}"/>
              </a:ext>
            </a:extLst>
          </p:cNvPr>
          <p:cNvSpPr>
            <a:spLocks noGrp="1"/>
          </p:cNvSpPr>
          <p:nvPr>
            <p:ph type="body" idx="1"/>
          </p:nvPr>
        </p:nvSpPr>
        <p:spPr>
          <a:xfrm>
            <a:off x="539750" y="550863"/>
            <a:ext cx="7785100" cy="3887787"/>
          </a:xfrm>
        </p:spPr>
        <p:txBody>
          <a:bodyPr>
            <a:normAutofit lnSpcReduction="10000"/>
          </a:bodyPr>
          <a:lstStyle/>
          <a:p>
            <a:pPr algn="l"/>
            <a:r>
              <a:rPr lang="en-US" b="0" i="0" dirty="0" err="1">
                <a:solidFill>
                  <a:schemeClr val="bg2"/>
                </a:solidFill>
                <a:effectLst/>
                <a:latin typeface="Constantia" panose="02030602050306030303" pitchFamily="18" charset="0"/>
              </a:rPr>
              <a:t>e.Loans</a:t>
            </a:r>
            <a:endParaRPr lang="en-US" b="0" i="0" dirty="0">
              <a:solidFill>
                <a:schemeClr val="bg2"/>
              </a:solidFill>
              <a:effectLst/>
              <a:latin typeface="Constantia" panose="02030602050306030303" pitchFamily="18" charset="0"/>
            </a:endParaRPr>
          </a:p>
          <a:p>
            <a:pPr algn="l"/>
            <a:r>
              <a:rPr lang="en-US" b="0" i="0" dirty="0" err="1">
                <a:solidFill>
                  <a:schemeClr val="bg2"/>
                </a:solidFill>
                <a:effectLst/>
                <a:latin typeface="Constantia" panose="02030602050306030303" pitchFamily="18" charset="0"/>
              </a:rPr>
              <a:t>i.Requires</a:t>
            </a:r>
            <a:r>
              <a:rPr lang="en-US" b="0" i="0" dirty="0">
                <a:solidFill>
                  <a:schemeClr val="bg2"/>
                </a:solidFill>
                <a:effectLst/>
                <a:latin typeface="Constantia" panose="02030602050306030303" pitchFamily="18" charset="0"/>
              </a:rPr>
              <a:t> Internet access with port 9999 to check customer credit scores</a:t>
            </a:r>
          </a:p>
          <a:p>
            <a:pPr algn="l"/>
            <a:r>
              <a:rPr lang="en-US" b="0" i="0" dirty="0" err="1">
                <a:solidFill>
                  <a:schemeClr val="bg2"/>
                </a:solidFill>
                <a:effectLst/>
                <a:latin typeface="Constantia" panose="02030602050306030303" pitchFamily="18" charset="0"/>
              </a:rPr>
              <a:t>f.Insurance</a:t>
            </a:r>
            <a:endParaRPr lang="en-US" b="0" i="0" dirty="0">
              <a:solidFill>
                <a:schemeClr val="bg2"/>
              </a:solidFill>
              <a:effectLst/>
              <a:latin typeface="Constantia" panose="02030602050306030303" pitchFamily="18" charset="0"/>
            </a:endParaRPr>
          </a:p>
          <a:p>
            <a:pPr algn="l"/>
            <a:r>
              <a:rPr lang="en-US" b="0" i="0" dirty="0" err="1">
                <a:solidFill>
                  <a:schemeClr val="bg2"/>
                </a:solidFill>
                <a:effectLst/>
                <a:latin typeface="Constantia" panose="02030602050306030303" pitchFamily="18" charset="0"/>
              </a:rPr>
              <a:t>i.Do</a:t>
            </a:r>
            <a:r>
              <a:rPr lang="en-US" b="0" i="0" dirty="0">
                <a:solidFill>
                  <a:schemeClr val="bg2"/>
                </a:solidFill>
                <a:effectLst/>
                <a:latin typeface="Constantia" panose="02030602050306030303" pitchFamily="18" charset="0"/>
              </a:rPr>
              <a:t> not require Internet access but requires port 7772 to connect to national insurance portal</a:t>
            </a:r>
          </a:p>
          <a:p>
            <a:pPr algn="l"/>
            <a:r>
              <a:rPr lang="en-US" b="0" i="0" dirty="0">
                <a:solidFill>
                  <a:schemeClr val="bg2"/>
                </a:solidFill>
                <a:effectLst/>
                <a:latin typeface="Constantia" panose="02030602050306030303" pitchFamily="18" charset="0"/>
              </a:rPr>
              <a:t>2.Every department network is separated. All staffs can communicate </a:t>
            </a:r>
            <a:r>
              <a:rPr lang="en-US" b="0" i="0" dirty="0" err="1">
                <a:solidFill>
                  <a:schemeClr val="bg2"/>
                </a:solidFill>
                <a:effectLst/>
                <a:latin typeface="Constantia" panose="02030602050306030303" pitchFamily="18" charset="0"/>
              </a:rPr>
              <a:t>throught</a:t>
            </a:r>
            <a:r>
              <a:rPr lang="en-US" b="0" i="0" dirty="0">
                <a:solidFill>
                  <a:schemeClr val="bg2"/>
                </a:solidFill>
                <a:effectLst/>
                <a:latin typeface="Constantia" panose="02030602050306030303" pitchFamily="18" charset="0"/>
              </a:rPr>
              <a:t> emails and an internal chatting system using port 465.</a:t>
            </a:r>
          </a:p>
          <a:p>
            <a:pPr algn="l"/>
            <a:r>
              <a:rPr lang="en-US" b="0" i="0" dirty="0">
                <a:solidFill>
                  <a:schemeClr val="bg2"/>
                </a:solidFill>
                <a:effectLst/>
                <a:latin typeface="Constantia" panose="02030602050306030303" pitchFamily="18" charset="0"/>
              </a:rPr>
              <a:t>3.Guest Wi-Fi is provided to customers. This is an isolated </a:t>
            </a:r>
            <a:r>
              <a:rPr lang="en-US" b="0" i="0" dirty="0" err="1">
                <a:solidFill>
                  <a:schemeClr val="bg2"/>
                </a:solidFill>
                <a:effectLst/>
                <a:latin typeface="Constantia" panose="02030602050306030303" pitchFamily="18" charset="0"/>
              </a:rPr>
              <a:t>networkisolated</a:t>
            </a:r>
            <a:r>
              <a:rPr lang="en-US" b="0" i="0" dirty="0">
                <a:solidFill>
                  <a:schemeClr val="bg2"/>
                </a:solidFill>
                <a:effectLst/>
                <a:latin typeface="Constantia" panose="02030602050306030303" pitchFamily="18" charset="0"/>
              </a:rPr>
              <a:t> with only web browsing capabilities.</a:t>
            </a:r>
          </a:p>
          <a:p>
            <a:pPr algn="l"/>
            <a:r>
              <a:rPr lang="en-US" b="0" i="0" dirty="0">
                <a:solidFill>
                  <a:schemeClr val="bg2"/>
                </a:solidFill>
                <a:effectLst/>
                <a:latin typeface="Constantia" panose="02030602050306030303" pitchFamily="18" charset="0"/>
              </a:rPr>
              <a:t>4.AHB Bank has a budget of RM1,500,000. Aslan has requested a detail cost listing in the proposal.</a:t>
            </a:r>
          </a:p>
          <a:p>
            <a:pPr algn="l"/>
            <a:r>
              <a:rPr lang="en-US" b="0" i="0" dirty="0">
                <a:solidFill>
                  <a:schemeClr val="bg2"/>
                </a:solidFill>
                <a:effectLst/>
                <a:latin typeface="Constantia" panose="02030602050306030303" pitchFamily="18" charset="0"/>
              </a:rPr>
              <a:t>5.The IT department consists of a small team that the staffs are mainly performing operational tasks instead of planning and implementations. Your team is required to provide detail documentations so that the IT staffs </a:t>
            </a:r>
            <a:r>
              <a:rPr lang="en-US" b="0" i="0" dirty="0" err="1">
                <a:solidFill>
                  <a:schemeClr val="bg2"/>
                </a:solidFill>
                <a:effectLst/>
                <a:latin typeface="Constantia" panose="02030602050306030303" pitchFamily="18" charset="0"/>
              </a:rPr>
              <a:t>cantroubleshoot</a:t>
            </a:r>
            <a:r>
              <a:rPr lang="en-US" b="0" i="0" dirty="0">
                <a:solidFill>
                  <a:schemeClr val="bg2"/>
                </a:solidFill>
                <a:effectLst/>
                <a:latin typeface="Constantia" panose="02030602050306030303" pitchFamily="18" charset="0"/>
              </a:rPr>
              <a:t> their systems with references.</a:t>
            </a:r>
          </a:p>
          <a:p>
            <a:pPr algn="l"/>
            <a:r>
              <a:rPr lang="en-US" b="0" i="0" dirty="0">
                <a:solidFill>
                  <a:schemeClr val="bg2"/>
                </a:solidFill>
                <a:effectLst/>
                <a:latin typeface="Constantia" panose="02030602050306030303" pitchFamily="18" charset="0"/>
              </a:rPr>
              <a:t>6.Your team are working to strike a balance between network performance, security and cost effectiveness so that your team can close this deal.</a:t>
            </a:r>
          </a:p>
          <a:p>
            <a:pPr algn="l"/>
            <a:r>
              <a:rPr lang="en-US" b="0" i="0" dirty="0">
                <a:solidFill>
                  <a:schemeClr val="bg2"/>
                </a:solidFill>
                <a:effectLst/>
                <a:latin typeface="Constantia" panose="02030602050306030303" pitchFamily="18" charset="0"/>
              </a:rPr>
              <a:t>7.You should state any assumptions to reduce ambiguous information in your </a:t>
            </a:r>
            <a:r>
              <a:rPr lang="en-US" b="0" i="0" dirty="0" err="1">
                <a:solidFill>
                  <a:schemeClr val="bg2"/>
                </a:solidFill>
                <a:effectLst/>
                <a:latin typeface="Constantia" panose="02030602050306030303" pitchFamily="18" charset="0"/>
              </a:rPr>
              <a:t>proposal.Your</a:t>
            </a:r>
            <a:r>
              <a:rPr lang="en-US" b="0" i="0" dirty="0">
                <a:solidFill>
                  <a:schemeClr val="bg2"/>
                </a:solidFill>
                <a:effectLst/>
                <a:latin typeface="Constantia" panose="02030602050306030303" pitchFamily="18" charset="0"/>
              </a:rPr>
              <a:t> team is required to collect more user specifications to ensure a smoother implementation. </a:t>
            </a:r>
            <a:r>
              <a:rPr lang="en-US" b="0" i="0" dirty="0" err="1">
                <a:solidFill>
                  <a:schemeClr val="bg2"/>
                </a:solidFill>
                <a:effectLst/>
                <a:latin typeface="Constantia" panose="02030602050306030303" pitchFamily="18" charset="0"/>
              </a:rPr>
              <a:t>Aslanis</a:t>
            </a:r>
            <a:r>
              <a:rPr lang="en-US" b="0" i="0" dirty="0">
                <a:solidFill>
                  <a:schemeClr val="bg2"/>
                </a:solidFill>
                <a:effectLst/>
                <a:latin typeface="Constantia" panose="02030602050306030303" pitchFamily="18" charset="0"/>
              </a:rPr>
              <a:t> expecting your team to present a full running simulation and proposal in the next meeting.</a:t>
            </a:r>
          </a:p>
          <a:p>
            <a:endParaRPr lang="en-IN" dirty="0">
              <a:solidFill>
                <a:schemeClr val="bg2"/>
              </a:solidFill>
              <a:latin typeface="Constantia" panose="02030602050306030303" pitchFamily="18" charset="0"/>
            </a:endParaRPr>
          </a:p>
        </p:txBody>
      </p:sp>
    </p:spTree>
    <p:extLst>
      <p:ext uri="{BB962C8B-B14F-4D97-AF65-F5344CB8AC3E}">
        <p14:creationId xmlns:p14="http://schemas.microsoft.com/office/powerpoint/2010/main" val="227849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87E-4205-2753-BAA3-5CAC16726C2D}"/>
              </a:ext>
            </a:extLst>
          </p:cNvPr>
          <p:cNvSpPr>
            <a:spLocks noGrp="1"/>
          </p:cNvSpPr>
          <p:nvPr>
            <p:ph type="title"/>
          </p:nvPr>
        </p:nvSpPr>
        <p:spPr/>
        <p:txBody>
          <a:bodyPr/>
          <a:lstStyle/>
          <a:p>
            <a:r>
              <a:rPr lang="en-IN" dirty="0"/>
              <a:t>Security Requirements:-</a:t>
            </a:r>
          </a:p>
        </p:txBody>
      </p:sp>
      <p:sp>
        <p:nvSpPr>
          <p:cNvPr id="3" name="Text Placeholder 2">
            <a:extLst>
              <a:ext uri="{FF2B5EF4-FFF2-40B4-BE49-F238E27FC236}">
                <a16:creationId xmlns:a16="http://schemas.microsoft.com/office/drawing/2014/main" id="{ECA40CFB-38D1-76CD-E807-C8812AF06A5A}"/>
              </a:ext>
            </a:extLst>
          </p:cNvPr>
          <p:cNvSpPr>
            <a:spLocks noGrp="1"/>
          </p:cNvSpPr>
          <p:nvPr>
            <p:ph type="body" idx="1"/>
          </p:nvPr>
        </p:nvSpPr>
        <p:spPr>
          <a:xfrm>
            <a:off x="819150" y="1610591"/>
            <a:ext cx="7505700" cy="2828134"/>
          </a:xfrm>
        </p:spPr>
        <p:txBody>
          <a:bodyPr>
            <a:normAutofit fontScale="85000" lnSpcReduction="20000"/>
          </a:bodyPr>
          <a:lstStyle/>
          <a:p>
            <a:pPr marL="457200">
              <a:lnSpc>
                <a:spcPct val="150000"/>
              </a:lnSpc>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Here are the main objectives of our network’s security requirements which comprises of: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buFont typeface="Times New Roman" panose="02020603050405020304" pitchFamily="18" charset="0"/>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Users are required to change their password every 90 days.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buFont typeface="Times New Roman" panose="02020603050405020304" pitchFamily="18" charset="0"/>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IT Department are given the privilege to access all the group’s network and they are able to conduct troubleshooting activities remotely to all the groups’ network.</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buFont typeface="Times New Roman" panose="02020603050405020304" pitchFamily="18" charset="0"/>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Firewalls will be implemented within the server to prevent unauthorized users from accessing the networks.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Times New Roman" panose="02020603050405020304" pitchFamily="18" charset="0"/>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All routers are provided with the security of radius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aaa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server and have their own usernames and passwords.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9299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E529-0EEE-BCD8-6DFB-072736CEAC4B}"/>
              </a:ext>
            </a:extLst>
          </p:cNvPr>
          <p:cNvSpPr>
            <a:spLocks noGrp="1"/>
          </p:cNvSpPr>
          <p:nvPr>
            <p:ph type="title"/>
          </p:nvPr>
        </p:nvSpPr>
        <p:spPr>
          <a:xfrm>
            <a:off x="517814" y="524543"/>
            <a:ext cx="7505700" cy="954600"/>
          </a:xfrm>
        </p:spPr>
        <p:txBody>
          <a:bodyPr/>
          <a:lstStyle/>
          <a:p>
            <a:r>
              <a:rPr lang="en-IN" dirty="0"/>
              <a:t>Network Diagram and topologies:-</a:t>
            </a:r>
          </a:p>
        </p:txBody>
      </p:sp>
      <p:sp>
        <p:nvSpPr>
          <p:cNvPr id="3" name="Text Placeholder 2">
            <a:extLst>
              <a:ext uri="{FF2B5EF4-FFF2-40B4-BE49-F238E27FC236}">
                <a16:creationId xmlns:a16="http://schemas.microsoft.com/office/drawing/2014/main" id="{686F8AF0-F536-0482-BB18-BED777AF1E84}"/>
              </a:ext>
            </a:extLst>
          </p:cNvPr>
          <p:cNvSpPr>
            <a:spLocks noGrp="1"/>
          </p:cNvSpPr>
          <p:nvPr>
            <p:ph type="body" idx="1"/>
          </p:nvPr>
        </p:nvSpPr>
        <p:spPr>
          <a:xfrm>
            <a:off x="819150" y="3653270"/>
            <a:ext cx="7742959" cy="856384"/>
          </a:xfrm>
        </p:spPr>
        <p:txBody>
          <a:bodyPr>
            <a:normAutofit fontScale="85000" lnSpcReduction="20000"/>
          </a:bodyPr>
          <a:lstStyle/>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This site consists of 2 IT administrators, and 1 server. The default gateway got IT Department is 192.168.10.1/24. IT Department is using VLAN 10 to control access between the groups.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DF467C9-D6A1-7686-BC43-45AA7DC108A1}"/>
              </a:ext>
            </a:extLst>
          </p:cNvPr>
          <p:cNvPicPr>
            <a:picLocks noChangeAspect="1"/>
          </p:cNvPicPr>
          <p:nvPr/>
        </p:nvPicPr>
        <p:blipFill>
          <a:blip r:embed="rId2"/>
          <a:stretch>
            <a:fillRect/>
          </a:stretch>
        </p:blipFill>
        <p:spPr>
          <a:xfrm>
            <a:off x="3498070" y="1479143"/>
            <a:ext cx="2147860" cy="2185214"/>
          </a:xfrm>
          <a:prstGeom prst="rect">
            <a:avLst/>
          </a:prstGeom>
        </p:spPr>
      </p:pic>
    </p:spTree>
    <p:extLst>
      <p:ext uri="{BB962C8B-B14F-4D97-AF65-F5344CB8AC3E}">
        <p14:creationId xmlns:p14="http://schemas.microsoft.com/office/powerpoint/2010/main" val="197293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1BBE4C-36FD-E43B-6E16-00C7437F840A}"/>
              </a:ext>
            </a:extLst>
          </p:cNvPr>
          <p:cNvSpPr>
            <a:spLocks noGrp="1"/>
          </p:cNvSpPr>
          <p:nvPr>
            <p:ph type="body" idx="1"/>
          </p:nvPr>
        </p:nvSpPr>
        <p:spPr>
          <a:xfrm>
            <a:off x="361950" y="518686"/>
            <a:ext cx="7505700" cy="2671323"/>
          </a:xfrm>
        </p:spPr>
        <p:txBody>
          <a:bodyPr>
            <a:normAutofit fontScale="62500" lnSpcReduction="20000"/>
          </a:bodyPr>
          <a:lstStyle/>
          <a:p>
            <a:pPr marL="457200" algn="just">
              <a:lnSpc>
                <a:spcPct val="150000"/>
              </a:lnSpc>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Trunk (encapsulation dot1q) is used at the Multilayer switch (layer 3 switch) as we want create VLAN traffic between the switches. A trunk connection is a normal link that is able to pass traffic from different VLANs and has a method to separate traffic between VLANs.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50000"/>
              </a:lnSpc>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DHCP protocol are used on layer 3 switch so that it could enable automatic assignment of IP configurations for nodes on the network. It is efficient as we do not have to assign all the IP addresses manually. The DHCP server accepts address assignment requests and renewals from the client and assigns the addresses from predefined groups of addresses within DHCP address pools. These address pools are also be configured to supply additional information to the requesting client such as the IP address of the Domain Name System (DNS) server.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C024A52-4D3E-4D29-5333-B5110805749A}"/>
              </a:ext>
            </a:extLst>
          </p:cNvPr>
          <p:cNvPicPr>
            <a:picLocks noChangeAspect="1"/>
          </p:cNvPicPr>
          <p:nvPr/>
        </p:nvPicPr>
        <p:blipFill>
          <a:blip r:embed="rId2"/>
          <a:stretch>
            <a:fillRect/>
          </a:stretch>
        </p:blipFill>
        <p:spPr>
          <a:xfrm>
            <a:off x="2821027" y="2571750"/>
            <a:ext cx="3501946" cy="2306615"/>
          </a:xfrm>
          <a:prstGeom prst="rect">
            <a:avLst/>
          </a:prstGeom>
        </p:spPr>
      </p:pic>
    </p:spTree>
    <p:extLst>
      <p:ext uri="{BB962C8B-B14F-4D97-AF65-F5344CB8AC3E}">
        <p14:creationId xmlns:p14="http://schemas.microsoft.com/office/powerpoint/2010/main" val="270800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E9B9-08EE-7FD6-3737-337DF4DD26D5}"/>
              </a:ext>
            </a:extLst>
          </p:cNvPr>
          <p:cNvSpPr>
            <a:spLocks noGrp="1"/>
          </p:cNvSpPr>
          <p:nvPr>
            <p:ph type="title"/>
          </p:nvPr>
        </p:nvSpPr>
        <p:spPr>
          <a:xfrm>
            <a:off x="351560" y="440355"/>
            <a:ext cx="7505700" cy="954600"/>
          </a:xfrm>
        </p:spPr>
        <p:txBody>
          <a:bodyPr/>
          <a:lstStyle/>
          <a:p>
            <a:r>
              <a:rPr lang="en-IN" dirty="0"/>
              <a:t>Sites in network</a:t>
            </a:r>
          </a:p>
        </p:txBody>
      </p:sp>
      <p:pic>
        <p:nvPicPr>
          <p:cNvPr id="4" name="Picture 3">
            <a:extLst>
              <a:ext uri="{FF2B5EF4-FFF2-40B4-BE49-F238E27FC236}">
                <a16:creationId xmlns:a16="http://schemas.microsoft.com/office/drawing/2014/main" id="{5EEDBEFD-CC90-74C8-69FF-82759934FF2F}"/>
              </a:ext>
            </a:extLst>
          </p:cNvPr>
          <p:cNvPicPr>
            <a:picLocks noChangeAspect="1"/>
          </p:cNvPicPr>
          <p:nvPr/>
        </p:nvPicPr>
        <p:blipFill>
          <a:blip r:embed="rId2"/>
          <a:stretch>
            <a:fillRect/>
          </a:stretch>
        </p:blipFill>
        <p:spPr>
          <a:xfrm>
            <a:off x="800308" y="1394955"/>
            <a:ext cx="1579001" cy="2731245"/>
          </a:xfrm>
          <a:prstGeom prst="rect">
            <a:avLst/>
          </a:prstGeom>
        </p:spPr>
      </p:pic>
      <p:pic>
        <p:nvPicPr>
          <p:cNvPr id="5" name="Picture 4">
            <a:extLst>
              <a:ext uri="{FF2B5EF4-FFF2-40B4-BE49-F238E27FC236}">
                <a16:creationId xmlns:a16="http://schemas.microsoft.com/office/drawing/2014/main" id="{871FEDC9-6E17-D717-BAE8-1C39352EB87E}"/>
              </a:ext>
            </a:extLst>
          </p:cNvPr>
          <p:cNvPicPr>
            <a:picLocks noChangeAspect="1"/>
          </p:cNvPicPr>
          <p:nvPr/>
        </p:nvPicPr>
        <p:blipFill>
          <a:blip r:embed="rId3"/>
          <a:stretch>
            <a:fillRect/>
          </a:stretch>
        </p:blipFill>
        <p:spPr>
          <a:xfrm>
            <a:off x="3035312" y="1556512"/>
            <a:ext cx="1847248" cy="2408129"/>
          </a:xfrm>
          <a:prstGeom prst="rect">
            <a:avLst/>
          </a:prstGeom>
        </p:spPr>
      </p:pic>
      <p:pic>
        <p:nvPicPr>
          <p:cNvPr id="6" name="Picture 5">
            <a:extLst>
              <a:ext uri="{FF2B5EF4-FFF2-40B4-BE49-F238E27FC236}">
                <a16:creationId xmlns:a16="http://schemas.microsoft.com/office/drawing/2014/main" id="{D083690B-2405-31C3-F310-574AD31CA438}"/>
              </a:ext>
            </a:extLst>
          </p:cNvPr>
          <p:cNvPicPr>
            <a:picLocks noChangeAspect="1"/>
          </p:cNvPicPr>
          <p:nvPr/>
        </p:nvPicPr>
        <p:blipFill>
          <a:blip r:embed="rId4"/>
          <a:stretch>
            <a:fillRect/>
          </a:stretch>
        </p:blipFill>
        <p:spPr>
          <a:xfrm>
            <a:off x="5406450" y="1730161"/>
            <a:ext cx="3401863" cy="1475360"/>
          </a:xfrm>
          <a:prstGeom prst="rect">
            <a:avLst/>
          </a:prstGeom>
        </p:spPr>
      </p:pic>
      <p:sp>
        <p:nvSpPr>
          <p:cNvPr id="7" name="TextBox 6">
            <a:extLst>
              <a:ext uri="{FF2B5EF4-FFF2-40B4-BE49-F238E27FC236}">
                <a16:creationId xmlns:a16="http://schemas.microsoft.com/office/drawing/2014/main" id="{687224D3-E800-9922-65B7-04DE36E40CCA}"/>
              </a:ext>
            </a:extLst>
          </p:cNvPr>
          <p:cNvSpPr txBox="1"/>
          <p:nvPr/>
        </p:nvSpPr>
        <p:spPr>
          <a:xfrm>
            <a:off x="1370807" y="3979980"/>
            <a:ext cx="2017003" cy="307777"/>
          </a:xfrm>
          <a:prstGeom prst="rect">
            <a:avLst/>
          </a:prstGeom>
          <a:noFill/>
        </p:spPr>
        <p:txBody>
          <a:bodyPr wrap="square" rtlCol="0">
            <a:spAutoFit/>
          </a:bodyPr>
          <a:lstStyle/>
          <a:p>
            <a:r>
              <a:rPr lang="en-IN" dirty="0" err="1"/>
              <a:t>Atm</a:t>
            </a:r>
            <a:r>
              <a:rPr lang="en-IN" dirty="0"/>
              <a:t> Site</a:t>
            </a:r>
          </a:p>
        </p:txBody>
      </p:sp>
      <p:sp>
        <p:nvSpPr>
          <p:cNvPr id="8" name="TextBox 7">
            <a:extLst>
              <a:ext uri="{FF2B5EF4-FFF2-40B4-BE49-F238E27FC236}">
                <a16:creationId xmlns:a16="http://schemas.microsoft.com/office/drawing/2014/main" id="{8F729308-0BC5-EA24-A8F3-44A992FB1E5A}"/>
              </a:ext>
            </a:extLst>
          </p:cNvPr>
          <p:cNvSpPr txBox="1"/>
          <p:nvPr/>
        </p:nvSpPr>
        <p:spPr>
          <a:xfrm>
            <a:off x="3911010" y="3992070"/>
            <a:ext cx="1943100" cy="307777"/>
          </a:xfrm>
          <a:prstGeom prst="rect">
            <a:avLst/>
          </a:prstGeom>
          <a:noFill/>
        </p:spPr>
        <p:txBody>
          <a:bodyPr wrap="square" rtlCol="0">
            <a:spAutoFit/>
          </a:bodyPr>
          <a:lstStyle/>
          <a:p>
            <a:r>
              <a:rPr lang="en-IN" dirty="0"/>
              <a:t>Personal Banking site</a:t>
            </a:r>
          </a:p>
        </p:txBody>
      </p:sp>
      <p:sp>
        <p:nvSpPr>
          <p:cNvPr id="9" name="TextBox 8">
            <a:extLst>
              <a:ext uri="{FF2B5EF4-FFF2-40B4-BE49-F238E27FC236}">
                <a16:creationId xmlns:a16="http://schemas.microsoft.com/office/drawing/2014/main" id="{03921DA3-37EE-DF88-F238-68CC26591B45}"/>
              </a:ext>
            </a:extLst>
          </p:cNvPr>
          <p:cNvSpPr txBox="1"/>
          <p:nvPr/>
        </p:nvSpPr>
        <p:spPr>
          <a:xfrm>
            <a:off x="6899564" y="3719946"/>
            <a:ext cx="1444128" cy="307777"/>
          </a:xfrm>
          <a:prstGeom prst="rect">
            <a:avLst/>
          </a:prstGeom>
          <a:noFill/>
        </p:spPr>
        <p:txBody>
          <a:bodyPr wrap="square" rtlCol="0">
            <a:spAutoFit/>
          </a:bodyPr>
          <a:lstStyle/>
          <a:p>
            <a:r>
              <a:rPr lang="en-IN" dirty="0"/>
              <a:t>Guest </a:t>
            </a:r>
            <a:r>
              <a:rPr lang="en-IN" dirty="0" err="1"/>
              <a:t>Wifi</a:t>
            </a:r>
            <a:r>
              <a:rPr lang="en-IN" dirty="0"/>
              <a:t> site</a:t>
            </a:r>
          </a:p>
        </p:txBody>
      </p:sp>
    </p:spTree>
    <p:extLst>
      <p:ext uri="{BB962C8B-B14F-4D97-AF65-F5344CB8AC3E}">
        <p14:creationId xmlns:p14="http://schemas.microsoft.com/office/powerpoint/2010/main" val="244486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747700" y="533075"/>
            <a:ext cx="5080200" cy="79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 </a:t>
            </a:r>
            <a:r>
              <a:rPr lang="en" sz="3400" b="1" dirty="0">
                <a:latin typeface="Constantia" panose="02030602050306030303" pitchFamily="18" charset="0"/>
              </a:rPr>
              <a:t>Limitations</a:t>
            </a:r>
            <a:r>
              <a:rPr lang="en" sz="3400" b="1" dirty="0"/>
              <a:t>:-</a:t>
            </a:r>
            <a:endParaRPr sz="3400" b="1" dirty="0"/>
          </a:p>
        </p:txBody>
      </p:sp>
      <p:sp>
        <p:nvSpPr>
          <p:cNvPr id="186" name="Google Shape;186;p23"/>
          <p:cNvSpPr txBox="1"/>
          <p:nvPr/>
        </p:nvSpPr>
        <p:spPr>
          <a:xfrm>
            <a:off x="507000" y="1608950"/>
            <a:ext cx="7791600" cy="2292392"/>
          </a:xfrm>
          <a:prstGeom prst="rect">
            <a:avLst/>
          </a:prstGeom>
          <a:noFill/>
          <a:ln>
            <a:noFill/>
          </a:ln>
        </p:spPr>
        <p:txBody>
          <a:bodyPr spcFirstLastPara="1" wrap="square" lIns="91425" tIns="91425" rIns="91425" bIns="91425" anchor="t" anchorCtr="0">
            <a:spAutoFit/>
          </a:bodyPr>
          <a:lstStyle/>
          <a:p>
            <a:pPr marL="457200" lvl="0" indent="-337328" algn="l" rtl="0">
              <a:lnSpc>
                <a:spcPct val="200000"/>
              </a:lnSpc>
              <a:spcBef>
                <a:spcPts val="0"/>
              </a:spcBef>
              <a:spcAft>
                <a:spcPts val="0"/>
              </a:spcAft>
              <a:buClr>
                <a:schemeClr val="dk2"/>
              </a:buClr>
              <a:buSzPts val="1712"/>
              <a:buFont typeface="Arial"/>
              <a:buChar char="-"/>
            </a:pPr>
            <a:r>
              <a:rPr lang="en" sz="1712" dirty="0">
                <a:solidFill>
                  <a:schemeClr val="dk2"/>
                </a:solidFill>
                <a:latin typeface="Constantia" panose="02030602050306030303" pitchFamily="18" charset="0"/>
              </a:rPr>
              <a:t>One of the limitation of this system is that it is not applicable in real world as it was simulated using packet tracer.</a:t>
            </a:r>
            <a:endParaRPr sz="1712" dirty="0">
              <a:solidFill>
                <a:schemeClr val="dk2"/>
              </a:solidFill>
              <a:latin typeface="Constantia" panose="02030602050306030303" pitchFamily="18" charset="0"/>
            </a:endParaRPr>
          </a:p>
          <a:p>
            <a:pPr marL="457200" lvl="0" indent="-337328" algn="l" rtl="0">
              <a:lnSpc>
                <a:spcPct val="200000"/>
              </a:lnSpc>
              <a:spcBef>
                <a:spcPts val="0"/>
              </a:spcBef>
              <a:spcAft>
                <a:spcPts val="0"/>
              </a:spcAft>
              <a:buClr>
                <a:schemeClr val="dk2"/>
              </a:buClr>
              <a:buSzPts val="1712"/>
              <a:buFont typeface="Arial"/>
              <a:buChar char="-"/>
            </a:pPr>
            <a:r>
              <a:rPr lang="en" sz="1712" dirty="0">
                <a:solidFill>
                  <a:schemeClr val="dk2"/>
                </a:solidFill>
                <a:latin typeface="Constantia" panose="02030602050306030303" pitchFamily="18" charset="0"/>
              </a:rPr>
              <a:t>High initial cost.</a:t>
            </a:r>
            <a:endParaRPr sz="1712" dirty="0">
              <a:solidFill>
                <a:schemeClr val="dk2"/>
              </a:solidFill>
              <a:latin typeface="Constantia" panose="02030602050306030303" pitchFamily="18" charset="0"/>
            </a:endParaRPr>
          </a:p>
          <a:p>
            <a:pPr marL="457200" lvl="0" indent="-337328" algn="l" rtl="0">
              <a:lnSpc>
                <a:spcPct val="200000"/>
              </a:lnSpc>
              <a:spcBef>
                <a:spcPts val="0"/>
              </a:spcBef>
              <a:spcAft>
                <a:spcPts val="0"/>
              </a:spcAft>
              <a:buClr>
                <a:schemeClr val="dk2"/>
              </a:buClr>
              <a:buSzPts val="1712"/>
              <a:buFont typeface="Arial"/>
              <a:buChar char="-"/>
            </a:pPr>
            <a:r>
              <a:rPr lang="en" sz="1712" dirty="0">
                <a:solidFill>
                  <a:schemeClr val="dk2"/>
                </a:solidFill>
                <a:latin typeface="Constantia" panose="02030602050306030303" pitchFamily="18" charset="0"/>
              </a:rPr>
              <a:t>Over reliance on networks.</a:t>
            </a:r>
            <a:endParaRPr dirty="0">
              <a:latin typeface="Constantia" panose="0203060205030603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8B04-1E68-BE6F-1829-F34534947045}"/>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329FB11C-F40C-A45B-E333-65914965CA15}"/>
              </a:ext>
            </a:extLst>
          </p:cNvPr>
          <p:cNvSpPr>
            <a:spLocks noGrp="1"/>
          </p:cNvSpPr>
          <p:nvPr>
            <p:ph type="body" idx="1"/>
          </p:nvPr>
        </p:nvSpPr>
        <p:spPr/>
        <p:txBody>
          <a:bodyPr/>
          <a:lstStyle/>
          <a:p>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Short Guide to Network Disaster Recovery Planning. (2019, March 5). Retrieved from https://www.nakivo.com/blog/create-effective-network-disaster-recovery-plan/</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88820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819150" y="845600"/>
            <a:ext cx="7505700" cy="22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5500" b="1" dirty="0">
              <a:latin typeface="Constantia" panose="02030602050306030303" pitchFamily="18" charset="0"/>
            </a:endParaRPr>
          </a:p>
          <a:p>
            <a:pPr marL="0" lvl="0" indent="0" algn="l" rtl="0">
              <a:spcBef>
                <a:spcPts val="0"/>
              </a:spcBef>
              <a:spcAft>
                <a:spcPts val="0"/>
              </a:spcAft>
              <a:buNone/>
            </a:pPr>
            <a:r>
              <a:rPr lang="en" sz="5500" b="1" dirty="0">
                <a:latin typeface="Constantia" panose="02030602050306030303" pitchFamily="18" charset="0"/>
              </a:rPr>
              <a:t>        THANK YOU</a:t>
            </a:r>
            <a:endParaRPr sz="5500" b="1" dirty="0">
              <a:latin typeface="Constantia" panose="0203060205030603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613050" y="608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Constantia" panose="02030602050306030303" pitchFamily="18" charset="0"/>
              </a:rPr>
              <a:t>Problem Statement:-</a:t>
            </a:r>
            <a:endParaRPr b="1" dirty="0">
              <a:latin typeface="Constantia" panose="02030602050306030303" pitchFamily="18" charset="0"/>
            </a:endParaRPr>
          </a:p>
        </p:txBody>
      </p:sp>
      <p:sp>
        <p:nvSpPr>
          <p:cNvPr id="135" name="Google Shape;135;p14"/>
          <p:cNvSpPr txBox="1">
            <a:spLocks noGrp="1"/>
          </p:cNvSpPr>
          <p:nvPr>
            <p:ph type="body" idx="1"/>
          </p:nvPr>
        </p:nvSpPr>
        <p:spPr>
          <a:xfrm>
            <a:off x="613050" y="1223575"/>
            <a:ext cx="7711800" cy="41283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b="1" dirty="0">
                <a:latin typeface="Constantia" panose="02030602050306030303" pitchFamily="18" charset="0"/>
                <a:ea typeface="Arial"/>
                <a:cs typeface="Arial"/>
                <a:sym typeface="Arial"/>
              </a:rPr>
              <a:t>The Objective is to design and simulate a banking network system which is secure.</a:t>
            </a:r>
            <a:endParaRPr b="1" dirty="0">
              <a:latin typeface="Constantia" panose="02030602050306030303" pitchFamily="18" charset="0"/>
              <a:ea typeface="Arial"/>
              <a:cs typeface="Arial"/>
              <a:sym typeface="Arial"/>
            </a:endParaRPr>
          </a:p>
          <a:p>
            <a:pPr marL="0" lvl="0" indent="0" algn="just" rtl="0">
              <a:lnSpc>
                <a:spcPct val="200000"/>
              </a:lnSpc>
              <a:spcBef>
                <a:spcPts val="1200"/>
              </a:spcBef>
              <a:spcAft>
                <a:spcPts val="0"/>
              </a:spcAft>
              <a:buNone/>
            </a:pPr>
            <a:r>
              <a:rPr lang="en" b="1" dirty="0">
                <a:latin typeface="Constantia" panose="02030602050306030303" pitchFamily="18" charset="0"/>
                <a:ea typeface="Arial"/>
                <a:cs typeface="Arial"/>
                <a:sym typeface="Arial"/>
              </a:rPr>
              <a:t>Banking network system is a need in modern era because it will-:</a:t>
            </a:r>
            <a:endParaRPr b="1" dirty="0">
              <a:latin typeface="Constantia" panose="02030602050306030303" pitchFamily="18" charset="0"/>
              <a:ea typeface="Arial"/>
              <a:cs typeface="Arial"/>
              <a:sym typeface="Arial"/>
            </a:endParaRPr>
          </a:p>
          <a:p>
            <a:pPr marL="457200" lvl="0" indent="-311150" algn="just" rtl="0">
              <a:lnSpc>
                <a:spcPct val="200000"/>
              </a:lnSpc>
              <a:spcBef>
                <a:spcPts val="1200"/>
              </a:spcBef>
              <a:spcAft>
                <a:spcPts val="0"/>
              </a:spcAft>
              <a:buSzPts val="1300"/>
              <a:buFont typeface="Arial"/>
              <a:buChar char="-"/>
            </a:pPr>
            <a:r>
              <a:rPr lang="en" b="1" dirty="0">
                <a:latin typeface="Constantia" panose="02030602050306030303" pitchFamily="18" charset="0"/>
                <a:ea typeface="Arial"/>
                <a:cs typeface="Arial"/>
                <a:sym typeface="Arial"/>
              </a:rPr>
              <a:t>Save time and cost because of day to day transmission.</a:t>
            </a:r>
            <a:endParaRPr b="1" dirty="0">
              <a:latin typeface="Constantia" panose="02030602050306030303" pitchFamily="18" charset="0"/>
              <a:ea typeface="Arial"/>
              <a:cs typeface="Arial"/>
              <a:sym typeface="Arial"/>
            </a:endParaRPr>
          </a:p>
          <a:p>
            <a:pPr marL="457200" lvl="0" indent="-311150" algn="just" rtl="0">
              <a:lnSpc>
                <a:spcPct val="200000"/>
              </a:lnSpc>
              <a:spcBef>
                <a:spcPts val="0"/>
              </a:spcBef>
              <a:spcAft>
                <a:spcPts val="0"/>
              </a:spcAft>
              <a:buSzPts val="1300"/>
              <a:buFont typeface="Arial"/>
              <a:buChar char="-"/>
            </a:pPr>
            <a:r>
              <a:rPr lang="en" b="1" dirty="0">
                <a:latin typeface="Constantia" panose="02030602050306030303" pitchFamily="18" charset="0"/>
                <a:ea typeface="Arial"/>
                <a:cs typeface="Arial"/>
                <a:sym typeface="Arial"/>
              </a:rPr>
              <a:t>Connect all branches to head branch in same network.</a:t>
            </a:r>
            <a:endParaRPr b="1" dirty="0">
              <a:latin typeface="Constantia" panose="02030602050306030303" pitchFamily="18" charset="0"/>
              <a:ea typeface="Arial"/>
              <a:cs typeface="Arial"/>
              <a:sym typeface="Arial"/>
            </a:endParaRPr>
          </a:p>
          <a:p>
            <a:pPr marL="457200" lvl="0" indent="-311150" algn="just" rtl="0">
              <a:lnSpc>
                <a:spcPct val="200000"/>
              </a:lnSpc>
              <a:spcBef>
                <a:spcPts val="0"/>
              </a:spcBef>
              <a:spcAft>
                <a:spcPts val="0"/>
              </a:spcAft>
              <a:buSzPts val="1300"/>
              <a:buFont typeface="Arial"/>
              <a:buChar char="-"/>
            </a:pPr>
            <a:r>
              <a:rPr lang="en" b="1" dirty="0">
                <a:latin typeface="Constantia" panose="02030602050306030303" pitchFamily="18" charset="0"/>
                <a:ea typeface="Arial"/>
                <a:cs typeface="Arial"/>
                <a:sym typeface="Arial"/>
              </a:rPr>
              <a:t> Establish relationship between one branch to another.</a:t>
            </a:r>
            <a:endParaRPr b="1" dirty="0">
              <a:latin typeface="Constantia" panose="02030602050306030303" pitchFamily="18" charset="0"/>
              <a:ea typeface="Arial"/>
              <a:cs typeface="Arial"/>
              <a:sym typeface="Arial"/>
            </a:endParaRPr>
          </a:p>
          <a:p>
            <a:pPr marL="457200" lvl="0" indent="-311150" algn="just" rtl="0">
              <a:lnSpc>
                <a:spcPct val="200000"/>
              </a:lnSpc>
              <a:spcBef>
                <a:spcPts val="0"/>
              </a:spcBef>
              <a:spcAft>
                <a:spcPts val="0"/>
              </a:spcAft>
              <a:buSzPts val="1300"/>
              <a:buFont typeface="Arial"/>
              <a:buChar char="-"/>
            </a:pPr>
            <a:r>
              <a:rPr lang="en" b="1" dirty="0">
                <a:latin typeface="Constantia" panose="02030602050306030303" pitchFamily="18" charset="0"/>
                <a:ea typeface="Arial"/>
                <a:cs typeface="Arial"/>
                <a:sym typeface="Arial"/>
              </a:rPr>
              <a:t>Save time and cost because of day to day transmission.</a:t>
            </a:r>
            <a:endParaRPr b="1" dirty="0">
              <a:latin typeface="Constantia" panose="02030602050306030303" pitchFamily="18" charset="0"/>
              <a:ea typeface="Arial"/>
              <a:cs typeface="Arial"/>
              <a:sym typeface="Arial"/>
            </a:endParaRPr>
          </a:p>
          <a:p>
            <a:pPr marL="0" lvl="0" indent="0" algn="just" rtl="0">
              <a:lnSpc>
                <a:spcPct val="200000"/>
              </a:lnSpc>
              <a:spcBef>
                <a:spcPts val="1200"/>
              </a:spcBef>
              <a:spcAft>
                <a:spcPts val="1200"/>
              </a:spcAft>
              <a:buNone/>
            </a:pPr>
            <a:endParaRPr b="1" dirty="0">
              <a:latin typeface="Constantia" panose="02030602050306030303" pitchFamily="18" charset="0"/>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85CD-C01C-AA87-513B-F9E5EBC30FC8}"/>
              </a:ext>
            </a:extLst>
          </p:cNvPr>
          <p:cNvSpPr>
            <a:spLocks noGrp="1"/>
          </p:cNvSpPr>
          <p:nvPr>
            <p:ph type="title"/>
          </p:nvPr>
        </p:nvSpPr>
        <p:spPr/>
        <p:txBody>
          <a:bodyPr/>
          <a:lstStyle/>
          <a:p>
            <a:r>
              <a:rPr lang="en-IN" b="1" dirty="0">
                <a:latin typeface="Constantia" panose="02030602050306030303" pitchFamily="18" charset="0"/>
              </a:rPr>
              <a:t>Network Scope:-</a:t>
            </a:r>
          </a:p>
        </p:txBody>
      </p:sp>
      <p:sp>
        <p:nvSpPr>
          <p:cNvPr id="3" name="Text Placeholder 2">
            <a:extLst>
              <a:ext uri="{FF2B5EF4-FFF2-40B4-BE49-F238E27FC236}">
                <a16:creationId xmlns:a16="http://schemas.microsoft.com/office/drawing/2014/main" id="{31CF7555-3BC8-33F0-E2DA-5575DD965A26}"/>
              </a:ext>
            </a:extLst>
          </p:cNvPr>
          <p:cNvSpPr>
            <a:spLocks noGrp="1"/>
          </p:cNvSpPr>
          <p:nvPr>
            <p:ph type="body" idx="1"/>
          </p:nvPr>
        </p:nvSpPr>
        <p:spPr>
          <a:xfrm>
            <a:off x="819150" y="1527464"/>
            <a:ext cx="7505700" cy="2911261"/>
          </a:xfrm>
        </p:spPr>
        <p:txBody>
          <a:bodyPr>
            <a:normAutofit fontScale="85000" lnSpcReduction="20000"/>
          </a:bodyPr>
          <a:lstStyle/>
          <a:p>
            <a:pPr algn="just">
              <a:lnSpc>
                <a:spcPct val="150000"/>
              </a:lnSpc>
              <a:spcAft>
                <a:spcPts val="800"/>
              </a:spcAft>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This proposed network is designed for a requires 6 main departments for their new outlet which are:</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Internal IT support</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ATM services</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Consumer Banking</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Investment Banking</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Loans</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Constantia" panose="02030602050306030303" pitchFamily="18" charset="0"/>
                <a:ea typeface="Times New Roman" panose="02020603050405020304" pitchFamily="18" charset="0"/>
                <a:cs typeface="Times New Roman" panose="02020603050405020304" pitchFamily="18" charset="0"/>
              </a:rPr>
              <a:t>Insurance</a:t>
            </a:r>
            <a:endParaRPr lang="en-IN" sz="1800" dirty="0">
              <a:effectLst/>
              <a:latin typeface="Constantia" panose="02030602050306030303" pitchFamily="18" charset="0"/>
              <a:ea typeface="DengXian" panose="02010600030101010101" pitchFamily="2" charset="-122"/>
              <a:cs typeface="Times New Roman" panose="02020603050405020304" pitchFamily="18" charset="0"/>
            </a:endParaRPr>
          </a:p>
          <a:p>
            <a:endParaRPr lang="en-IN" dirty="0">
              <a:latin typeface="Constantia" panose="02030602050306030303" pitchFamily="18" charset="0"/>
            </a:endParaRPr>
          </a:p>
        </p:txBody>
      </p:sp>
    </p:spTree>
    <p:extLst>
      <p:ext uri="{BB962C8B-B14F-4D97-AF65-F5344CB8AC3E}">
        <p14:creationId xmlns:p14="http://schemas.microsoft.com/office/powerpoint/2010/main" val="372939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585050" y="314375"/>
            <a:ext cx="2251668" cy="68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b="1" dirty="0">
                <a:latin typeface="Constantia" panose="02030602050306030303" pitchFamily="18" charset="0"/>
              </a:rPr>
              <a:t>Objective</a:t>
            </a:r>
            <a:r>
              <a:rPr lang="en" sz="3200" b="1" dirty="0"/>
              <a:t> :-</a:t>
            </a:r>
            <a:endParaRPr sz="3200" b="1" dirty="0"/>
          </a:p>
        </p:txBody>
      </p:sp>
      <p:sp>
        <p:nvSpPr>
          <p:cNvPr id="141" name="Google Shape;141;p15"/>
          <p:cNvSpPr txBox="1">
            <a:spLocks noGrp="1"/>
          </p:cNvSpPr>
          <p:nvPr>
            <p:ph type="body" idx="1"/>
          </p:nvPr>
        </p:nvSpPr>
        <p:spPr>
          <a:xfrm>
            <a:off x="585050" y="1001375"/>
            <a:ext cx="7711800" cy="3260400"/>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Below are the main goals of the network being to achieve several operational objectives which are:</a:t>
            </a:r>
            <a:endParaRPr lang="en-IN" sz="1800" dirty="0">
              <a:effectLst/>
              <a:latin typeface="Constantia" panose="02030602050306030303" pitchFamily="18" charset="0"/>
              <a:ea typeface="DengXian" panose="020B0503020204020204"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Calibri" panose="020F0502020204030204" pitchFamily="34" charset="0"/>
                <a:cs typeface="Times New Roman" panose="02020603050405020304" pitchFamily="18" charset="0"/>
              </a:rPr>
              <a:t>Every department network is separated. All staffs can communicate through emails and an internal chatting system using port 465. </a:t>
            </a:r>
            <a:endParaRPr lang="en-IN" sz="1800" dirty="0">
              <a:effectLst/>
              <a:latin typeface="Constantia" panose="02030602050306030303" pitchFamily="18" charset="0"/>
              <a:ea typeface="DengXian" panose="020B0503020204020204"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Constantia" panose="02030602050306030303" pitchFamily="18" charset="0"/>
                <a:ea typeface="Calibri" panose="020F0502020204030204" pitchFamily="34" charset="0"/>
                <a:cs typeface="Calibri" panose="020F0502020204030204" pitchFamily="34" charset="0"/>
              </a:rPr>
              <a:t>There should be a guest</a:t>
            </a:r>
            <a:r>
              <a:rPr lang="en-US" sz="1800" dirty="0">
                <a:effectLst/>
                <a:latin typeface="Constantia" panose="02030602050306030303" pitchFamily="18" charset="0"/>
                <a:ea typeface="Calibri" panose="020F0502020204030204" pitchFamily="34" charset="0"/>
                <a:cs typeface="Times New Roman" panose="02020603050405020304" pitchFamily="18" charset="0"/>
              </a:rPr>
              <a:t> Wi-Fi is provided to customers. This is an isolated network isolated with only web browsing capabilities. </a:t>
            </a:r>
            <a:endParaRPr lang="en-IN" sz="1800" dirty="0">
              <a:effectLst/>
              <a:latin typeface="Constantia" panose="02030602050306030303" pitchFamily="18" charset="0"/>
              <a:ea typeface="DengXian" panose="020B0503020204020204" pitchFamily="2" charset="-122"/>
              <a:cs typeface="Times New Roman" panose="02020603050405020304" pitchFamily="18" charset="0"/>
            </a:endParaRPr>
          </a:p>
          <a:p>
            <a:pPr marL="0" lvl="0" indent="0" algn="just" rtl="0">
              <a:lnSpc>
                <a:spcPct val="200000"/>
              </a:lnSpc>
              <a:spcBef>
                <a:spcPts val="0"/>
              </a:spcBef>
              <a:spcAft>
                <a:spcPts val="1200"/>
              </a:spcAft>
              <a:buNone/>
            </a:pPr>
            <a:endParaRPr sz="1400" b="1" dirty="0">
              <a:latin typeface="Constantia" panose="02030602050306030303" pitchFamily="18" charset="0"/>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9A42B7-B71D-4721-FD05-DB6DB48CD39C}"/>
              </a:ext>
            </a:extLst>
          </p:cNvPr>
          <p:cNvSpPr>
            <a:spLocks noGrp="1"/>
          </p:cNvSpPr>
          <p:nvPr>
            <p:ph type="body" idx="1"/>
          </p:nvPr>
        </p:nvSpPr>
        <p:spPr>
          <a:xfrm>
            <a:off x="498763" y="716972"/>
            <a:ext cx="7639050" cy="3202207"/>
          </a:xfrm>
        </p:spPr>
        <p:txBody>
          <a:bodyPr/>
          <a:lstStyle/>
          <a:p>
            <a:pPr marL="342900" lvl="0" indent="-342900" algn="just">
              <a:lnSpc>
                <a:spcPct val="150000"/>
              </a:lnSpc>
              <a:buFont typeface="Symbol" panose="05050102010706020507" pitchFamily="18" charset="2"/>
              <a:buChar char=""/>
            </a:pPr>
            <a:r>
              <a:rPr lang="en-US" sz="1400" dirty="0">
                <a:effectLst/>
                <a:latin typeface="Constantia" panose="02030602050306030303" pitchFamily="18" charset="0"/>
                <a:ea typeface="Calibri" panose="020F0502020204030204" pitchFamily="34" charset="0"/>
                <a:cs typeface="Times New Roman" panose="02020603050405020304" pitchFamily="18" charset="0"/>
              </a:rPr>
              <a:t>The IT department consists of a small team that the staffs are mainly performing operational tasks instead of planning and implementations. Your team is required to provide detail documentations so that the IT staffs can troubleshoot their systems with references.  </a:t>
            </a:r>
            <a:endParaRPr lang="en-IN" sz="1400" dirty="0">
              <a:effectLst/>
              <a:latin typeface="Constantia" panose="02030602050306030303" pitchFamily="18" charset="0"/>
              <a:ea typeface="DengXian" panose="020B0503020204020204" pitchFamily="2" charset="-122"/>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400" dirty="0">
                <a:effectLst/>
                <a:latin typeface="Constantia" panose="02030602050306030303" pitchFamily="18" charset="0"/>
                <a:ea typeface="Calibri" panose="020F0502020204030204" pitchFamily="34" charset="0"/>
                <a:cs typeface="Times New Roman" panose="02020603050405020304" pitchFamily="18" charset="0"/>
              </a:rPr>
              <a:t>Your team are working to strike a balance between network performance, security and cost effectiveness so that your team can close this deal. </a:t>
            </a:r>
            <a:endParaRPr lang="en-IN" sz="1400" dirty="0">
              <a:effectLst/>
              <a:latin typeface="Constantia" panose="02030602050306030303" pitchFamily="18" charset="0"/>
              <a:ea typeface="DengXian" panose="020B0503020204020204" pitchFamily="2" charset="-122"/>
              <a:cs typeface="Times New Roman" panose="02020603050405020304" pitchFamily="18" charset="0"/>
            </a:endParaRPr>
          </a:p>
          <a:p>
            <a:endParaRPr lang="en-IN" dirty="0">
              <a:latin typeface="Constantia" panose="02030602050306030303" pitchFamily="18" charset="0"/>
            </a:endParaRPr>
          </a:p>
        </p:txBody>
      </p:sp>
    </p:spTree>
    <p:extLst>
      <p:ext uri="{BB962C8B-B14F-4D97-AF65-F5344CB8AC3E}">
        <p14:creationId xmlns:p14="http://schemas.microsoft.com/office/powerpoint/2010/main" val="221283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39775" y="423725"/>
            <a:ext cx="3095100" cy="83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Constantia" panose="02030602050306030303" pitchFamily="18" charset="0"/>
              </a:rPr>
              <a:t>Approach</a:t>
            </a:r>
            <a:r>
              <a:rPr lang="en" b="1" dirty="0"/>
              <a:t>:-</a:t>
            </a:r>
            <a:endParaRPr b="1" dirty="0"/>
          </a:p>
        </p:txBody>
      </p:sp>
      <p:sp>
        <p:nvSpPr>
          <p:cNvPr id="147" name="Google Shape;147;p16"/>
          <p:cNvSpPr txBox="1">
            <a:spLocks noGrp="1"/>
          </p:cNvSpPr>
          <p:nvPr>
            <p:ph type="body" idx="1"/>
          </p:nvPr>
        </p:nvSpPr>
        <p:spPr>
          <a:xfrm>
            <a:off x="439775" y="1051750"/>
            <a:ext cx="7805700" cy="32430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dirty="0">
                <a:solidFill>
                  <a:srgbClr val="000000"/>
                </a:solidFill>
                <a:latin typeface="Constantia" panose="02030602050306030303" pitchFamily="18" charset="0"/>
                <a:ea typeface="Arial"/>
                <a:cs typeface="Arial"/>
                <a:sym typeface="Arial"/>
              </a:rPr>
              <a:t>In this project “Design and Simulation of a Banking System” we will discuss the total banking network structure &amp; some security feathers. We did a survey in the different banks and collected some data or information. The OSI layer was introduced by the International Organization for Standardization (ISO) in 1984 in order to provide a reference model to make sure products of different vendors would interoperate in networks. OSI is short for Open Systems Interconnection. Data transmitted between software programs passes all 7 layers. The Application, Presentation and Session layers are also known as the Upper Layers. The Data Link and Physical layers are often implemented together to define LAN and WAN specifications.</a:t>
            </a:r>
            <a:endParaRPr dirty="0">
              <a:solidFill>
                <a:srgbClr val="000000"/>
              </a:solidFill>
              <a:latin typeface="Constantia" panose="02030602050306030303" pitchFamily="18" charset="0"/>
              <a:ea typeface="Arial"/>
              <a:cs typeface="Arial"/>
              <a:sym typeface="Arial"/>
            </a:endParaRPr>
          </a:p>
          <a:p>
            <a:pPr marL="0" lvl="0" indent="0" algn="just" rtl="0">
              <a:lnSpc>
                <a:spcPct val="200000"/>
              </a:lnSpc>
              <a:spcBef>
                <a:spcPts val="0"/>
              </a:spcBef>
              <a:spcAft>
                <a:spcPts val="1200"/>
              </a:spcAft>
              <a:buNone/>
            </a:pPr>
            <a:endParaRPr sz="1400" dirty="0">
              <a:latin typeface="Constantia" panose="02030602050306030303" pitchFamily="18" charset="0"/>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75800" y="1899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               </a:t>
            </a:r>
            <a:r>
              <a:rPr lang="en" sz="3800" b="1" dirty="0">
                <a:latin typeface="Constantia" panose="02030602050306030303" pitchFamily="18" charset="0"/>
              </a:rPr>
              <a:t>REQUIREMENTS</a:t>
            </a:r>
            <a:endParaRPr sz="3800" b="1" dirty="0">
              <a:latin typeface="Constantia" panose="0203060205030603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445077" y="526800"/>
            <a:ext cx="7505700" cy="4089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471" b="1" dirty="0">
                <a:solidFill>
                  <a:schemeClr val="lt1"/>
                </a:solidFill>
                <a:latin typeface="Constantia" panose="02030602050306030303" pitchFamily="18" charset="0"/>
                <a:ea typeface="Arial"/>
                <a:cs typeface="Arial"/>
                <a:sym typeface="Arial"/>
              </a:rPr>
              <a:t>Hardware Requirement:</a:t>
            </a:r>
            <a:endParaRPr sz="2471" b="1" dirty="0">
              <a:solidFill>
                <a:schemeClr val="lt1"/>
              </a:solidFill>
              <a:latin typeface="Constantia" panose="02030602050306030303" pitchFamily="18" charset="0"/>
              <a:ea typeface="Arial"/>
              <a:cs typeface="Arial"/>
              <a:sym typeface="Arial"/>
            </a:endParaRPr>
          </a:p>
          <a:p>
            <a:pPr marL="0" lvl="0" indent="0" algn="l" rtl="0">
              <a:lnSpc>
                <a:spcPct val="150000"/>
              </a:lnSpc>
              <a:spcBef>
                <a:spcPts val="1200"/>
              </a:spcBef>
              <a:spcAft>
                <a:spcPts val="0"/>
              </a:spcAft>
              <a:buNone/>
            </a:pPr>
            <a:r>
              <a:rPr lang="en" sz="1712" b="1" dirty="0">
                <a:latin typeface="Constantia" panose="02030602050306030303" pitchFamily="18" charset="0"/>
                <a:ea typeface="Arial"/>
                <a:cs typeface="Arial"/>
                <a:sym typeface="Arial"/>
              </a:rPr>
              <a:t>IBM compatible , Intel Pentium 4,Intel core-i3 based PC with a monitor ,keyboard and mouse, system must have 1 GB Ram, Hard disk 80 GB or of available memo.</a:t>
            </a:r>
            <a:r>
              <a:rPr lang="en" sz="1359" b="1" dirty="0">
                <a:latin typeface="Constantia" panose="02030602050306030303" pitchFamily="18" charset="0"/>
                <a:ea typeface="Arial"/>
                <a:cs typeface="Arial"/>
                <a:sym typeface="Arial"/>
              </a:rPr>
              <a:t> </a:t>
            </a:r>
            <a:endParaRPr sz="1359" b="1" dirty="0">
              <a:latin typeface="Constantia" panose="02030602050306030303" pitchFamily="18" charset="0"/>
              <a:ea typeface="Arial"/>
              <a:cs typeface="Arial"/>
              <a:sym typeface="Arial"/>
            </a:endParaRPr>
          </a:p>
          <a:p>
            <a:pPr marL="0" lvl="0" indent="0" algn="l" rtl="0">
              <a:spcBef>
                <a:spcPts val="1200"/>
              </a:spcBef>
              <a:spcAft>
                <a:spcPts val="0"/>
              </a:spcAft>
              <a:buNone/>
            </a:pPr>
            <a:r>
              <a:rPr lang="en" sz="2471" b="1" dirty="0">
                <a:solidFill>
                  <a:schemeClr val="lt1"/>
                </a:solidFill>
                <a:latin typeface="Constantia" panose="02030602050306030303" pitchFamily="18" charset="0"/>
                <a:ea typeface="Arial"/>
                <a:cs typeface="Arial"/>
                <a:sym typeface="Arial"/>
              </a:rPr>
              <a:t>Software Requirement:</a:t>
            </a:r>
            <a:endParaRPr sz="2471" b="1" dirty="0">
              <a:solidFill>
                <a:schemeClr val="lt1"/>
              </a:solidFill>
              <a:latin typeface="Constantia" panose="02030602050306030303" pitchFamily="18" charset="0"/>
              <a:ea typeface="Arial"/>
              <a:cs typeface="Arial"/>
              <a:sym typeface="Arial"/>
            </a:endParaRPr>
          </a:p>
          <a:p>
            <a:pPr marL="457200" lvl="0" indent="-339429" algn="l" rtl="0">
              <a:spcBef>
                <a:spcPts val="1200"/>
              </a:spcBef>
              <a:spcAft>
                <a:spcPts val="0"/>
              </a:spcAft>
              <a:buSzPct val="134581"/>
              <a:buChar char="●"/>
            </a:pPr>
            <a:r>
              <a:rPr lang="en" sz="1852" b="1" dirty="0">
                <a:latin typeface="Constantia" panose="02030602050306030303" pitchFamily="18" charset="0"/>
                <a:ea typeface="Arial"/>
                <a:cs typeface="Arial"/>
                <a:sym typeface="Arial"/>
              </a:rPr>
              <a:t>Packet Tracer</a:t>
            </a:r>
            <a:endParaRPr sz="1852" b="1" dirty="0">
              <a:latin typeface="Constantia" panose="02030602050306030303" pitchFamily="18" charset="0"/>
              <a:ea typeface="Arial"/>
              <a:cs typeface="Arial"/>
              <a:sym typeface="Arial"/>
            </a:endParaRPr>
          </a:p>
          <a:p>
            <a:pPr marL="457200" lvl="0" indent="-339429" algn="l" rtl="0">
              <a:spcBef>
                <a:spcPts val="0"/>
              </a:spcBef>
              <a:spcAft>
                <a:spcPts val="0"/>
              </a:spcAft>
              <a:buSzPct val="134581"/>
              <a:buChar char="●"/>
            </a:pPr>
            <a:r>
              <a:rPr lang="en" sz="1852" b="1" dirty="0">
                <a:latin typeface="Constantia" panose="02030602050306030303" pitchFamily="18" charset="0"/>
                <a:ea typeface="Arial"/>
                <a:cs typeface="Arial"/>
                <a:sym typeface="Arial"/>
              </a:rPr>
              <a:t>Switch</a:t>
            </a:r>
            <a:endParaRPr sz="1852" b="1" dirty="0">
              <a:latin typeface="Constantia" panose="02030602050306030303" pitchFamily="18" charset="0"/>
              <a:ea typeface="Arial"/>
              <a:cs typeface="Arial"/>
              <a:sym typeface="Arial"/>
            </a:endParaRPr>
          </a:p>
          <a:p>
            <a:pPr marL="457200" lvl="0" indent="-339429" algn="l" rtl="0">
              <a:spcBef>
                <a:spcPts val="0"/>
              </a:spcBef>
              <a:spcAft>
                <a:spcPts val="0"/>
              </a:spcAft>
              <a:buSzPct val="134581"/>
              <a:buChar char="●"/>
            </a:pPr>
            <a:r>
              <a:rPr lang="en" sz="1852" b="1" dirty="0">
                <a:latin typeface="Constantia" panose="02030602050306030303" pitchFamily="18" charset="0"/>
                <a:ea typeface="Arial"/>
                <a:cs typeface="Arial"/>
                <a:sym typeface="Arial"/>
              </a:rPr>
              <a:t>Router</a:t>
            </a:r>
            <a:endParaRPr sz="1852" b="1" dirty="0">
              <a:latin typeface="Constantia" panose="02030602050306030303" pitchFamily="18" charset="0"/>
              <a:ea typeface="Arial"/>
              <a:cs typeface="Arial"/>
              <a:sym typeface="Arial"/>
            </a:endParaRPr>
          </a:p>
          <a:p>
            <a:pPr marL="457200" lvl="0" indent="-339429" algn="l" rtl="0">
              <a:spcBef>
                <a:spcPts val="0"/>
              </a:spcBef>
              <a:spcAft>
                <a:spcPts val="0"/>
              </a:spcAft>
              <a:buSzPct val="134581"/>
              <a:buChar char="●"/>
            </a:pPr>
            <a:r>
              <a:rPr lang="en" sz="1852" b="1" dirty="0">
                <a:latin typeface="Constantia" panose="02030602050306030303" pitchFamily="18" charset="0"/>
                <a:ea typeface="Arial"/>
                <a:cs typeface="Arial"/>
                <a:sym typeface="Arial"/>
              </a:rPr>
              <a:t>Server</a:t>
            </a:r>
            <a:endParaRPr sz="1852" b="1" dirty="0">
              <a:latin typeface="Constantia" panose="02030602050306030303" pitchFamily="18" charset="0"/>
              <a:ea typeface="Arial"/>
              <a:cs typeface="Arial"/>
              <a:sym typeface="Arial"/>
            </a:endParaRPr>
          </a:p>
          <a:p>
            <a:pPr marL="0" lvl="0" indent="0" algn="l" rtl="0">
              <a:spcBef>
                <a:spcPts val="1200"/>
              </a:spcBef>
              <a:spcAft>
                <a:spcPts val="0"/>
              </a:spcAft>
              <a:buNone/>
            </a:pPr>
            <a:r>
              <a:rPr lang="en" sz="2123" b="1" dirty="0">
                <a:solidFill>
                  <a:schemeClr val="lt1"/>
                </a:solidFill>
                <a:latin typeface="Constantia" panose="02030602050306030303" pitchFamily="18" charset="0"/>
                <a:ea typeface="Arial"/>
                <a:cs typeface="Arial"/>
                <a:sym typeface="Arial"/>
              </a:rPr>
              <a:t>PACKET TRACER:</a:t>
            </a:r>
            <a:endParaRPr sz="2123" b="1" dirty="0">
              <a:solidFill>
                <a:schemeClr val="lt1"/>
              </a:solidFill>
              <a:latin typeface="Constantia" panose="02030602050306030303" pitchFamily="18" charset="0"/>
              <a:ea typeface="Arial"/>
              <a:cs typeface="Arial"/>
              <a:sym typeface="Arial"/>
            </a:endParaRPr>
          </a:p>
          <a:p>
            <a:pPr marL="0" lvl="0" indent="0" algn="l" rtl="0">
              <a:spcBef>
                <a:spcPts val="1200"/>
              </a:spcBef>
              <a:spcAft>
                <a:spcPts val="0"/>
              </a:spcAft>
              <a:buNone/>
            </a:pPr>
            <a:r>
              <a:rPr lang="en" sz="1746" b="1" dirty="0">
                <a:latin typeface="Constantia" panose="02030602050306030303" pitchFamily="18" charset="0"/>
                <a:ea typeface="Arial"/>
                <a:cs typeface="Arial"/>
                <a:sym typeface="Arial"/>
              </a:rPr>
              <a:t>LAN, MAN, VLAN, ACL, VPN, &amp; Banking Network Combine diagram, Protocol, and different branch transmission simulation.</a:t>
            </a:r>
            <a:endParaRPr sz="1746" b="1" dirty="0">
              <a:latin typeface="Constantia" panose="02030602050306030303" pitchFamily="18" charset="0"/>
              <a:ea typeface="Arial"/>
              <a:cs typeface="Arial"/>
              <a:sym typeface="Arial"/>
            </a:endParaRPr>
          </a:p>
          <a:p>
            <a:pPr marL="457200" lvl="0" indent="0" algn="l" rtl="0">
              <a:spcBef>
                <a:spcPts val="1200"/>
              </a:spcBef>
              <a:spcAft>
                <a:spcPts val="0"/>
              </a:spcAft>
              <a:buNone/>
            </a:pPr>
            <a:endParaRPr sz="1359" b="1" dirty="0">
              <a:latin typeface="Constantia" panose="02030602050306030303" pitchFamily="18" charset="0"/>
              <a:ea typeface="Arial"/>
              <a:cs typeface="Arial"/>
              <a:sym typeface="Arial"/>
            </a:endParaRPr>
          </a:p>
          <a:p>
            <a:pPr marL="0" lvl="0" indent="0" algn="l" rtl="0">
              <a:spcBef>
                <a:spcPts val="1200"/>
              </a:spcBef>
              <a:spcAft>
                <a:spcPts val="1200"/>
              </a:spcAft>
              <a:buNone/>
            </a:pPr>
            <a:endParaRPr sz="1359" b="1" dirty="0">
              <a:latin typeface="Constantia" panose="02030602050306030303" pitchFamily="18" charset="0"/>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773F-66D4-C741-2571-1C7B6E872ED1}"/>
              </a:ext>
            </a:extLst>
          </p:cNvPr>
          <p:cNvSpPr>
            <a:spLocks noGrp="1"/>
          </p:cNvSpPr>
          <p:nvPr>
            <p:ph type="title"/>
          </p:nvPr>
        </p:nvSpPr>
        <p:spPr/>
        <p:txBody>
          <a:bodyPr/>
          <a:lstStyle/>
          <a:p>
            <a:r>
              <a:rPr lang="en-IN" b="1" dirty="0">
                <a:latin typeface="Constantia" panose="02030602050306030303" pitchFamily="18" charset="0"/>
              </a:rPr>
              <a:t>Network Design Composition:-</a:t>
            </a:r>
          </a:p>
        </p:txBody>
      </p:sp>
      <p:sp>
        <p:nvSpPr>
          <p:cNvPr id="3" name="Text Placeholder 2">
            <a:extLst>
              <a:ext uri="{FF2B5EF4-FFF2-40B4-BE49-F238E27FC236}">
                <a16:creationId xmlns:a16="http://schemas.microsoft.com/office/drawing/2014/main" id="{3CDC36B3-77D8-F312-9C41-1B26833E6149}"/>
              </a:ext>
            </a:extLst>
          </p:cNvPr>
          <p:cNvSpPr>
            <a:spLocks noGrp="1"/>
          </p:cNvSpPr>
          <p:nvPr>
            <p:ph type="body" idx="1"/>
          </p:nvPr>
        </p:nvSpPr>
        <p:spPr>
          <a:xfrm>
            <a:off x="819150" y="1641764"/>
            <a:ext cx="7505700" cy="2796961"/>
          </a:xfrm>
        </p:spPr>
        <p:txBody>
          <a:bodyPr/>
          <a:lstStyle/>
          <a:p>
            <a:pPr algn="l"/>
            <a:r>
              <a:rPr lang="en-US" b="0" i="0" dirty="0">
                <a:solidFill>
                  <a:schemeClr val="bg2"/>
                </a:solidFill>
                <a:effectLst/>
                <a:latin typeface="Constantia" panose="02030602050306030303" pitchFamily="18" charset="0"/>
              </a:rPr>
              <a:t>1.There are SIX (6)departments to be allocated in the branch:</a:t>
            </a:r>
          </a:p>
          <a:p>
            <a:pPr algn="l"/>
            <a:r>
              <a:rPr lang="en-US" b="0" i="0" dirty="0" err="1">
                <a:solidFill>
                  <a:schemeClr val="bg2"/>
                </a:solidFill>
                <a:effectLst/>
                <a:latin typeface="Constantia" panose="02030602050306030303" pitchFamily="18" charset="0"/>
              </a:rPr>
              <a:t>a.Internal</a:t>
            </a:r>
            <a:r>
              <a:rPr lang="en-US" b="0" i="0" dirty="0">
                <a:solidFill>
                  <a:schemeClr val="bg2"/>
                </a:solidFill>
                <a:effectLst/>
                <a:latin typeface="Constantia" panose="02030602050306030303" pitchFamily="18" charset="0"/>
              </a:rPr>
              <a:t> IT support</a:t>
            </a:r>
          </a:p>
          <a:p>
            <a:pPr algn="l"/>
            <a:r>
              <a:rPr lang="en-US" b="0" i="0" dirty="0" err="1">
                <a:solidFill>
                  <a:schemeClr val="bg2"/>
                </a:solidFill>
                <a:effectLst/>
                <a:latin typeface="Constantia" panose="02030602050306030303" pitchFamily="18" charset="0"/>
              </a:rPr>
              <a:t>i.Remote</a:t>
            </a:r>
            <a:r>
              <a:rPr lang="en-US" b="0" i="0" dirty="0">
                <a:solidFill>
                  <a:schemeClr val="bg2"/>
                </a:solidFill>
                <a:effectLst/>
                <a:latin typeface="Constantia" panose="02030602050306030303" pitchFamily="18" charset="0"/>
              </a:rPr>
              <a:t> access (SSH) to all the networking devices for troubleshooting, except ATM network</a:t>
            </a:r>
          </a:p>
          <a:p>
            <a:pPr algn="l"/>
            <a:r>
              <a:rPr lang="en-US" b="0" i="0" dirty="0" err="1">
                <a:solidFill>
                  <a:schemeClr val="bg2"/>
                </a:solidFill>
                <a:effectLst/>
                <a:latin typeface="Constantia" panose="02030602050306030303" pitchFamily="18" charset="0"/>
              </a:rPr>
              <a:t>ii.The</a:t>
            </a:r>
            <a:r>
              <a:rPr lang="en-US" b="0" i="0" dirty="0">
                <a:solidFill>
                  <a:schemeClr val="bg2"/>
                </a:solidFill>
                <a:effectLst/>
                <a:latin typeface="Constantia" panose="02030602050306030303" pitchFamily="18" charset="0"/>
              </a:rPr>
              <a:t> Headquarter had assigned only level 1 support to this branch. Any higher level support such as issues on Wide Area Network (WAN) and Internet Service Provider (ISP) level </a:t>
            </a:r>
            <a:r>
              <a:rPr lang="en-US" b="0" i="0" dirty="0" err="1">
                <a:solidFill>
                  <a:schemeClr val="bg2"/>
                </a:solidFill>
                <a:effectLst/>
                <a:latin typeface="Constantia" panose="02030602050306030303" pitchFamily="18" charset="0"/>
              </a:rPr>
              <a:t>requiresescalation</a:t>
            </a:r>
            <a:r>
              <a:rPr lang="en-US" b="0" i="0" dirty="0">
                <a:solidFill>
                  <a:schemeClr val="bg2"/>
                </a:solidFill>
                <a:effectLst/>
                <a:latin typeface="Constantia" panose="02030602050306030303" pitchFamily="18" charset="0"/>
              </a:rPr>
              <a:t> to a higher level support.</a:t>
            </a:r>
          </a:p>
          <a:p>
            <a:pPr algn="l"/>
            <a:r>
              <a:rPr lang="en-US" b="0" i="0" dirty="0" err="1">
                <a:solidFill>
                  <a:schemeClr val="bg2"/>
                </a:solidFill>
                <a:effectLst/>
                <a:latin typeface="Constantia" panose="02030602050306030303" pitchFamily="18" charset="0"/>
              </a:rPr>
              <a:t>iii.Support</a:t>
            </a:r>
            <a:r>
              <a:rPr lang="en-US" b="0" i="0" dirty="0">
                <a:solidFill>
                  <a:schemeClr val="bg2"/>
                </a:solidFill>
                <a:effectLst/>
                <a:latin typeface="Constantia" panose="02030602050306030303" pitchFamily="18" charset="0"/>
              </a:rPr>
              <a:t> level 2 and above will perform remote into the branch through VPN for </a:t>
            </a:r>
            <a:r>
              <a:rPr lang="en-US" b="0" i="0" dirty="0" err="1">
                <a:solidFill>
                  <a:schemeClr val="bg2"/>
                </a:solidFill>
                <a:effectLst/>
                <a:latin typeface="Constantia" panose="02030602050306030303" pitchFamily="18" charset="0"/>
              </a:rPr>
              <a:t>troubleshooting.iv.Monitor</a:t>
            </a:r>
            <a:r>
              <a:rPr lang="en-US" b="0" i="0" dirty="0">
                <a:solidFill>
                  <a:schemeClr val="bg2"/>
                </a:solidFill>
                <a:effectLst/>
                <a:latin typeface="Constantia" panose="02030602050306030303" pitchFamily="18" charset="0"/>
              </a:rPr>
              <a:t> CCTV loads and storage</a:t>
            </a:r>
          </a:p>
          <a:p>
            <a:endParaRPr lang="en-IN" dirty="0">
              <a:solidFill>
                <a:schemeClr val="bg2"/>
              </a:solidFill>
              <a:latin typeface="Constantia" panose="02030602050306030303" pitchFamily="18" charset="0"/>
            </a:endParaRPr>
          </a:p>
        </p:txBody>
      </p:sp>
    </p:spTree>
    <p:extLst>
      <p:ext uri="{BB962C8B-B14F-4D97-AF65-F5344CB8AC3E}">
        <p14:creationId xmlns:p14="http://schemas.microsoft.com/office/powerpoint/2010/main" val="4249792031"/>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45</TotalTime>
  <Words>1247</Words>
  <Application>Microsoft Office PowerPoint</Application>
  <PresentationFormat>On-screen Show (16:9)</PresentationFormat>
  <Paragraphs>86</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Shift</vt:lpstr>
      <vt:lpstr>DESIGN AND SIMULATION OF A BANKING NETWORK SYSTEM</vt:lpstr>
      <vt:lpstr>Problem Statement:-</vt:lpstr>
      <vt:lpstr>Network Scope:-</vt:lpstr>
      <vt:lpstr>Objective :-</vt:lpstr>
      <vt:lpstr>PowerPoint Presentation</vt:lpstr>
      <vt:lpstr>Approach:-</vt:lpstr>
      <vt:lpstr>               REQUIREMENTS</vt:lpstr>
      <vt:lpstr>PowerPoint Presentation</vt:lpstr>
      <vt:lpstr>Network Design Composition:-</vt:lpstr>
      <vt:lpstr>PowerPoint Presentation</vt:lpstr>
      <vt:lpstr>PowerPoint Presentation</vt:lpstr>
      <vt:lpstr>Security Requirements:-</vt:lpstr>
      <vt:lpstr>Network Diagram and topologies:-</vt:lpstr>
      <vt:lpstr>PowerPoint Presentation</vt:lpstr>
      <vt:lpstr>Sites in network</vt:lpstr>
      <vt:lpstr> Limitations:-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A BANKING NETWORK SYSTEM</dc:title>
  <dc:creator>Ali Hassan</dc:creator>
  <cp:lastModifiedBy>Syed Absar Qadri</cp:lastModifiedBy>
  <cp:revision>3</cp:revision>
  <dcterms:modified xsi:type="dcterms:W3CDTF">2022-11-26T11:49:27Z</dcterms:modified>
</cp:coreProperties>
</file>