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87" r:id="rId3"/>
    <p:sldId id="289" r:id="rId4"/>
    <p:sldId id="288" r:id="rId5"/>
    <p:sldId id="256" r:id="rId6"/>
    <p:sldId id="290" r:id="rId7"/>
    <p:sldId id="297" r:id="rId8"/>
    <p:sldId id="294" r:id="rId9"/>
    <p:sldId id="293" r:id="rId10"/>
    <p:sldId id="295" r:id="rId11"/>
    <p:sldId id="296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220"/>
    <a:srgbClr val="B3978B"/>
    <a:srgbClr val="C8B4AB"/>
    <a:srgbClr val="937060"/>
    <a:srgbClr val="7FA8C6"/>
    <a:srgbClr val="7FA7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721-46FD-BC75-1276833C5A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721-46FD-BC75-1276833C5A76}"/>
              </c:ext>
            </c:extLst>
          </c:dPt>
          <c:cat>
            <c:strRef>
              <c:f>Sheet1!$A$2:$A$3</c:f>
              <c:strCache>
                <c:ptCount val="2"/>
                <c:pt idx="0">
                  <c:v>Positive Feedback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21-46FD-BC75-1276833C5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glow rad="139700">
        <a:schemeClr val="accent4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AC-4BB1-8D8A-1A3BBB7D866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AC-4BB1-8D8A-1A3BBB7D866E}"/>
              </c:ext>
            </c:extLst>
          </c:dPt>
          <c:cat>
            <c:strRef>
              <c:f>Sheet1!$A$2:$A$3</c:f>
              <c:strCache>
                <c:ptCount val="2"/>
                <c:pt idx="0">
                  <c:v>Neutral Feedback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AC-4BB1-8D8A-1A3BBB7D8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glow rad="139700">
        <a:schemeClr val="accent4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FD-4377-922B-419F16D153B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FD-4377-922B-419F16D153B7}"/>
              </c:ext>
            </c:extLst>
          </c:dPt>
          <c:cat>
            <c:strRef>
              <c:f>Sheet1!$A$2:$A$3</c:f>
              <c:strCache>
                <c:ptCount val="2"/>
                <c:pt idx="0">
                  <c:v>Negative Feedback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FD-4377-922B-419F16D153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glow rad="139700">
        <a:schemeClr val="accent4">
          <a:satMod val="175000"/>
          <a:alpha val="40000"/>
        </a:schemeClr>
      </a:glow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29DAE-786F-47AD-A02C-C40EF19734F9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4D27C-7F31-48D6-B76E-43A1CA2DC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2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845E-5DF5-CBDF-2B89-B0FCAC757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A348C-F9BB-94D2-F67E-9C5514CDB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3A811-FBDE-7EC0-470D-C3EC183A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1522-FD6A-BD46-0100-DD85E60F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534C-AEE0-EA17-6CA4-A55B1E6C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9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BA75-2530-308C-5382-EF9E5DF1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816B0-5551-AC06-90A0-8736BA0B0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305C-CFE8-E5CB-EAA0-82401E96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15F9-B0F8-3D58-2EF6-85B4CAE1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F1A9-6ED6-8204-6266-C06B257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4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321A3-B667-928A-856C-97525784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B3BDD-F208-3ECF-5835-AB2CC9949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CA1E-A972-07A1-968A-DC21EE3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11615-70D3-3066-59A3-DCFB25B8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1935-CA1A-1F3B-C6DC-C43323AD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pPr algn="r"/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894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622530"/>
            <a:ext cx="4616483" cy="2926437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08730-27F8-74B4-137A-0A801396D9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54833" y="3622530"/>
            <a:ext cx="4401600" cy="2926437"/>
          </a:xfrm>
        </p:spPr>
        <p:txBody>
          <a:bodyPr>
            <a:normAutofit/>
          </a:bodyPr>
          <a:lstStyle>
            <a:lvl1pPr algn="l">
              <a:defRPr sz="14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6000" y="1269000"/>
            <a:ext cx="22800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4833" y="2949000"/>
            <a:ext cx="4401600" cy="480000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054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02F8C3-F00F-4E27-5DA6-A2641DD8B6DB}"/>
              </a:ext>
            </a:extLst>
          </p:cNvPr>
          <p:cNvSpPr/>
          <p:nvPr userDrawn="1"/>
        </p:nvSpPr>
        <p:spPr>
          <a:xfrm>
            <a:off x="946149" y="1524000"/>
            <a:ext cx="4665132" cy="5024967"/>
          </a:xfrm>
          <a:prstGeom prst="roundRect">
            <a:avLst>
              <a:gd name="adj" fmla="val 2692"/>
            </a:avLst>
          </a:prstGeom>
          <a:solidFill>
            <a:schemeClr val="bg1">
              <a:lumMod val="90000"/>
              <a:lumOff val="10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94916" y="1524000"/>
            <a:ext cx="5361517" cy="5024967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3293" y="2062081"/>
            <a:ext cx="4250844" cy="448688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7E63B7-D931-B133-8FA6-99393C16E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3293" y="1605279"/>
            <a:ext cx="4250844" cy="365761"/>
          </a:xfrm>
        </p:spPr>
        <p:txBody>
          <a:bodyPr anchor="b">
            <a:norm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99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50" y="5072095"/>
            <a:ext cx="10310283" cy="1358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7783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6966" y="1534429"/>
            <a:ext cx="3168651" cy="2980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D0099F9-FDA2-A9F6-57CB-FC34D12DC7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5567" y="4673600"/>
            <a:ext cx="10310283" cy="302942"/>
          </a:xfrm>
        </p:spPr>
        <p:txBody>
          <a:bodyPr anchor="b">
            <a:noAutofit/>
          </a:bodyPr>
          <a:lstStyle>
            <a:lvl1pPr algn="l">
              <a:defRPr sz="14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139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49851" cy="2560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309033"/>
            <a:ext cx="5048252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6" y="3060205"/>
            <a:ext cx="4754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5149851" cy="2967704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654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309034"/>
            <a:ext cx="5160433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6" y="309034"/>
            <a:ext cx="4670400" cy="623993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877671"/>
            <a:ext cx="51604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384611"/>
            <a:ext cx="5136346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66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5573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119967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647440"/>
            <a:ext cx="2712072" cy="2901526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647440"/>
            <a:ext cx="2712072" cy="29015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40905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309033"/>
            <a:ext cx="10320867" cy="29088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53157"/>
            <a:ext cx="10320867" cy="766731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6"/>
            <a:ext cx="10320867" cy="168113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29860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302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DEF0D-DD98-4B6D-A22B-A8FF1EF3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1FB6-6B58-CE6D-AFA7-DA74C0F5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64FC-4184-E755-494F-5EAF00C1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EB77-4465-EDDF-1CF2-084E30D7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5B60-689F-9EE5-1EF8-AEC3D542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5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72967"/>
            <a:ext cx="10320867" cy="2976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1894398"/>
            <a:ext cx="10320867" cy="151777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426687"/>
            <a:ext cx="10320867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304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2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34429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4993766"/>
            <a:ext cx="10320864" cy="1555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8472" y="2008095"/>
            <a:ext cx="3787959" cy="236697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38B225C-4574-4169-99B1-3FFBD32E9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583643"/>
            <a:ext cx="10320865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EFEB615-7805-C2F5-0C2F-3E4AF83FEF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3762" y="1528887"/>
            <a:ext cx="3782669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465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542" y="309033"/>
            <a:ext cx="5138400" cy="2644800"/>
          </a:xfrm>
        </p:spPr>
        <p:txBody>
          <a:bodyPr lIns="72000"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0447" y="3506233"/>
            <a:ext cx="4755405" cy="304273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0447" y="3060205"/>
            <a:ext cx="472274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5275359" cy="2967704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693DB84-420D-5CDE-49A5-EED8F391E7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8" y="756064"/>
            <a:ext cx="4456800" cy="26448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933">
                <a:solidFill>
                  <a:schemeClr val="tx1"/>
                </a:solidFill>
              </a:defRPr>
            </a:lvl2pPr>
            <a:lvl3pPr>
              <a:defRPr sz="800">
                <a:solidFill>
                  <a:schemeClr val="tx1"/>
                </a:solidFill>
              </a:defRPr>
            </a:lvl3pPr>
            <a:lvl4pPr>
              <a:defRPr sz="733">
                <a:solidFill>
                  <a:schemeClr val="tx1"/>
                </a:solidFill>
              </a:defRPr>
            </a:lvl4pPr>
            <a:lvl5pPr>
              <a:defRPr sz="73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AD573DD-7162-181F-4757-454D200FAD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8" y="309033"/>
            <a:ext cx="44568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09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65891"/>
            <a:ext cx="4296832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309034"/>
            <a:ext cx="5751293" cy="323510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F270CF7-D74E-AF4D-86D1-6B50BA8176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105938"/>
            <a:ext cx="5160000" cy="244302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49B3FD1-8F83-390B-8BA6-0DDE686EE2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3648731"/>
            <a:ext cx="51600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7639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309034"/>
            <a:ext cx="4296832" cy="192317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2877671"/>
            <a:ext cx="4296833" cy="367129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425251"/>
            <a:ext cx="429683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44360" y="3836894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9" y="3836894"/>
            <a:ext cx="2712072" cy="271207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8E8950D-5AAE-8D54-D70F-7F5338ECA7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632" y="717000"/>
            <a:ext cx="4516800" cy="27120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8869D27-0CC0-2CA8-0678-F219D8FA4A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39633" y="309033"/>
            <a:ext cx="45168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368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0283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5262566"/>
            <a:ext cx="10310283" cy="12864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91BA770-EC25-E052-2C59-507568B87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06383" y="1297409"/>
            <a:ext cx="3168651" cy="3358759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2AA11F0-C2F5-DD17-B7FE-4C214AA435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5568" y="1677117"/>
            <a:ext cx="3170400" cy="29808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A6DA4EF-55DA-5237-592B-4DB7D30659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5450" y="1677117"/>
            <a:ext cx="3170400" cy="29808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4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ID" dirty="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7533AA-4677-3794-67B0-157519D1F2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50" y="4802691"/>
            <a:ext cx="102997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3627991-E21E-068D-E6CD-9B25A570D8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5567" y="1297408"/>
            <a:ext cx="3170401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3869D82-347F-8D6F-57CE-9DD904E6F0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75449" y="1295365"/>
            <a:ext cx="317040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66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92932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22488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9881A1-6E5B-E82F-C2F1-11713FE9D6B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0" y="17125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431E933-40B6-AEE2-256F-BF6EBD83FA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738645" y="3527457"/>
            <a:ext cx="2400000" cy="56044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CF89B26-6545-7D4B-70E3-2C7EAF29982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33707" y="3539414"/>
            <a:ext cx="2400000" cy="548492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D8D04E8C-3E62-FD76-AC2F-3C743A7967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738842" y="4218565"/>
            <a:ext cx="2400300" cy="231241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AB8EA249-C9A0-18DC-AF71-140F40E0C2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033707" y="4218565"/>
            <a:ext cx="2400300" cy="2312409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4225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571439" y="1701443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582777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5087691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434755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7822277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EF204C-57FE-D308-AE55-0EC7B3931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12741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DD29B54-DF4C-FFFC-ECB7-FD3C5AD9B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9368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AD78A0C-1E24-49D5-9550-C2163F9977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402607" y="3527456"/>
            <a:ext cx="2400000" cy="5425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B65D21-5F82-512B-4B7B-713AE828AA4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05995" y="3527458"/>
            <a:ext cx="2400000" cy="542517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06672E2-978D-B0FD-DF1B-27864A517EA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09368" y="4168431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AC00A20-237D-67E6-AF87-866D432973E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05995" y="4166045"/>
            <a:ext cx="2400000" cy="23666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8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FEF5-5A2D-826B-D61A-DDFCC748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20867" cy="9906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908FCE29-B92D-1E8D-58EA-14F84D151A41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063109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D176C3E1-170A-E890-8B3A-263306FB2A8D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910731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hart Placeholder 22">
            <a:extLst>
              <a:ext uri="{FF2B5EF4-FFF2-40B4-BE49-F238E27FC236}">
                <a16:creationId xmlns:a16="http://schemas.microsoft.com/office/drawing/2014/main" id="{7E8EDCBA-C04A-9595-C4E6-2F4C646FEFD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3802947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C75871-43CE-C948-6416-B6B5E8E89843}"/>
              </a:ext>
            </a:extLst>
          </p:cNvPr>
          <p:cNvCxnSpPr>
            <a:cxnSpLocks/>
          </p:cNvCxnSpPr>
          <p:nvPr userDrawn="1"/>
        </p:nvCxnSpPr>
        <p:spPr>
          <a:xfrm>
            <a:off x="3420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A189DC-4450-1615-A6AB-F4FE53444477}"/>
              </a:ext>
            </a:extLst>
          </p:cNvPr>
          <p:cNvCxnSpPr>
            <a:cxnSpLocks/>
          </p:cNvCxnSpPr>
          <p:nvPr userDrawn="1"/>
        </p:nvCxnSpPr>
        <p:spPr>
          <a:xfrm>
            <a:off x="8772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7F4BE6-B9FA-66FA-733E-56254FAB6F4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700716"/>
            <a:ext cx="0" cy="3483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84435E89-7552-84E3-F3EF-A9898752D041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6351269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848CA24-D867-DD0A-DCD9-B07F0F267B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269635"/>
            <a:ext cx="2280000" cy="2280922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5E2A1B3-7F9E-08EC-881F-E57839DE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8624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FB8407D-3DEF-4393-0DA3-709794B645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55083" y="3552658"/>
            <a:ext cx="2280000" cy="593319"/>
          </a:xfrm>
        </p:spPr>
        <p:txBody>
          <a:bodyPr anchor="b">
            <a:noAutofit/>
          </a:bodyPr>
          <a:lstStyle>
            <a:lvl1pPr algn="ctr"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99F997E-0EB3-654C-51A2-1472C161481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76433" y="3533950"/>
            <a:ext cx="2280000" cy="61202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94A06F4-CA99-72D2-951E-1E431BA1EB6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57180" y="4264186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3E7645F-7494-1074-70EA-99EDCB1EA31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11445" y="4261197"/>
            <a:ext cx="2280000" cy="228478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262628C-41DF-C9D0-6EB9-3CD6089122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11445" y="3552657"/>
            <a:ext cx="2280000" cy="59332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1450" b="1" dirty="0"/>
            </a:lvl1pPr>
          </a:lstStyle>
          <a:p>
            <a:pPr lvl="0" algn="ctr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5084A38-9004-9470-FF3B-13203ACEB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965710" y="4261197"/>
            <a:ext cx="2280000" cy="2289360"/>
          </a:xfrm>
        </p:spPr>
        <p:txBody>
          <a:bodyPr>
            <a:normAutofit/>
          </a:bodyPr>
          <a:lstStyle>
            <a:lvl1pPr algn="ctr">
              <a:defRPr sz="14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4029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FC87F29-42D1-D1BE-DD09-12D83DB8EF5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692000" y="1966806"/>
            <a:ext cx="8808000" cy="45720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D08D3A-FB0F-4B34-1384-95E4B6369A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2001" y="1395780"/>
            <a:ext cx="8884560" cy="340659"/>
          </a:xfrm>
        </p:spPr>
        <p:txBody>
          <a:bodyPr anchor="b">
            <a:noAutofit/>
          </a:bodyPr>
          <a:lstStyle>
            <a:lvl1pPr>
              <a:defRPr sz="14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730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3545-92CE-DD42-5E0C-213E1F9B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DF3B-A2AF-1F58-6745-081A161C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8C34-E0B3-F846-7928-CF3B625D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B961C-E56B-1DD9-BA11-BA018A75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1DF4-6009-5E8D-59C8-156F9BE9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10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y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49" y="309034"/>
            <a:ext cx="10310284" cy="85637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25881-D985-DB50-2C2A-1DD30375D8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96938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54168-C670-B102-70D9-209BBF27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1972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10311768" cy="4309053"/>
          </a:xfrm>
        </p:spPr>
        <p:txBody>
          <a:bodyPr lIns="0" anchor="ctr">
            <a:noAutofit/>
          </a:bodyPr>
          <a:lstStyle>
            <a:lvl1pPr algn="l">
              <a:lnSpc>
                <a:spcPct val="100000"/>
              </a:lnSpc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665" y="5885912"/>
            <a:ext cx="4851084" cy="663054"/>
          </a:xfrm>
        </p:spPr>
        <p:txBody>
          <a:bodyPr anchor="b">
            <a:normAutofit/>
          </a:bodyPr>
          <a:lstStyle>
            <a:lvl1pPr marL="0" indent="0" algn="l">
              <a:buNone/>
              <a:defRPr sz="1200" b="1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307975"/>
            <a:ext cx="413319" cy="6240991"/>
          </a:xfrm>
        </p:spPr>
        <p:txBody>
          <a:bodyPr/>
          <a:lstStyle>
            <a:lvl1pPr algn="ctr">
              <a:defRPr sz="125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18134"/>
            <a:ext cx="4800600" cy="663054"/>
          </a:xfrm>
        </p:spPr>
        <p:txBody>
          <a:bodyPr anchor="t">
            <a:norm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11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7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9572-BBFA-277C-98AD-44DF10C6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C52B-AB21-6AF5-75F0-43E386F36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A8604-AB9F-BF2A-2F46-39BB46B26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AD42-9C7F-721D-532B-CC5C8AF3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3EF62-314D-9A6C-C88E-D576580D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E6059-0146-8FAA-3268-C134E46F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2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96F4-20FD-3B9F-0A65-CEE20E77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C5E3-5528-FC69-9893-8458121A2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66E99-5618-4AC8-2037-37EF1C81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FC452-5B29-9C26-C704-CABEF928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0F071-9A24-6729-D7CA-5EE293E18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C5EA7-1986-4AE7-A930-07426D18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3B068-606B-BF73-C79E-AD18432A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353AA-3C2E-DD8D-2E14-DB9F2D91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1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3476-0F8F-AC19-805E-E886839A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B1D4-D204-82D7-BC08-B8F9298C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77F9D-4755-FA37-5991-8D262286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68A7-5CE2-AB59-65F8-35518D06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3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B864-C4B9-0A77-45C6-9D72D549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8ACB6-65D1-249E-76A6-75DF4181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B84C-144D-45CE-3B65-35679667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D1E3-C98E-4A3A-3AD3-89564B8F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9473-28BC-7109-AD81-D843847E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F4E4-F820-6E11-8C08-1A5065E8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AC28A-5E53-E6F7-3D23-35354F62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08671-4CF7-1017-2E89-AF04CC29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42186-D2E5-AA30-BE62-47C1D314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61C2-8C82-C40B-0ECF-190AF1D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44E18-814F-4002-C7DC-25F33502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C1D7B-10CA-EDEA-31CF-96BC2F6F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ACC00-87D6-3740-8F65-FA7F8090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9110F-0CDD-DF15-AA6B-61279A8D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914D-C7F4-E622-3D55-3FB2C7A4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2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E517F-6405-EA94-AFED-F390CFE2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64B6D-948E-3D72-EFDB-15C6F82B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EB0F-9A42-156B-5431-931CD8645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E915-A459-4FE2-AB01-22A88BF1A77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86A0-4335-9316-E109-AC3C13FF7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AD12-9F38-9F5C-48F5-B7BE9E345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CFE6-4D9A-464A-89F0-F8E0EEDE64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2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6"/>
            <a:ext cx="10320867" cy="472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183842"/>
            <a:ext cx="641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309034"/>
            <a:ext cx="413319" cy="3121025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 Bold" pitchFamily="2" charset="0"/>
              </a:defRPr>
            </a:lvl1pPr>
          </a:lstStyle>
          <a:p>
            <a:r>
              <a:rPr lang="en-ID"/>
              <a:t>SIERRA // BRAND GUIDELINES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7D481-AB2A-CBD5-D5B3-1458140CFCF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0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60" r:id="rId21"/>
    <p:sldLayoutId id="2147483682" r:id="rId2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  <p15:guide id="4" orient="horz" pos="292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884">
          <p15:clr>
            <a:srgbClr val="F26B43"/>
          </p15:clr>
        </p15:guide>
        <p15:guide id="7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pikist.com/free-photo-vidvy" TargetMode="External"/><Relationship Id="rId5" Type="http://schemas.openxmlformats.org/officeDocument/2006/relationships/image" Target="../media/image11.jpg"/><Relationship Id="rId4" Type="http://schemas.openxmlformats.org/officeDocument/2006/relationships/hyperlink" Target="https://www.rawpixel.com/search/paper%20Tea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1FAD-7E02-CDAF-8CCE-D833978D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207360"/>
            <a:ext cx="10311768" cy="4309053"/>
          </a:xfrm>
        </p:spPr>
        <p:txBody>
          <a:bodyPr/>
          <a:lstStyle/>
          <a:p>
            <a:r>
              <a:rPr lang="en-ID" dirty="0"/>
              <a:t>ONLINE QUIZ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9FAB-B546-6608-552E-A6F031A79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April - 2025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AA56F-7634-B0ED-724E-5C418FFB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ID"/>
              <a:t>ONLINE QUIZ SYSTEM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8A06F-251B-3FD3-7460-37ADA0D798F8}"/>
              </a:ext>
            </a:extLst>
          </p:cNvPr>
          <p:cNvSpPr/>
          <p:nvPr/>
        </p:nvSpPr>
        <p:spPr>
          <a:xfrm>
            <a:off x="8716617" y="6221896"/>
            <a:ext cx="3001618" cy="6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3EDC56-33DC-CABE-A646-76AA86A3B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7540"/>
              </p:ext>
            </p:extLst>
          </p:nvPr>
        </p:nvGraphicFramePr>
        <p:xfrm>
          <a:off x="6504634" y="2936972"/>
          <a:ext cx="557046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50790">
                  <a:extLst>
                    <a:ext uri="{9D8B030D-6E8A-4147-A177-3AD203B41FA5}">
                      <a16:colId xmlns:a16="http://schemas.microsoft.com/office/drawing/2014/main" val="580558694"/>
                    </a:ext>
                  </a:extLst>
                </a:gridCol>
                <a:gridCol w="3319670">
                  <a:extLst>
                    <a:ext uri="{9D8B030D-6E8A-4147-A177-3AD203B41FA5}">
                      <a16:colId xmlns:a16="http://schemas.microsoft.com/office/drawing/2014/main" val="233977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74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2310030055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Pentakota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Bhavishya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2310030056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Munnuru</a:t>
                      </a:r>
                      <a:r>
                        <a:rPr lang="en-IN" dirty="0"/>
                        <a:t> Pravallika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1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2310030059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Kotha Sri Harshitha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7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2310030234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Uppalapati</a:t>
                      </a:r>
                      <a:r>
                        <a:rPr lang="en-IN" dirty="0"/>
                        <a:t>  Yuktha Siri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052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878B7D-410B-C810-335A-151F9C06BF22}"/>
              </a:ext>
            </a:extLst>
          </p:cNvPr>
          <p:cNvSpPr txBox="1"/>
          <p:nvPr/>
        </p:nvSpPr>
        <p:spPr>
          <a:xfrm>
            <a:off x="1493007" y="4204001"/>
            <a:ext cx="4450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 err="1">
                <a:latin typeface="Broadway" panose="04040905080B02020502" pitchFamily="82" charset="0"/>
              </a:rPr>
              <a:t>Quizt</a:t>
            </a:r>
            <a:r>
              <a:rPr lang="en-IN" sz="8000" dirty="0">
                <a:latin typeface="Broadway" panose="04040905080B02020502" pitchFamily="8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82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4E6AB-F537-5FD7-8C71-DEE3E7F43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C4B5-9D56-A2EC-DCA3-6CFF61393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307975"/>
            <a:ext cx="7797615" cy="1011527"/>
          </a:xfrm>
        </p:spPr>
        <p:txBody>
          <a:bodyPr/>
          <a:lstStyle/>
          <a:p>
            <a:r>
              <a:rPr lang="en-IN" sz="3600" dirty="0"/>
              <a:t>Challenges Faced</a:t>
            </a:r>
            <a:endParaRPr lang="en-IN" sz="1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E5B82-4D3A-99C7-171C-CBE6B77D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/>
              <a:t>Functional Testing</a:t>
            </a:r>
            <a:endParaRPr lang="en-ID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A53D53-5C20-995A-8187-52EB25609A6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457931" y="1963865"/>
            <a:ext cx="77976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database does not duplicate entries.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Token expiration and refresh handling.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B6B94-1118-D2CE-7E28-CFBD83765D8F}"/>
              </a:ext>
            </a:extLst>
          </p:cNvPr>
          <p:cNvSpPr/>
          <p:nvPr/>
        </p:nvSpPr>
        <p:spPr>
          <a:xfrm>
            <a:off x="8845826" y="6341165"/>
            <a:ext cx="2643809" cy="447261"/>
          </a:xfrm>
          <a:prstGeom prst="rect">
            <a:avLst/>
          </a:prstGeom>
          <a:ln>
            <a:solidFill>
              <a:srgbClr val="23222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1F20E-95C2-91D0-020D-8F494F60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31" y="3264007"/>
            <a:ext cx="9754445" cy="28653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273BE-C738-C636-A952-30DEFC1FDE34}"/>
              </a:ext>
            </a:extLst>
          </p:cNvPr>
          <p:cNvCxnSpPr/>
          <p:nvPr/>
        </p:nvCxnSpPr>
        <p:spPr>
          <a:xfrm>
            <a:off x="9255546" y="5247409"/>
            <a:ext cx="914400" cy="914400"/>
          </a:xfrm>
          <a:prstGeom prst="straightConnector1">
            <a:avLst/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D693BA-5A79-03DA-6D4F-B4D4AF9FCEFE}"/>
              </a:ext>
            </a:extLst>
          </p:cNvPr>
          <p:cNvSpPr txBox="1"/>
          <p:nvPr/>
        </p:nvSpPr>
        <p:spPr>
          <a:xfrm>
            <a:off x="9663997" y="6161809"/>
            <a:ext cx="1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JWT token</a:t>
            </a:r>
          </a:p>
        </p:txBody>
      </p:sp>
    </p:spTree>
    <p:extLst>
      <p:ext uri="{BB962C8B-B14F-4D97-AF65-F5344CB8AC3E}">
        <p14:creationId xmlns:p14="http://schemas.microsoft.com/office/powerpoint/2010/main" val="72795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C0C1DC-8498-7844-E50D-B5CA5D3C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3" b="100000" l="0" r="100000">
                        <a14:foregroundMark x1="12538" y1="13495" x2="79769" y2="16494"/>
                        <a14:foregroundMark x1="65462" y1="33449" x2="87769" y2="19954"/>
                        <a14:foregroundMark x1="84000" y1="45098" x2="88538" y2="25144"/>
                        <a14:foregroundMark x1="45154" y1="14994" x2="47923" y2="7151"/>
                        <a14:foregroundMark x1="79538" y1="13495" x2="91077" y2="7843"/>
                        <a14:foregroundMark x1="15538" y1="9343" x2="11538" y2="7843"/>
                        <a14:foregroundMark x1="22308" y1="9804" x2="86538" y2="9343"/>
                        <a14:foregroundMark x1="7538" y1="6805" x2="8538" y2="13495"/>
                        <a14:backgroundMark x1="15077" y1="65744" x2="26308" y2="77509"/>
                        <a14:backgroundMark x1="71000" y1="88005" x2="66692" y2="826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1350" y="0"/>
            <a:ext cx="11550650" cy="69799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9C7FCD-DEC9-CFB5-095F-FB512B5269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4322A-861F-0DFD-53E4-6D4674150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5E968-F007-4AA6-3CA0-E7C0898940BC}"/>
              </a:ext>
            </a:extLst>
          </p:cNvPr>
          <p:cNvSpPr txBox="1"/>
          <p:nvPr/>
        </p:nvSpPr>
        <p:spPr>
          <a:xfrm>
            <a:off x="2275840" y="4693920"/>
            <a:ext cx="627888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7200" b="1" dirty="0">
                <a:ln w="22225">
                  <a:noFill/>
                  <a:prstDash val="solid"/>
                </a:ln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6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tserrat ExtraBold"/>
                <a:ea typeface="Open Sans"/>
                <a:cs typeface="Open Sans"/>
              </a:rPr>
              <a:t>THANK</a:t>
            </a:r>
            <a:r>
              <a:rPr lang="en-IN" sz="7200" b="1" dirty="0">
                <a:ln w="22225">
                  <a:solidFill>
                    <a:schemeClr val="tx1"/>
                  </a:solidFill>
                  <a:prstDash val="solid"/>
                </a:ln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6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tserrat ExtraBold"/>
                <a:ea typeface="Open Sans"/>
                <a:cs typeface="Open Sans"/>
              </a:rPr>
              <a:t> </a:t>
            </a:r>
            <a:r>
              <a:rPr lang="en-IN" sz="7200" b="1" dirty="0">
                <a:ln w="22225">
                  <a:noFill/>
                  <a:prstDash val="solid"/>
                </a:ln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837473B0-CC2E-450A-ABE3-18F120FF3D39}">
                        <a1611:picAttrSrcUrl xmlns:a1611="http://schemas.microsoft.com/office/drawing/2016/11/main" r:id="rId6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Montserrat ExtraBold"/>
                <a:ea typeface="Open Sans"/>
                <a:cs typeface="Open Sans"/>
              </a:rPr>
              <a:t>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7CBC6-B298-8EBE-429D-69ACCCE06171}"/>
              </a:ext>
            </a:extLst>
          </p:cNvPr>
          <p:cNvSpPr/>
          <p:nvPr/>
        </p:nvSpPr>
        <p:spPr>
          <a:xfrm>
            <a:off x="8706678" y="6321286"/>
            <a:ext cx="2843972" cy="4986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D7FA-8EA8-C43C-EB14-2B0F9D7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401681"/>
            <a:ext cx="3910772" cy="312102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Features</a:t>
            </a:r>
            <a:br>
              <a:rPr lang="en-IN" dirty="0"/>
            </a:br>
            <a:r>
              <a:rPr lang="en-IN" dirty="0"/>
              <a:t>for student &amp; teacher roles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FF14-1912-BEF3-5292-BF2E0342D9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ONLINE QUIZ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50475-2A32-FCE5-81F0-46415C38E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08441-1D92-4D1F-BD0A-E0C1785A24BD}"/>
              </a:ext>
            </a:extLst>
          </p:cNvPr>
          <p:cNvSpPr/>
          <p:nvPr/>
        </p:nvSpPr>
        <p:spPr>
          <a:xfrm>
            <a:off x="8716617" y="6221896"/>
            <a:ext cx="3001618" cy="6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76EC14-086C-40DE-4823-34B1B13DF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5069810" y="702766"/>
            <a:ext cx="6131589" cy="54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0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ABA6-EFD7-20C7-8E12-AA35F00B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C9A6-0111-F00D-6373-A7289AAF78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ONLINE QUIZ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E390-54DC-7520-376E-7C9E71581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863AF4-6C3F-1491-880E-5CC4120674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3072" y="4718666"/>
            <a:ext cx="4441502" cy="1555200"/>
          </a:xfrm>
        </p:spPr>
        <p:txBody>
          <a:bodyPr/>
          <a:lstStyle/>
          <a:p>
            <a:r>
              <a:rPr lang="en-GB" dirty="0"/>
              <a:t>The system has a simple and intuitive interface, making it easy for users to navigate and engage with quizzes. This feature enhances user experience significantly.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C63D4F-4B79-E218-172E-21FEACB926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08295" y="1898715"/>
            <a:ext cx="3787959" cy="2366970"/>
          </a:xfrm>
        </p:spPr>
        <p:txBody>
          <a:bodyPr/>
          <a:lstStyle/>
          <a:p>
            <a:r>
              <a:rPr lang="en-GB" dirty="0"/>
              <a:t>Participants receive immediate feedback on their answers, which aids in learning and retention. This feature helps users identify strengths and weaknesses quickly.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5F151C-C6A6-8742-0857-1C705A4EE2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43072" y="4259232"/>
            <a:ext cx="3407833" cy="340659"/>
          </a:xfrm>
        </p:spPr>
        <p:txBody>
          <a:bodyPr/>
          <a:lstStyle/>
          <a:p>
            <a:r>
              <a:rPr lang="en-IN"/>
              <a:t>User-Friendly Interface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9F60E9-3E27-2DEA-561B-78B69876EF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04664" y="1361734"/>
            <a:ext cx="3782669" cy="340659"/>
          </a:xfrm>
        </p:spPr>
        <p:txBody>
          <a:bodyPr/>
          <a:lstStyle/>
          <a:p>
            <a:r>
              <a:rPr lang="en-IN" dirty="0"/>
              <a:t>Real-Time Feedback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44474-69EF-3511-A8E3-781FD1B3F74C}"/>
              </a:ext>
            </a:extLst>
          </p:cNvPr>
          <p:cNvSpPr/>
          <p:nvPr/>
        </p:nvSpPr>
        <p:spPr>
          <a:xfrm>
            <a:off x="8716617" y="6492874"/>
            <a:ext cx="3001618" cy="3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136A4D-2D8A-1A84-B830-3F7183D4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72" y="1191709"/>
            <a:ext cx="2474632" cy="2257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C7E4C9-EAE6-F9C8-CFF4-C32B3A6A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65" y="4099985"/>
            <a:ext cx="4002246" cy="24489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0E4D19-D5A4-C299-9D59-C9E53747BF7F}"/>
              </a:ext>
            </a:extLst>
          </p:cNvPr>
          <p:cNvSpPr/>
          <p:nvPr/>
        </p:nvSpPr>
        <p:spPr>
          <a:xfrm>
            <a:off x="8716617" y="715617"/>
            <a:ext cx="2335696" cy="225701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ysClr val="windowText" lastClr="000000"/>
              </a:solidFill>
            </a:endParaRPr>
          </a:p>
          <a:p>
            <a:pPr algn="ctr"/>
            <a:endParaRPr lang="en-IN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EDUCATOR</a:t>
            </a:r>
          </a:p>
          <a:p>
            <a:pPr algn="ctr"/>
            <a:endParaRPr lang="en-IN" b="1" dirty="0">
              <a:solidFill>
                <a:sysClr val="windowText" lastClr="000000"/>
              </a:solidFill>
            </a:endParaRPr>
          </a:p>
          <a:p>
            <a:pPr algn="ctr"/>
            <a:endParaRPr lang="en-IN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STUDENT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E320C-C0A6-9885-02DF-00F143A74B36}"/>
              </a:ext>
            </a:extLst>
          </p:cNvPr>
          <p:cNvCxnSpPr>
            <a:cxnSpLocks/>
          </p:cNvCxnSpPr>
          <p:nvPr/>
        </p:nvCxnSpPr>
        <p:spPr>
          <a:xfrm>
            <a:off x="8716617" y="2097987"/>
            <a:ext cx="2335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39307-7F0E-C453-7F89-2B3DE14010BC}"/>
              </a:ext>
            </a:extLst>
          </p:cNvPr>
          <p:cNvSpPr/>
          <p:nvPr/>
        </p:nvSpPr>
        <p:spPr>
          <a:xfrm>
            <a:off x="8716617" y="715617"/>
            <a:ext cx="2335696" cy="225701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111CF-3639-6C7D-F13D-8CD2DB888075}"/>
              </a:ext>
            </a:extLst>
          </p:cNvPr>
          <p:cNvCxnSpPr>
            <a:cxnSpLocks/>
          </p:cNvCxnSpPr>
          <p:nvPr/>
        </p:nvCxnSpPr>
        <p:spPr>
          <a:xfrm>
            <a:off x="8716617" y="1361734"/>
            <a:ext cx="23356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33EB1-01DE-A6FF-F7B4-AB6F76054E11}"/>
              </a:ext>
            </a:extLst>
          </p:cNvPr>
          <p:cNvSpPr txBox="1"/>
          <p:nvPr/>
        </p:nvSpPr>
        <p:spPr>
          <a:xfrm>
            <a:off x="9263270" y="854765"/>
            <a:ext cx="152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Sign-up</a:t>
            </a:r>
          </a:p>
        </p:txBody>
      </p:sp>
    </p:spTree>
    <p:extLst>
      <p:ext uri="{BB962C8B-B14F-4D97-AF65-F5344CB8AC3E}">
        <p14:creationId xmlns:p14="http://schemas.microsoft.com/office/powerpoint/2010/main" val="39693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32478"/>
              </p:ext>
            </p:extLst>
          </p:nvPr>
        </p:nvGraphicFramePr>
        <p:xfrm>
          <a:off x="1054608" y="2859024"/>
          <a:ext cx="10363200" cy="3145536"/>
        </p:xfrm>
        <a:graphic>
          <a:graphicData uri="http://schemas.openxmlformats.org/drawingml/2006/table">
            <a:tbl>
              <a:tblPr/>
              <a:tblGrid>
                <a:gridCol w="320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ASPECT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DETAIL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ASSESSMENT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Technical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Compatibility with devices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High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Economic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Cost of implementation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7FA8C6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Moderate</a:t>
                      </a:r>
                      <a:endParaRPr lang="en-US" sz="1400" dirty="0">
                        <a:solidFill>
                          <a:srgbClr val="7FA8C6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Operational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Ease of use for educators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High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Legal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Compliance with data privacy laws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Critical</a:t>
                      </a:r>
                      <a:endParaRPr lang="en-US" sz="1400" dirty="0">
                        <a:solidFill>
                          <a:srgbClr val="FF0000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Market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Demand for online education tools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92D05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High</a:t>
                      </a:r>
                      <a:endParaRPr lang="en-US" sz="1400" dirty="0">
                        <a:solidFill>
                          <a:srgbClr val="92D050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Feasibility Analysis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1054100" y="13462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>
                <a:latin typeface="Open Sans"/>
                <a:ea typeface="Open Sans"/>
                <a:cs typeface="Open Sans"/>
              </a:rPr>
              <a:t>The table outlines the feasibility of the online quiz system across several aspects. Each aspect is assessed to help stakeholders make informed decisions.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4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48C80-7623-07C7-1924-FC8F167523D8}"/>
              </a:ext>
            </a:extLst>
          </p:cNvPr>
          <p:cNvSpPr/>
          <p:nvPr/>
        </p:nvSpPr>
        <p:spPr>
          <a:xfrm>
            <a:off x="8716617" y="6221896"/>
            <a:ext cx="3001618" cy="6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2931678460"/>
              </p:ext>
            </p:extLst>
          </p:nvPr>
        </p:nvGraphicFramePr>
        <p:xfrm>
          <a:off x="1574800" y="1739900"/>
          <a:ext cx="20447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44626382"/>
              </p:ext>
            </p:extLst>
          </p:nvPr>
        </p:nvGraphicFramePr>
        <p:xfrm>
          <a:off x="5054600" y="1739900"/>
          <a:ext cx="20447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845529634"/>
              </p:ext>
            </p:extLst>
          </p:nvPr>
        </p:nvGraphicFramePr>
        <p:xfrm>
          <a:off x="8585200" y="1739900"/>
          <a:ext cx="20447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6172200"/>
            <a:ext cx="622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 b="0">
                <a:solidFill>
                  <a:srgbClr val="232220"/>
                </a:solidFill>
                <a:latin typeface="Montserrat"/>
              </a:rPr>
              <a:pPr algn="ctr"/>
              <a:t>5</a:t>
            </a:fld>
            <a:endParaRPr lang="en-US" sz="1210">
              <a:solidFill>
                <a:srgbClr val="232220"/>
              </a:solidFill>
              <a:latin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8BD9-5F76-40BB-9933-71ABCC8C0520}"/>
              </a:ext>
            </a:extLst>
          </p:cNvPr>
          <p:cNvSpPr txBox="1"/>
          <p:nvPr/>
        </p:nvSpPr>
        <p:spPr>
          <a:xfrm>
            <a:off x="939800" y="304800"/>
            <a:ext cx="10299700" cy="8509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  <a:ea typeface="Open Sans"/>
                <a:cs typeface="Open Sans"/>
              </a:rPr>
              <a:t>User Feedback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63B24-B127-4ADA-B771-CB362FD43C8C}"/>
              </a:ext>
            </a:extLst>
          </p:cNvPr>
          <p:cNvSpPr txBox="1"/>
          <p:nvPr/>
        </p:nvSpPr>
        <p:spPr>
          <a:xfrm>
            <a:off x="2146300" y="2378045"/>
            <a:ext cx="914400" cy="40011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000" dirty="0">
                <a:latin typeface="Open Sans"/>
                <a:ea typeface="Open Sans"/>
                <a:cs typeface="Open Sans"/>
              </a:rPr>
              <a:t>70%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9EA20-D954-4AF0-8281-09E9539B3305}"/>
              </a:ext>
            </a:extLst>
          </p:cNvPr>
          <p:cNvSpPr txBox="1"/>
          <p:nvPr/>
        </p:nvSpPr>
        <p:spPr>
          <a:xfrm>
            <a:off x="5638800" y="2378045"/>
            <a:ext cx="914400" cy="40011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000" dirty="0">
                <a:latin typeface="Open Sans"/>
                <a:ea typeface="Open Sans"/>
                <a:cs typeface="Open Sans"/>
              </a:rPr>
              <a:t>20%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AF13B-C63C-4006-B554-85B455784A84}"/>
              </a:ext>
            </a:extLst>
          </p:cNvPr>
          <p:cNvSpPr txBox="1"/>
          <p:nvPr/>
        </p:nvSpPr>
        <p:spPr>
          <a:xfrm>
            <a:off x="9144000" y="2378045"/>
            <a:ext cx="914400" cy="40011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000" dirty="0">
                <a:latin typeface="Open Sans"/>
                <a:ea typeface="Open Sans"/>
                <a:cs typeface="Open Sans"/>
              </a:rPr>
              <a:t>10%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B6B6E-0B75-4185-927F-D7A6E172D50D}"/>
              </a:ext>
            </a:extLst>
          </p:cNvPr>
          <p:cNvSpPr txBox="1"/>
          <p:nvPr/>
        </p:nvSpPr>
        <p:spPr>
          <a:xfrm>
            <a:off x="4902200" y="3517900"/>
            <a:ext cx="23876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High User Satisfaction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8D843-A4D5-4E74-9765-1BC4A4B562AB}"/>
              </a:ext>
            </a:extLst>
          </p:cNvPr>
          <p:cNvSpPr txBox="1"/>
          <p:nvPr/>
        </p:nvSpPr>
        <p:spPr>
          <a:xfrm>
            <a:off x="1409700" y="4127500"/>
            <a:ext cx="23876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GB" sz="1400">
                <a:latin typeface="Open Sans"/>
                <a:ea typeface="Open Sans"/>
                <a:cs typeface="Open Sans"/>
              </a:rPr>
              <a:t>70% of users reported being satisfied with the online quiz system.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15CDB-25CC-4C8F-8EED-0B85293E6916}"/>
              </a:ext>
            </a:extLst>
          </p:cNvPr>
          <p:cNvSpPr txBox="1"/>
          <p:nvPr/>
        </p:nvSpPr>
        <p:spPr>
          <a:xfrm>
            <a:off x="1397000" y="3517900"/>
            <a:ext cx="23876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Neutral Experiences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76097-0A16-40D9-91BB-34C27E497846}"/>
              </a:ext>
            </a:extLst>
          </p:cNvPr>
          <p:cNvSpPr txBox="1"/>
          <p:nvPr/>
        </p:nvSpPr>
        <p:spPr>
          <a:xfrm>
            <a:off x="4902200" y="4127500"/>
            <a:ext cx="23876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GB" sz="1400">
                <a:latin typeface="Open Sans"/>
                <a:ea typeface="Open Sans"/>
                <a:cs typeface="Open Sans"/>
              </a:rPr>
              <a:t>20% of users felt neutral about their experience with the quizzes.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31808-5365-47AC-89EE-4DC6DCC29932}"/>
              </a:ext>
            </a:extLst>
          </p:cNvPr>
          <p:cNvSpPr txBox="1"/>
          <p:nvPr/>
        </p:nvSpPr>
        <p:spPr>
          <a:xfrm>
            <a:off x="8394700" y="3517900"/>
            <a:ext cx="2387600" cy="4699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450" b="1"/>
              <a:t>Dissatisfied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48926-B594-455C-BD99-39CE93C7DCB2}"/>
              </a:ext>
            </a:extLst>
          </p:cNvPr>
          <p:cNvSpPr txBox="1"/>
          <p:nvPr/>
        </p:nvSpPr>
        <p:spPr>
          <a:xfrm>
            <a:off x="8394700" y="4127500"/>
            <a:ext cx="2387600" cy="23876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GB" sz="1400">
                <a:latin typeface="Open Sans"/>
                <a:ea typeface="Open Sans"/>
                <a:cs typeface="Open Sans"/>
              </a:rPr>
              <a:t>10% reported dissatisfaction, indicating areas of improvement.</a:t>
            </a:r>
            <a:endParaRPr lang="en-IN" sz="1400">
              <a:latin typeface="Open Sans"/>
              <a:ea typeface="Open Sans"/>
              <a:cs typeface="Open San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E2368-5D44-EB8E-634B-CC95398A5EBB}"/>
              </a:ext>
            </a:extLst>
          </p:cNvPr>
          <p:cNvSpPr/>
          <p:nvPr/>
        </p:nvSpPr>
        <p:spPr>
          <a:xfrm>
            <a:off x="8716617" y="6221896"/>
            <a:ext cx="3001618" cy="6361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9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6F4A-A219-FC74-B378-72162399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EC3F-AA9B-E4F8-D536-AFB7BDF1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53EFE-4608-CB35-AC73-623F0B344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EDA99-54A1-4217-0B5F-D53E46D28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923CF-63F9-3213-67D0-AE90868C7A7E}"/>
              </a:ext>
            </a:extLst>
          </p:cNvPr>
          <p:cNvSpPr/>
          <p:nvPr/>
        </p:nvSpPr>
        <p:spPr>
          <a:xfrm>
            <a:off x="8845826" y="6341165"/>
            <a:ext cx="2643809" cy="4472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E4EA8-C295-2803-E008-FABC88E6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60" y="1367251"/>
            <a:ext cx="5776461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E7F1-07EC-DCE4-51CC-1D2323EA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9EA75-2CE1-1988-D65E-89606BC80C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B8EFE9-0609-C955-ED41-22CE860AE8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3377" y="2989082"/>
            <a:ext cx="8844536" cy="29808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sz="5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 ensure the system works as intended.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 verify the correctness of quizzes, user management, and result calculation.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 detect and fix bugs before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To ensure security (user authentication and access control).</a:t>
            </a:r>
          </a:p>
          <a:p>
            <a:endParaRPr lang="en-IN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C37D17-CE8A-12C3-9BC6-34EF81492D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31306" y="0"/>
            <a:ext cx="7055494" cy="3121024"/>
          </a:xfrm>
        </p:spPr>
        <p:txBody>
          <a:bodyPr/>
          <a:lstStyle/>
          <a:p>
            <a:r>
              <a:rPr lang="en-GB" sz="2800" dirty="0"/>
              <a:t>Why Validate the QUIZT! Model?</a:t>
            </a:r>
            <a:endParaRPr lang="en-I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4A988B-BD08-32E3-56AA-5A6D06B2F2E3}"/>
              </a:ext>
            </a:extLst>
          </p:cNvPr>
          <p:cNvSpPr/>
          <p:nvPr/>
        </p:nvSpPr>
        <p:spPr>
          <a:xfrm>
            <a:off x="8845826" y="6341165"/>
            <a:ext cx="2643809" cy="44726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3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A731-DF9E-8C22-685F-B0685DB40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307975"/>
            <a:ext cx="7797615" cy="1011527"/>
          </a:xfrm>
        </p:spPr>
        <p:txBody>
          <a:bodyPr/>
          <a:lstStyle/>
          <a:p>
            <a:r>
              <a:rPr lang="en-IN" sz="3600" dirty="0"/>
              <a:t>Functional Testing</a:t>
            </a:r>
            <a:endParaRPr lang="en-IN" sz="1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905ED-0CD2-F31D-BD9A-A0F9FB37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/>
              <a:t>Functional Testing</a:t>
            </a:r>
            <a:endParaRPr lang="en-ID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C0DF25-02A5-84D6-F301-B161A068136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964208" y="1519514"/>
            <a:ext cx="779761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 Role: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Login/Signup validation.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creation with 10 questions.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 and question storage check.</a:t>
            </a:r>
            <a:endParaRPr kumimoji="0" lang="en-US" altLang="en-US" sz="1533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Role: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and select quizzes.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Attempt quiz and view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of JWT-based authentication for secured 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63D9C-5962-15B9-B5F2-4336A6F9BFC8}"/>
              </a:ext>
            </a:extLst>
          </p:cNvPr>
          <p:cNvSpPr/>
          <p:nvPr/>
        </p:nvSpPr>
        <p:spPr>
          <a:xfrm>
            <a:off x="8845826" y="6341165"/>
            <a:ext cx="2643809" cy="447261"/>
          </a:xfrm>
          <a:prstGeom prst="rect">
            <a:avLst/>
          </a:prstGeom>
          <a:ln>
            <a:solidFill>
              <a:srgbClr val="23222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CA034-C996-B26C-7D27-B57A1F01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051" y="307975"/>
            <a:ext cx="3482642" cy="34750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CB0CF22-4DFA-8FBD-B30A-CBEED91426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468693" y="2045486"/>
            <a:ext cx="1327462" cy="187188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17D409-D466-9A47-D8AB-66527F43776D}"/>
              </a:ext>
            </a:extLst>
          </p:cNvPr>
          <p:cNvSpPr txBox="1"/>
          <p:nvPr/>
        </p:nvSpPr>
        <p:spPr>
          <a:xfrm>
            <a:off x="9298423" y="4260273"/>
            <a:ext cx="26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INSOMNIA is used for testing Backend</a:t>
            </a:r>
          </a:p>
        </p:txBody>
      </p:sp>
    </p:spTree>
    <p:extLst>
      <p:ext uri="{BB962C8B-B14F-4D97-AF65-F5344CB8AC3E}">
        <p14:creationId xmlns:p14="http://schemas.microsoft.com/office/powerpoint/2010/main" val="74804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21D8C-FADA-25B5-04CE-34022192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F19B-E993-F038-4D83-06C4A01D9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307975"/>
            <a:ext cx="7797615" cy="1011527"/>
          </a:xfrm>
        </p:spPr>
        <p:txBody>
          <a:bodyPr/>
          <a:lstStyle/>
          <a:p>
            <a:r>
              <a:rPr lang="en-IN" sz="3600" dirty="0"/>
              <a:t>Database Validation</a:t>
            </a:r>
            <a:endParaRPr lang="en-IN" sz="1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B2D38-25EE-1780-3280-D9C96DFF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/>
              <a:t>Functional Testing</a:t>
            </a:r>
            <a:endParaRPr lang="en-ID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D38F3D-489E-2E6F-CB5A-8637CD9E316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68922" y="165190"/>
            <a:ext cx="77976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 users, quizzes, and questions collections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MongoDB.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Verifying correct schema structure.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quiz results are correctly stored.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 checked after multiple user actions.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E6A4E1-CE9A-0DC6-2C6B-2341E062668D}"/>
              </a:ext>
            </a:extLst>
          </p:cNvPr>
          <p:cNvSpPr/>
          <p:nvPr/>
        </p:nvSpPr>
        <p:spPr>
          <a:xfrm>
            <a:off x="8845826" y="6341165"/>
            <a:ext cx="2643809" cy="447261"/>
          </a:xfrm>
          <a:prstGeom prst="rect">
            <a:avLst/>
          </a:prstGeom>
          <a:ln>
            <a:solidFill>
              <a:srgbClr val="23222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73A222-C7D7-1EF2-8CA9-AD512573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966" y="1965533"/>
            <a:ext cx="7804429" cy="4822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15BB4B-3AAA-9685-40FA-C11592630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59" y="1643265"/>
            <a:ext cx="8475941" cy="51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0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h">
  <a:themeElements>
    <a:clrScheme name="SevenBox's Tone White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A06C55"/>
      </a:accent1>
      <a:accent2>
        <a:srgbClr val="B68268"/>
      </a:accent2>
      <a:accent3>
        <a:srgbClr val="DB9D84"/>
      </a:accent3>
      <a:accent4>
        <a:srgbClr val="F3AF98"/>
      </a:accent4>
      <a:accent5>
        <a:srgbClr val="EFBBB8"/>
      </a:accent5>
      <a:accent6>
        <a:srgbClr val="E59E9C"/>
      </a:accent6>
      <a:hlink>
        <a:srgbClr val="5B9BD5"/>
      </a:hlink>
      <a:folHlink>
        <a:srgbClr val="70AD47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C9115C-4534-40DE-A155-C4E8AE418C8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390</Words>
  <Application>Microsoft Office PowerPoint</Application>
  <PresentationFormat>Widescreen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Broadway</vt:lpstr>
      <vt:lpstr>Calibri</vt:lpstr>
      <vt:lpstr>Calibri Light</vt:lpstr>
      <vt:lpstr>Montserrat</vt:lpstr>
      <vt:lpstr>Montserrat Bold</vt:lpstr>
      <vt:lpstr>Montserrat ExtraBold</vt:lpstr>
      <vt:lpstr>Open Sans</vt:lpstr>
      <vt:lpstr>Office Theme</vt:lpstr>
      <vt:lpstr>Ash</vt:lpstr>
      <vt:lpstr>ONLINE QUIZ SYSTEM</vt:lpstr>
      <vt:lpstr>Features for student &amp; teacher roles</vt:lpstr>
      <vt:lpstr>Key Features</vt:lpstr>
      <vt:lpstr>PowerPoint Presentation</vt:lpstr>
      <vt:lpstr>PowerPoint Presentation</vt:lpstr>
      <vt:lpstr>WORKFLOW</vt:lpstr>
      <vt:lpstr>Objective of Validation</vt:lpstr>
      <vt:lpstr>Functional Testing</vt:lpstr>
      <vt:lpstr>Database Validation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BHAVISHYA PENTAKOTA</dc:creator>
  <cp:lastModifiedBy>BHAVISHYA PENTAKOTA</cp:lastModifiedBy>
  <cp:revision>5</cp:revision>
  <dcterms:created xsi:type="dcterms:W3CDTF">2025-01-04T09:41:24Z</dcterms:created>
  <dcterms:modified xsi:type="dcterms:W3CDTF">2025-04-29T21:52:28Z</dcterms:modified>
</cp:coreProperties>
</file>