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61" r:id="rId6"/>
    <p:sldId id="264" r:id="rId7"/>
    <p:sldId id="260"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8" d="100"/>
          <a:sy n="98" d="100"/>
        </p:scale>
        <p:origin x="7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6B60D5F-AA48-4394-AF71-CAE43E3F0442}" type="doc">
      <dgm:prSet loTypeId="urn:microsoft.com/office/officeart/2005/8/layout/hChevron3" loCatId="process" qsTypeId="urn:microsoft.com/office/officeart/2005/8/quickstyle/simple2" qsCatId="simple" csTypeId="urn:microsoft.com/office/officeart/2005/8/colors/colorful2" csCatId="colorful" phldr="1"/>
      <dgm:spPr/>
      <dgm:t>
        <a:bodyPr/>
        <a:lstStyle/>
        <a:p>
          <a:endParaRPr lang="en-US"/>
        </a:p>
      </dgm:t>
    </dgm:pt>
    <dgm:pt modelId="{6B72BD77-1780-49E1-A623-7A6EA005799E}">
      <dgm:prSet/>
      <dgm:spPr>
        <a:solidFill>
          <a:schemeClr val="accent1">
            <a:lumMod val="75000"/>
          </a:schemeClr>
        </a:solidFill>
        <a:ln>
          <a:solidFill>
            <a:schemeClr val="tx1"/>
          </a:solidFill>
        </a:ln>
      </dgm:spPr>
      <dgm:t>
        <a:bodyPr/>
        <a:lstStyle/>
        <a:p>
          <a:r>
            <a:rPr lang="en-US" dirty="0">
              <a:latin typeface="Calibri Light" panose="020F0302020204030204"/>
            </a:rPr>
            <a:t>Phishing</a:t>
          </a:r>
          <a:r>
            <a:rPr lang="en-US" dirty="0"/>
            <a:t> is </a:t>
          </a:r>
          <a:r>
            <a:rPr lang="en-US" b="1" dirty="0"/>
            <a:t>the practice of sending fake emails or texts</a:t>
          </a:r>
          <a:r>
            <a:rPr lang="en-US" dirty="0"/>
            <a:t>,</a:t>
          </a:r>
          <a:r>
            <a:rPr lang="en-US" b="1" dirty="0"/>
            <a:t> </a:t>
          </a:r>
          <a:r>
            <a:rPr lang="en-US" dirty="0"/>
            <a:t>purporting to be from an authority or reputable company</a:t>
          </a:r>
          <a:r>
            <a:rPr lang="en-US" b="1" dirty="0"/>
            <a:t>,</a:t>
          </a:r>
          <a:r>
            <a:rPr lang="en-US" dirty="0"/>
            <a:t> in order to obtain personal information, such as </a:t>
          </a:r>
          <a:r>
            <a:rPr lang="en-US" b="1" dirty="0"/>
            <a:t>passwords </a:t>
          </a:r>
          <a:r>
            <a:rPr lang="en-US" dirty="0"/>
            <a:t>and </a:t>
          </a:r>
          <a:r>
            <a:rPr lang="en-US" b="1" dirty="0"/>
            <a:t>credit card numbers</a:t>
          </a:r>
          <a:r>
            <a:rPr lang="en-US" dirty="0"/>
            <a:t>.</a:t>
          </a:r>
        </a:p>
      </dgm:t>
    </dgm:pt>
    <dgm:pt modelId="{C6EF16A9-0CFB-4346-BABE-5A9305DC6D9A}" type="parTrans" cxnId="{3950126C-3043-4EE5-98B4-D6DBE828492D}">
      <dgm:prSet/>
      <dgm:spPr/>
      <dgm:t>
        <a:bodyPr/>
        <a:lstStyle/>
        <a:p>
          <a:endParaRPr lang="en-US"/>
        </a:p>
      </dgm:t>
    </dgm:pt>
    <dgm:pt modelId="{C313797E-032F-4155-9DA2-5CCB97E22C19}" type="sibTrans" cxnId="{3950126C-3043-4EE5-98B4-D6DBE828492D}">
      <dgm:prSet/>
      <dgm:spPr/>
      <dgm:t>
        <a:bodyPr/>
        <a:lstStyle/>
        <a:p>
          <a:endParaRPr lang="en-US"/>
        </a:p>
      </dgm:t>
    </dgm:pt>
    <dgm:pt modelId="{5990776E-8EE2-47A3-A11B-0737153F782F}">
      <dgm:prSet/>
      <dgm:spPr>
        <a:solidFill>
          <a:schemeClr val="tx1">
            <a:lumMod val="50000"/>
          </a:schemeClr>
        </a:solidFill>
      </dgm:spPr>
      <dgm:t>
        <a:bodyPr/>
        <a:lstStyle/>
        <a:p>
          <a:r>
            <a:rPr lang="en-US" dirty="0"/>
            <a:t>Phishing is quickly becoming the </a:t>
          </a:r>
          <a:r>
            <a:rPr lang="en-US" b="1" dirty="0"/>
            <a:t>single most common form of cyberattack </a:t>
          </a:r>
          <a:r>
            <a:rPr lang="en-US" dirty="0"/>
            <a:t>because...</a:t>
          </a:r>
        </a:p>
      </dgm:t>
    </dgm:pt>
    <dgm:pt modelId="{166C537F-DB73-424A-877B-E559634432F4}" type="parTrans" cxnId="{EBD6B62C-85DF-4194-A6CA-2E956CEB108B}">
      <dgm:prSet/>
      <dgm:spPr/>
      <dgm:t>
        <a:bodyPr/>
        <a:lstStyle/>
        <a:p>
          <a:endParaRPr lang="en-US"/>
        </a:p>
      </dgm:t>
    </dgm:pt>
    <dgm:pt modelId="{BD3AAB09-E97F-4C29-BEB2-6109D9519BC2}" type="sibTrans" cxnId="{EBD6B62C-85DF-4194-A6CA-2E956CEB108B}">
      <dgm:prSet/>
      <dgm:spPr/>
      <dgm:t>
        <a:bodyPr/>
        <a:lstStyle/>
        <a:p>
          <a:endParaRPr lang="en-US"/>
        </a:p>
      </dgm:t>
    </dgm:pt>
    <dgm:pt modelId="{44D5D24A-15B8-47E1-A64E-A75EC4CB77AB}">
      <dgm:prSet/>
      <dgm:spPr>
        <a:solidFill>
          <a:schemeClr val="tx1">
            <a:lumMod val="50000"/>
          </a:schemeClr>
        </a:solidFill>
      </dgm:spPr>
      <dgm:t>
        <a:bodyPr/>
        <a:lstStyle/>
        <a:p>
          <a:r>
            <a:rPr lang="en-US" dirty="0"/>
            <a:t>It requires very little effort or pre-planning</a:t>
          </a:r>
        </a:p>
      </dgm:t>
    </dgm:pt>
    <dgm:pt modelId="{CEF59AEC-1A97-4304-B4CA-3E69DD444A8F}" type="parTrans" cxnId="{A84A8A48-ACC8-4E76-B34B-FCF3C0CABED5}">
      <dgm:prSet/>
      <dgm:spPr/>
      <dgm:t>
        <a:bodyPr/>
        <a:lstStyle/>
        <a:p>
          <a:endParaRPr lang="en-US"/>
        </a:p>
      </dgm:t>
    </dgm:pt>
    <dgm:pt modelId="{7D647E3B-6E4E-44EC-BEFB-0FD32C2333E6}" type="sibTrans" cxnId="{A84A8A48-ACC8-4E76-B34B-FCF3C0CABED5}">
      <dgm:prSet/>
      <dgm:spPr/>
      <dgm:t>
        <a:bodyPr/>
        <a:lstStyle/>
        <a:p>
          <a:endParaRPr lang="en-US"/>
        </a:p>
      </dgm:t>
    </dgm:pt>
    <dgm:pt modelId="{BFFD61AC-9B56-475E-AF15-BA81B4595A69}">
      <dgm:prSet/>
      <dgm:spPr>
        <a:solidFill>
          <a:schemeClr val="tx1">
            <a:lumMod val="50000"/>
          </a:schemeClr>
        </a:solidFill>
      </dgm:spPr>
      <dgm:t>
        <a:bodyPr/>
        <a:lstStyle/>
        <a:p>
          <a:r>
            <a:rPr lang="en-US" dirty="0"/>
            <a:t>It allows attacks on a large number of victims at once</a:t>
          </a:r>
        </a:p>
      </dgm:t>
    </dgm:pt>
    <dgm:pt modelId="{68425D0D-AA6A-4BA4-953D-4849BD5C506F}" type="parTrans" cxnId="{6503D3AD-3D41-42A7-8596-2C37EDADF58C}">
      <dgm:prSet/>
      <dgm:spPr/>
      <dgm:t>
        <a:bodyPr/>
        <a:lstStyle/>
        <a:p>
          <a:endParaRPr lang="en-US"/>
        </a:p>
      </dgm:t>
    </dgm:pt>
    <dgm:pt modelId="{28A5FBB6-3300-4CE5-9C2C-7DF2539F6DBB}" type="sibTrans" cxnId="{6503D3AD-3D41-42A7-8596-2C37EDADF58C}">
      <dgm:prSet/>
      <dgm:spPr/>
      <dgm:t>
        <a:bodyPr/>
        <a:lstStyle/>
        <a:p>
          <a:endParaRPr lang="en-US"/>
        </a:p>
      </dgm:t>
    </dgm:pt>
    <dgm:pt modelId="{477B6713-18EF-4706-B5A5-EA930152A97F}">
      <dgm:prSet/>
      <dgm:spPr>
        <a:solidFill>
          <a:schemeClr val="tx1">
            <a:lumMod val="50000"/>
          </a:schemeClr>
        </a:solidFill>
      </dgm:spPr>
      <dgm:t>
        <a:bodyPr/>
        <a:lstStyle/>
        <a:p>
          <a:r>
            <a:rPr lang="en-US" dirty="0"/>
            <a:t>It specifically targets the weakest link of any security system: its people.</a:t>
          </a:r>
        </a:p>
      </dgm:t>
    </dgm:pt>
    <dgm:pt modelId="{B1D31069-893B-465F-ADAB-A884308BE0A6}" type="parTrans" cxnId="{2392BBF1-82FE-4B43-8644-D136A964E081}">
      <dgm:prSet/>
      <dgm:spPr/>
      <dgm:t>
        <a:bodyPr/>
        <a:lstStyle/>
        <a:p>
          <a:endParaRPr lang="en-US"/>
        </a:p>
      </dgm:t>
    </dgm:pt>
    <dgm:pt modelId="{2DBEE746-F84F-4E32-821F-67972643A572}" type="sibTrans" cxnId="{2392BBF1-82FE-4B43-8644-D136A964E081}">
      <dgm:prSet/>
      <dgm:spPr/>
      <dgm:t>
        <a:bodyPr/>
        <a:lstStyle/>
        <a:p>
          <a:endParaRPr lang="en-US"/>
        </a:p>
      </dgm:t>
    </dgm:pt>
    <dgm:pt modelId="{F033B47A-3498-4FCB-8E9D-5914CAEA4604}" type="pres">
      <dgm:prSet presAssocID="{26B60D5F-AA48-4394-AF71-CAE43E3F0442}" presName="Name0" presStyleCnt="0">
        <dgm:presLayoutVars>
          <dgm:dir/>
          <dgm:resizeHandles val="exact"/>
        </dgm:presLayoutVars>
      </dgm:prSet>
      <dgm:spPr/>
    </dgm:pt>
    <dgm:pt modelId="{6DE0A94C-5EA9-4DFA-A7E1-19BB72767A24}" type="pres">
      <dgm:prSet presAssocID="{6B72BD77-1780-49E1-A623-7A6EA005799E}" presName="parAndChTx" presStyleLbl="node1" presStyleIdx="0" presStyleCnt="2">
        <dgm:presLayoutVars>
          <dgm:bulletEnabled val="1"/>
        </dgm:presLayoutVars>
      </dgm:prSet>
      <dgm:spPr/>
    </dgm:pt>
    <dgm:pt modelId="{AA2600B2-DC0E-4B63-8C95-5FD625B68AE9}" type="pres">
      <dgm:prSet presAssocID="{C313797E-032F-4155-9DA2-5CCB97E22C19}" presName="parAndChSpace" presStyleCnt="0"/>
      <dgm:spPr/>
    </dgm:pt>
    <dgm:pt modelId="{FE690794-6962-43F9-A20E-809FA3927D98}" type="pres">
      <dgm:prSet presAssocID="{5990776E-8EE2-47A3-A11B-0737153F782F}" presName="parAndChTx" presStyleLbl="node1" presStyleIdx="1" presStyleCnt="2">
        <dgm:presLayoutVars>
          <dgm:bulletEnabled val="1"/>
        </dgm:presLayoutVars>
      </dgm:prSet>
      <dgm:spPr/>
    </dgm:pt>
  </dgm:ptLst>
  <dgm:cxnLst>
    <dgm:cxn modelId="{EBD6B62C-85DF-4194-A6CA-2E956CEB108B}" srcId="{26B60D5F-AA48-4394-AF71-CAE43E3F0442}" destId="{5990776E-8EE2-47A3-A11B-0737153F782F}" srcOrd="1" destOrd="0" parTransId="{166C537F-DB73-424A-877B-E559634432F4}" sibTransId="{BD3AAB09-E97F-4C29-BEB2-6109D9519BC2}"/>
    <dgm:cxn modelId="{F9482264-0AE3-4020-917B-A1E9EBC16E38}" type="presOf" srcId="{477B6713-18EF-4706-B5A5-EA930152A97F}" destId="{FE690794-6962-43F9-A20E-809FA3927D98}" srcOrd="0" destOrd="3" presId="urn:microsoft.com/office/officeart/2005/8/layout/hChevron3"/>
    <dgm:cxn modelId="{DDF76A64-8FF0-46F2-AA56-67B8CA6D0BFA}" type="presOf" srcId="{6B72BD77-1780-49E1-A623-7A6EA005799E}" destId="{6DE0A94C-5EA9-4DFA-A7E1-19BB72767A24}" srcOrd="0" destOrd="0" presId="urn:microsoft.com/office/officeart/2005/8/layout/hChevron3"/>
    <dgm:cxn modelId="{A84A8A48-ACC8-4E76-B34B-FCF3C0CABED5}" srcId="{5990776E-8EE2-47A3-A11B-0737153F782F}" destId="{44D5D24A-15B8-47E1-A64E-A75EC4CB77AB}" srcOrd="0" destOrd="0" parTransId="{CEF59AEC-1A97-4304-B4CA-3E69DD444A8F}" sibTransId="{7D647E3B-6E4E-44EC-BEFB-0FD32C2333E6}"/>
    <dgm:cxn modelId="{3950126C-3043-4EE5-98B4-D6DBE828492D}" srcId="{26B60D5F-AA48-4394-AF71-CAE43E3F0442}" destId="{6B72BD77-1780-49E1-A623-7A6EA005799E}" srcOrd="0" destOrd="0" parTransId="{C6EF16A9-0CFB-4346-BABE-5A9305DC6D9A}" sibTransId="{C313797E-032F-4155-9DA2-5CCB97E22C19}"/>
    <dgm:cxn modelId="{CF4BD052-C3C2-4E63-906C-23C82ED4E3C2}" type="presOf" srcId="{44D5D24A-15B8-47E1-A64E-A75EC4CB77AB}" destId="{FE690794-6962-43F9-A20E-809FA3927D98}" srcOrd="0" destOrd="1" presId="urn:microsoft.com/office/officeart/2005/8/layout/hChevron3"/>
    <dgm:cxn modelId="{6503D3AD-3D41-42A7-8596-2C37EDADF58C}" srcId="{5990776E-8EE2-47A3-A11B-0737153F782F}" destId="{BFFD61AC-9B56-475E-AF15-BA81B4595A69}" srcOrd="1" destOrd="0" parTransId="{68425D0D-AA6A-4BA4-953D-4849BD5C506F}" sibTransId="{28A5FBB6-3300-4CE5-9C2C-7DF2539F6DBB}"/>
    <dgm:cxn modelId="{6E97C3CC-285D-44EA-AA61-BE0E832F9A80}" type="presOf" srcId="{26B60D5F-AA48-4394-AF71-CAE43E3F0442}" destId="{F033B47A-3498-4FCB-8E9D-5914CAEA4604}" srcOrd="0" destOrd="0" presId="urn:microsoft.com/office/officeart/2005/8/layout/hChevron3"/>
    <dgm:cxn modelId="{EE447CE6-9E0C-4527-A06D-CB85E1333B5F}" type="presOf" srcId="{5990776E-8EE2-47A3-A11B-0737153F782F}" destId="{FE690794-6962-43F9-A20E-809FA3927D98}" srcOrd="0" destOrd="0" presId="urn:microsoft.com/office/officeart/2005/8/layout/hChevron3"/>
    <dgm:cxn modelId="{2392BBF1-82FE-4B43-8644-D136A964E081}" srcId="{5990776E-8EE2-47A3-A11B-0737153F782F}" destId="{477B6713-18EF-4706-B5A5-EA930152A97F}" srcOrd="2" destOrd="0" parTransId="{B1D31069-893B-465F-ADAB-A884308BE0A6}" sibTransId="{2DBEE746-F84F-4E32-821F-67972643A572}"/>
    <dgm:cxn modelId="{221DA4FE-B653-43F8-BAE3-E0243DD1BABF}" type="presOf" srcId="{BFFD61AC-9B56-475E-AF15-BA81B4595A69}" destId="{FE690794-6962-43F9-A20E-809FA3927D98}" srcOrd="0" destOrd="2" presId="urn:microsoft.com/office/officeart/2005/8/layout/hChevron3"/>
    <dgm:cxn modelId="{5ACC148E-3434-435C-894F-ADB75061AAED}" type="presParOf" srcId="{F033B47A-3498-4FCB-8E9D-5914CAEA4604}" destId="{6DE0A94C-5EA9-4DFA-A7E1-19BB72767A24}" srcOrd="0" destOrd="0" presId="urn:microsoft.com/office/officeart/2005/8/layout/hChevron3"/>
    <dgm:cxn modelId="{413C89F2-694A-41F2-BC5A-340C79E9DB00}" type="presParOf" srcId="{F033B47A-3498-4FCB-8E9D-5914CAEA4604}" destId="{AA2600B2-DC0E-4B63-8C95-5FD625B68AE9}" srcOrd="1" destOrd="0" presId="urn:microsoft.com/office/officeart/2005/8/layout/hChevron3"/>
    <dgm:cxn modelId="{2E17D700-8908-405C-B94C-762C4AB99510}" type="presParOf" srcId="{F033B47A-3498-4FCB-8E9D-5914CAEA4604}" destId="{FE690794-6962-43F9-A20E-809FA3927D98}"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BA6D6C-F68D-4846-8C0D-05AFDD824F4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8CFCF43-C78F-4C5C-B851-EB5567483519}">
      <dgm:prSet/>
      <dgm:spPr>
        <a:solidFill>
          <a:schemeClr val="accent1">
            <a:lumMod val="75000"/>
          </a:schemeClr>
        </a:solidFill>
      </dgm:spPr>
      <dgm:t>
        <a:bodyPr/>
        <a:lstStyle/>
        <a:p>
          <a:r>
            <a:rPr lang="en-US" dirty="0"/>
            <a:t>Phishing can take a number of forms, most commonly as </a:t>
          </a:r>
          <a:r>
            <a:rPr lang="en-US" b="1" dirty="0"/>
            <a:t>emails or texts</a:t>
          </a:r>
          <a:r>
            <a:rPr lang="en-US" dirty="0"/>
            <a:t>. Often, they will include the following types of content:</a:t>
          </a:r>
        </a:p>
      </dgm:t>
    </dgm:pt>
    <dgm:pt modelId="{A1F5EDB1-0B72-4549-9885-177C1783332F}" type="parTrans" cxnId="{78254AC2-104D-4377-A735-EA061EAE88E5}">
      <dgm:prSet/>
      <dgm:spPr/>
      <dgm:t>
        <a:bodyPr/>
        <a:lstStyle/>
        <a:p>
          <a:endParaRPr lang="en-US"/>
        </a:p>
      </dgm:t>
    </dgm:pt>
    <dgm:pt modelId="{C8540E0A-DC7B-4107-9477-8D4642645CB1}" type="sibTrans" cxnId="{78254AC2-104D-4377-A735-EA061EAE88E5}">
      <dgm:prSet/>
      <dgm:spPr/>
      <dgm:t>
        <a:bodyPr/>
        <a:lstStyle/>
        <a:p>
          <a:endParaRPr lang="en-US"/>
        </a:p>
      </dgm:t>
    </dgm:pt>
    <dgm:pt modelId="{6E5BD5DC-CD3A-4715-93E5-2546B1622BEB}">
      <dgm:prSet/>
      <dgm:spPr>
        <a:solidFill>
          <a:schemeClr val="tx1">
            <a:lumMod val="50000"/>
          </a:schemeClr>
        </a:solidFill>
      </dgm:spPr>
      <dgm:t>
        <a:bodyPr/>
        <a:lstStyle/>
        <a:p>
          <a:r>
            <a:rPr lang="en-US" dirty="0"/>
            <a:t>The idea here is to</a:t>
          </a:r>
          <a:r>
            <a:rPr lang="en-US" b="1" dirty="0"/>
            <a:t> trick you into clicking a link</a:t>
          </a:r>
          <a:r>
            <a:rPr lang="en-US" dirty="0"/>
            <a:t> within the email, where you'll be asked for your login info or your credit card number. </a:t>
          </a:r>
          <a:r>
            <a:rPr lang="en-US" b="1" dirty="0"/>
            <a:t>DO NOT CLICK THE LINK.</a:t>
          </a:r>
          <a:endParaRPr lang="en-US" dirty="0"/>
        </a:p>
      </dgm:t>
    </dgm:pt>
    <dgm:pt modelId="{4EF6D338-DBC6-4D44-8496-8C4E2A6C6A7A}" type="parTrans" cxnId="{08765A37-A18C-4289-8E87-A8D77080AFC9}">
      <dgm:prSet/>
      <dgm:spPr/>
      <dgm:t>
        <a:bodyPr/>
        <a:lstStyle/>
        <a:p>
          <a:endParaRPr lang="en-US"/>
        </a:p>
      </dgm:t>
    </dgm:pt>
    <dgm:pt modelId="{3EF01BD2-745A-4A0D-B46E-26528BAAC6CE}" type="sibTrans" cxnId="{08765A37-A18C-4289-8E87-A8D77080AFC9}">
      <dgm:prSet/>
      <dgm:spPr/>
      <dgm:t>
        <a:bodyPr/>
        <a:lstStyle/>
        <a:p>
          <a:endParaRPr lang="en-US"/>
        </a:p>
      </dgm:t>
    </dgm:pt>
    <dgm:pt modelId="{73869673-1E3E-4C05-86CE-D4B6A9384E20}">
      <dgm:prSet phldr="0"/>
      <dgm:spPr/>
      <dgm:t>
        <a:bodyPr/>
        <a:lstStyle/>
        <a:p>
          <a:r>
            <a:rPr lang="en-US" dirty="0"/>
            <a:t>"You are owed a refund"</a:t>
          </a:r>
        </a:p>
      </dgm:t>
    </dgm:pt>
    <dgm:pt modelId="{19F1F312-18BE-4F77-8C93-CEBE31C746FE}" type="parTrans" cxnId="{64859D95-A9D7-478C-B328-B1702533FF4E}">
      <dgm:prSet/>
      <dgm:spPr/>
      <dgm:t>
        <a:bodyPr/>
        <a:lstStyle/>
        <a:p>
          <a:endParaRPr lang="en-IN"/>
        </a:p>
      </dgm:t>
    </dgm:pt>
    <dgm:pt modelId="{173F591B-0801-408E-8409-FC5208B37998}" type="sibTrans" cxnId="{64859D95-A9D7-478C-B328-B1702533FF4E}">
      <dgm:prSet/>
      <dgm:spPr/>
      <dgm:t>
        <a:bodyPr/>
        <a:lstStyle/>
        <a:p>
          <a:endParaRPr lang="en-IN"/>
        </a:p>
      </dgm:t>
    </dgm:pt>
    <dgm:pt modelId="{A292D0A2-93F8-42DE-9113-AC07A709B397}">
      <dgm:prSet phldr="0"/>
      <dgm:spPr/>
      <dgm:t>
        <a:bodyPr/>
        <a:lstStyle/>
        <a:p>
          <a:pPr rtl="0"/>
          <a:r>
            <a:rPr lang="en-US" dirty="0"/>
            <a:t>"Your account is locked"</a:t>
          </a:r>
        </a:p>
      </dgm:t>
    </dgm:pt>
    <dgm:pt modelId="{6E353E71-9F5E-433F-9799-471C24E483ED}" type="parTrans" cxnId="{14B44E91-FD82-4D54-B031-2CC5363772D9}">
      <dgm:prSet/>
      <dgm:spPr/>
      <dgm:t>
        <a:bodyPr/>
        <a:lstStyle/>
        <a:p>
          <a:endParaRPr lang="en-IN"/>
        </a:p>
      </dgm:t>
    </dgm:pt>
    <dgm:pt modelId="{A957266C-2BBE-422E-B2F6-3D2CD56FF1B0}" type="sibTrans" cxnId="{14B44E91-FD82-4D54-B031-2CC5363772D9}">
      <dgm:prSet/>
      <dgm:spPr/>
      <dgm:t>
        <a:bodyPr/>
        <a:lstStyle/>
        <a:p>
          <a:endParaRPr lang="en-IN"/>
        </a:p>
      </dgm:t>
    </dgm:pt>
    <dgm:pt modelId="{7807482A-7E22-42B4-8F9B-FAA1F21142F8}">
      <dgm:prSet phldr="0"/>
      <dgm:spPr/>
      <dgm:t>
        <a:bodyPr/>
        <a:lstStyle/>
        <a:p>
          <a:r>
            <a:rPr lang="en-US" dirty="0"/>
            <a:t>"Unusual activity detected on your account"</a:t>
          </a:r>
        </a:p>
      </dgm:t>
    </dgm:pt>
    <dgm:pt modelId="{D5ABDAC3-4375-49A9-8FA1-7EDAC952EB5F}" type="parTrans" cxnId="{5B3743B9-34D0-4D5F-A05A-E6852085E6B3}">
      <dgm:prSet/>
      <dgm:spPr/>
      <dgm:t>
        <a:bodyPr/>
        <a:lstStyle/>
        <a:p>
          <a:endParaRPr lang="en-IN"/>
        </a:p>
      </dgm:t>
    </dgm:pt>
    <dgm:pt modelId="{D09CC37B-848E-443A-B7E6-B3169438CE34}" type="sibTrans" cxnId="{5B3743B9-34D0-4D5F-A05A-E6852085E6B3}">
      <dgm:prSet/>
      <dgm:spPr/>
      <dgm:t>
        <a:bodyPr/>
        <a:lstStyle/>
        <a:p>
          <a:endParaRPr lang="en-IN"/>
        </a:p>
      </dgm:t>
    </dgm:pt>
    <dgm:pt modelId="{B56A52D1-C6D1-413C-B8E4-683A61FA711A}">
      <dgm:prSet phldr="0"/>
      <dgm:spPr/>
      <dgm:t>
        <a:bodyPr/>
        <a:lstStyle/>
        <a:p>
          <a:r>
            <a:rPr lang="en-US" dirty="0"/>
            <a:t>"Your password must be reset"</a:t>
          </a:r>
        </a:p>
      </dgm:t>
    </dgm:pt>
    <dgm:pt modelId="{33156DB5-36D7-4ACE-ABA0-29CF63D7962F}" type="parTrans" cxnId="{59D09531-05BE-40D3-84DB-9E6B5DDBFA83}">
      <dgm:prSet/>
      <dgm:spPr/>
      <dgm:t>
        <a:bodyPr/>
        <a:lstStyle/>
        <a:p>
          <a:endParaRPr lang="en-IN"/>
        </a:p>
      </dgm:t>
    </dgm:pt>
    <dgm:pt modelId="{022FF146-E2B8-4000-B726-DDDCB3A5863A}" type="sibTrans" cxnId="{59D09531-05BE-40D3-84DB-9E6B5DDBFA83}">
      <dgm:prSet/>
      <dgm:spPr/>
      <dgm:t>
        <a:bodyPr/>
        <a:lstStyle/>
        <a:p>
          <a:endParaRPr lang="en-IN"/>
        </a:p>
      </dgm:t>
    </dgm:pt>
    <dgm:pt modelId="{5FF87333-8819-455F-88DA-301BA36202A0}">
      <dgm:prSet phldr="0"/>
      <dgm:spPr/>
      <dgm:t>
        <a:bodyPr/>
        <a:lstStyle/>
        <a:p>
          <a:r>
            <a:rPr lang="en-US" dirty="0"/>
            <a:t>"Your payment is pending"</a:t>
          </a:r>
        </a:p>
      </dgm:t>
    </dgm:pt>
    <dgm:pt modelId="{612F05EE-CD3A-4AAE-A9BB-61CDF904E4C4}" type="parTrans" cxnId="{EA3E864E-4ADC-49BA-B2C9-B2D6E2774657}">
      <dgm:prSet/>
      <dgm:spPr/>
      <dgm:t>
        <a:bodyPr/>
        <a:lstStyle/>
        <a:p>
          <a:endParaRPr lang="en-IN"/>
        </a:p>
      </dgm:t>
    </dgm:pt>
    <dgm:pt modelId="{122F4A8E-ED7F-4128-B04E-27E46FE8AB53}" type="sibTrans" cxnId="{EA3E864E-4ADC-49BA-B2C9-B2D6E2774657}">
      <dgm:prSet/>
      <dgm:spPr/>
      <dgm:t>
        <a:bodyPr/>
        <a:lstStyle/>
        <a:p>
          <a:endParaRPr lang="en-IN"/>
        </a:p>
      </dgm:t>
    </dgm:pt>
    <dgm:pt modelId="{8E5DA15C-4B1D-4B25-891D-DA2252D7EF3C}" type="pres">
      <dgm:prSet presAssocID="{D2BA6D6C-F68D-4846-8C0D-05AFDD824F41}" presName="linear" presStyleCnt="0">
        <dgm:presLayoutVars>
          <dgm:animLvl val="lvl"/>
          <dgm:resizeHandles val="exact"/>
        </dgm:presLayoutVars>
      </dgm:prSet>
      <dgm:spPr/>
    </dgm:pt>
    <dgm:pt modelId="{BBD47D6C-00B8-4BF9-99A9-CF6918239949}" type="pres">
      <dgm:prSet presAssocID="{48CFCF43-C78F-4C5C-B851-EB5567483519}" presName="parentText" presStyleLbl="node1" presStyleIdx="0" presStyleCnt="2">
        <dgm:presLayoutVars>
          <dgm:chMax val="0"/>
          <dgm:bulletEnabled val="1"/>
        </dgm:presLayoutVars>
      </dgm:prSet>
      <dgm:spPr/>
    </dgm:pt>
    <dgm:pt modelId="{87B49AEC-A6B5-47C1-BEF3-5365FAE7C261}" type="pres">
      <dgm:prSet presAssocID="{48CFCF43-C78F-4C5C-B851-EB5567483519}" presName="childText" presStyleLbl="revTx" presStyleIdx="0" presStyleCnt="1">
        <dgm:presLayoutVars>
          <dgm:bulletEnabled val="1"/>
        </dgm:presLayoutVars>
      </dgm:prSet>
      <dgm:spPr/>
    </dgm:pt>
    <dgm:pt modelId="{EFD3E0F3-80C2-4FE8-A02A-E7EF809FE234}" type="pres">
      <dgm:prSet presAssocID="{6E5BD5DC-CD3A-4715-93E5-2546B1622BEB}" presName="parentText" presStyleLbl="node1" presStyleIdx="1" presStyleCnt="2">
        <dgm:presLayoutVars>
          <dgm:chMax val="0"/>
          <dgm:bulletEnabled val="1"/>
        </dgm:presLayoutVars>
      </dgm:prSet>
      <dgm:spPr/>
    </dgm:pt>
  </dgm:ptLst>
  <dgm:cxnLst>
    <dgm:cxn modelId="{5F8E3B02-4AAB-4D66-9D31-5E8E839753E8}" type="presOf" srcId="{D2BA6D6C-F68D-4846-8C0D-05AFDD824F41}" destId="{8E5DA15C-4B1D-4B25-891D-DA2252D7EF3C}" srcOrd="0" destOrd="0" presId="urn:microsoft.com/office/officeart/2005/8/layout/vList2"/>
    <dgm:cxn modelId="{7D1A480C-45E3-4F92-A360-53EBCF081481}" type="presOf" srcId="{5FF87333-8819-455F-88DA-301BA36202A0}" destId="{87B49AEC-A6B5-47C1-BEF3-5365FAE7C261}" srcOrd="0" destOrd="3" presId="urn:microsoft.com/office/officeart/2005/8/layout/vList2"/>
    <dgm:cxn modelId="{D406142A-A1E2-4C6C-9851-24CFC009CC4E}" type="presOf" srcId="{A292D0A2-93F8-42DE-9113-AC07A709B397}" destId="{87B49AEC-A6B5-47C1-BEF3-5365FAE7C261}" srcOrd="0" destOrd="0" presId="urn:microsoft.com/office/officeart/2005/8/layout/vList2"/>
    <dgm:cxn modelId="{9AD4B72F-D8FB-428B-8AF5-B8BC9733FFEA}" type="presOf" srcId="{48CFCF43-C78F-4C5C-B851-EB5567483519}" destId="{BBD47D6C-00B8-4BF9-99A9-CF6918239949}" srcOrd="0" destOrd="0" presId="urn:microsoft.com/office/officeart/2005/8/layout/vList2"/>
    <dgm:cxn modelId="{59D09531-05BE-40D3-84DB-9E6B5DDBFA83}" srcId="{48CFCF43-C78F-4C5C-B851-EB5567483519}" destId="{B56A52D1-C6D1-413C-B8E4-683A61FA711A}" srcOrd="2" destOrd="0" parTransId="{33156DB5-36D7-4ACE-ABA0-29CF63D7962F}" sibTransId="{022FF146-E2B8-4000-B726-DDDCB3A5863A}"/>
    <dgm:cxn modelId="{08765A37-A18C-4289-8E87-A8D77080AFC9}" srcId="{D2BA6D6C-F68D-4846-8C0D-05AFDD824F41}" destId="{6E5BD5DC-CD3A-4715-93E5-2546B1622BEB}" srcOrd="1" destOrd="0" parTransId="{4EF6D338-DBC6-4D44-8496-8C4E2A6C6A7A}" sibTransId="{3EF01BD2-745A-4A0D-B46E-26528BAAC6CE}"/>
    <dgm:cxn modelId="{39B98F68-CB53-42B6-B950-1472A5537886}" type="presOf" srcId="{B56A52D1-C6D1-413C-B8E4-683A61FA711A}" destId="{87B49AEC-A6B5-47C1-BEF3-5365FAE7C261}" srcOrd="0" destOrd="2" presId="urn:microsoft.com/office/officeart/2005/8/layout/vList2"/>
    <dgm:cxn modelId="{EA3E864E-4ADC-49BA-B2C9-B2D6E2774657}" srcId="{48CFCF43-C78F-4C5C-B851-EB5567483519}" destId="{5FF87333-8819-455F-88DA-301BA36202A0}" srcOrd="3" destOrd="0" parTransId="{612F05EE-CD3A-4AAE-A9BB-61CDF904E4C4}" sibTransId="{122F4A8E-ED7F-4128-B04E-27E46FE8AB53}"/>
    <dgm:cxn modelId="{0856258D-8B17-40F2-8703-7FB54726A2BE}" type="presOf" srcId="{73869673-1E3E-4C05-86CE-D4B6A9384E20}" destId="{87B49AEC-A6B5-47C1-BEF3-5365FAE7C261}" srcOrd="0" destOrd="4" presId="urn:microsoft.com/office/officeart/2005/8/layout/vList2"/>
    <dgm:cxn modelId="{14B44E91-FD82-4D54-B031-2CC5363772D9}" srcId="{48CFCF43-C78F-4C5C-B851-EB5567483519}" destId="{A292D0A2-93F8-42DE-9113-AC07A709B397}" srcOrd="0" destOrd="0" parTransId="{6E353E71-9F5E-433F-9799-471C24E483ED}" sibTransId="{A957266C-2BBE-422E-B2F6-3D2CD56FF1B0}"/>
    <dgm:cxn modelId="{64859D95-A9D7-478C-B328-B1702533FF4E}" srcId="{48CFCF43-C78F-4C5C-B851-EB5567483519}" destId="{73869673-1E3E-4C05-86CE-D4B6A9384E20}" srcOrd="4" destOrd="0" parTransId="{19F1F312-18BE-4F77-8C93-CEBE31C746FE}" sibTransId="{173F591B-0801-408E-8409-FC5208B37998}"/>
    <dgm:cxn modelId="{5B3743B9-34D0-4D5F-A05A-E6852085E6B3}" srcId="{48CFCF43-C78F-4C5C-B851-EB5567483519}" destId="{7807482A-7E22-42B4-8F9B-FAA1F21142F8}" srcOrd="1" destOrd="0" parTransId="{D5ABDAC3-4375-49A9-8FA1-7EDAC952EB5F}" sibTransId="{D09CC37B-848E-443A-B7E6-B3169438CE34}"/>
    <dgm:cxn modelId="{8D5752C1-2652-450D-B4D2-190BB51F1741}" type="presOf" srcId="{6E5BD5DC-CD3A-4715-93E5-2546B1622BEB}" destId="{EFD3E0F3-80C2-4FE8-A02A-E7EF809FE234}" srcOrd="0" destOrd="0" presId="urn:microsoft.com/office/officeart/2005/8/layout/vList2"/>
    <dgm:cxn modelId="{78254AC2-104D-4377-A735-EA061EAE88E5}" srcId="{D2BA6D6C-F68D-4846-8C0D-05AFDD824F41}" destId="{48CFCF43-C78F-4C5C-B851-EB5567483519}" srcOrd="0" destOrd="0" parTransId="{A1F5EDB1-0B72-4549-9885-177C1783332F}" sibTransId="{C8540E0A-DC7B-4107-9477-8D4642645CB1}"/>
    <dgm:cxn modelId="{1EF8C9EB-EAF7-4DE8-909E-38DB6A50A6EC}" type="presOf" srcId="{7807482A-7E22-42B4-8F9B-FAA1F21142F8}" destId="{87B49AEC-A6B5-47C1-BEF3-5365FAE7C261}" srcOrd="0" destOrd="1" presId="urn:microsoft.com/office/officeart/2005/8/layout/vList2"/>
    <dgm:cxn modelId="{F52C8DE4-D72A-4E65-8C2A-0727F94D38E9}" type="presParOf" srcId="{8E5DA15C-4B1D-4B25-891D-DA2252D7EF3C}" destId="{BBD47D6C-00B8-4BF9-99A9-CF6918239949}" srcOrd="0" destOrd="0" presId="urn:microsoft.com/office/officeart/2005/8/layout/vList2"/>
    <dgm:cxn modelId="{9A430042-B611-4243-B34C-735B0466DF69}" type="presParOf" srcId="{8E5DA15C-4B1D-4B25-891D-DA2252D7EF3C}" destId="{87B49AEC-A6B5-47C1-BEF3-5365FAE7C261}" srcOrd="1" destOrd="0" presId="urn:microsoft.com/office/officeart/2005/8/layout/vList2"/>
    <dgm:cxn modelId="{74DEBA33-0EBB-430D-9C99-B580CE508627}" type="presParOf" srcId="{8E5DA15C-4B1D-4B25-891D-DA2252D7EF3C}" destId="{EFD3E0F3-80C2-4FE8-A02A-E7EF809FE23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2B4ED7-A472-4FE6-A2FB-4B0D4A23173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BB11EC-98A8-456E-A63C-E6BC704535B7}">
      <dgm:prSet/>
      <dgm:spPr/>
      <dgm:t>
        <a:bodyPr/>
        <a:lstStyle/>
        <a:p>
          <a:pPr>
            <a:lnSpc>
              <a:spcPct val="100000"/>
            </a:lnSpc>
          </a:pPr>
          <a:r>
            <a:rPr lang="en-US" dirty="0"/>
            <a:t>'PHI' is 'Protected Health Information', and any emails containing PHI must be encrypted, by law. </a:t>
          </a:r>
        </a:p>
      </dgm:t>
    </dgm:pt>
    <dgm:pt modelId="{4D3361FF-0E7B-48AC-8E81-6DF0B95A4196}" type="parTrans" cxnId="{76031E50-5E1A-43B7-8537-A87A2E2D2F60}">
      <dgm:prSet/>
      <dgm:spPr/>
      <dgm:t>
        <a:bodyPr/>
        <a:lstStyle/>
        <a:p>
          <a:endParaRPr lang="en-US"/>
        </a:p>
      </dgm:t>
    </dgm:pt>
    <dgm:pt modelId="{9C855391-0A0F-4ED6-BDEB-73F8866A9293}" type="sibTrans" cxnId="{76031E50-5E1A-43B7-8537-A87A2E2D2F60}">
      <dgm:prSet/>
      <dgm:spPr/>
      <dgm:t>
        <a:bodyPr/>
        <a:lstStyle/>
        <a:p>
          <a:endParaRPr lang="en-US"/>
        </a:p>
      </dgm:t>
    </dgm:pt>
    <dgm:pt modelId="{B6819C53-5EED-443C-AD22-4E056B2EE589}">
      <dgm:prSet/>
      <dgm:spPr/>
      <dgm:t>
        <a:bodyPr/>
        <a:lstStyle/>
        <a:p>
          <a:pPr rtl="0">
            <a:lnSpc>
              <a:spcPct val="100000"/>
            </a:lnSpc>
          </a:pPr>
          <a:r>
            <a:rPr lang="en-US" b="1" dirty="0">
              <a:latin typeface="Calibri Light"/>
              <a:cs typeface="Calibri"/>
            </a:rPr>
            <a:t>Encryption ensures that our data assets remain safe even if they are intercepted.</a:t>
          </a:r>
        </a:p>
      </dgm:t>
    </dgm:pt>
    <dgm:pt modelId="{6A1E27F3-D5DF-405E-A91D-AEE20B4C5C4B}" type="parTrans" cxnId="{A04804E5-E1E5-4980-B023-D2372F7CAE2F}">
      <dgm:prSet/>
      <dgm:spPr/>
      <dgm:t>
        <a:bodyPr/>
        <a:lstStyle/>
        <a:p>
          <a:endParaRPr lang="en-US"/>
        </a:p>
      </dgm:t>
    </dgm:pt>
    <dgm:pt modelId="{2446E2A4-7D42-477F-92B8-4514532ED271}" type="sibTrans" cxnId="{A04804E5-E1E5-4980-B023-D2372F7CAE2F}">
      <dgm:prSet/>
      <dgm:spPr/>
      <dgm:t>
        <a:bodyPr/>
        <a:lstStyle/>
        <a:p>
          <a:endParaRPr lang="en-US"/>
        </a:p>
      </dgm:t>
    </dgm:pt>
    <dgm:pt modelId="{D306ECF3-95D6-4C83-A613-A4D3DEB9F64B}">
      <dgm:prSet/>
      <dgm:spPr/>
      <dgm:t>
        <a:bodyPr/>
        <a:lstStyle/>
        <a:p>
          <a:pPr>
            <a:lnSpc>
              <a:spcPct val="100000"/>
            </a:lnSpc>
          </a:pPr>
          <a:r>
            <a:rPr lang="en-US" dirty="0"/>
            <a:t>At Alberta, any email sent from your @albertaps.com email address will automatically be encrypted whether it contains PHI or not.</a:t>
          </a:r>
        </a:p>
      </dgm:t>
    </dgm:pt>
    <dgm:pt modelId="{7C30B498-79D8-48D2-BE3D-15115D6FE3BA}" type="parTrans" cxnId="{42F6534C-A078-4B18-8695-BB9E2CA1719D}">
      <dgm:prSet/>
      <dgm:spPr/>
      <dgm:t>
        <a:bodyPr/>
        <a:lstStyle/>
        <a:p>
          <a:endParaRPr lang="en-US"/>
        </a:p>
      </dgm:t>
    </dgm:pt>
    <dgm:pt modelId="{50669586-CA67-4A9B-9C9D-F240211FA881}" type="sibTrans" cxnId="{42F6534C-A078-4B18-8695-BB9E2CA1719D}">
      <dgm:prSet/>
      <dgm:spPr/>
      <dgm:t>
        <a:bodyPr/>
        <a:lstStyle/>
        <a:p>
          <a:endParaRPr lang="en-US"/>
        </a:p>
      </dgm:t>
    </dgm:pt>
    <dgm:pt modelId="{046EE726-4550-4D26-9224-CAD93027AF73}" type="pres">
      <dgm:prSet presAssocID="{FE2B4ED7-A472-4FE6-A2FB-4B0D4A23173F}" presName="root" presStyleCnt="0">
        <dgm:presLayoutVars>
          <dgm:dir/>
          <dgm:resizeHandles val="exact"/>
        </dgm:presLayoutVars>
      </dgm:prSet>
      <dgm:spPr/>
    </dgm:pt>
    <dgm:pt modelId="{A88515D2-264C-43AE-A46F-1740B1F2EEE5}" type="pres">
      <dgm:prSet presAssocID="{12BB11EC-98A8-456E-A63C-E6BC704535B7}" presName="compNode" presStyleCnt="0"/>
      <dgm:spPr/>
    </dgm:pt>
    <dgm:pt modelId="{EE57D16B-D652-4162-B377-2A61E74B5118}" type="pres">
      <dgm:prSet presAssocID="{12BB11EC-98A8-456E-A63C-E6BC704535B7}" presName="bgRect" presStyleLbl="bgShp" presStyleIdx="0" presStyleCnt="3" custLinFactNeighborX="-14"/>
      <dgm:spPr>
        <a:solidFill>
          <a:schemeClr val="accent1">
            <a:lumMod val="75000"/>
          </a:schemeClr>
        </a:solidFill>
      </dgm:spPr>
    </dgm:pt>
    <dgm:pt modelId="{2DF07706-5E17-4E83-BD76-BF70D500C85A}" type="pres">
      <dgm:prSet presAssocID="{12BB11EC-98A8-456E-A63C-E6BC704535B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2D99B5A5-C56F-4227-A502-FC8361A81B89}" type="pres">
      <dgm:prSet presAssocID="{12BB11EC-98A8-456E-A63C-E6BC704535B7}" presName="spaceRect" presStyleCnt="0"/>
      <dgm:spPr/>
    </dgm:pt>
    <dgm:pt modelId="{15345071-63BF-4112-B67D-E76B23679966}" type="pres">
      <dgm:prSet presAssocID="{12BB11EC-98A8-456E-A63C-E6BC704535B7}" presName="parTx" presStyleLbl="revTx" presStyleIdx="0" presStyleCnt="3">
        <dgm:presLayoutVars>
          <dgm:chMax val="0"/>
          <dgm:chPref val="0"/>
        </dgm:presLayoutVars>
      </dgm:prSet>
      <dgm:spPr/>
    </dgm:pt>
    <dgm:pt modelId="{185AFD6F-7B3F-4996-8CC0-8290E1BD6D44}" type="pres">
      <dgm:prSet presAssocID="{9C855391-0A0F-4ED6-BDEB-73F8866A9293}" presName="sibTrans" presStyleCnt="0"/>
      <dgm:spPr/>
    </dgm:pt>
    <dgm:pt modelId="{291A7533-1900-43FE-90BA-DC131727BA23}" type="pres">
      <dgm:prSet presAssocID="{B6819C53-5EED-443C-AD22-4E056B2EE589}" presName="compNode" presStyleCnt="0"/>
      <dgm:spPr/>
    </dgm:pt>
    <dgm:pt modelId="{2E2D8854-9769-4803-9AAD-6240A08C621D}" type="pres">
      <dgm:prSet presAssocID="{B6819C53-5EED-443C-AD22-4E056B2EE589}" presName="bgRect" presStyleLbl="bgShp" presStyleIdx="1" presStyleCnt="3"/>
      <dgm:spPr>
        <a:solidFill>
          <a:schemeClr val="tx1">
            <a:lumMod val="50000"/>
          </a:schemeClr>
        </a:solidFill>
      </dgm:spPr>
    </dgm:pt>
    <dgm:pt modelId="{7EA45BD4-25EC-4DDC-9159-78E128D280FA}" type="pres">
      <dgm:prSet presAssocID="{B6819C53-5EED-443C-AD22-4E056B2EE58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96241505-03E1-4600-9F9F-A402E8AF445F}" type="pres">
      <dgm:prSet presAssocID="{B6819C53-5EED-443C-AD22-4E056B2EE589}" presName="spaceRect" presStyleCnt="0"/>
      <dgm:spPr/>
    </dgm:pt>
    <dgm:pt modelId="{84EC514A-9AA3-480D-961C-DE3C283B66A6}" type="pres">
      <dgm:prSet presAssocID="{B6819C53-5EED-443C-AD22-4E056B2EE589}" presName="parTx" presStyleLbl="revTx" presStyleIdx="1" presStyleCnt="3">
        <dgm:presLayoutVars>
          <dgm:chMax val="0"/>
          <dgm:chPref val="0"/>
        </dgm:presLayoutVars>
      </dgm:prSet>
      <dgm:spPr/>
    </dgm:pt>
    <dgm:pt modelId="{F1C9C2D0-F02A-46E0-8DBC-1E45B56EA65E}" type="pres">
      <dgm:prSet presAssocID="{2446E2A4-7D42-477F-92B8-4514532ED271}" presName="sibTrans" presStyleCnt="0"/>
      <dgm:spPr/>
    </dgm:pt>
    <dgm:pt modelId="{BC78191B-7D8F-41EF-9E8C-C8761BEFD597}" type="pres">
      <dgm:prSet presAssocID="{D306ECF3-95D6-4C83-A613-A4D3DEB9F64B}" presName="compNode" presStyleCnt="0"/>
      <dgm:spPr/>
    </dgm:pt>
    <dgm:pt modelId="{67450ED5-3197-426D-93B7-D768026FF54C}" type="pres">
      <dgm:prSet presAssocID="{D306ECF3-95D6-4C83-A613-A4D3DEB9F64B}" presName="bgRect" presStyleLbl="bgShp" presStyleIdx="2" presStyleCnt="3" custLinFactNeighborX="1958"/>
      <dgm:spPr>
        <a:solidFill>
          <a:srgbClr val="0070C0"/>
        </a:solidFill>
      </dgm:spPr>
    </dgm:pt>
    <dgm:pt modelId="{3A4C10D5-4515-444D-9926-DBBAD86460EF}" type="pres">
      <dgm:prSet presAssocID="{D306ECF3-95D6-4C83-A613-A4D3DEB9F6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559FF1A1-E8C4-4E3B-868E-BAFEC82E261E}" type="pres">
      <dgm:prSet presAssocID="{D306ECF3-95D6-4C83-A613-A4D3DEB9F64B}" presName="spaceRect" presStyleCnt="0"/>
      <dgm:spPr/>
    </dgm:pt>
    <dgm:pt modelId="{C5903A8A-91B6-442E-BAAC-DAE7C6A7E57D}" type="pres">
      <dgm:prSet presAssocID="{D306ECF3-95D6-4C83-A613-A4D3DEB9F64B}" presName="parTx" presStyleLbl="revTx" presStyleIdx="2" presStyleCnt="3">
        <dgm:presLayoutVars>
          <dgm:chMax val="0"/>
          <dgm:chPref val="0"/>
        </dgm:presLayoutVars>
      </dgm:prSet>
      <dgm:spPr/>
    </dgm:pt>
  </dgm:ptLst>
  <dgm:cxnLst>
    <dgm:cxn modelId="{8B179E01-EA09-4D7E-AE1A-1CAA30B7987B}" type="presOf" srcId="{12BB11EC-98A8-456E-A63C-E6BC704535B7}" destId="{15345071-63BF-4112-B67D-E76B23679966}" srcOrd="0" destOrd="0" presId="urn:microsoft.com/office/officeart/2018/2/layout/IconVerticalSolidList"/>
    <dgm:cxn modelId="{42F6534C-A078-4B18-8695-BB9E2CA1719D}" srcId="{FE2B4ED7-A472-4FE6-A2FB-4B0D4A23173F}" destId="{D306ECF3-95D6-4C83-A613-A4D3DEB9F64B}" srcOrd="2" destOrd="0" parTransId="{7C30B498-79D8-48D2-BE3D-15115D6FE3BA}" sibTransId="{50669586-CA67-4A9B-9C9D-F240211FA881}"/>
    <dgm:cxn modelId="{7E945C4E-3217-4146-838F-E90394D8924F}" type="presOf" srcId="{FE2B4ED7-A472-4FE6-A2FB-4B0D4A23173F}" destId="{046EE726-4550-4D26-9224-CAD93027AF73}" srcOrd="0" destOrd="0" presId="urn:microsoft.com/office/officeart/2018/2/layout/IconVerticalSolidList"/>
    <dgm:cxn modelId="{76031E50-5E1A-43B7-8537-A87A2E2D2F60}" srcId="{FE2B4ED7-A472-4FE6-A2FB-4B0D4A23173F}" destId="{12BB11EC-98A8-456E-A63C-E6BC704535B7}" srcOrd="0" destOrd="0" parTransId="{4D3361FF-0E7B-48AC-8E81-6DF0B95A4196}" sibTransId="{9C855391-0A0F-4ED6-BDEB-73F8866A9293}"/>
    <dgm:cxn modelId="{5927AA84-AB72-43CF-B4FF-A3052B99B866}" type="presOf" srcId="{B6819C53-5EED-443C-AD22-4E056B2EE589}" destId="{84EC514A-9AA3-480D-961C-DE3C283B66A6}" srcOrd="0" destOrd="0" presId="urn:microsoft.com/office/officeart/2018/2/layout/IconVerticalSolidList"/>
    <dgm:cxn modelId="{6EF6A09C-5A91-44D8-AACB-190F7837C1D8}" type="presOf" srcId="{D306ECF3-95D6-4C83-A613-A4D3DEB9F64B}" destId="{C5903A8A-91B6-442E-BAAC-DAE7C6A7E57D}" srcOrd="0" destOrd="0" presId="urn:microsoft.com/office/officeart/2018/2/layout/IconVerticalSolidList"/>
    <dgm:cxn modelId="{A04804E5-E1E5-4980-B023-D2372F7CAE2F}" srcId="{FE2B4ED7-A472-4FE6-A2FB-4B0D4A23173F}" destId="{B6819C53-5EED-443C-AD22-4E056B2EE589}" srcOrd="1" destOrd="0" parTransId="{6A1E27F3-D5DF-405E-A91D-AEE20B4C5C4B}" sibTransId="{2446E2A4-7D42-477F-92B8-4514532ED271}"/>
    <dgm:cxn modelId="{F147A6DE-9005-451E-AAF8-58BF753BFA3A}" type="presParOf" srcId="{046EE726-4550-4D26-9224-CAD93027AF73}" destId="{A88515D2-264C-43AE-A46F-1740B1F2EEE5}" srcOrd="0" destOrd="0" presId="urn:microsoft.com/office/officeart/2018/2/layout/IconVerticalSolidList"/>
    <dgm:cxn modelId="{2506650B-2936-4DF0-8AC9-A6285961AB18}" type="presParOf" srcId="{A88515D2-264C-43AE-A46F-1740B1F2EEE5}" destId="{EE57D16B-D652-4162-B377-2A61E74B5118}" srcOrd="0" destOrd="0" presId="urn:microsoft.com/office/officeart/2018/2/layout/IconVerticalSolidList"/>
    <dgm:cxn modelId="{408AB7BD-674D-4203-BD75-80C14A22C65B}" type="presParOf" srcId="{A88515D2-264C-43AE-A46F-1740B1F2EEE5}" destId="{2DF07706-5E17-4E83-BD76-BF70D500C85A}" srcOrd="1" destOrd="0" presId="urn:microsoft.com/office/officeart/2018/2/layout/IconVerticalSolidList"/>
    <dgm:cxn modelId="{B49D1944-BD26-4DE8-BF79-8ED407E9A8CE}" type="presParOf" srcId="{A88515D2-264C-43AE-A46F-1740B1F2EEE5}" destId="{2D99B5A5-C56F-4227-A502-FC8361A81B89}" srcOrd="2" destOrd="0" presId="urn:microsoft.com/office/officeart/2018/2/layout/IconVerticalSolidList"/>
    <dgm:cxn modelId="{A6F19804-C4B1-4DCE-B6FA-ED2E7151B7BC}" type="presParOf" srcId="{A88515D2-264C-43AE-A46F-1740B1F2EEE5}" destId="{15345071-63BF-4112-B67D-E76B23679966}" srcOrd="3" destOrd="0" presId="urn:microsoft.com/office/officeart/2018/2/layout/IconVerticalSolidList"/>
    <dgm:cxn modelId="{9C97AB1A-359B-4547-8F1B-C01122209090}" type="presParOf" srcId="{046EE726-4550-4D26-9224-CAD93027AF73}" destId="{185AFD6F-7B3F-4996-8CC0-8290E1BD6D44}" srcOrd="1" destOrd="0" presId="urn:microsoft.com/office/officeart/2018/2/layout/IconVerticalSolidList"/>
    <dgm:cxn modelId="{E7C0CBFE-E41E-4585-9BE5-DA0850E415BD}" type="presParOf" srcId="{046EE726-4550-4D26-9224-CAD93027AF73}" destId="{291A7533-1900-43FE-90BA-DC131727BA23}" srcOrd="2" destOrd="0" presId="urn:microsoft.com/office/officeart/2018/2/layout/IconVerticalSolidList"/>
    <dgm:cxn modelId="{815FAFB1-31F9-4398-860A-E8248A82D2BA}" type="presParOf" srcId="{291A7533-1900-43FE-90BA-DC131727BA23}" destId="{2E2D8854-9769-4803-9AAD-6240A08C621D}" srcOrd="0" destOrd="0" presId="urn:microsoft.com/office/officeart/2018/2/layout/IconVerticalSolidList"/>
    <dgm:cxn modelId="{C564F3A0-2034-4D39-9A85-07212FADA91A}" type="presParOf" srcId="{291A7533-1900-43FE-90BA-DC131727BA23}" destId="{7EA45BD4-25EC-4DDC-9159-78E128D280FA}" srcOrd="1" destOrd="0" presId="urn:microsoft.com/office/officeart/2018/2/layout/IconVerticalSolidList"/>
    <dgm:cxn modelId="{E1D3D3C1-642C-4B22-8B7A-EDEF5B3249D9}" type="presParOf" srcId="{291A7533-1900-43FE-90BA-DC131727BA23}" destId="{96241505-03E1-4600-9F9F-A402E8AF445F}" srcOrd="2" destOrd="0" presId="urn:microsoft.com/office/officeart/2018/2/layout/IconVerticalSolidList"/>
    <dgm:cxn modelId="{79D6A82E-48D4-4C4B-847D-0F300E8648CE}" type="presParOf" srcId="{291A7533-1900-43FE-90BA-DC131727BA23}" destId="{84EC514A-9AA3-480D-961C-DE3C283B66A6}" srcOrd="3" destOrd="0" presId="urn:microsoft.com/office/officeart/2018/2/layout/IconVerticalSolidList"/>
    <dgm:cxn modelId="{B2CF53E3-1C41-4F96-A536-E4FB99613EE2}" type="presParOf" srcId="{046EE726-4550-4D26-9224-CAD93027AF73}" destId="{F1C9C2D0-F02A-46E0-8DBC-1E45B56EA65E}" srcOrd="3" destOrd="0" presId="urn:microsoft.com/office/officeart/2018/2/layout/IconVerticalSolidList"/>
    <dgm:cxn modelId="{6FFEA0BC-39A9-466C-BA3F-729F59D50B92}" type="presParOf" srcId="{046EE726-4550-4D26-9224-CAD93027AF73}" destId="{BC78191B-7D8F-41EF-9E8C-C8761BEFD597}" srcOrd="4" destOrd="0" presId="urn:microsoft.com/office/officeart/2018/2/layout/IconVerticalSolidList"/>
    <dgm:cxn modelId="{795A1A19-54A0-4A58-8FB0-8913FDE48D26}" type="presParOf" srcId="{BC78191B-7D8F-41EF-9E8C-C8761BEFD597}" destId="{67450ED5-3197-426D-93B7-D768026FF54C}" srcOrd="0" destOrd="0" presId="urn:microsoft.com/office/officeart/2018/2/layout/IconVerticalSolidList"/>
    <dgm:cxn modelId="{85FFFE13-EF83-449F-A362-43F4B034AC55}" type="presParOf" srcId="{BC78191B-7D8F-41EF-9E8C-C8761BEFD597}" destId="{3A4C10D5-4515-444D-9926-DBBAD86460EF}" srcOrd="1" destOrd="0" presId="urn:microsoft.com/office/officeart/2018/2/layout/IconVerticalSolidList"/>
    <dgm:cxn modelId="{24185B25-9017-4851-A3FC-742BFAD01BA2}" type="presParOf" srcId="{BC78191B-7D8F-41EF-9E8C-C8761BEFD597}" destId="{559FF1A1-E8C4-4E3B-868E-BAFEC82E261E}" srcOrd="2" destOrd="0" presId="urn:microsoft.com/office/officeart/2018/2/layout/IconVerticalSolidList"/>
    <dgm:cxn modelId="{5FF7FA16-F577-4C89-BDD8-F45AEDBF8B9C}" type="presParOf" srcId="{BC78191B-7D8F-41EF-9E8C-C8761BEFD597}" destId="{C5903A8A-91B6-442E-BAAC-DAE7C6A7E5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0A94C-5EA9-4DFA-A7E1-19BB72767A24}">
      <dsp:nvSpPr>
        <dsp:cNvPr id="0" name=""/>
        <dsp:cNvSpPr/>
      </dsp:nvSpPr>
      <dsp:spPr>
        <a:xfrm>
          <a:off x="7739" y="0"/>
          <a:ext cx="5494734" cy="3541712"/>
        </a:xfrm>
        <a:prstGeom prst="homePlate">
          <a:avLst>
            <a:gd name="adj" fmla="val 25000"/>
          </a:avLst>
        </a:prstGeom>
        <a:solidFill>
          <a:schemeClr val="accent1">
            <a:lumMod val="75000"/>
          </a:schemeClr>
        </a:solidFill>
        <a:ln w="22225" cap="flat"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842" tIns="68580" rIns="775368" bIns="6858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Calibri Light" panose="020F0302020204030204"/>
            </a:rPr>
            <a:t>Phishing</a:t>
          </a:r>
          <a:r>
            <a:rPr lang="en-US" sz="2700" kern="1200" dirty="0"/>
            <a:t> is </a:t>
          </a:r>
          <a:r>
            <a:rPr lang="en-US" sz="2700" b="1" kern="1200" dirty="0"/>
            <a:t>the practice of sending fake emails or texts</a:t>
          </a:r>
          <a:r>
            <a:rPr lang="en-US" sz="2700" kern="1200" dirty="0"/>
            <a:t>,</a:t>
          </a:r>
          <a:r>
            <a:rPr lang="en-US" sz="2700" b="1" kern="1200" dirty="0"/>
            <a:t> </a:t>
          </a:r>
          <a:r>
            <a:rPr lang="en-US" sz="2700" kern="1200" dirty="0"/>
            <a:t>purporting to be from an authority or reputable company</a:t>
          </a:r>
          <a:r>
            <a:rPr lang="en-US" sz="2700" b="1" kern="1200" dirty="0"/>
            <a:t>,</a:t>
          </a:r>
          <a:r>
            <a:rPr lang="en-US" sz="2700" kern="1200" dirty="0"/>
            <a:t> in order to obtain personal information, such as </a:t>
          </a:r>
          <a:r>
            <a:rPr lang="en-US" sz="2700" b="1" kern="1200" dirty="0"/>
            <a:t>passwords </a:t>
          </a:r>
          <a:r>
            <a:rPr lang="en-US" sz="2700" kern="1200" dirty="0"/>
            <a:t>and </a:t>
          </a:r>
          <a:r>
            <a:rPr lang="en-US" sz="2700" b="1" kern="1200" dirty="0"/>
            <a:t>credit card numbers</a:t>
          </a:r>
          <a:r>
            <a:rPr lang="en-US" sz="2700" kern="1200" dirty="0"/>
            <a:t>.</a:t>
          </a:r>
        </a:p>
      </dsp:txBody>
      <dsp:txXfrm>
        <a:off x="7739" y="0"/>
        <a:ext cx="5052020" cy="3541712"/>
      </dsp:txXfrm>
    </dsp:sp>
    <dsp:sp modelId="{FE690794-6962-43F9-A20E-809FA3927D98}">
      <dsp:nvSpPr>
        <dsp:cNvPr id="0" name=""/>
        <dsp:cNvSpPr/>
      </dsp:nvSpPr>
      <dsp:spPr>
        <a:xfrm>
          <a:off x="4403526" y="0"/>
          <a:ext cx="5494734" cy="3541712"/>
        </a:xfrm>
        <a:prstGeom prst="chevron">
          <a:avLst>
            <a:gd name="adj" fmla="val 25000"/>
          </a:avLst>
        </a:prstGeom>
        <a:solidFill>
          <a:schemeClr val="tx1">
            <a:lumMod val="5000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842" tIns="68580" rIns="193842" bIns="68580" numCol="1" spcCol="1270" anchor="t" anchorCtr="0">
          <a:noAutofit/>
        </a:bodyPr>
        <a:lstStyle/>
        <a:p>
          <a:pPr marL="0" lvl="0" indent="0" algn="l" defTabSz="1200150">
            <a:lnSpc>
              <a:spcPct val="90000"/>
            </a:lnSpc>
            <a:spcBef>
              <a:spcPct val="0"/>
            </a:spcBef>
            <a:spcAft>
              <a:spcPct val="35000"/>
            </a:spcAft>
            <a:buNone/>
          </a:pPr>
          <a:r>
            <a:rPr lang="en-US" sz="2700" kern="1200" dirty="0"/>
            <a:t>Phishing is quickly becoming the </a:t>
          </a:r>
          <a:r>
            <a:rPr lang="en-US" sz="2700" b="1" kern="1200" dirty="0"/>
            <a:t>single most common form of cyberattack </a:t>
          </a:r>
          <a:r>
            <a:rPr lang="en-US" sz="2700" kern="1200" dirty="0"/>
            <a:t>because...</a:t>
          </a:r>
        </a:p>
        <a:p>
          <a:pPr marL="228600" lvl="1" indent="-228600" algn="l" defTabSz="933450">
            <a:lnSpc>
              <a:spcPct val="90000"/>
            </a:lnSpc>
            <a:spcBef>
              <a:spcPct val="0"/>
            </a:spcBef>
            <a:spcAft>
              <a:spcPct val="15000"/>
            </a:spcAft>
            <a:buChar char="•"/>
          </a:pPr>
          <a:r>
            <a:rPr lang="en-US" sz="2100" kern="1200" dirty="0"/>
            <a:t>It requires very little effort or pre-planning</a:t>
          </a:r>
        </a:p>
        <a:p>
          <a:pPr marL="228600" lvl="1" indent="-228600" algn="l" defTabSz="933450">
            <a:lnSpc>
              <a:spcPct val="90000"/>
            </a:lnSpc>
            <a:spcBef>
              <a:spcPct val="0"/>
            </a:spcBef>
            <a:spcAft>
              <a:spcPct val="15000"/>
            </a:spcAft>
            <a:buChar char="•"/>
          </a:pPr>
          <a:r>
            <a:rPr lang="en-US" sz="2100" kern="1200" dirty="0"/>
            <a:t>It allows attacks on a large number of victims at once</a:t>
          </a:r>
        </a:p>
        <a:p>
          <a:pPr marL="228600" lvl="1" indent="-228600" algn="l" defTabSz="933450">
            <a:lnSpc>
              <a:spcPct val="90000"/>
            </a:lnSpc>
            <a:spcBef>
              <a:spcPct val="0"/>
            </a:spcBef>
            <a:spcAft>
              <a:spcPct val="15000"/>
            </a:spcAft>
            <a:buChar char="•"/>
          </a:pPr>
          <a:r>
            <a:rPr lang="en-US" sz="2100" kern="1200" dirty="0"/>
            <a:t>It specifically targets the weakest link of any security system: its people.</a:t>
          </a:r>
        </a:p>
      </dsp:txBody>
      <dsp:txXfrm>
        <a:off x="5288954" y="0"/>
        <a:ext cx="3723878" cy="3541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47D6C-00B8-4BF9-99A9-CF6918239949}">
      <dsp:nvSpPr>
        <dsp:cNvPr id="0" name=""/>
        <dsp:cNvSpPr/>
      </dsp:nvSpPr>
      <dsp:spPr>
        <a:xfrm>
          <a:off x="0" y="27527"/>
          <a:ext cx="6735443" cy="1869330"/>
        </a:xfrm>
        <a:prstGeom prst="roundRect">
          <a:avLst/>
        </a:prstGeom>
        <a:solidFill>
          <a:schemeClr val="accent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Phishing can take a number of forms, most commonly as </a:t>
          </a:r>
          <a:r>
            <a:rPr lang="en-US" sz="2900" b="1" kern="1200" dirty="0"/>
            <a:t>emails or texts</a:t>
          </a:r>
          <a:r>
            <a:rPr lang="en-US" sz="2900" kern="1200" dirty="0"/>
            <a:t>. Often, they will include the following types of content:</a:t>
          </a:r>
        </a:p>
      </dsp:txBody>
      <dsp:txXfrm>
        <a:off x="91253" y="118780"/>
        <a:ext cx="6552937" cy="1686824"/>
      </dsp:txXfrm>
    </dsp:sp>
    <dsp:sp modelId="{87B49AEC-A6B5-47C1-BEF3-5365FAE7C261}">
      <dsp:nvSpPr>
        <dsp:cNvPr id="0" name=""/>
        <dsp:cNvSpPr/>
      </dsp:nvSpPr>
      <dsp:spPr>
        <a:xfrm>
          <a:off x="0" y="1896858"/>
          <a:ext cx="6735443" cy="1770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36830" rIns="206248" bIns="3683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a:t>"Your account is locked"</a:t>
          </a:r>
        </a:p>
        <a:p>
          <a:pPr marL="228600" lvl="1" indent="-228600" algn="l" defTabSz="1022350">
            <a:lnSpc>
              <a:spcPct val="90000"/>
            </a:lnSpc>
            <a:spcBef>
              <a:spcPct val="0"/>
            </a:spcBef>
            <a:spcAft>
              <a:spcPct val="20000"/>
            </a:spcAft>
            <a:buChar char="•"/>
          </a:pPr>
          <a:r>
            <a:rPr lang="en-US" sz="2300" kern="1200" dirty="0"/>
            <a:t>"Unusual activity detected on your account"</a:t>
          </a:r>
        </a:p>
        <a:p>
          <a:pPr marL="228600" lvl="1" indent="-228600" algn="l" defTabSz="1022350">
            <a:lnSpc>
              <a:spcPct val="90000"/>
            </a:lnSpc>
            <a:spcBef>
              <a:spcPct val="0"/>
            </a:spcBef>
            <a:spcAft>
              <a:spcPct val="20000"/>
            </a:spcAft>
            <a:buChar char="•"/>
          </a:pPr>
          <a:r>
            <a:rPr lang="en-US" sz="2300" kern="1200" dirty="0"/>
            <a:t>"Your password must be reset"</a:t>
          </a:r>
        </a:p>
        <a:p>
          <a:pPr marL="228600" lvl="1" indent="-228600" algn="l" defTabSz="1022350">
            <a:lnSpc>
              <a:spcPct val="90000"/>
            </a:lnSpc>
            <a:spcBef>
              <a:spcPct val="0"/>
            </a:spcBef>
            <a:spcAft>
              <a:spcPct val="20000"/>
            </a:spcAft>
            <a:buChar char="•"/>
          </a:pPr>
          <a:r>
            <a:rPr lang="en-US" sz="2300" kern="1200" dirty="0"/>
            <a:t>"Your payment is pending"</a:t>
          </a:r>
        </a:p>
        <a:p>
          <a:pPr marL="228600" lvl="1" indent="-228600" algn="l" defTabSz="1022350">
            <a:lnSpc>
              <a:spcPct val="90000"/>
            </a:lnSpc>
            <a:spcBef>
              <a:spcPct val="0"/>
            </a:spcBef>
            <a:spcAft>
              <a:spcPct val="20000"/>
            </a:spcAft>
            <a:buChar char="•"/>
          </a:pPr>
          <a:r>
            <a:rPr lang="en-US" sz="2300" kern="1200" dirty="0"/>
            <a:t>"You are owed a refund"</a:t>
          </a:r>
        </a:p>
      </dsp:txBody>
      <dsp:txXfrm>
        <a:off x="0" y="1896858"/>
        <a:ext cx="6735443" cy="1770885"/>
      </dsp:txXfrm>
    </dsp:sp>
    <dsp:sp modelId="{EFD3E0F3-80C2-4FE8-A02A-E7EF809FE234}">
      <dsp:nvSpPr>
        <dsp:cNvPr id="0" name=""/>
        <dsp:cNvSpPr/>
      </dsp:nvSpPr>
      <dsp:spPr>
        <a:xfrm>
          <a:off x="0" y="3667743"/>
          <a:ext cx="6735443" cy="1869330"/>
        </a:xfrm>
        <a:prstGeom prst="roundRect">
          <a:avLst/>
        </a:prstGeom>
        <a:solidFill>
          <a:schemeClr val="tx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 idea here is to</a:t>
          </a:r>
          <a:r>
            <a:rPr lang="en-US" sz="2900" b="1" kern="1200" dirty="0"/>
            <a:t> trick you into clicking a link</a:t>
          </a:r>
          <a:r>
            <a:rPr lang="en-US" sz="2900" kern="1200" dirty="0"/>
            <a:t> within the email, where you'll be asked for your login info or your credit card number. </a:t>
          </a:r>
          <a:r>
            <a:rPr lang="en-US" sz="2900" b="1" kern="1200" dirty="0"/>
            <a:t>DO NOT CLICK THE LINK.</a:t>
          </a:r>
          <a:endParaRPr lang="en-US" sz="2900" kern="1200" dirty="0"/>
        </a:p>
      </dsp:txBody>
      <dsp:txXfrm>
        <a:off x="91253" y="3758996"/>
        <a:ext cx="6552937" cy="1686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7D16B-D652-4162-B377-2A61E74B5118}">
      <dsp:nvSpPr>
        <dsp:cNvPr id="0" name=""/>
        <dsp:cNvSpPr/>
      </dsp:nvSpPr>
      <dsp:spPr>
        <a:xfrm>
          <a:off x="0" y="533"/>
          <a:ext cx="10515600" cy="1249012"/>
        </a:xfrm>
        <a:prstGeom prst="roundRect">
          <a:avLst>
            <a:gd name="adj" fmla="val 1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2DF07706-5E17-4E83-BD76-BF70D500C85A}">
      <dsp:nvSpPr>
        <dsp:cNvPr id="0" name=""/>
        <dsp:cNvSpPr/>
      </dsp:nvSpPr>
      <dsp:spPr>
        <a:xfrm>
          <a:off x="377826" y="281561"/>
          <a:ext cx="686956" cy="686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345071-63BF-4112-B67D-E76B23679966}">
      <dsp:nvSpPr>
        <dsp:cNvPr id="0" name=""/>
        <dsp:cNvSpPr/>
      </dsp:nvSpPr>
      <dsp:spPr>
        <a:xfrm>
          <a:off x="1442609" y="533"/>
          <a:ext cx="9072990" cy="1249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87" tIns="132187" rIns="132187" bIns="132187" numCol="1" spcCol="1270" anchor="ctr" anchorCtr="0">
          <a:noAutofit/>
        </a:bodyPr>
        <a:lstStyle/>
        <a:p>
          <a:pPr marL="0" lvl="0" indent="0" algn="l" defTabSz="1111250">
            <a:lnSpc>
              <a:spcPct val="100000"/>
            </a:lnSpc>
            <a:spcBef>
              <a:spcPct val="0"/>
            </a:spcBef>
            <a:spcAft>
              <a:spcPct val="35000"/>
            </a:spcAft>
            <a:buNone/>
          </a:pPr>
          <a:r>
            <a:rPr lang="en-US" sz="2500" kern="1200" dirty="0"/>
            <a:t>'PHI' is 'Protected Health Information', and any emails containing PHI must be encrypted, by law. </a:t>
          </a:r>
        </a:p>
      </dsp:txBody>
      <dsp:txXfrm>
        <a:off x="1442609" y="533"/>
        <a:ext cx="9072990" cy="1249012"/>
      </dsp:txXfrm>
    </dsp:sp>
    <dsp:sp modelId="{2E2D8854-9769-4803-9AAD-6240A08C621D}">
      <dsp:nvSpPr>
        <dsp:cNvPr id="0" name=""/>
        <dsp:cNvSpPr/>
      </dsp:nvSpPr>
      <dsp:spPr>
        <a:xfrm>
          <a:off x="0" y="1561799"/>
          <a:ext cx="10515600" cy="1249012"/>
        </a:xfrm>
        <a:prstGeom prst="roundRect">
          <a:avLst>
            <a:gd name="adj" fmla="val 10000"/>
          </a:avLst>
        </a:prstGeom>
        <a:solidFill>
          <a:schemeClr val="tx1">
            <a:lumMod val="50000"/>
          </a:schemeClr>
        </a:solidFill>
        <a:ln>
          <a:noFill/>
        </a:ln>
        <a:effectLst/>
      </dsp:spPr>
      <dsp:style>
        <a:lnRef idx="0">
          <a:scrgbClr r="0" g="0" b="0"/>
        </a:lnRef>
        <a:fillRef idx="1">
          <a:scrgbClr r="0" g="0" b="0"/>
        </a:fillRef>
        <a:effectRef idx="0">
          <a:scrgbClr r="0" g="0" b="0"/>
        </a:effectRef>
        <a:fontRef idx="minor"/>
      </dsp:style>
    </dsp:sp>
    <dsp:sp modelId="{7EA45BD4-25EC-4DDC-9159-78E128D280FA}">
      <dsp:nvSpPr>
        <dsp:cNvPr id="0" name=""/>
        <dsp:cNvSpPr/>
      </dsp:nvSpPr>
      <dsp:spPr>
        <a:xfrm>
          <a:off x="377826" y="1842827"/>
          <a:ext cx="686956" cy="6869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EC514A-9AA3-480D-961C-DE3C283B66A6}">
      <dsp:nvSpPr>
        <dsp:cNvPr id="0" name=""/>
        <dsp:cNvSpPr/>
      </dsp:nvSpPr>
      <dsp:spPr>
        <a:xfrm>
          <a:off x="1442609" y="1561799"/>
          <a:ext cx="9072990" cy="1249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87" tIns="132187" rIns="132187" bIns="132187" numCol="1" spcCol="1270" anchor="ctr" anchorCtr="0">
          <a:noAutofit/>
        </a:bodyPr>
        <a:lstStyle/>
        <a:p>
          <a:pPr marL="0" lvl="0" indent="0" algn="l" defTabSz="1111250" rtl="0">
            <a:lnSpc>
              <a:spcPct val="100000"/>
            </a:lnSpc>
            <a:spcBef>
              <a:spcPct val="0"/>
            </a:spcBef>
            <a:spcAft>
              <a:spcPct val="35000"/>
            </a:spcAft>
            <a:buNone/>
          </a:pPr>
          <a:r>
            <a:rPr lang="en-US" sz="2500" b="1" kern="1200" dirty="0">
              <a:latin typeface="Calibri Light"/>
              <a:cs typeface="Calibri"/>
            </a:rPr>
            <a:t>Encryption ensures that our data assets remain safe even if they are intercepted.</a:t>
          </a:r>
        </a:p>
      </dsp:txBody>
      <dsp:txXfrm>
        <a:off x="1442609" y="1561799"/>
        <a:ext cx="9072990" cy="1249012"/>
      </dsp:txXfrm>
    </dsp:sp>
    <dsp:sp modelId="{67450ED5-3197-426D-93B7-D768026FF54C}">
      <dsp:nvSpPr>
        <dsp:cNvPr id="0" name=""/>
        <dsp:cNvSpPr/>
      </dsp:nvSpPr>
      <dsp:spPr>
        <a:xfrm>
          <a:off x="0" y="3123065"/>
          <a:ext cx="10515600" cy="1249012"/>
        </a:xfrm>
        <a:prstGeom prst="roundRect">
          <a:avLst>
            <a:gd name="adj" fmla="val 10000"/>
          </a:avLst>
        </a:prstGeom>
        <a:solidFill>
          <a:srgbClr val="0070C0"/>
        </a:solidFill>
        <a:ln>
          <a:noFill/>
        </a:ln>
        <a:effectLst/>
      </dsp:spPr>
      <dsp:style>
        <a:lnRef idx="0">
          <a:scrgbClr r="0" g="0" b="0"/>
        </a:lnRef>
        <a:fillRef idx="1">
          <a:scrgbClr r="0" g="0" b="0"/>
        </a:fillRef>
        <a:effectRef idx="0">
          <a:scrgbClr r="0" g="0" b="0"/>
        </a:effectRef>
        <a:fontRef idx="minor"/>
      </dsp:style>
    </dsp:sp>
    <dsp:sp modelId="{3A4C10D5-4515-444D-9926-DBBAD86460EF}">
      <dsp:nvSpPr>
        <dsp:cNvPr id="0" name=""/>
        <dsp:cNvSpPr/>
      </dsp:nvSpPr>
      <dsp:spPr>
        <a:xfrm>
          <a:off x="377826" y="3404093"/>
          <a:ext cx="686956" cy="6869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903A8A-91B6-442E-BAAC-DAE7C6A7E57D}">
      <dsp:nvSpPr>
        <dsp:cNvPr id="0" name=""/>
        <dsp:cNvSpPr/>
      </dsp:nvSpPr>
      <dsp:spPr>
        <a:xfrm>
          <a:off x="1442609" y="3123065"/>
          <a:ext cx="9072990" cy="1249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87" tIns="132187" rIns="132187" bIns="132187" numCol="1" spcCol="1270" anchor="ctr" anchorCtr="0">
          <a:noAutofit/>
        </a:bodyPr>
        <a:lstStyle/>
        <a:p>
          <a:pPr marL="0" lvl="0" indent="0" algn="l" defTabSz="1111250">
            <a:lnSpc>
              <a:spcPct val="100000"/>
            </a:lnSpc>
            <a:spcBef>
              <a:spcPct val="0"/>
            </a:spcBef>
            <a:spcAft>
              <a:spcPct val="35000"/>
            </a:spcAft>
            <a:buNone/>
          </a:pPr>
          <a:r>
            <a:rPr lang="en-US" sz="2500" kern="1200" dirty="0"/>
            <a:t>At Alberta, any email sent from your @albertaps.com email address will automatically be encrypted whether it contains PHI or not.</a:t>
          </a:r>
        </a:p>
      </dsp:txBody>
      <dsp:txXfrm>
        <a:off x="1442609" y="3123065"/>
        <a:ext cx="9072990" cy="124901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1T17:10:29.790"/>
    </inkml:context>
    <inkml:brush xml:id="br0">
      <inkml:brushProperty name="width" value="0.1" units="cm"/>
      <inkml:brushProperty name="height" value="0.1" units="cm"/>
      <inkml:brushProperty name="color" value="#E71224"/>
    </inkml:brush>
  </inkml:definitions>
  <inkml:trace contextRef="#ctx0" brushRef="#br0">36116 22225 16383 0 0,'2'0'0'0'0,"5"0"0"0"0,3 0 0 0 0,3 0 0 0 0,2 0 0 0 0,1 0 0 0 0,1 0 0 0 0,1 0 0 0 0,-1 2 0 0 0,0 2 0 0 0,0 0 0 0 0,0-1 0 0 0,0-1 0 0 0,-1-1 0 0 0,1 0 0 0 0,-1-1 0 0 0,1 0 0 0 0,-1 0 0 0 0,1 0 0 0 0,-1-1 0 0 0,1 1 0 0 0,-1 0 0 0 0,1 0 0 0 0,-1 0 0 0 0,1 0 0 0 0,-3-3 0 0 0,-2-1 0 0 0,1 1 0 0 0,1 0 0 0 0,-2-2 0 0 0,-1 0 0 0 0,-1-2 0 0 0,-1 0 0 0 0,0-1 0 0 0,-1 0 0 0 0,0-1 0 0 0,0 1 0 0 0,0-1 0 0 0,1 1 0 0 0,-2-1 0 0 0,2 1 0 0 0,-1 0 0 0 0,-2-3 0 0 0,0 1 0 0 0,1 0 0 0 0,0 1 0 0 0,0-1 0 0 0,-1-1 0 0 0,0 1 0 0 0,0 0 0 0 0,2 1 0 0 0,-1 0 0 0 0,-1-2 0 0 0,0 1 0 0 0,0-1 0 0 0,-1 0 0 0 0,1-3 0 0 0,0 0 0 0 0,-1-2 0 0 0,-2 0 0 0 0,2 2 0 0 0,-1 1 0 0 0,0 0 0 0 0,-1-1 0 0 0,2 2 0 0 0,0 1 0 0 0,-1-2 0 0 0,-1 0 0 0 0,1 1 0 0 0,1 0 0 0 0,-1 0 0 0 0,-1-2 0 0 0,-1 0 0 0 0,2 1 0 0 0,0 1 0 0 0,0-1 0 0 0,-1-1 0 0 0,-2 0 0 0 0,0-2 0 0 0,0 0 0 0 0,-1 0 0 0 0,3 2 0 0 0,0 1 0 0 0,1 0 0 0 0,-2-1 0 0 0,0-1 0 0 0,0 0 0 0 0,-2-1 0 0 0,3 3 0 0 0,1 0 0 0 0,-1 0 0 0 0,0-1 0 0 0,-1-1 0 0 0,-1 0 0 0 0,0-1 0 0 0,-1 0 0 0 0,3 2 0 0 0,0 1 0 0 0,1 0 0 0 0,-1-1 0 0 0,-2-1 0 0 0,1 0 0 0 0,-2-1 0 0 0,1 0 0 0 0,-1-1 0 0 0,-1 1 0 0 0,1-1 0 0 0,0 0 0 0 0,0 1 0 0 0,3-1 0 0 0,0 0 0 0 0,1 1 0 0 0,-1-1 0 0 0,-1 1 0 0 0,-1-1 0 0 0,0 1 0 0 0,-1-1 0 0 0,0 1 0 0 0,0-1 0 0 0,0 0 0 0 0,0 1 0 0 0,0-1 0 0 0,-1 1 0 0 0,1-1 0 0 0,0 1 0 0 0,0-1 0 0 0,0 1 0 0 0,0-1 0 0 0,0 1 0 0 0,0-1 0 0 0,0 1 0 0 0,0-1 0 0 0,0 0 0 0 0,0 1 0 0 0,0-1 0 0 0,0 1 0 0 0,0-1 0 0 0,0 1 0 0 0,0-1 0 0 0,0 1 0 0 0,0-1 0 0 0,0 1 0 0 0,0-1 0 0 0,0 1 0 0 0,0-1 0 0 0,0 1 0 0 0,0-1 0 0 0,0 0 0 0 0,-2 1 0 0 0,-2-1 0 0 0,0 1 0 0 0,1-1 0 0 0,1 1 0 0 0,1-1 0 0 0,0 1 0 0 0,1-1 0 0 0,0 1 0 0 0,0-1 0 0 0,-2 1 0 0 0,-2-1 0 0 0,1 0 0 0 0,0 1 0 0 0,1-1 0 0 0,1 1 0 0 0,0-1 0 0 0,1 1 0 0 0,-3 2 0 0 0,-1 1 0 0 0,1 0 0 0 0,0 0 0 0 0,1-2 0 0 0,-2 0 0 0 0,0-1 0 0 0,0 0 0 0 0,1-1 0 0 0,1 1 0 0 0,1-1 0 0 0,1 0 0 0 0,-1 1 0 0 0,1-1 0 0 0,1 0 0 0 0,-1 1 0 0 0,0-1 0 0 0,0 1 0 0 0,0-1 0 0 0,0 1 0 0 0,0-1 0 0 0,0 1 0 0 0,0-1 0 0 0,0 0 0 0 0,0 1 0 0 0,0-1 0 0 0,0 1 0 0 0,0-1 0 0 0,0 1 0 0 0,0-1 0 0 0,0 1 0 0 0,0-1 0 0 0,0 1 0 0 0,0-1 0 0 0,0 1 0 0 0,0-1 0 0 0,0 0 0 0 0,0 1 0 0 0,0-1 0 0 0,0 1 0 0 0,0-1 0 0 0,0 1 0 0 0,0-1 0 0 0,0 1 0 0 0,0-1 0 0 0,0 1 0 0 0,0-1 0 0 0,0 1 0 0 0,0-1 0 0 0,0 0 0 0 0,0 1 0 0 0,0-1 0 0 0,0 1 0 0 0,0-1 0 0 0,0 1 0 0 0,0-1 0 0 0,0 1 0 0 0,0-1 0 0 0,0 1 0 0 0,0-1 0 0 0,0 1 0 0 0,0-1 0 0 0,0 1 0 0 0,0-1 0 0 0,0 0 0 0 0,0 1 0 0 0,0-1 0 0 0,0 1 0 0 0,0-1 0 0 0,0 1 0 0 0,0-1 0 0 0,0 1 0 0 0,0-1 0 0 0,0 1 0 0 0,0-1 0 0 0,0 1 0 0 0,0-1 0 0 0,0 0 0 0 0,0 1 0 0 0,0-1 0 0 0,0 1 0 0 0,0-1 0 0 0,0 1 0 0 0,0-1 0 0 0,0 1 0 0 0,0-1 0 0 0,0 1 0 0 0,0-1 0 0 0,-3 3 0 0 0,0 2 0 0 0,-1-1 0 0 0,1-1 0 0 0,1-1 0 0 0,1 0 0 0 0,0-1 0 0 0,1 0 0 0 0,0 0 0 0 0,0-1 0 0 0,0 0 0 0 0,0 0 0 0 0,1 1 0 0 0,-1-1 0 0 0,0 1 0 0 0,0-1 0 0 0,0 0 0 0 0,0 1 0 0 0,0-1 0 0 0,0 1 0 0 0,0-1 0 0 0,0 1 0 0 0,0-1 0 0 0,0 1 0 0 0,0-1 0 0 0,0 1 0 0 0,0-1 0 0 0,0 1 0 0 0,0-1 0 0 0,0 1 0 0 0,0-1 0 0 0,0 0 0 0 0,0 1 0 0 0,0-1 0 0 0,0 1 0 0 0,0-1 0 0 0,0 1 0 0 0,0-1 0 0 0,0 1 0 0 0,0-1 0 0 0,0 1 0 0 0,0-1 0 0 0,0 1 0 0 0,3 2 0 0 0,0 1 0 0 0,1 0 0 0 0,-1-1 0 0 0,-1 0 0 0 0,2 1 0 0 0,0 1 0 0 0,0 0 0 0 0,-1-2 0 0 0,-1-1 0 0 0,-1 0 0 0 0,2 2 0 0 0,1 0 0 0 0,0 0 0 0 0,-2-1 0 0 0,0 0 0 0 0,2 1 0 0 0,0 1 0 0 0,0-1 0 0 0,-1-1 0 0 0,-1 0 0 0 0,2 1 0 0 0,0 1 0 0 0,0-1 0 0 0,1 2 0 0 0,1 0 0 0 0,-1-1 0 0 0,-2-1 0 0 0,2 1 0 0 0,0 1 0 0 0,2 1 0 0 0,0 0 0 0 0,1 2 0 0 0,-1-1 0 0 0,0-1 0 0 0,0 0 0 0 0,-1 0 0 0 0,2 1 0 0 0,-1 0 0 0 0,1 0 0 0 0,0 1 0 0 0,0 0 0 0 0,0-1 0 0 0,1 1 0 0 0,2 2 0 0 0,-2 0 0 0 0,2 0 0 0 0,1 1 0 0 0,1 2 0 0 0,2 1 0 0 0,-3-2 0 0 0,1 0 0 0 0,0 0 0 0 0,1 2 0 0 0,1 0 0 0 0,0 1 0 0 0,1 1 0 0 0,1 0 0 0 0,-1 0 0 0 0,1 0 0 0 0,0 0 0 0 0,-1 0 0 0 0,1 0 0 0 0,-3 3 0 0 0,-1 1 0 0 0,0-1 0 0 0,-2 3 0 0 0,-1 0 0 0 0,2-1 0 0 0,-2-2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1T17:10:29.791"/>
    </inkml:context>
    <inkml:brush xml:id="br0">
      <inkml:brushProperty name="width" value="0.1" units="cm"/>
      <inkml:brushProperty name="height" value="0.1" units="cm"/>
      <inkml:brushProperty name="color" value="#E71224"/>
    </inkml:brush>
  </inkml:definitions>
  <inkml:trace contextRef="#ctx0" brushRef="#br0">38107 17407 16383 0 0,'0'-3'0'0'0,"-3"-1"0"0"0,0-2 0 0 0,-4-1 0 0 0,1-1 0 0 0,-3 0 0 0 0,1-1 0 0 0,-1 1 0 0 0,1-1 0 0 0,-1-2 0 0 0,1-2 0 0 0,-1 2 0 0 0,1-1 0 0 0,-1 2 0 0 0,2 0 0 0 0,1-1 0 0 0,-1 1 0 0 0,1-1 0 0 0,-2 3 0 0 0,1-2 0 0 0,-1 2 0 0 0,0-1 0 0 0,2-1 0 0 0,0 0 0 0 0,-1 0 0 0 0,0 1 0 0 0,0-1 0 0 0,-2 2 0 0 0,2-1 0 0 0,1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1T17:10:29.792"/>
    </inkml:context>
    <inkml:brush xml:id="br0">
      <inkml:brushProperty name="width" value="0.1" units="cm"/>
      <inkml:brushProperty name="height" value="0.1" units="cm"/>
      <inkml:brushProperty name="color" value="#E71224"/>
    </inkml:brush>
  </inkml:definitions>
  <inkml:trace contextRef="#ctx0" brushRef="#br0">38157 17621 16383 0 0,'0'3'0'0'0,"-3"1"0"0"0,-1 2 0 0 0,1 4 0 0 0,-3-1 0 0 0,0 1 0 0 0,2 3 0 0 0,0 0 0 0 0,-1-1 0 0 0,0 1 0 0 0,1-1 0 0 0,-2-1 0 0 0,0 1 0 0 0,2 0 0 0 0,0 1 0 0 0,0-2 0 0 0,-1 1 0 0 0,1 1 0 0 0,-2-3 0 0 0,0 1 0 0 0,2 1 0 0 0,-2 1 0 0 0,0 2 0 0 0,-2 0 0 0 0,1 1 0 0 0,2-2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1T17:10:29.793"/>
    </inkml:context>
    <inkml:brush xml:id="br0">
      <inkml:brushProperty name="width" value="0.1" units="cm"/>
      <inkml:brushProperty name="height" value="0.1" units="cm"/>
      <inkml:brushProperty name="color" value="#E71224"/>
    </inkml:brush>
  </inkml:definitions>
  <inkml:trace contextRef="#ctx0" brushRef="#br0">29316 27708 16383 0 0,'4'0'0'0'0,"3"0"0"0"0,6 0 0 0 0,4 0 0 0 0,2 0 0 0 0,2 0 0 0 0,1 0 0 0 0,-1 0 0 0 0,1 0 0 0 0,0 0 0 0 0,-1 0 0 0 0,1 0 0 0 0,-1 0 0 0 0,0 0 0 0 0,0 0 0 0 0,0 0 0 0 0,0 0 0 0 0,-1 0 0 0 0,2 0 0 0 0,-2 0 0 0 0,2 0 0 0 0,-1 0 0 0 0,0 0 0 0 0,0 0 0 0 0,0 0 0 0 0,0 0 0 0 0,0 0 0 0 0,0 0 0 0 0,-1 0 0 0 0,2 0 0 0 0,-2 0 0 0 0,2 0 0 0 0,-2 0 0 0 0,2 0 0 0 0,-1 1 0 0 0,0 1 0 0 0,0 0 0 0 0,0 0 0 0 0,0-1 0 0 0,-1-1 0 0 0,2 1 0 0 0,-2-1 0 0 0,2 0 0 0 0,-2 0 0 0 0,2 0 0 0 0,-2 0 0 0 0,2 0 0 0 0,-2 0 0 0 0,2 0 0 0 0,-1 0 0 0 0,0 0 0 0 0,-4 1 0 0 0,0 1 0 0 0,-1 0 0 0 0,1-1 0 0 0,2 0 0 0 0,0 0 0 0 0,1 0 0 0 0,1-1 0 0 0,0 0 0 0 0,-1 0 0 0 0,2 0 0 0 0,0-1 0 0 0,-2 1 0 0 0,1 0 0 0 0,1 0 0 0 0,-2 0 0 0 0,-2 2 0 0 0,-1 0 0 0 0,-1-1 0 0 0,1 1 0 0 0,2-1 0 0 0,0-1 0 0 0,1 1 0 0 0,0-1 0 0 0,2 0 0 0 0,-2 0 0 0 0,2 0 0 0 0,-1 0 0 0 0,0 0 0 0 0,0 0 0 0 0,1 1 0 0 0,-2 1 0 0 0,2 0 0 0 0,-2 0 0 0 0,2-1 0 0 0,-2-1 0 0 0,2 1 0 0 0,-2-1 0 0 0,1 0 0 0 0,0 0 0 0 0,0 0 0 0 0,1-1 0 0 0,-2 1 0 0 0,2 0 0 0 0,-2 0 0 0 0,2 0 0 0 0,-2 0 0 0 0,2 0 0 0 0,-2 0 0 0 0,1 0 0 0 0,0 0 0 0 0,0 0 0 0 0,-3 2 0 0 0,-3 0 0 0 0,2 0 0 0 0,1-1 0 0 0,1 0 0 0 0,0 0 0 0 0,1-1 0 0 0,0 0 0 0 0,1 0 0 0 0,0 0 0 0 0,1 0 0 0 0,-1 0 0 0 0,0 0 0 0 0,0 0 0 0 0,0 0 0 0 0,0 0 0 0 0,1 0 0 0 0,-2 0 0 0 0,2 0 0 0 0,-2 0 0 0 0,2 0 0 0 0,-2 0 0 0 0,1 0 0 0 0,0 0 0 0 0,0 0 0 0 0,0 0 0 0 0,0 0 0 0 0,0 0 0 0 0,0 0 0 0 0,-1 0 0 0 0,2 0 0 0 0,0 0 0 0 0,-2 0 0 0 0,1 0 0 0 0,0 0 0 0 0,0 0 0 0 0,0 0 0 0 0,0 0 0 0 0,0 0 0 0 0,0 0 0 0 0,-1 0 0 0 0,2 0 0 0 0,-2 0 0 0 0,2 0 0 0 0,0 0 0 0 0,-2 0 0 0 0,1 0 0 0 0,0 0 0 0 0,0 0 0 0 0,0 0 0 0 0,0 0 0 0 0,0 0 0 0 0,0 0 0 0 0,-1 0 0 0 0,2 0 0 0 0,-2 0 0 0 0,2 0 0 0 0,-4-1 0 0 0,-3-1 0 0 0,1 0 0 0 0,2 0 0 0 0,1 1 0 0 0,0 0 0 0 0,-2 0 0 0 0,-2-1 0 0 0,1 0 0 0 0,2 0 0 0 0,1 1 0 0 0,0 1 0 0 0,2-1 0 0 0,0 0 0 0 0,0-1 0 0 0,0 0 0 0 0,1 1 0 0 0,-2 0 0 0 0,2 0 0 0 0,-5-1 0 0 0,0 0 0 0 0,-1 0 0 0 0,1 1 0 0 0,2 0 0 0 0,0 1 0 0 0,1-1 0 0 0,1 1 0 0 0,0 0 0 0 0,-1 0 0 0 0,-2-1 0 0 0,-1-1 0 0 0,-1 0 0 0 0,2 1 0 0 0,1 0 0 0 0,0 0 0 0 0,1 1 0 0 0,1-1 0 0 0,0 1 0 0 0,0 0 0 0 0,-4-1 0 0 0,0-1 0 0 0,-1 0 0 0 0,2 1 0 0 0,0 0 0 0 0,2 0 0 0 0,1 1 0 0 0,-1-2 0 0 0,0 0 0 0 0,2 1 0 0 0,-1-1 0 0 0,0 1 0 0 0,0 0 0 0 0,1 1 0 0 0,-2 0 0 0 0,2 0 0 0 0,-2 0 0 0 0,2 0 0 0 0,-2 0 0 0 0,-2-1 0 0 0,-2-1 0 0 0,1 0 0 0 0,0 1 0 0 0,1 0 0 0 0,1 0 0 0 0,2 1 0 0 0,-1 0 0 0 0,1 0 0 0 0,1 0 0 0 0,-2 0 0 0 0,2 0 0 0 0,0 0 0 0 0,-2 0 0 0 0,1 0 0 0 0,0 0 0 0 0,0 0 0 0 0,1 0 0 0 0,-2 0 0 0 0,2 0 0 0 0,-2 0 0 0 0,2 0 0 0 0,-2 0 0 0 0,2 0 0 0 0,-2 0 0 0 0,1 0 0 0 0,0 0 0 0 0,0 0 0 0 0,0 0 0 0 0,0 0 0 0 0,0 0 0 0 0,0 0 0 0 0,1 0 0 0 0,-2 0 0 0 0,2 0 0 0 0,-2 0 0 0 0,2 0 0 0 0,-2 0 0 0 0,1 0 0 0 0,-3-2 0 0 0,-3 0 0 0 0,2 0 0 0 0,1 1 0 0 0,-1 0 0 0 0,4 0 0 0 0,-1 1 0 0 0,0 0 0 0 0,1 0 0 0 0,0 0 0 0 0,1 0 0 0 0,-2 0 0 0 0,2 0 0 0 0,-1 0 0 0 0,0 0 0 0 0,0 0 0 0 0,0 0 0 0 0,0 0 0 0 0,-1 0 0 0 0,2 0 0 0 0,0 0 0 0 0,-2 0 0 0 0,1 0 0 0 0,0 0 0 0 0,0 0 0 0 0,0 0 0 0 0,0 0 0 0 0,0 0 0 0 0,0 0 0 0 0,-1 0 0 0 0,2 0 0 0 0,-2 0 0 0 0,2 0 0 0 0,-2 0 0 0 0,2 0 0 0 0,-1 0 0 0 0,0 0 0 0 0,0 0 0 0 0,0 0 0 0 0,-4-1 0 0 0,0-2 0 0 0,-1 2 0 0 0,1-1 0 0 0,2 1 0 0 0,0 1 0 0 0,1-1 0 0 0,1 1 0 0 0,0 0 0 0 0,0 0 0 0 0,0 0 0 0 0,1 0 0 0 0,-2 0 0 0 0,2 0 0 0 0,-1 0 0 0 0,-1 0 0 0 0,2 0 0 0 0,-2 0 0 0 0,2 0 0 0 0,-2 0 0 0 0,2 0 0 0 0,-2 0 0 0 0,2 0 0 0 0,-1 0 0 0 0,0 0 0 0 0,0 0 0 0 0,-1 0 0 0 0,2 0 0 0 0,-2 0 0 0 0,2 0 0 0 0,-2 0 0 0 0,2 0 0 0 0,-2 0 0 0 0,2 0 0 0 0,-2 0 0 0 0,2 0 0 0 0,-2 0 0 0 0,2 0 0 0 0,-1 0 0 0 0,-1 0 0 0 0,2 0 0 0 0,-2 0 0 0 0,2 0 0 0 0,-6-1 0 0 0,1-1 0 0 0,-4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1T17:10:29.794"/>
    </inkml:context>
    <inkml:brush xml:id="br0">
      <inkml:brushProperty name="width" value="0.1" units="cm"/>
      <inkml:brushProperty name="height" value="0.1" units="cm"/>
      <inkml:brushProperty name="color" value="#E71224"/>
    </inkml:brush>
  </inkml:definitions>
  <inkml:trace contextRef="#ctx0" brushRef="#br0">37852 27472 16383 0 0,'0'-3'0'0'0,"-3"-1"0"0"0,-1-2 0 0 0,1-4 0 0 0,-3 1 0 0 0,-3-2 0 0 0,1-1 0 0 0,-2 1 0 0 0,-2 0 0 0 0,-1-1 0 0 0,-2-2 0 0 0,2 0 0 0 0,0 1 0 0 0,3 1 0 0 0,0 1 0 0 0,1 1 0 0 0,0 2 0 0 0,1-1 0 0 0,0 1 0 0 0,0 0 0 0 0,0 0 0 0 0,0 0 0 0 0,0 0 0 0 0,0 0 0 0 0,-1 0 0 0 0,1-1 0 0 0,0 1 0 0 0,0 0 0 0 0,-1 0 0 0 0,1-1 0 0 0,0 1 0 0 0,-3 2 0 0 0,1 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1T17:10:29.795"/>
    </inkml:context>
    <inkml:brush xml:id="br0">
      <inkml:brushProperty name="width" value="0.1" units="cm"/>
      <inkml:brushProperty name="height" value="0.1" units="cm"/>
      <inkml:brushProperty name="color" value="#E71224"/>
    </inkml:brush>
  </inkml:definitions>
  <inkml:trace contextRef="#ctx0" brushRef="#br0">37863 27596 16383 0 0,'2'0'0'0'0,"2"3"0"0"0,3 1 0 0 0,-1 2 0 0 0,3 1 0 0 0,-2 1 0 0 0,0 3 0 0 0,-3 2 0 0 0,-4-2 0 0 0,-2 1 0 0 0,-1 1 0 0 0,-3-2 0 0 0,0 0 0 0 0,-2 2 0 0 0,-2-3 0 0 0,0 1 0 0 0,2 1 0 0 0,-1-2 0 0 0,2 1 0 0 0,-1 1 0 0 0,1 1 0 0 0,-2-1 0 0 0,2-1 0 0 0,-2-1 0 0 0,1 0 0 0 0,2 1 0 0 0,-1-1 0 0 0,1 0 0 0 0,-1-1 0 0 0,0 0 0 0 0,1 2 0 0 0,0-1 0 0 0,-1 0 0 0 0,3 2 0 0 0,-2-1 0 0 0,0-1 0 0 0,1 2 0 0 0,-1-1 0 0 0,1 0 0 0 0,-3-2 0 0 0,1 0 0 0 0,1-1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1T17:10:29.796"/>
    </inkml:context>
    <inkml:brush xml:id="br0">
      <inkml:brushProperty name="width" value="0.1" units="cm"/>
      <inkml:brushProperty name="height" value="0.1" units="cm"/>
      <inkml:brushProperty name="color" value="#E71224"/>
    </inkml:brush>
  </inkml:definitions>
  <inkml:trace contextRef="#ctx0" brushRef="#br0">36021 19685 16383 0 0,'-5'0'0'0'0,"-6"0"0"0"0,0 1 0 0 0,-3 1 0 0 0,-6-1 0 0 0,0 0 0 0 0,-4-1 0 0 0,-2 1 0 0 0,-1-1 0 0 0,5 1 0 0 0,1 1 0 0 0,1-1 0 0 0,-3 0 0 0 0,-1 0 0 0 0,1-1 0 0 0,-3 0 0 0 0,4 2 0 0 0,1-1 0 0 0,0 0 0 0 0,-1 0 0 0 0,0 0 0 0 0,-4-1 0 0 0,2 0 0 0 0,-3 0 0 0 0,5 1 0 0 0,3 1 0 0 0,-3-1 0 0 0,1 0 0 0 0,-3 0 0 0 0,0-1 0 0 0,-1 0 0 0 0,-2 0 0 0 0,1 0 0 0 0,-1 0 0 0 0,2 0 0 0 0,-2 0 0 0 0,0 0 0 0 0,1 0 0 0 0,-1 0 0 0 0,0 0 0 0 0,2 0 0 0 0,-3 0 0 0 0,3 0 0 0 0,-2 0 0 0 0,1 0 0 0 0,-1 0 0 0 0,2 0 0 0 0,-2 0 0 0 0,1 0 0 0 0,-1 0 0 0 0,2 0 0 0 0,-2 0 0 0 0,0 0 0 0 0,1 0 0 0 0,-1 0 0 0 0,2 0 0 0 0,-2 0 0 0 0,1 0 0 0 0,-1 0 0 0 0,2 0 0 0 0,-2 0 0 0 0,1 0 0 0 0,-1 0 0 0 0,2 0 0 0 0,-2 0 0 0 0,-1 0 0 0 0,3 0 0 0 0,-2 0 0 0 0,1 0 0 0 0,-1 0 0 0 0,2 0 0 0 0,-2 0 0 0 0,1 0 0 0 0,-1 0 0 0 0,2 0 0 0 0,-2 0 0 0 0,1 0 0 0 0,-1 0 0 0 0,2 0 0 0 0,-2 0 0 0 0,0 0 0 0 0,1 0 0 0 0,-1 0 0 0 0,2 0 0 0 0,-2 0 0 0 0,1 0 0 0 0,-1 0 0 0 0,2 0 0 0 0,-3 0 0 0 0,3 0 0 0 0,-2 0 0 0 0,1 0 0 0 0,-1 0 0 0 0,0 0 0 0 0,2 0 0 0 0,3-1 0 0 0,1 0 0 0 0,0-1 0 0 0,0 1 0 0 0,-2 1 0 0 0,-1-1 0 0 0,-2 1 0 0 0,1 0 0 0 0,-2 0 0 0 0,1 0 0 0 0,-1 0 0 0 0,0 0 0 0 0,2 0 0 0 0,-2 0 0 0 0,0 0 0 0 0,1 0 0 0 0,-1 0 0 0 0,2 0 0 0 0,-3 0 0 0 0,3 0 0 0 0,-2 0 0 0 0,1 0 0 0 0,-1 0 0 0 0,2 0 0 0 0,-2 0 0 0 0,1 0 0 0 0,-1 0 0 0 0,0 0 0 0 0,2 0 0 0 0,-2 0 0 0 0,6 0 0 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46CE7D5-CF57-46EF-B807-FDD0502418D4}" type="datetimeFigureOut">
              <a:rPr lang="en-US" smtClean="0"/>
              <a:t>6/14/2025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4732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8838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12169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49498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45062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404067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3026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956791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75537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262838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69017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780325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12528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6954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29099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57023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5892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87000"/>
          </a:blip>
          <a:srcRect/>
          <a:tile tx="0" ty="0" sx="100000" sy="100000" flip="none" algn="tl"/>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CE7D5-CF57-46EF-B807-FDD0502418D4}" type="datetimeFigureOut">
              <a:rPr lang="en-US" smtClean="0"/>
              <a:t>6/14/2025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54747417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1.png"/><Relationship Id="rId18" Type="http://schemas.openxmlformats.org/officeDocument/2006/relationships/customXml" Target="../ink/ink7.xml"/><Relationship Id="rId3" Type="http://schemas.openxmlformats.org/officeDocument/2006/relationships/image" Target="../media/image8.jpeg"/><Relationship Id="rId7" Type="http://schemas.openxmlformats.org/officeDocument/2006/relationships/customXml" Target="../ink/ink2.xml"/><Relationship Id="rId12" Type="http://schemas.openxmlformats.org/officeDocument/2006/relationships/customXml" Target="../ink/ink4.xml"/><Relationship Id="rId17" Type="http://schemas.openxmlformats.org/officeDocument/2006/relationships/image" Target="../media/image13.png"/><Relationship Id="rId2" Type="http://schemas.openxmlformats.org/officeDocument/2006/relationships/image" Target="../media/image7.png"/><Relationship Id="rId16"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0.png"/><Relationship Id="rId5" Type="http://schemas.openxmlformats.org/officeDocument/2006/relationships/customXml" Target="../ink/ink1.xml"/><Relationship Id="rId15" Type="http://schemas.openxmlformats.org/officeDocument/2006/relationships/image" Target="../media/image12.png"/><Relationship Id="rId10" Type="http://schemas.openxmlformats.org/officeDocument/2006/relationships/image" Target="../media/image90.png"/><Relationship Id="rId19"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customXml" Target="../ink/ink3.xml"/><Relationship Id="rId14" Type="http://schemas.openxmlformats.org/officeDocument/2006/relationships/customXml" Target="../ink/ink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0179" y="2920729"/>
            <a:ext cx="5455477" cy="3053089"/>
          </a:xfrm>
        </p:spPr>
        <p:txBody>
          <a:bodyPr anchor="b">
            <a:normAutofit fontScale="90000"/>
          </a:bodyPr>
          <a:lstStyle/>
          <a:p>
            <a:r>
              <a:rPr lang="en-US" dirty="0">
                <a:cs typeface="Calibri Light"/>
              </a:rPr>
              <a:t>What is </a:t>
            </a:r>
            <a:r>
              <a:rPr lang="en-US" sz="8800" b="1" dirty="0">
                <a:cs typeface="Calibri Light"/>
              </a:rPr>
              <a:t>'Phishing'?</a:t>
            </a:r>
          </a:p>
        </p:txBody>
      </p:sp>
      <p:pic>
        <p:nvPicPr>
          <p:cNvPr id="26" name="Graphic 6" descr="Programmer">
            <a:extLst>
              <a:ext uri="{FF2B5EF4-FFF2-40B4-BE49-F238E27FC236}">
                <a16:creationId xmlns:a16="http://schemas.microsoft.com/office/drawing/2014/main" id="{133DE2EC-3268-C38A-9E6E-4F77F5F60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378" y="720993"/>
            <a:ext cx="4047843" cy="4047843"/>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5CD0-558C-7B78-125C-AA551E5C50BD}"/>
              </a:ext>
            </a:extLst>
          </p:cNvPr>
          <p:cNvSpPr>
            <a:spLocks noGrp="1"/>
          </p:cNvSpPr>
          <p:nvPr>
            <p:ph type="title"/>
          </p:nvPr>
        </p:nvSpPr>
        <p:spPr>
          <a:xfrm>
            <a:off x="841248" y="256032"/>
            <a:ext cx="10506456" cy="1014984"/>
          </a:xfrm>
        </p:spPr>
        <p:txBody>
          <a:bodyPr anchor="b">
            <a:normAutofit/>
          </a:bodyPr>
          <a:lstStyle/>
          <a:p>
            <a:r>
              <a:rPr lang="en-US" b="1" dirty="0">
                <a:cs typeface="Calibri Light"/>
              </a:rPr>
              <a:t>PHI and Encrypted Email</a:t>
            </a:r>
            <a:endParaRPr lang="en-US" b="1">
              <a:cs typeface="Calibri Light"/>
            </a:endParaRPr>
          </a:p>
        </p:txBody>
      </p:sp>
      <p:graphicFrame>
        <p:nvGraphicFramePr>
          <p:cNvPr id="25" name="Content Placeholder 2">
            <a:extLst>
              <a:ext uri="{FF2B5EF4-FFF2-40B4-BE49-F238E27FC236}">
                <a16:creationId xmlns:a16="http://schemas.microsoft.com/office/drawing/2014/main" id="{490F7943-35D4-BCBE-83FC-2ECA4FD74A87}"/>
              </a:ext>
            </a:extLst>
          </p:cNvPr>
          <p:cNvGraphicFramePr>
            <a:graphicFrameLocks noGrp="1"/>
          </p:cNvGraphicFramePr>
          <p:nvPr>
            <p:ph idx="1"/>
            <p:extLst>
              <p:ext uri="{D42A27DB-BD31-4B8C-83A1-F6EECF244321}">
                <p14:modId xmlns:p14="http://schemas.microsoft.com/office/powerpoint/2010/main" val="379185252"/>
              </p:ext>
            </p:extLst>
          </p:nvPr>
        </p:nvGraphicFramePr>
        <p:xfrm>
          <a:off x="838200" y="1911178"/>
          <a:ext cx="10515600" cy="4372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2193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D7EB40-493B-9FC8-B8C8-1F9D93B20475}"/>
              </a:ext>
            </a:extLst>
          </p:cNvPr>
          <p:cNvSpPr txBox="1"/>
          <p:nvPr/>
        </p:nvSpPr>
        <p:spPr>
          <a:xfrm>
            <a:off x="2869659" y="2091448"/>
            <a:ext cx="7461115" cy="1569660"/>
          </a:xfrm>
          <a:prstGeom prst="rect">
            <a:avLst/>
          </a:prstGeom>
          <a:noFill/>
        </p:spPr>
        <p:txBody>
          <a:bodyPr wrap="square" rtlCol="0">
            <a:spAutoFit/>
          </a:bodyPr>
          <a:lstStyle/>
          <a:p>
            <a:r>
              <a:rPr lang="en-IN" sz="9600" dirty="0"/>
              <a:t>Thank You</a:t>
            </a:r>
          </a:p>
        </p:txBody>
      </p:sp>
      <p:sp>
        <p:nvSpPr>
          <p:cNvPr id="3" name="TextBox 2">
            <a:extLst>
              <a:ext uri="{FF2B5EF4-FFF2-40B4-BE49-F238E27FC236}">
                <a16:creationId xmlns:a16="http://schemas.microsoft.com/office/drawing/2014/main" id="{8C5BEFAF-0EBD-6FB0-1C6C-104AC3A7943C}"/>
              </a:ext>
            </a:extLst>
          </p:cNvPr>
          <p:cNvSpPr txBox="1"/>
          <p:nvPr/>
        </p:nvSpPr>
        <p:spPr>
          <a:xfrm>
            <a:off x="5155660" y="5622587"/>
            <a:ext cx="7743217" cy="1077218"/>
          </a:xfrm>
          <a:prstGeom prst="rect">
            <a:avLst/>
          </a:prstGeom>
          <a:noFill/>
        </p:spPr>
        <p:txBody>
          <a:bodyPr wrap="square" rtlCol="0">
            <a:spAutoFit/>
          </a:bodyPr>
          <a:lstStyle/>
          <a:p>
            <a:r>
              <a:rPr lang="en-IN" sz="3200" dirty="0"/>
              <a:t>Open For Your Query.</a:t>
            </a:r>
            <a:br>
              <a:rPr lang="en-IN" sz="3200" dirty="0"/>
            </a:br>
            <a:r>
              <a:rPr lang="en-IN" sz="3200" dirty="0"/>
              <a:t>Would Be Happy To Solve!!</a:t>
            </a:r>
          </a:p>
        </p:txBody>
      </p:sp>
    </p:spTree>
    <p:extLst>
      <p:ext uri="{BB962C8B-B14F-4D97-AF65-F5344CB8AC3E}">
        <p14:creationId xmlns:p14="http://schemas.microsoft.com/office/powerpoint/2010/main" val="26653817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F4F2-1462-DFF4-4B9F-0CF85B412D5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Common Cyberattacks</a:t>
            </a:r>
            <a:endParaRPr lang="en-US" sz="4000">
              <a:solidFill>
                <a:srgbClr val="FFFFFF"/>
              </a:solidFill>
            </a:endParaRPr>
          </a:p>
        </p:txBody>
      </p:sp>
      <p:graphicFrame>
        <p:nvGraphicFramePr>
          <p:cNvPr id="4" name="Table 4">
            <a:extLst>
              <a:ext uri="{FF2B5EF4-FFF2-40B4-BE49-F238E27FC236}">
                <a16:creationId xmlns:a16="http://schemas.microsoft.com/office/drawing/2014/main" id="{274E7A23-1810-ADD8-CE02-260C99F2D9C8}"/>
              </a:ext>
            </a:extLst>
          </p:cNvPr>
          <p:cNvGraphicFramePr>
            <a:graphicFrameLocks noGrp="1"/>
          </p:cNvGraphicFramePr>
          <p:nvPr>
            <p:ph idx="1"/>
            <p:extLst>
              <p:ext uri="{D42A27DB-BD31-4B8C-83A1-F6EECF244321}">
                <p14:modId xmlns:p14="http://schemas.microsoft.com/office/powerpoint/2010/main" val="1382744634"/>
              </p:ext>
            </p:extLst>
          </p:nvPr>
        </p:nvGraphicFramePr>
        <p:xfrm>
          <a:off x="514812" y="1852149"/>
          <a:ext cx="11162210" cy="4685356"/>
        </p:xfrm>
        <a:graphic>
          <a:graphicData uri="http://schemas.openxmlformats.org/drawingml/2006/table">
            <a:tbl>
              <a:tblPr firstRow="1" bandRow="1">
                <a:tableStyleId>{5C22544A-7EE6-4342-B048-85BDC9FD1C3A}</a:tableStyleId>
              </a:tblPr>
              <a:tblGrid>
                <a:gridCol w="2779972">
                  <a:extLst>
                    <a:ext uri="{9D8B030D-6E8A-4147-A177-3AD203B41FA5}">
                      <a16:colId xmlns:a16="http://schemas.microsoft.com/office/drawing/2014/main" val="3127315946"/>
                    </a:ext>
                  </a:extLst>
                </a:gridCol>
                <a:gridCol w="2832947">
                  <a:extLst>
                    <a:ext uri="{9D8B030D-6E8A-4147-A177-3AD203B41FA5}">
                      <a16:colId xmlns:a16="http://schemas.microsoft.com/office/drawing/2014/main" val="1061491680"/>
                    </a:ext>
                  </a:extLst>
                </a:gridCol>
                <a:gridCol w="2721967">
                  <a:extLst>
                    <a:ext uri="{9D8B030D-6E8A-4147-A177-3AD203B41FA5}">
                      <a16:colId xmlns:a16="http://schemas.microsoft.com/office/drawing/2014/main" val="2281094141"/>
                    </a:ext>
                  </a:extLst>
                </a:gridCol>
                <a:gridCol w="2827324">
                  <a:extLst>
                    <a:ext uri="{9D8B030D-6E8A-4147-A177-3AD203B41FA5}">
                      <a16:colId xmlns:a16="http://schemas.microsoft.com/office/drawing/2014/main" val="2311634270"/>
                    </a:ext>
                  </a:extLst>
                </a:gridCol>
              </a:tblGrid>
              <a:tr h="354957">
                <a:tc>
                  <a:txBody>
                    <a:bodyPr/>
                    <a:lstStyle/>
                    <a:p>
                      <a:r>
                        <a:rPr lang="en-US" sz="2000" dirty="0"/>
                        <a:t>Malware</a:t>
                      </a:r>
                    </a:p>
                  </a:txBody>
                  <a:tcPr marL="88084" marR="88084" marT="44042" marB="44042"/>
                </a:tc>
                <a:tc>
                  <a:txBody>
                    <a:bodyPr/>
                    <a:lstStyle/>
                    <a:p>
                      <a:pPr lvl="0">
                        <a:buNone/>
                      </a:pPr>
                      <a:r>
                        <a:rPr lang="en-US" sz="2000" b="1" i="0" u="none" strike="noStrike" noProof="0" dirty="0"/>
                        <a:t>Password Attack</a:t>
                      </a:r>
                      <a:endParaRPr lang="en-US" sz="2000" dirty="0"/>
                    </a:p>
                  </a:txBody>
                  <a:tcPr marL="88084" marR="88084" marT="44042" marB="44042"/>
                </a:tc>
                <a:tc>
                  <a:txBody>
                    <a:bodyPr/>
                    <a:lstStyle/>
                    <a:p>
                      <a:r>
                        <a:rPr lang="en-US" sz="2000" dirty="0"/>
                        <a:t>Man-in-the-middle</a:t>
                      </a:r>
                    </a:p>
                  </a:txBody>
                  <a:tcPr marL="88084" marR="88084" marT="44042" marB="44042"/>
                </a:tc>
                <a:tc>
                  <a:txBody>
                    <a:bodyPr/>
                    <a:lstStyle/>
                    <a:p>
                      <a:r>
                        <a:rPr lang="en-US" sz="2000" dirty="0"/>
                        <a:t>Phishing</a:t>
                      </a:r>
                    </a:p>
                  </a:txBody>
                  <a:tcPr marL="88084" marR="88084" marT="44042" marB="44042"/>
                </a:tc>
                <a:extLst>
                  <a:ext uri="{0D108BD9-81ED-4DB2-BD59-A6C34878D82A}">
                    <a16:rowId xmlns:a16="http://schemas.microsoft.com/office/drawing/2014/main" val="1706061444"/>
                  </a:ext>
                </a:extLst>
              </a:tr>
              <a:tr h="2287504">
                <a:tc>
                  <a:txBody>
                    <a:bodyPr/>
                    <a:lstStyle/>
                    <a:p>
                      <a:r>
                        <a:rPr lang="en-US" sz="2000" dirty="0"/>
                        <a:t>Unwanted software that is designed to disrupt, damage, or gain unauthorized access to a device or network </a:t>
                      </a:r>
                    </a:p>
                  </a:txBody>
                  <a:tcPr marL="88084" marR="88084" marT="44042" marB="44042"/>
                </a:tc>
                <a:tc>
                  <a:txBody>
                    <a:bodyPr/>
                    <a:lstStyle/>
                    <a:p>
                      <a:r>
                        <a:rPr lang="en-US" sz="2000" dirty="0"/>
                        <a:t>The most obvious kind of "hack". It involves guessing passwords, or using known passwords from database breaches (Example: Yahoo in 2016)</a:t>
                      </a:r>
                    </a:p>
                  </a:txBody>
                  <a:tcPr marL="88084" marR="88084" marT="44042" marB="44042"/>
                </a:tc>
                <a:tc>
                  <a:txBody>
                    <a:bodyPr/>
                    <a:lstStyle/>
                    <a:p>
                      <a:r>
                        <a:rPr lang="en-US" sz="2000" dirty="0"/>
                        <a:t>The classic "Hollywood" style of hacking, where a hacker is able to intercept sensitive information by gaining access to a device or network.</a:t>
                      </a:r>
                    </a:p>
                  </a:txBody>
                  <a:tcPr marL="88084" marR="88084" marT="44042" marB="44042"/>
                </a:tc>
                <a:tc>
                  <a:txBody>
                    <a:bodyPr/>
                    <a:lstStyle/>
                    <a:p>
                      <a:r>
                        <a:rPr lang="en-US" sz="2000" dirty="0"/>
                        <a:t>A type of social-engineering attack that tries to get the user to reveal personal information by posing as an authority.</a:t>
                      </a:r>
                    </a:p>
                  </a:txBody>
                  <a:tcPr marL="88084" marR="88084" marT="44042" marB="44042"/>
                </a:tc>
                <a:extLst>
                  <a:ext uri="{0D108BD9-81ED-4DB2-BD59-A6C34878D82A}">
                    <a16:rowId xmlns:a16="http://schemas.microsoft.com/office/drawing/2014/main" val="980737656"/>
                  </a:ext>
                </a:extLst>
              </a:tr>
              <a:tr h="354957">
                <a:tc>
                  <a:txBody>
                    <a:bodyPr/>
                    <a:lstStyle/>
                    <a:p>
                      <a:r>
                        <a:rPr lang="en-US" sz="2000" dirty="0"/>
                        <a:t>Somewhat Common</a:t>
                      </a:r>
                    </a:p>
                  </a:txBody>
                  <a:tcPr marL="88084" marR="88084" marT="44042" marB="44042"/>
                </a:tc>
                <a:tc>
                  <a:txBody>
                    <a:bodyPr/>
                    <a:lstStyle/>
                    <a:p>
                      <a:r>
                        <a:rPr lang="en-US" sz="2000" dirty="0"/>
                        <a:t>Somewhat Common</a:t>
                      </a:r>
                    </a:p>
                  </a:txBody>
                  <a:tcPr marL="88084" marR="88084" marT="44042" marB="44042"/>
                </a:tc>
                <a:tc>
                  <a:txBody>
                    <a:bodyPr/>
                    <a:lstStyle/>
                    <a:p>
                      <a:r>
                        <a:rPr lang="en-US" sz="2000" dirty="0"/>
                        <a:t>Very Rare</a:t>
                      </a:r>
                    </a:p>
                  </a:txBody>
                  <a:tcPr marL="88084" marR="88084" marT="44042" marB="44042"/>
                </a:tc>
                <a:tc>
                  <a:txBody>
                    <a:bodyPr/>
                    <a:lstStyle/>
                    <a:p>
                      <a:r>
                        <a:rPr lang="en-US" sz="2000" dirty="0"/>
                        <a:t>Very Common</a:t>
                      </a:r>
                    </a:p>
                  </a:txBody>
                  <a:tcPr marL="88084" marR="88084" marT="44042" marB="44042"/>
                </a:tc>
                <a:extLst>
                  <a:ext uri="{0D108BD9-81ED-4DB2-BD59-A6C34878D82A}">
                    <a16:rowId xmlns:a16="http://schemas.microsoft.com/office/drawing/2014/main" val="2820431873"/>
                  </a:ext>
                </a:extLst>
              </a:tr>
              <a:tr h="1459278">
                <a:tc>
                  <a:txBody>
                    <a:bodyPr/>
                    <a:lstStyle/>
                    <a:p>
                      <a:r>
                        <a:rPr lang="en-US" sz="2000" dirty="0"/>
                        <a:t>Includes </a:t>
                      </a:r>
                      <a:r>
                        <a:rPr lang="en-US" sz="2000" b="1" dirty="0"/>
                        <a:t>Ransomware</a:t>
                      </a:r>
                      <a:r>
                        <a:rPr lang="en-US" sz="2000" dirty="0"/>
                        <a:t>, </a:t>
                      </a:r>
                      <a:r>
                        <a:rPr lang="en-US" sz="2000" b="1" dirty="0"/>
                        <a:t>Spyware</a:t>
                      </a:r>
                      <a:r>
                        <a:rPr lang="en-US" sz="2000" dirty="0"/>
                        <a:t>, and other </a:t>
                      </a:r>
                      <a:r>
                        <a:rPr lang="en-US" sz="2000" b="1" dirty="0"/>
                        <a:t>Viruses</a:t>
                      </a:r>
                    </a:p>
                  </a:txBody>
                  <a:tcPr marL="88084" marR="88084" marT="44042" marB="44042"/>
                </a:tc>
                <a:tc>
                  <a:txBody>
                    <a:bodyPr/>
                    <a:lstStyle/>
                    <a:p>
                      <a:r>
                        <a:rPr lang="en-US" sz="2000" dirty="0"/>
                        <a:t>Includes </a:t>
                      </a:r>
                      <a:r>
                        <a:rPr lang="en-US" sz="2000" b="1" dirty="0"/>
                        <a:t>Brute-Force Attacks</a:t>
                      </a:r>
                      <a:r>
                        <a:rPr lang="en-US" sz="2000" dirty="0"/>
                        <a:t>, </a:t>
                      </a:r>
                      <a:r>
                        <a:rPr lang="en-US" sz="2000" b="1" dirty="0"/>
                        <a:t>Dictionary Attacks</a:t>
                      </a:r>
                      <a:r>
                        <a:rPr lang="en-US" sz="2000" dirty="0"/>
                        <a:t>, and using passwords from </a:t>
                      </a:r>
                      <a:r>
                        <a:rPr lang="en-US" sz="2000" b="1" dirty="0"/>
                        <a:t>database breaches</a:t>
                      </a:r>
                    </a:p>
                  </a:txBody>
                  <a:tcPr marL="88084" marR="88084" marT="44042" marB="44042"/>
                </a:tc>
                <a:tc>
                  <a:txBody>
                    <a:bodyPr/>
                    <a:lstStyle/>
                    <a:p>
                      <a:r>
                        <a:rPr lang="en-US" sz="2000" dirty="0"/>
                        <a:t>Includes </a:t>
                      </a:r>
                      <a:r>
                        <a:rPr lang="en-US" sz="2000" b="1" dirty="0"/>
                        <a:t>gaining total control</a:t>
                      </a:r>
                      <a:r>
                        <a:rPr lang="en-US" sz="2000" dirty="0"/>
                        <a:t> over your device, or </a:t>
                      </a:r>
                      <a:r>
                        <a:rPr lang="en-US" sz="2000" b="1" dirty="0"/>
                        <a:t>passively intercepting </a:t>
                      </a:r>
                      <a:r>
                        <a:rPr lang="en-US" sz="2000" b="0" dirty="0"/>
                        <a:t>sensitive information</a:t>
                      </a:r>
                      <a:r>
                        <a:rPr lang="en-US" sz="2000" dirty="0"/>
                        <a:t>.</a:t>
                      </a:r>
                    </a:p>
                  </a:txBody>
                  <a:tcPr marL="88084" marR="88084" marT="44042" marB="44042"/>
                </a:tc>
                <a:tc>
                  <a:txBody>
                    <a:bodyPr/>
                    <a:lstStyle/>
                    <a:p>
                      <a:pPr lvl="0">
                        <a:buNone/>
                      </a:pPr>
                      <a:r>
                        <a:rPr lang="en-US" sz="2000" b="0" i="0" u="none" strike="noStrike" noProof="0" dirty="0">
                          <a:latin typeface="Calibri"/>
                        </a:rPr>
                        <a:t>Utilizes </a:t>
                      </a:r>
                      <a:r>
                        <a:rPr lang="en-US" sz="2000" b="1" i="0" u="none" strike="noStrike" noProof="0" dirty="0">
                          <a:latin typeface="Calibri"/>
                        </a:rPr>
                        <a:t>emails and texts</a:t>
                      </a:r>
                      <a:r>
                        <a:rPr lang="en-US" sz="2000" b="0" i="0" u="none" strike="noStrike" noProof="0" dirty="0">
                          <a:latin typeface="Calibri"/>
                        </a:rPr>
                        <a:t> to </a:t>
                      </a:r>
                      <a:r>
                        <a:rPr lang="en-US" sz="2000" b="1" i="0" u="none" strike="noStrike" noProof="0" dirty="0">
                          <a:latin typeface="Calibri"/>
                        </a:rPr>
                        <a:t>pose as an authority</a:t>
                      </a:r>
                      <a:r>
                        <a:rPr lang="en-US" sz="2000" b="0" i="0" u="none" strike="noStrike" noProof="0" dirty="0">
                          <a:latin typeface="Calibri"/>
                        </a:rPr>
                        <a:t> in an attempt to get you to </a:t>
                      </a:r>
                      <a:r>
                        <a:rPr lang="en-US" sz="2000" b="1" i="0" u="none" strike="noStrike" noProof="0" dirty="0">
                          <a:latin typeface="Calibri"/>
                        </a:rPr>
                        <a:t>click a link</a:t>
                      </a:r>
                      <a:r>
                        <a:rPr lang="en-US" sz="2000" b="0" i="0" u="none" strike="noStrike" noProof="0" dirty="0">
                          <a:latin typeface="Calibri"/>
                        </a:rPr>
                        <a:t> and enter sensitive information.</a:t>
                      </a:r>
                    </a:p>
                  </a:txBody>
                  <a:tcPr marL="88084" marR="88084" marT="44042" marB="44042"/>
                </a:tc>
                <a:extLst>
                  <a:ext uri="{0D108BD9-81ED-4DB2-BD59-A6C34878D82A}">
                    <a16:rowId xmlns:a16="http://schemas.microsoft.com/office/drawing/2014/main" val="715079481"/>
                  </a:ext>
                </a:extLst>
              </a:tr>
            </a:tbl>
          </a:graphicData>
        </a:graphic>
      </p:graphicFrame>
    </p:spTree>
    <p:extLst>
      <p:ext uri="{BB962C8B-B14F-4D97-AF65-F5344CB8AC3E}">
        <p14:creationId xmlns:p14="http://schemas.microsoft.com/office/powerpoint/2010/main" val="1451885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D80068A-0F32-5DA0-F1D1-A3CE125CEA71}"/>
              </a:ext>
            </a:extLst>
          </p:cNvPr>
          <p:cNvPicPr>
            <a:picLocks noChangeAspect="1"/>
          </p:cNvPicPr>
          <p:nvPr/>
        </p:nvPicPr>
        <p:blipFill rotWithShape="1">
          <a:blip r:embed="rId2">
            <a:alphaModFix amt="35000"/>
          </a:blip>
          <a:srcRect t="3691" r="-2" b="11912"/>
          <a:stretch/>
        </p:blipFill>
        <p:spPr>
          <a:xfrm>
            <a:off x="20" y="50928"/>
            <a:ext cx="12191980" cy="6857990"/>
          </a:xfrm>
          <a:prstGeom prst="rect">
            <a:avLst/>
          </a:prstGeom>
        </p:spPr>
      </p:pic>
      <p:sp>
        <p:nvSpPr>
          <p:cNvPr id="2" name="Title 1">
            <a:extLst>
              <a:ext uri="{FF2B5EF4-FFF2-40B4-BE49-F238E27FC236}">
                <a16:creationId xmlns:a16="http://schemas.microsoft.com/office/drawing/2014/main" id="{DAC3645E-5039-B4C8-7449-8A57DC817E4C}"/>
              </a:ext>
            </a:extLst>
          </p:cNvPr>
          <p:cNvSpPr>
            <a:spLocks noGrp="1"/>
          </p:cNvSpPr>
          <p:nvPr>
            <p:ph type="title"/>
          </p:nvPr>
        </p:nvSpPr>
        <p:spPr/>
        <p:txBody>
          <a:bodyPr>
            <a:normAutofit/>
          </a:bodyPr>
          <a:lstStyle/>
          <a:p>
            <a:r>
              <a:rPr lang="en-US" dirty="0">
                <a:solidFill>
                  <a:srgbClr val="FFFFFF"/>
                </a:solidFill>
                <a:cs typeface="Calibri Light"/>
              </a:rPr>
              <a:t>What is </a:t>
            </a:r>
            <a:r>
              <a:rPr lang="en-US" b="1" dirty="0">
                <a:solidFill>
                  <a:srgbClr val="FFFFFF"/>
                </a:solidFill>
                <a:cs typeface="Calibri Light"/>
              </a:rPr>
              <a:t>'Phishing'?</a:t>
            </a:r>
            <a:endParaRPr lang="en-US" dirty="0">
              <a:solidFill>
                <a:srgbClr val="FFFFFF"/>
              </a:solidFill>
              <a:cs typeface="Calibri Light" panose="020F0302020204030204"/>
            </a:endParaRPr>
          </a:p>
        </p:txBody>
      </p:sp>
      <p:graphicFrame>
        <p:nvGraphicFramePr>
          <p:cNvPr id="5" name="Content Placeholder 2">
            <a:extLst>
              <a:ext uri="{FF2B5EF4-FFF2-40B4-BE49-F238E27FC236}">
                <a16:creationId xmlns:a16="http://schemas.microsoft.com/office/drawing/2014/main" id="{2F629DD8-577E-BF16-80C8-2D91BC779CC3}"/>
              </a:ext>
            </a:extLst>
          </p:cNvPr>
          <p:cNvGraphicFramePr>
            <a:graphicFrameLocks noGrp="1"/>
          </p:cNvGraphicFramePr>
          <p:nvPr>
            <p:ph idx="1"/>
            <p:extLst>
              <p:ext uri="{D42A27DB-BD31-4B8C-83A1-F6EECF244321}">
                <p14:modId xmlns:p14="http://schemas.microsoft.com/office/powerpoint/2010/main" val="398582028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4549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42E4-97C5-FE9F-3913-C90BB1D14512}"/>
              </a:ext>
            </a:extLst>
          </p:cNvPr>
          <p:cNvSpPr>
            <a:spLocks noGrp="1"/>
          </p:cNvSpPr>
          <p:nvPr>
            <p:ph type="title"/>
          </p:nvPr>
        </p:nvSpPr>
        <p:spPr>
          <a:xfrm>
            <a:off x="838200" y="643467"/>
            <a:ext cx="2951205" cy="5571066"/>
          </a:xfrm>
        </p:spPr>
        <p:txBody>
          <a:bodyPr>
            <a:normAutofit/>
          </a:bodyPr>
          <a:lstStyle/>
          <a:p>
            <a:r>
              <a:rPr lang="en-US">
                <a:solidFill>
                  <a:srgbClr val="FFFFFF"/>
                </a:solidFill>
                <a:cs typeface="Calibri Light"/>
              </a:rPr>
              <a:t>Phishing can take many forms...</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C0C25449-D773-9AD7-0BDC-8AA5013B6724}"/>
              </a:ext>
            </a:extLst>
          </p:cNvPr>
          <p:cNvGraphicFramePr>
            <a:graphicFrameLocks noGrp="1"/>
          </p:cNvGraphicFramePr>
          <p:nvPr>
            <p:ph idx="1"/>
            <p:extLst>
              <p:ext uri="{D42A27DB-BD31-4B8C-83A1-F6EECF244321}">
                <p14:modId xmlns:p14="http://schemas.microsoft.com/office/powerpoint/2010/main" val="2189584926"/>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9817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BC5A-BC94-297B-93F9-46CEC03B9B58}"/>
              </a:ext>
            </a:extLst>
          </p:cNvPr>
          <p:cNvSpPr>
            <a:spLocks noGrp="1"/>
          </p:cNvSpPr>
          <p:nvPr>
            <p:ph type="title"/>
          </p:nvPr>
        </p:nvSpPr>
        <p:spPr>
          <a:xfrm>
            <a:off x="686834" y="1153572"/>
            <a:ext cx="3200400" cy="4461163"/>
          </a:xfrm>
        </p:spPr>
        <p:txBody>
          <a:bodyPr>
            <a:normAutofit/>
          </a:bodyPr>
          <a:lstStyle/>
          <a:p>
            <a:r>
              <a:rPr lang="en-US" dirty="0">
                <a:solidFill>
                  <a:srgbClr val="FFFFFF"/>
                </a:solidFill>
                <a:cs typeface="Calibri Light"/>
              </a:rPr>
              <a:t>How to spot a phishing attack</a:t>
            </a:r>
            <a:endParaRPr lang="en-US" dirty="0">
              <a:solidFill>
                <a:srgbClr val="FFFFFF"/>
              </a:solidFill>
            </a:endParaRPr>
          </a:p>
        </p:txBody>
      </p:sp>
      <p:sp>
        <p:nvSpPr>
          <p:cNvPr id="31" name="Content Placeholder 2">
            <a:extLst>
              <a:ext uri="{FF2B5EF4-FFF2-40B4-BE49-F238E27FC236}">
                <a16:creationId xmlns:a16="http://schemas.microsoft.com/office/drawing/2014/main" id="{2E9196CD-BE77-CAE4-EFAC-817B4AA58F6F}"/>
              </a:ext>
            </a:extLst>
          </p:cNvPr>
          <p:cNvSpPr>
            <a:spLocks noGrp="1"/>
          </p:cNvSpPr>
          <p:nvPr>
            <p:ph idx="1"/>
          </p:nvPr>
        </p:nvSpPr>
        <p:spPr>
          <a:xfrm>
            <a:off x="3993966" y="-566746"/>
            <a:ext cx="7109048" cy="8247796"/>
          </a:xfrm>
        </p:spPr>
        <p:txBody>
          <a:bodyPr vert="horz" lIns="91440" tIns="45720" rIns="91440" bIns="45720" rtlCol="0" anchor="ctr">
            <a:normAutofit/>
          </a:bodyPr>
          <a:lstStyle/>
          <a:p>
            <a:pPr marL="0" indent="0">
              <a:buNone/>
            </a:pPr>
            <a:r>
              <a:rPr lang="en-US" sz="2400" b="1" dirty="0">
                <a:cs typeface="Calibri"/>
              </a:rPr>
              <a:t>The best way to prevent a successful phishing attack is to learn how to spot them. Here are some steps to follow:</a:t>
            </a:r>
          </a:p>
          <a:p>
            <a:pPr lvl="1"/>
            <a:r>
              <a:rPr lang="en-US" sz="2000" b="1" dirty="0">
                <a:cs typeface="Calibri"/>
              </a:rPr>
              <a:t>Step 1: Don't panic.</a:t>
            </a:r>
          </a:p>
          <a:p>
            <a:pPr lvl="2"/>
            <a:r>
              <a:rPr lang="en-US" dirty="0">
                <a:cs typeface="Calibri"/>
              </a:rPr>
              <a:t>Phishing attacks often work because they prey on our emotions. "Getting hacked" can be scary, and the emails are specifically designed to convince you that you are currently under attack, or that someone has already gained access to your personal information.</a:t>
            </a:r>
          </a:p>
          <a:p>
            <a:pPr lvl="1"/>
            <a:r>
              <a:rPr lang="en-US" sz="2000" b="1" dirty="0">
                <a:cs typeface="Calibri"/>
              </a:rPr>
              <a:t>Step 2: Identify the content</a:t>
            </a:r>
          </a:p>
          <a:p>
            <a:pPr lvl="2"/>
            <a:r>
              <a:rPr lang="en-US" dirty="0">
                <a:cs typeface="Calibri"/>
              </a:rPr>
              <a:t>Phishing attacks generally contain the same types of content. Namely, that your account is locked, your password must be reset, or payment must be given or received. You should be wary of any email that contains this type of content.</a:t>
            </a:r>
          </a:p>
          <a:p>
            <a:pPr lvl="1"/>
            <a:r>
              <a:rPr lang="en-US" sz="2000" b="1" dirty="0">
                <a:cs typeface="Calibri"/>
              </a:rPr>
              <a:t>Step 3: Identify the sender.</a:t>
            </a:r>
          </a:p>
          <a:p>
            <a:pPr lvl="2"/>
            <a:r>
              <a:rPr lang="en-US" dirty="0">
                <a:cs typeface="Calibri"/>
              </a:rPr>
              <a:t>By far the easiest way to identify a phishing attack is to check the actual email address of the sender, as we'll see in the next slide...</a:t>
            </a:r>
          </a:p>
          <a:p>
            <a:pPr marL="914400" lvl="2" indent="0">
              <a:buNone/>
            </a:pPr>
            <a:endParaRPr lang="en-US" dirty="0">
              <a:cs typeface="Calibri"/>
            </a:endParaRPr>
          </a:p>
        </p:txBody>
      </p:sp>
    </p:spTree>
    <p:extLst>
      <p:ext uri="{BB962C8B-B14F-4D97-AF65-F5344CB8AC3E}">
        <p14:creationId xmlns:p14="http://schemas.microsoft.com/office/powerpoint/2010/main" val="3596997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230D-7A3B-91C8-5451-344DC06953EA}"/>
              </a:ext>
            </a:extLst>
          </p:cNvPr>
          <p:cNvSpPr>
            <a:spLocks noGrp="1"/>
          </p:cNvSpPr>
          <p:nvPr>
            <p:ph type="title"/>
          </p:nvPr>
        </p:nvSpPr>
        <p:spPr>
          <a:xfrm>
            <a:off x="156639" y="-122905"/>
            <a:ext cx="10515600" cy="1325563"/>
          </a:xfrm>
        </p:spPr>
        <p:txBody>
          <a:bodyPr/>
          <a:lstStyle/>
          <a:p>
            <a:r>
              <a:rPr lang="en-US" dirty="0">
                <a:cs typeface="Calibri Light"/>
              </a:rPr>
              <a:t>        Let's look at an example.</a:t>
            </a:r>
            <a:endParaRPr lang="en-US" dirty="0"/>
          </a:p>
        </p:txBody>
      </p:sp>
      <p:sp>
        <p:nvSpPr>
          <p:cNvPr id="3" name="Content Placeholder 2">
            <a:extLst>
              <a:ext uri="{FF2B5EF4-FFF2-40B4-BE49-F238E27FC236}">
                <a16:creationId xmlns:a16="http://schemas.microsoft.com/office/drawing/2014/main" id="{013882EA-C963-F75E-CD6B-46873F640881}"/>
              </a:ext>
            </a:extLst>
          </p:cNvPr>
          <p:cNvSpPr>
            <a:spLocks noGrp="1"/>
          </p:cNvSpPr>
          <p:nvPr>
            <p:ph idx="1"/>
          </p:nvPr>
        </p:nvSpPr>
        <p:spPr>
          <a:xfrm>
            <a:off x="643170" y="901357"/>
            <a:ext cx="6584958" cy="5956643"/>
          </a:xfrm>
        </p:spPr>
        <p:txBody>
          <a:bodyPr vert="horz" lIns="91440" tIns="45720" rIns="91440" bIns="45720" rtlCol="0" anchor="t">
            <a:normAutofit fontScale="70000" lnSpcReduction="20000"/>
          </a:bodyPr>
          <a:lstStyle/>
          <a:p>
            <a:r>
              <a:rPr lang="en-US" dirty="0">
                <a:cs typeface="Calibri"/>
              </a:rPr>
              <a:t>Here are two emails from an email inbox. One is real, the other is fake. How can we tell?</a:t>
            </a:r>
          </a:p>
          <a:p>
            <a:endParaRPr lang="en-US" dirty="0">
              <a:cs typeface="Calibri"/>
            </a:endParaRPr>
          </a:p>
          <a:p>
            <a:endParaRPr lang="en-US" dirty="0">
              <a:cs typeface="Calibri"/>
            </a:endParaRPr>
          </a:p>
          <a:p>
            <a:endParaRPr lang="en-US" dirty="0">
              <a:cs typeface="Calibri"/>
            </a:endParaRPr>
          </a:p>
          <a:p>
            <a:r>
              <a:rPr lang="en-US" dirty="0">
                <a:cs typeface="Calibri"/>
              </a:rPr>
              <a:t>Let's follow our steps...</a:t>
            </a:r>
          </a:p>
          <a:p>
            <a:pPr lvl="1"/>
            <a:r>
              <a:rPr lang="en-US" b="1" dirty="0">
                <a:cs typeface="Calibri"/>
              </a:rPr>
              <a:t>Step 1: Don't Panic</a:t>
            </a:r>
          </a:p>
          <a:p>
            <a:pPr lvl="2">
              <a:lnSpc>
                <a:spcPct val="120000"/>
              </a:lnSpc>
            </a:pPr>
            <a:r>
              <a:rPr lang="en-US" dirty="0">
                <a:cs typeface="Calibri"/>
              </a:rPr>
              <a:t>Seeing that my Netflix account might be locked or hacked can be scary, but because I know about phishing emails, I'm going to look a little deeper before I start to panic.</a:t>
            </a:r>
          </a:p>
          <a:p>
            <a:pPr lvl="1"/>
            <a:r>
              <a:rPr lang="en-US" b="1" dirty="0">
                <a:cs typeface="Calibri"/>
              </a:rPr>
              <a:t>Step 2: Identify the content</a:t>
            </a:r>
          </a:p>
          <a:p>
            <a:pPr lvl="2"/>
            <a:r>
              <a:rPr lang="en-US" dirty="0">
                <a:cs typeface="Calibri"/>
              </a:rPr>
              <a:t>Let's open the second email and see what it looks like.</a:t>
            </a:r>
          </a:p>
          <a:p>
            <a:pPr lvl="2">
              <a:lnSpc>
                <a:spcPct val="120000"/>
              </a:lnSpc>
            </a:pPr>
            <a:r>
              <a:rPr lang="en-US" dirty="0">
                <a:cs typeface="Calibri"/>
              </a:rPr>
              <a:t>Because I know that phishing emails generally contain the same type of content, I'm wary of any email that asks me to update my payment details.</a:t>
            </a:r>
          </a:p>
          <a:p>
            <a:pPr lvl="1"/>
            <a:r>
              <a:rPr lang="en-US" b="1" dirty="0">
                <a:cs typeface="Calibri"/>
              </a:rPr>
              <a:t>Step 3: Identify the sender</a:t>
            </a:r>
          </a:p>
          <a:p>
            <a:pPr lvl="2">
              <a:lnSpc>
                <a:spcPct val="120000"/>
              </a:lnSpc>
            </a:pPr>
            <a:r>
              <a:rPr lang="en-US" dirty="0">
                <a:cs typeface="Calibri"/>
              </a:rPr>
              <a:t>Finally, I want to identify the sender of the email, because even though it says "Netflix" in my inbox, that might not be the actual email address that was used.</a:t>
            </a:r>
          </a:p>
          <a:p>
            <a:pPr lvl="2">
              <a:lnSpc>
                <a:spcPct val="120000"/>
              </a:lnSpc>
            </a:pPr>
            <a:r>
              <a:rPr lang="en-US" dirty="0">
                <a:cs typeface="Calibri"/>
              </a:rPr>
              <a:t>So let's check. When I open the email, at the top left I can see who sent it by looking at the actual email address. </a:t>
            </a:r>
          </a:p>
          <a:p>
            <a:pPr lvl="2">
              <a:lnSpc>
                <a:spcPct val="120000"/>
              </a:lnSpc>
            </a:pPr>
            <a:r>
              <a:rPr lang="en-US" dirty="0">
                <a:cs typeface="Calibri"/>
              </a:rPr>
              <a:t>The email address looks nothing like "netflix.com", so I know it must be fake.</a:t>
            </a:r>
          </a:p>
        </p:txBody>
      </p:sp>
      <p:pic>
        <p:nvPicPr>
          <p:cNvPr id="10" name="Picture 10">
            <a:extLst>
              <a:ext uri="{FF2B5EF4-FFF2-40B4-BE49-F238E27FC236}">
                <a16:creationId xmlns:a16="http://schemas.microsoft.com/office/drawing/2014/main" id="{4C1BD731-3A45-C647-8251-DEDF166BD401}"/>
              </a:ext>
            </a:extLst>
          </p:cNvPr>
          <p:cNvPicPr>
            <a:picLocks noChangeAspect="1"/>
          </p:cNvPicPr>
          <p:nvPr/>
        </p:nvPicPr>
        <p:blipFill>
          <a:blip r:embed="rId2"/>
          <a:stretch>
            <a:fillRect/>
          </a:stretch>
        </p:blipFill>
        <p:spPr>
          <a:xfrm>
            <a:off x="883962" y="1534633"/>
            <a:ext cx="5449490" cy="404812"/>
          </a:xfrm>
          <a:prstGeom prst="rect">
            <a:avLst/>
          </a:prstGeom>
        </p:spPr>
      </p:pic>
      <p:pic>
        <p:nvPicPr>
          <p:cNvPr id="11" name="Picture 11">
            <a:extLst>
              <a:ext uri="{FF2B5EF4-FFF2-40B4-BE49-F238E27FC236}">
                <a16:creationId xmlns:a16="http://schemas.microsoft.com/office/drawing/2014/main" id="{1956629C-61FC-2665-9900-D0F19A4FF1F3}"/>
              </a:ext>
            </a:extLst>
          </p:cNvPr>
          <p:cNvPicPr>
            <a:picLocks noChangeAspect="1"/>
          </p:cNvPicPr>
          <p:nvPr/>
        </p:nvPicPr>
        <p:blipFill>
          <a:blip r:embed="rId3"/>
          <a:stretch>
            <a:fillRect/>
          </a:stretch>
        </p:blipFill>
        <p:spPr>
          <a:xfrm>
            <a:off x="903416" y="1939446"/>
            <a:ext cx="5723334" cy="311943"/>
          </a:xfrm>
          <a:prstGeom prst="rect">
            <a:avLst/>
          </a:prstGeom>
        </p:spPr>
      </p:pic>
      <p:pic>
        <p:nvPicPr>
          <p:cNvPr id="12" name="Picture 12" descr="Graphical user interface, text, application&#10;&#10;Description automatically generated">
            <a:extLst>
              <a:ext uri="{FF2B5EF4-FFF2-40B4-BE49-F238E27FC236}">
                <a16:creationId xmlns:a16="http://schemas.microsoft.com/office/drawing/2014/main" id="{6FE2B443-5A54-D31A-B371-15E5D050735F}"/>
              </a:ext>
            </a:extLst>
          </p:cNvPr>
          <p:cNvPicPr>
            <a:picLocks noChangeAspect="1"/>
          </p:cNvPicPr>
          <p:nvPr/>
        </p:nvPicPr>
        <p:blipFill rotWithShape="1">
          <a:blip r:embed="rId4"/>
          <a:srcRect b="29397"/>
          <a:stretch/>
        </p:blipFill>
        <p:spPr>
          <a:xfrm>
            <a:off x="7901682" y="363277"/>
            <a:ext cx="3444111" cy="4128695"/>
          </a:xfrm>
          <a:prstGeom prst="rect">
            <a:avLst/>
          </a:prstGeom>
        </p:spPr>
      </p:pic>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F661EEFA-D0D2-5F64-E962-80614E75ECC6}"/>
                  </a:ext>
                </a:extLst>
              </p14:cNvPr>
              <p14:cNvContentPartPr/>
              <p14:nvPr/>
            </p14:nvContentPartPr>
            <p14:xfrm>
              <a:off x="6511079" y="2371935"/>
              <a:ext cx="457200" cy="1676399"/>
            </p14:xfrm>
          </p:contentPart>
        </mc:Choice>
        <mc:Fallback xmlns="">
          <p:pic>
            <p:nvPicPr>
              <p:cNvPr id="19" name="Ink 18">
                <a:extLst>
                  <a:ext uri="{FF2B5EF4-FFF2-40B4-BE49-F238E27FC236}">
                    <a16:creationId xmlns:a16="http://schemas.microsoft.com/office/drawing/2014/main" id="{F661EEFA-D0D2-5F64-E962-80614E75ECC6}"/>
                  </a:ext>
                </a:extLst>
              </p:cNvPr>
              <p:cNvPicPr/>
              <p:nvPr/>
            </p:nvPicPr>
            <p:blipFill>
              <a:blip r:embed="rId6"/>
              <a:stretch>
                <a:fillRect/>
              </a:stretch>
            </p:blipFill>
            <p:spPr>
              <a:xfrm>
                <a:off x="6493150" y="2353905"/>
                <a:ext cx="492700" cy="171209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962834EF-5DBB-07DE-E0F9-F8BFC334C565}"/>
                  </a:ext>
                </a:extLst>
              </p14:cNvPr>
              <p14:cNvContentPartPr/>
              <p14:nvPr/>
            </p14:nvContentPartPr>
            <p14:xfrm>
              <a:off x="6912310" y="2269313"/>
              <a:ext cx="76199" cy="95249"/>
            </p14:xfrm>
          </p:contentPart>
        </mc:Choice>
        <mc:Fallback xmlns="">
          <p:pic>
            <p:nvPicPr>
              <p:cNvPr id="20" name="Ink 19">
                <a:extLst>
                  <a:ext uri="{FF2B5EF4-FFF2-40B4-BE49-F238E27FC236}">
                    <a16:creationId xmlns:a16="http://schemas.microsoft.com/office/drawing/2014/main" id="{962834EF-5DBB-07DE-E0F9-F8BFC334C565}"/>
                  </a:ext>
                </a:extLst>
              </p:cNvPr>
              <p:cNvPicPr/>
              <p:nvPr/>
            </p:nvPicPr>
            <p:blipFill>
              <a:blip r:embed="rId8"/>
              <a:stretch>
                <a:fillRect/>
              </a:stretch>
            </p:blipFill>
            <p:spPr>
              <a:xfrm>
                <a:off x="6894081" y="2251739"/>
                <a:ext cx="112293" cy="13004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463D3316-E8AD-B809-64FF-77C864AB5764}"/>
                  </a:ext>
                </a:extLst>
              </p14:cNvPr>
              <p14:cNvContentPartPr/>
              <p14:nvPr/>
            </p14:nvContentPartPr>
            <p14:xfrm>
              <a:off x="6942152" y="2378175"/>
              <a:ext cx="47624" cy="104774"/>
            </p14:xfrm>
          </p:contentPart>
        </mc:Choice>
        <mc:Fallback xmlns="">
          <p:pic>
            <p:nvPicPr>
              <p:cNvPr id="21" name="Ink 20">
                <a:extLst>
                  <a:ext uri="{FF2B5EF4-FFF2-40B4-BE49-F238E27FC236}">
                    <a16:creationId xmlns:a16="http://schemas.microsoft.com/office/drawing/2014/main" id="{463D3316-E8AD-B809-64FF-77C864AB5764}"/>
                  </a:ext>
                </a:extLst>
              </p:cNvPr>
              <p:cNvPicPr/>
              <p:nvPr/>
            </p:nvPicPr>
            <p:blipFill>
              <a:blip r:embed="rId10"/>
              <a:stretch>
                <a:fillRect/>
              </a:stretch>
            </p:blipFill>
            <p:spPr>
              <a:xfrm>
                <a:off x="6923254" y="2360477"/>
                <a:ext cx="85043" cy="139817"/>
              </a:xfrm>
              <a:prstGeom prst="rect">
                <a:avLst/>
              </a:prstGeom>
            </p:spPr>
          </p:pic>
        </mc:Fallback>
      </mc:AlternateContent>
      <p:pic>
        <p:nvPicPr>
          <p:cNvPr id="23" name="Picture 23" descr="Graphical user interface, text, application&#10;&#10;Description automatically generated">
            <a:extLst>
              <a:ext uri="{FF2B5EF4-FFF2-40B4-BE49-F238E27FC236}">
                <a16:creationId xmlns:a16="http://schemas.microsoft.com/office/drawing/2014/main" id="{4954BB80-14E0-118C-8F72-DEBA71076D33}"/>
              </a:ext>
            </a:extLst>
          </p:cNvPr>
          <p:cNvPicPr>
            <a:picLocks noChangeAspect="1"/>
          </p:cNvPicPr>
          <p:nvPr/>
        </p:nvPicPr>
        <p:blipFill rotWithShape="1">
          <a:blip r:embed="rId11"/>
          <a:srcRect l="50" r="3371" b="-373"/>
          <a:stretch/>
        </p:blipFill>
        <p:spPr>
          <a:xfrm>
            <a:off x="7151990" y="4681199"/>
            <a:ext cx="4848842" cy="2007696"/>
          </a:xfrm>
          <a:prstGeom prst="rect">
            <a:avLst/>
          </a:prstGeom>
        </p:spPr>
      </p:pic>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7CF5CB30-0D49-FF2D-8890-3DD84402E37B}"/>
                  </a:ext>
                </a:extLst>
              </p14:cNvPr>
              <p14:cNvContentPartPr/>
              <p14:nvPr/>
            </p14:nvContentPartPr>
            <p14:xfrm>
              <a:off x="4464985" y="6104328"/>
              <a:ext cx="2478766" cy="34926"/>
            </p14:xfrm>
          </p:contentPart>
        </mc:Choice>
        <mc:Fallback xmlns="">
          <p:pic>
            <p:nvPicPr>
              <p:cNvPr id="26" name="Ink 25">
                <a:extLst>
                  <a:ext uri="{FF2B5EF4-FFF2-40B4-BE49-F238E27FC236}">
                    <a16:creationId xmlns:a16="http://schemas.microsoft.com/office/drawing/2014/main" id="{7CF5CB30-0D49-FF2D-8890-3DD84402E37B}"/>
                  </a:ext>
                </a:extLst>
              </p:cNvPr>
              <p:cNvPicPr/>
              <p:nvPr/>
            </p:nvPicPr>
            <p:blipFill>
              <a:blip r:embed="rId13"/>
              <a:stretch>
                <a:fillRect/>
              </a:stretch>
            </p:blipFill>
            <p:spPr>
              <a:xfrm>
                <a:off x="4447362" y="6085551"/>
                <a:ext cx="2514372" cy="7210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CAA1FED3-7059-7182-AFA0-70F1639D1BD0}"/>
                  </a:ext>
                </a:extLst>
              </p14:cNvPr>
              <p14:cNvContentPartPr/>
              <p14:nvPr/>
            </p14:nvContentPartPr>
            <p14:xfrm>
              <a:off x="6839308" y="5968433"/>
              <a:ext cx="104774" cy="104774"/>
            </p14:xfrm>
          </p:contentPart>
        </mc:Choice>
        <mc:Fallback xmlns="">
          <p:pic>
            <p:nvPicPr>
              <p:cNvPr id="27" name="Ink 26">
                <a:extLst>
                  <a:ext uri="{FF2B5EF4-FFF2-40B4-BE49-F238E27FC236}">
                    <a16:creationId xmlns:a16="http://schemas.microsoft.com/office/drawing/2014/main" id="{CAA1FED3-7059-7182-AFA0-70F1639D1BD0}"/>
                  </a:ext>
                </a:extLst>
              </p:cNvPr>
              <p:cNvPicPr/>
              <p:nvPr/>
            </p:nvPicPr>
            <p:blipFill>
              <a:blip r:embed="rId15"/>
              <a:stretch>
                <a:fillRect/>
              </a:stretch>
            </p:blipFill>
            <p:spPr>
              <a:xfrm>
                <a:off x="6820797" y="5951147"/>
                <a:ext cx="141426" cy="13969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BDD6B4E6-0E63-E2A8-4487-4DE23C0A3C8C}"/>
                  </a:ext>
                </a:extLst>
              </p14:cNvPr>
              <p14:cNvContentPartPr/>
              <p14:nvPr/>
            </p14:nvContentPartPr>
            <p14:xfrm>
              <a:off x="6865676" y="6062897"/>
              <a:ext cx="76199" cy="152399"/>
            </p14:xfrm>
          </p:contentPart>
        </mc:Choice>
        <mc:Fallback xmlns="">
          <p:pic>
            <p:nvPicPr>
              <p:cNvPr id="28" name="Ink 27">
                <a:extLst>
                  <a:ext uri="{FF2B5EF4-FFF2-40B4-BE49-F238E27FC236}">
                    <a16:creationId xmlns:a16="http://schemas.microsoft.com/office/drawing/2014/main" id="{BDD6B4E6-0E63-E2A8-4487-4DE23C0A3C8C}"/>
                  </a:ext>
                </a:extLst>
              </p:cNvPr>
              <p:cNvPicPr/>
              <p:nvPr/>
            </p:nvPicPr>
            <p:blipFill>
              <a:blip r:embed="rId17"/>
              <a:stretch>
                <a:fillRect/>
              </a:stretch>
            </p:blipFill>
            <p:spPr>
              <a:xfrm>
                <a:off x="6848591" y="6045075"/>
                <a:ext cx="110027" cy="18840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D036678C-0F27-AB97-3133-BEED4A80EEE1}"/>
                  </a:ext>
                </a:extLst>
              </p14:cNvPr>
              <p14:cNvContentPartPr/>
              <p14:nvPr/>
            </p14:nvContentPartPr>
            <p14:xfrm>
              <a:off x="5384617" y="4042214"/>
              <a:ext cx="1122133" cy="10433"/>
            </p14:xfrm>
          </p:contentPart>
        </mc:Choice>
        <mc:Fallback xmlns="">
          <p:pic>
            <p:nvPicPr>
              <p:cNvPr id="30" name="Ink 29">
                <a:extLst>
                  <a:ext uri="{FF2B5EF4-FFF2-40B4-BE49-F238E27FC236}">
                    <a16:creationId xmlns:a16="http://schemas.microsoft.com/office/drawing/2014/main" id="{D036678C-0F27-AB97-3133-BEED4A80EEE1}"/>
                  </a:ext>
                </a:extLst>
              </p:cNvPr>
              <p:cNvPicPr/>
              <p:nvPr/>
            </p:nvPicPr>
            <p:blipFill>
              <a:blip r:embed="rId19"/>
              <a:stretch>
                <a:fillRect/>
              </a:stretch>
            </p:blipFill>
            <p:spPr>
              <a:xfrm>
                <a:off x="5366697" y="4021348"/>
                <a:ext cx="1157614" cy="51748"/>
              </a:xfrm>
              <a:prstGeom prst="rect">
                <a:avLst/>
              </a:prstGeom>
            </p:spPr>
          </p:pic>
        </mc:Fallback>
      </mc:AlternateContent>
    </p:spTree>
    <p:extLst>
      <p:ext uri="{BB962C8B-B14F-4D97-AF65-F5344CB8AC3E}">
        <p14:creationId xmlns:p14="http://schemas.microsoft.com/office/powerpoint/2010/main" val="24119786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C875-FF62-FC3D-CD96-A297DFC5D70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What is 'Spear-Phishing </a:t>
            </a:r>
            <a:r>
              <a:rPr lang="en-US" sz="4000" dirty="0">
                <a:solidFill>
                  <a:srgbClr val="FFFFFF"/>
                </a:solidFill>
                <a:latin typeface="Algerian" panose="04020705040A02060702" pitchFamily="82" charset="0"/>
                <a:cs typeface="Calibri Light"/>
              </a:rPr>
              <a:t>?</a:t>
            </a:r>
            <a:endParaRPr lang="en-US" sz="4000" dirty="0">
              <a:solidFill>
                <a:srgbClr val="FFFFFF"/>
              </a:solidFill>
              <a:latin typeface="Algerian" panose="04020705040A02060702" pitchFamily="82" charset="0"/>
            </a:endParaRPr>
          </a:p>
        </p:txBody>
      </p:sp>
      <p:sp>
        <p:nvSpPr>
          <p:cNvPr id="18" name="Content Placeholder 2">
            <a:extLst>
              <a:ext uri="{FF2B5EF4-FFF2-40B4-BE49-F238E27FC236}">
                <a16:creationId xmlns:a16="http://schemas.microsoft.com/office/drawing/2014/main" id="{020FA067-CD47-2E9A-5081-13A793365572}"/>
              </a:ext>
            </a:extLst>
          </p:cNvPr>
          <p:cNvSpPr>
            <a:spLocks noGrp="1"/>
          </p:cNvSpPr>
          <p:nvPr>
            <p:ph idx="1"/>
          </p:nvPr>
        </p:nvSpPr>
        <p:spPr>
          <a:xfrm>
            <a:off x="296565" y="1914960"/>
            <a:ext cx="12076671" cy="3683358"/>
          </a:xfrm>
        </p:spPr>
        <p:txBody>
          <a:bodyPr vert="horz" lIns="91440" tIns="45720" rIns="91440" bIns="45720" rtlCol="0" anchor="ctr">
            <a:noAutofit/>
          </a:bodyPr>
          <a:lstStyle/>
          <a:p>
            <a:r>
              <a:rPr lang="en-US" sz="2400" dirty="0">
                <a:ea typeface="+mn-lt"/>
                <a:cs typeface="+mn-lt"/>
              </a:rPr>
              <a:t>Spear-Phishing is a </a:t>
            </a:r>
            <a:r>
              <a:rPr lang="en-US" sz="2400" b="1" dirty="0">
                <a:ea typeface="+mn-lt"/>
                <a:cs typeface="+mn-lt"/>
              </a:rPr>
              <a:t>particularly sophisticated phishing attack that is specifically tailored for its victim</a:t>
            </a:r>
            <a:r>
              <a:rPr lang="en-US" sz="2400" dirty="0">
                <a:ea typeface="+mn-lt"/>
                <a:cs typeface="+mn-lt"/>
              </a:rPr>
              <a:t>. Someone utilizing this approach will collect detailed information about their victim before attempting their attack.</a:t>
            </a:r>
            <a:endParaRPr lang="en-US" sz="2400" dirty="0">
              <a:cs typeface="Calibri"/>
            </a:endParaRPr>
          </a:p>
          <a:p>
            <a:r>
              <a:rPr lang="en-US" sz="2400" dirty="0">
                <a:cs typeface="Calibri"/>
              </a:rPr>
              <a:t>For example, </a:t>
            </a:r>
            <a:r>
              <a:rPr lang="en-US" sz="2400" b="1" dirty="0">
                <a:cs typeface="Calibri"/>
              </a:rPr>
              <a:t>an attacker may try to pose as your supervisor, or even the head of the company</a:t>
            </a:r>
            <a:r>
              <a:rPr lang="en-US" sz="2400" dirty="0">
                <a:cs typeface="Calibri"/>
              </a:rPr>
              <a:t>, in an attempt to gain your information or induce you to purchase something for them. Although these types of attack are very rare, they are also much more sophisticated, and therefore more dangerous.</a:t>
            </a:r>
          </a:p>
          <a:p>
            <a:r>
              <a:rPr lang="en-US" sz="2400" dirty="0">
                <a:cs typeface="Calibri"/>
              </a:rPr>
              <a:t>In any case, you can spot these emails by using the same techniques as before. In particular, this type of phishing can be spotted by double checking the actual email address of the sender to see if it exactly matches the one you are expecting </a:t>
            </a:r>
          </a:p>
          <a:p>
            <a:pPr lvl="1"/>
            <a:r>
              <a:rPr lang="en-US" b="1" dirty="0">
                <a:cs typeface="Calibri"/>
              </a:rPr>
              <a:t>Be careful!</a:t>
            </a:r>
            <a:r>
              <a:rPr lang="en-US" dirty="0">
                <a:cs typeface="Calibri"/>
              </a:rPr>
              <a:t> Because these are targeted attacks, </a:t>
            </a:r>
            <a:r>
              <a:rPr lang="en-US" b="1" dirty="0">
                <a:cs typeface="Calibri"/>
              </a:rPr>
              <a:t>the fake email address is likely to very closely resemble </a:t>
            </a:r>
            <a:br>
              <a:rPr lang="en-US" b="1" dirty="0">
                <a:cs typeface="Calibri"/>
              </a:rPr>
            </a:br>
            <a:r>
              <a:rPr lang="en-US" b="1" dirty="0">
                <a:cs typeface="Calibri"/>
              </a:rPr>
              <a:t>the actual real email address</a:t>
            </a:r>
            <a:r>
              <a:rPr lang="en-US" dirty="0">
                <a:cs typeface="Calibri"/>
              </a:rPr>
              <a:t> that they are trying to impersonate!</a:t>
            </a:r>
          </a:p>
        </p:txBody>
      </p:sp>
    </p:spTree>
    <p:extLst>
      <p:ext uri="{BB962C8B-B14F-4D97-AF65-F5344CB8AC3E}">
        <p14:creationId xmlns:p14="http://schemas.microsoft.com/office/powerpoint/2010/main" val="3209830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598B-FF89-4AFF-A66E-167E2E828192}"/>
              </a:ext>
            </a:extLst>
          </p:cNvPr>
          <p:cNvSpPr>
            <a:spLocks noGrp="1"/>
          </p:cNvSpPr>
          <p:nvPr>
            <p:ph type="title"/>
          </p:nvPr>
        </p:nvSpPr>
        <p:spPr>
          <a:xfrm>
            <a:off x="532416" y="603330"/>
            <a:ext cx="3490733" cy="3387497"/>
          </a:xfrm>
        </p:spPr>
        <p:txBody>
          <a:bodyPr anchor="b">
            <a:normAutofit/>
          </a:bodyPr>
          <a:lstStyle/>
          <a:p>
            <a:pPr algn="r"/>
            <a:r>
              <a:rPr lang="en-US" sz="4000" dirty="0">
                <a:solidFill>
                  <a:srgbClr val="FFFFFF"/>
                </a:solidFill>
                <a:cs typeface="Calibri Light"/>
              </a:rPr>
              <a:t>What should I do if I... </a:t>
            </a:r>
            <a:r>
              <a:rPr lang="en-US" sz="4000" b="1" dirty="0">
                <a:solidFill>
                  <a:srgbClr val="FFFFFF"/>
                </a:solidFill>
                <a:cs typeface="Calibri Light"/>
              </a:rPr>
              <a:t>get a phishing email</a:t>
            </a:r>
            <a:r>
              <a:rPr lang="en-US" sz="4000" dirty="0">
                <a:solidFill>
                  <a:srgbClr val="FFFFFF"/>
                </a:solidFill>
                <a:cs typeface="Calibri Light"/>
              </a:rPr>
              <a:t>?</a:t>
            </a:r>
            <a:endParaRPr lang="en-US" sz="4000" dirty="0">
              <a:solidFill>
                <a:srgbClr val="FFFFFF"/>
              </a:solidFill>
            </a:endParaRPr>
          </a:p>
        </p:txBody>
      </p:sp>
      <p:sp>
        <p:nvSpPr>
          <p:cNvPr id="3" name="Content Placeholder 2">
            <a:extLst>
              <a:ext uri="{FF2B5EF4-FFF2-40B4-BE49-F238E27FC236}">
                <a16:creationId xmlns:a16="http://schemas.microsoft.com/office/drawing/2014/main" id="{E663F9E2-9385-6883-B8CD-FE9AE8A01EAC}"/>
              </a:ext>
            </a:extLst>
          </p:cNvPr>
          <p:cNvSpPr>
            <a:spLocks noGrp="1"/>
          </p:cNvSpPr>
          <p:nvPr>
            <p:ph idx="1"/>
          </p:nvPr>
        </p:nvSpPr>
        <p:spPr>
          <a:xfrm>
            <a:off x="3725090" y="1029729"/>
            <a:ext cx="7934494" cy="5033319"/>
          </a:xfrm>
        </p:spPr>
        <p:txBody>
          <a:bodyPr vert="horz" lIns="91440" tIns="45720" rIns="91440" bIns="45720" rtlCol="0" anchor="ctr">
            <a:noAutofit/>
          </a:bodyPr>
          <a:lstStyle/>
          <a:p>
            <a:r>
              <a:rPr lang="en-US" sz="2000" dirty="0">
                <a:cs typeface="Calibri"/>
              </a:rPr>
              <a:t>If you think that there is even the smallest possibility that an email you received may be a phishing attack you should...</a:t>
            </a:r>
          </a:p>
          <a:p>
            <a:pPr lvl="1"/>
            <a:r>
              <a:rPr lang="en-US" sz="2000" b="1" dirty="0">
                <a:cs typeface="Calibri"/>
              </a:rPr>
              <a:t>Follow the 3-Step Process:</a:t>
            </a:r>
          </a:p>
          <a:p>
            <a:pPr lvl="2"/>
            <a:r>
              <a:rPr lang="en-US" dirty="0">
                <a:cs typeface="Calibri"/>
              </a:rPr>
              <a:t>Step 1: Don't Panic</a:t>
            </a:r>
          </a:p>
          <a:p>
            <a:pPr lvl="2"/>
            <a:r>
              <a:rPr lang="en-US" dirty="0">
                <a:cs typeface="Calibri"/>
              </a:rPr>
              <a:t>Step 2: Identify the content</a:t>
            </a:r>
          </a:p>
          <a:p>
            <a:pPr lvl="2"/>
            <a:r>
              <a:rPr lang="en-US" dirty="0">
                <a:cs typeface="Calibri"/>
              </a:rPr>
              <a:t>Step 3: Identify the sender</a:t>
            </a:r>
          </a:p>
          <a:p>
            <a:pPr lvl="1"/>
            <a:r>
              <a:rPr lang="en-US" sz="2000" b="1" dirty="0">
                <a:cs typeface="Calibri"/>
              </a:rPr>
              <a:t>Report the email as a phishing attack</a:t>
            </a:r>
          </a:p>
          <a:p>
            <a:pPr lvl="2"/>
            <a:r>
              <a:rPr lang="en-US" dirty="0">
                <a:cs typeface="Calibri"/>
              </a:rPr>
              <a:t>In Outlook, you can report emails as phishing attacks by clicking on the three dots at the top-right of the email. Find the option in the dropdown labeled "Report", then select "Report phishing"</a:t>
            </a:r>
          </a:p>
          <a:p>
            <a:pPr lvl="2"/>
            <a:r>
              <a:rPr lang="en-US" dirty="0">
                <a:cs typeface="Calibri"/>
              </a:rPr>
              <a:t>This removes the email from your inbox, and also helps Outlook in automatically identifying potential phishing attempts in the future.</a:t>
            </a:r>
          </a:p>
          <a:p>
            <a:pPr lvl="2"/>
            <a:r>
              <a:rPr lang="en-US" dirty="0">
                <a:cs typeface="Calibri"/>
              </a:rPr>
              <a:t>Some email providers may not have this option, but will instead allow you to "Mark as Spam" which does pretty much the same thing.</a:t>
            </a:r>
          </a:p>
          <a:p>
            <a:pPr lvl="1"/>
            <a:r>
              <a:rPr lang="en-US" sz="2000" b="1" dirty="0">
                <a:cs typeface="Calibri"/>
              </a:rPr>
              <a:t>If you believe that the email was an attempt at Spear-Phishing</a:t>
            </a:r>
            <a:r>
              <a:rPr lang="en-US" sz="2000" dirty="0">
                <a:cs typeface="Calibri"/>
              </a:rPr>
              <a:t>, instead of a standard phishing attack, you should </a:t>
            </a:r>
            <a:r>
              <a:rPr lang="en-US" sz="2000" b="1" dirty="0">
                <a:cs typeface="Calibri"/>
              </a:rPr>
              <a:t>tell your supervisor as soon as possible.</a:t>
            </a:r>
          </a:p>
        </p:txBody>
      </p:sp>
    </p:spTree>
    <p:extLst>
      <p:ext uri="{BB962C8B-B14F-4D97-AF65-F5344CB8AC3E}">
        <p14:creationId xmlns:p14="http://schemas.microsoft.com/office/powerpoint/2010/main" val="3509784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CA27-2AE7-0504-2DA1-72675280E67A}"/>
              </a:ext>
            </a:extLst>
          </p:cNvPr>
          <p:cNvSpPr>
            <a:spLocks noGrp="1"/>
          </p:cNvSpPr>
          <p:nvPr>
            <p:ph type="title"/>
          </p:nvPr>
        </p:nvSpPr>
        <p:spPr>
          <a:xfrm>
            <a:off x="664430" y="543697"/>
            <a:ext cx="3201366" cy="3430655"/>
          </a:xfrm>
        </p:spPr>
        <p:txBody>
          <a:bodyPr anchor="b">
            <a:normAutofit/>
          </a:bodyPr>
          <a:lstStyle/>
          <a:p>
            <a:pPr algn="r"/>
            <a:r>
              <a:rPr lang="en-US" sz="4000" dirty="0">
                <a:solidFill>
                  <a:srgbClr val="FFFFFF"/>
                </a:solidFill>
                <a:cs typeface="Calibri Light"/>
              </a:rPr>
              <a:t>What should I do if I... </a:t>
            </a:r>
            <a:r>
              <a:rPr lang="en-US" sz="4000" b="1" dirty="0">
                <a:solidFill>
                  <a:srgbClr val="FFFFFF"/>
                </a:solidFill>
                <a:cs typeface="Calibri Light"/>
              </a:rPr>
              <a:t>fall for a phishing email?</a:t>
            </a:r>
          </a:p>
        </p:txBody>
      </p:sp>
      <p:sp>
        <p:nvSpPr>
          <p:cNvPr id="3" name="Content Placeholder 2">
            <a:extLst>
              <a:ext uri="{FF2B5EF4-FFF2-40B4-BE49-F238E27FC236}">
                <a16:creationId xmlns:a16="http://schemas.microsoft.com/office/drawing/2014/main" id="{C29F2A4F-94BB-269C-EBC8-AEF403BD10C5}"/>
              </a:ext>
            </a:extLst>
          </p:cNvPr>
          <p:cNvSpPr>
            <a:spLocks noGrp="1"/>
          </p:cNvSpPr>
          <p:nvPr>
            <p:ph idx="1"/>
          </p:nvPr>
        </p:nvSpPr>
        <p:spPr>
          <a:xfrm>
            <a:off x="4221879" y="938847"/>
            <a:ext cx="7789979" cy="5546047"/>
          </a:xfrm>
        </p:spPr>
        <p:txBody>
          <a:bodyPr vert="horz" lIns="91440" tIns="45720" rIns="91440" bIns="45720" rtlCol="0" anchor="ctr">
            <a:noAutofit/>
          </a:bodyPr>
          <a:lstStyle/>
          <a:p>
            <a:r>
              <a:rPr lang="en-US" sz="2400" dirty="0">
                <a:cs typeface="Calibri"/>
              </a:rPr>
              <a:t>No one is completely immune to phishing attacks, and even cybersecurity experts sometimes fall for even the most basic phishing attacks.</a:t>
            </a:r>
          </a:p>
          <a:p>
            <a:pPr lvl="1"/>
            <a:r>
              <a:rPr lang="en-US" dirty="0">
                <a:cs typeface="Calibri"/>
              </a:rPr>
              <a:t>Why? Because humans will eventually make mistakes, and phishing attacks are meant to prey on that inevitability.</a:t>
            </a:r>
          </a:p>
          <a:p>
            <a:r>
              <a:rPr lang="en-US" sz="2400" dirty="0">
                <a:cs typeface="Calibri"/>
              </a:rPr>
              <a:t>If you believe you've fallen for a phishing attack, you should...</a:t>
            </a:r>
          </a:p>
          <a:p>
            <a:pPr lvl="1"/>
            <a:r>
              <a:rPr lang="en-US" b="1" dirty="0">
                <a:cs typeface="Calibri"/>
              </a:rPr>
              <a:t>Change your password</a:t>
            </a:r>
            <a:r>
              <a:rPr lang="en-US" dirty="0">
                <a:cs typeface="Calibri"/>
              </a:rPr>
              <a:t> for the affected service (Netflix, Online Banking, etc.), as well as any other services that may use that same password.</a:t>
            </a:r>
          </a:p>
          <a:p>
            <a:pPr lvl="1"/>
            <a:r>
              <a:rPr lang="en-US" b="1" dirty="0">
                <a:cs typeface="Calibri"/>
              </a:rPr>
              <a:t>Contact your supervisor</a:t>
            </a:r>
            <a:r>
              <a:rPr lang="en-US" dirty="0">
                <a:cs typeface="Calibri"/>
              </a:rPr>
              <a:t> and inform them immediately. </a:t>
            </a:r>
          </a:p>
          <a:p>
            <a:pPr lvl="1"/>
            <a:r>
              <a:rPr lang="en-US" dirty="0">
                <a:cs typeface="Calibri"/>
              </a:rPr>
              <a:t>In particular, if you believe this was an attempt at Spear-Phishing rather than a standard phishing attack, you should </a:t>
            </a:r>
            <a:r>
              <a:rPr lang="en-US" b="1" dirty="0">
                <a:cs typeface="Calibri"/>
              </a:rPr>
              <a:t>escalate the situation as quickly as possible</a:t>
            </a:r>
            <a:r>
              <a:rPr lang="en-US" dirty="0">
                <a:cs typeface="Calibri"/>
              </a:rPr>
              <a:t> to limit the potential damage.</a:t>
            </a:r>
          </a:p>
          <a:p>
            <a:pPr lvl="1"/>
            <a:endParaRPr lang="en-US" dirty="0">
              <a:cs typeface="Calibri"/>
            </a:endParaRPr>
          </a:p>
        </p:txBody>
      </p:sp>
    </p:spTree>
    <p:extLst>
      <p:ext uri="{BB962C8B-B14F-4D97-AF65-F5344CB8AC3E}">
        <p14:creationId xmlns:p14="http://schemas.microsoft.com/office/powerpoint/2010/main" val="36694271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503</TotalTime>
  <Words>1309</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Calibri Light</vt:lpstr>
      <vt:lpstr>Tw Cen MT</vt:lpstr>
      <vt:lpstr>Circuit</vt:lpstr>
      <vt:lpstr>What is 'Phishing'?</vt:lpstr>
      <vt:lpstr>Common Cyberattacks</vt:lpstr>
      <vt:lpstr>What is 'Phishing'?</vt:lpstr>
      <vt:lpstr>Phishing can take many forms...</vt:lpstr>
      <vt:lpstr>How to spot a phishing attack</vt:lpstr>
      <vt:lpstr>        Let's look at an example.</vt:lpstr>
      <vt:lpstr>What is 'Spear-Phishing ?</vt:lpstr>
      <vt:lpstr>What should I do if I... get a phishing email?</vt:lpstr>
      <vt:lpstr>What should I do if I... fall for a phishing email?</vt:lpstr>
      <vt:lpstr>PHI and Encrypted Email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BHAVISHYA SAHU</dc:creator>
  <cp:lastModifiedBy>BHAVISHYA SAHU</cp:lastModifiedBy>
  <cp:revision>1108</cp:revision>
  <dcterms:created xsi:type="dcterms:W3CDTF">2022-09-21T13:55:52Z</dcterms:created>
  <dcterms:modified xsi:type="dcterms:W3CDTF">2025-06-14T16:24:20Z</dcterms:modified>
</cp:coreProperties>
</file>