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56"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35F89D-8253-47B1-BCDF-B9D6007EEE17}"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3335928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35F89D-8253-47B1-BCDF-B9D6007EEE17}" type="datetimeFigureOut">
              <a:rPr lang="en-US" smtClean="0"/>
              <a:t>18-Jun-25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72236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35F89D-8253-47B1-BCDF-B9D6007EEE17}"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3329081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A35F89D-8253-47B1-BCDF-B9D6007EEE17}"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9CFC-AF68-40E1-92A2-F53A9666481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6359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35F89D-8253-47B1-BCDF-B9D6007EEE17}"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1194455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35F89D-8253-47B1-BCDF-B9D6007EEE17}" type="datetimeFigureOut">
              <a:rPr lang="en-US" smtClean="0"/>
              <a:t>18-Jun-25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24579511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A35F89D-8253-47B1-BCDF-B9D6007EEE17}" type="datetimeFigureOut">
              <a:rPr lang="en-US" smtClean="0"/>
              <a:t>18-Jun-25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3067207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35F89D-8253-47B1-BCDF-B9D6007EEE17}"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2236319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35F89D-8253-47B1-BCDF-B9D6007EEE17}"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441916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A35F89D-8253-47B1-BCDF-B9D6007EEE17}"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2193151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35F89D-8253-47B1-BCDF-B9D6007EEE17}" type="datetimeFigureOut">
              <a:rPr lang="en-US" smtClean="0"/>
              <a:t>18-Jun-25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4651800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35F89D-8253-47B1-BCDF-B9D6007EEE17}" type="datetimeFigureOut">
              <a:rPr lang="en-US" smtClean="0"/>
              <a:t>18-Jun-25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212971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35F89D-8253-47B1-BCDF-B9D6007EEE17}" type="datetimeFigureOut">
              <a:rPr lang="en-US" smtClean="0"/>
              <a:t>18-Jun-25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417315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35F89D-8253-47B1-BCDF-B9D6007EEE17}" type="datetimeFigureOut">
              <a:rPr lang="en-US" smtClean="0"/>
              <a:t>18-Jun-25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2826517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A35F89D-8253-47B1-BCDF-B9D6007EEE17}" type="datetimeFigureOut">
              <a:rPr lang="en-US" smtClean="0"/>
              <a:t>18-Jun-25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1207040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A35F89D-8253-47B1-BCDF-B9D6007EEE17}" type="datetimeFigureOut">
              <a:rPr lang="en-US" smtClean="0"/>
              <a:t>18-Jun-25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1259275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35F89D-8253-47B1-BCDF-B9D6007EEE17}" type="datetimeFigureOut">
              <a:rPr lang="en-US" smtClean="0"/>
              <a:t>18-Jun-25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2E9CFC-AF68-40E1-92A2-F53A96664812}" type="slidenum">
              <a:rPr lang="en-US" smtClean="0"/>
              <a:t>‹#›</a:t>
            </a:fld>
            <a:endParaRPr lang="en-US"/>
          </a:p>
        </p:txBody>
      </p:sp>
    </p:spTree>
    <p:extLst>
      <p:ext uri="{BB962C8B-B14F-4D97-AF65-F5344CB8AC3E}">
        <p14:creationId xmlns:p14="http://schemas.microsoft.com/office/powerpoint/2010/main" val="52320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A35F89D-8253-47B1-BCDF-B9D6007EEE17}" type="datetimeFigureOut">
              <a:rPr lang="en-US" smtClean="0"/>
              <a:t>18-Jun-25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42E9CFC-AF68-40E1-92A2-F53A96664812}" type="slidenum">
              <a:rPr lang="en-US" smtClean="0"/>
              <a:t>‹#›</a:t>
            </a:fld>
            <a:endParaRPr lang="en-US"/>
          </a:p>
        </p:txBody>
      </p:sp>
    </p:spTree>
    <p:extLst>
      <p:ext uri="{BB962C8B-B14F-4D97-AF65-F5344CB8AC3E}">
        <p14:creationId xmlns:p14="http://schemas.microsoft.com/office/powerpoint/2010/main" val="30483631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n.wikipedia.org/wiki/Mining" TargetMode="External"/><Relationship Id="rId13" Type="http://schemas.openxmlformats.org/officeDocument/2006/relationships/hyperlink" Target="https://en.wikipedia.org/wiki/Child_labour#cite_note-11" TargetMode="External"/><Relationship Id="rId3" Type="http://schemas.openxmlformats.org/officeDocument/2006/relationships/hyperlink" Target="https://en.wikipedia.org/wiki/Child_labour#cite_note-3" TargetMode="External"/><Relationship Id="rId7" Type="http://schemas.openxmlformats.org/officeDocument/2006/relationships/hyperlink" Target="https://en.wikipedia.org/wiki/Colony" TargetMode="External"/><Relationship Id="rId12" Type="http://schemas.openxmlformats.org/officeDocument/2006/relationships/hyperlink" Target="https://en.wikipedia.org/wiki/Child_labour#cite_note-10" TargetMode="External"/><Relationship Id="rId2" Type="http://schemas.openxmlformats.org/officeDocument/2006/relationships/hyperlink" Target="https://en.wikipedia.org/wiki/Exploitation_of_labour" TargetMode="External"/><Relationship Id="rId1" Type="http://schemas.openxmlformats.org/officeDocument/2006/relationships/slideLayout" Target="../slideLayouts/slideLayout2.xml"/><Relationship Id="rId6" Type="http://schemas.openxmlformats.org/officeDocument/2006/relationships/hyperlink" Target="https://en.wikipedia.org/wiki/Western_world" TargetMode="External"/><Relationship Id="rId11" Type="http://schemas.openxmlformats.org/officeDocument/2006/relationships/hyperlink" Target="https://en.wikipedia.org/wiki/Child_labour#cite_note-ep99-9" TargetMode="External"/><Relationship Id="rId5" Type="http://schemas.openxmlformats.org/officeDocument/2006/relationships/hyperlink" Target="https://en.wikipedia.org/wiki/Child_labour#cite_note-5" TargetMode="External"/><Relationship Id="rId10" Type="http://schemas.openxmlformats.org/officeDocument/2006/relationships/hyperlink" Target="https://en.wikipedia.org/wiki/Child_labour_law" TargetMode="External"/><Relationship Id="rId4" Type="http://schemas.openxmlformats.org/officeDocument/2006/relationships/hyperlink" Target="https://en.wikipedia.org/wiki/Child_labour#cite_note-UN-4" TargetMode="External"/><Relationship Id="rId9" Type="http://schemas.openxmlformats.org/officeDocument/2006/relationships/hyperlink" Target="https://en.wikipedia.org/wiki/Newspaper_hawker"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Child_labour#cite_note-20" TargetMode="External"/><Relationship Id="rId7" Type="http://schemas.openxmlformats.org/officeDocument/2006/relationships/hyperlink" Target="https://en.wikipedia.org/wiki/Child_labour" TargetMode="External"/><Relationship Id="rId2" Type="http://schemas.openxmlformats.org/officeDocument/2006/relationships/hyperlink" Target="https://en.wikipedia.org/wiki/Child_labour#cite_note-ReferenceA-19" TargetMode="Externa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hyperlink" Target="https://en.wikipedia.org/wiki/Parenting" TargetMode="External"/><Relationship Id="rId4" Type="http://schemas.openxmlformats.org/officeDocument/2006/relationships/hyperlink" Target="https://en.wikipedia.org/wiki/Pre-industrial_society"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film-rezensionen.de/2020/05/planet-of-the-humans/"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Child_labour"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AC60E-23DD-F283-E9F7-66334D7896DF}"/>
              </a:ext>
            </a:extLst>
          </p:cNvPr>
          <p:cNvSpPr>
            <a:spLocks noGrp="1"/>
          </p:cNvSpPr>
          <p:nvPr>
            <p:ph type="title"/>
          </p:nvPr>
        </p:nvSpPr>
        <p:spPr/>
        <p:txBody>
          <a:bodyPr/>
          <a:lstStyle/>
          <a:p>
            <a:pPr algn="ctr"/>
            <a:r>
              <a:rPr lang="en-US" b="1" dirty="0"/>
              <a:t>introduction</a:t>
            </a:r>
          </a:p>
        </p:txBody>
      </p:sp>
      <p:sp>
        <p:nvSpPr>
          <p:cNvPr id="3" name="Content Placeholder 2">
            <a:extLst>
              <a:ext uri="{FF2B5EF4-FFF2-40B4-BE49-F238E27FC236}">
                <a16:creationId xmlns:a16="http://schemas.microsoft.com/office/drawing/2014/main" id="{71849CAE-7ED1-E4EE-3DF7-E3916224F664}"/>
              </a:ext>
            </a:extLst>
          </p:cNvPr>
          <p:cNvSpPr>
            <a:spLocks noGrp="1"/>
          </p:cNvSpPr>
          <p:nvPr>
            <p:ph idx="1"/>
          </p:nvPr>
        </p:nvSpPr>
        <p:spPr>
          <a:xfrm>
            <a:off x="838200" y="1825625"/>
            <a:ext cx="10515600" cy="3876532"/>
          </a:xfrm>
        </p:spPr>
        <p:txBody>
          <a:bodyPr>
            <a:normAutofit/>
          </a:bodyPr>
          <a:lstStyle/>
          <a:p>
            <a:r>
              <a:rPr lang="en-US" b="1" dirty="0"/>
              <a:t>Child </a:t>
            </a:r>
            <a:r>
              <a:rPr lang="en-US" b="1" dirty="0" err="1"/>
              <a:t>labour</a:t>
            </a:r>
            <a:r>
              <a:rPr lang="en-US" dirty="0"/>
              <a:t> is the </a:t>
            </a:r>
            <a:r>
              <a:rPr lang="en-US" dirty="0">
                <a:hlinkClick r:id="rId2" tooltip="Exploitation of labour"/>
              </a:rPr>
              <a:t>exploitation</a:t>
            </a:r>
            <a:r>
              <a:rPr lang="en-US" dirty="0"/>
              <a:t> of children through any form of work that interferes with their ability to attend regular school, or is mentally, physically, socially and morally harmful.</a:t>
            </a:r>
            <a:r>
              <a:rPr lang="en-US" baseline="30000" dirty="0">
                <a:hlinkClick r:id="rId3"/>
              </a:rPr>
              <a:t>[3]</a:t>
            </a:r>
            <a:r>
              <a:rPr lang="en-US" dirty="0"/>
              <a:t> Such exploitation is prohibited by legislation worldwide,</a:t>
            </a:r>
            <a:r>
              <a:rPr lang="en-US" baseline="30000" dirty="0">
                <a:hlinkClick r:id="rId4"/>
              </a:rPr>
              <a:t>[4]</a:t>
            </a:r>
            <a:r>
              <a:rPr lang="en-US" baseline="30000" dirty="0">
                <a:hlinkClick r:id="rId5"/>
              </a:rPr>
              <a:t>[5]</a:t>
            </a:r>
            <a:r>
              <a:rPr lang="en-US" dirty="0"/>
              <a:t> although these laws do not consider all work by children as child </a:t>
            </a:r>
            <a:r>
              <a:rPr lang="en-US" dirty="0" err="1"/>
              <a:t>labourChild</a:t>
            </a:r>
            <a:r>
              <a:rPr lang="en-US" dirty="0"/>
              <a:t> </a:t>
            </a:r>
            <a:r>
              <a:rPr lang="en-US" dirty="0" err="1"/>
              <a:t>labour</a:t>
            </a:r>
            <a:r>
              <a:rPr lang="en-US" dirty="0"/>
              <a:t>. has existed to varying extents throughout history. During the 19th and early 20th centuries, many children aged 5–14 from poorer families worked in </a:t>
            </a:r>
            <a:r>
              <a:rPr lang="en-US" dirty="0">
                <a:hlinkClick r:id="rId6" tooltip="Western world"/>
              </a:rPr>
              <a:t>Western nations</a:t>
            </a:r>
            <a:r>
              <a:rPr lang="en-US" dirty="0"/>
              <a:t> and their </a:t>
            </a:r>
            <a:r>
              <a:rPr lang="en-US" dirty="0">
                <a:hlinkClick r:id="rId7" tooltip="Colony"/>
              </a:rPr>
              <a:t>colonies</a:t>
            </a:r>
            <a:r>
              <a:rPr lang="en-US" dirty="0"/>
              <a:t> alike. These children mainly worked in agriculture, home-based assembly operations, factories, </a:t>
            </a:r>
            <a:r>
              <a:rPr lang="en-US" dirty="0">
                <a:hlinkClick r:id="rId8" tooltip="Mining"/>
              </a:rPr>
              <a:t>mining</a:t>
            </a:r>
            <a:r>
              <a:rPr lang="en-US" dirty="0"/>
              <a:t>, and services such as </a:t>
            </a:r>
            <a:r>
              <a:rPr lang="en-US" dirty="0">
                <a:hlinkClick r:id="rId9" tooltip="Newspaper hawker"/>
              </a:rPr>
              <a:t>news boys</a:t>
            </a:r>
            <a:r>
              <a:rPr lang="en-US" dirty="0"/>
              <a:t>—some worked night shifts lasting 12 hours. With the rise of household income, availability of schools and passage of </a:t>
            </a:r>
            <a:r>
              <a:rPr lang="en-US" dirty="0">
                <a:hlinkClick r:id="rId10" tooltip="Child labour law"/>
              </a:rPr>
              <a:t>child </a:t>
            </a:r>
            <a:r>
              <a:rPr lang="en-US" dirty="0" err="1">
                <a:hlinkClick r:id="rId10" tooltip="Child labour law"/>
              </a:rPr>
              <a:t>labour</a:t>
            </a:r>
            <a:r>
              <a:rPr lang="en-US" dirty="0">
                <a:hlinkClick r:id="rId10" tooltip="Child labour law"/>
              </a:rPr>
              <a:t> laws</a:t>
            </a:r>
            <a:r>
              <a:rPr lang="en-US" dirty="0"/>
              <a:t>, the incidence rates of child </a:t>
            </a:r>
            <a:r>
              <a:rPr lang="en-US" dirty="0" err="1"/>
              <a:t>labour</a:t>
            </a:r>
            <a:r>
              <a:rPr lang="en-US" dirty="0"/>
              <a:t> fell.</a:t>
            </a:r>
            <a:r>
              <a:rPr lang="en-US" baseline="30000" dirty="0">
                <a:hlinkClick r:id="rId11"/>
              </a:rPr>
              <a:t>[9]</a:t>
            </a:r>
            <a:r>
              <a:rPr lang="en-US" baseline="30000" dirty="0">
                <a:hlinkClick r:id="rId12"/>
              </a:rPr>
              <a:t>[10]</a:t>
            </a:r>
            <a:r>
              <a:rPr lang="en-US" baseline="30000" dirty="0">
                <a:hlinkClick r:id="rId13"/>
              </a:rPr>
              <a:t>[11]</a:t>
            </a:r>
            <a:endParaRPr lang="en-US" dirty="0"/>
          </a:p>
          <a:p>
            <a:endParaRPr lang="en-US" dirty="0"/>
          </a:p>
        </p:txBody>
      </p:sp>
    </p:spTree>
    <p:extLst>
      <p:ext uri="{BB962C8B-B14F-4D97-AF65-F5344CB8AC3E}">
        <p14:creationId xmlns:p14="http://schemas.microsoft.com/office/powerpoint/2010/main" val="1838300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E7E13-17A0-9168-9651-F0CE808384CA}"/>
              </a:ext>
            </a:extLst>
          </p:cNvPr>
          <p:cNvSpPr>
            <a:spLocks noGrp="1"/>
          </p:cNvSpPr>
          <p:nvPr>
            <p:ph type="title"/>
          </p:nvPr>
        </p:nvSpPr>
        <p:spPr>
          <a:xfrm>
            <a:off x="646111" y="893852"/>
            <a:ext cx="9404723" cy="1489752"/>
          </a:xfrm>
        </p:spPr>
        <p:txBody>
          <a:bodyPr/>
          <a:lstStyle/>
          <a:p>
            <a:pPr algn="ctr"/>
            <a:r>
              <a:rPr lang="en-US" dirty="0"/>
              <a:t>Preindustrial societies</a:t>
            </a:r>
          </a:p>
        </p:txBody>
      </p:sp>
      <p:sp>
        <p:nvSpPr>
          <p:cNvPr id="3" name="Content Placeholder 2">
            <a:extLst>
              <a:ext uri="{FF2B5EF4-FFF2-40B4-BE49-F238E27FC236}">
                <a16:creationId xmlns:a16="http://schemas.microsoft.com/office/drawing/2014/main" id="{40B38876-E7DD-63CA-D337-8A3C17D028F6}"/>
              </a:ext>
            </a:extLst>
          </p:cNvPr>
          <p:cNvSpPr>
            <a:spLocks noGrp="1"/>
          </p:cNvSpPr>
          <p:nvPr>
            <p:ph idx="1"/>
          </p:nvPr>
        </p:nvSpPr>
        <p:spPr>
          <a:xfrm>
            <a:off x="838200" y="2578813"/>
            <a:ext cx="6990708" cy="3385335"/>
          </a:xfrm>
        </p:spPr>
        <p:txBody>
          <a:bodyPr/>
          <a:lstStyle/>
          <a:p>
            <a:r>
              <a:rPr lang="en-US" dirty="0"/>
              <a:t>Child </a:t>
            </a:r>
            <a:r>
              <a:rPr lang="en-US" dirty="0" err="1"/>
              <a:t>labour</a:t>
            </a:r>
            <a:r>
              <a:rPr lang="en-US" dirty="0"/>
              <a:t> forms an intrinsic part of pre-industrial economies.</a:t>
            </a:r>
            <a:r>
              <a:rPr lang="en-US" baseline="30000" dirty="0">
                <a:hlinkClick r:id="rId2"/>
              </a:rPr>
              <a:t>[19]</a:t>
            </a:r>
            <a:r>
              <a:rPr lang="en-US" baseline="30000" dirty="0">
                <a:hlinkClick r:id="rId3"/>
              </a:rPr>
              <a:t>[20]</a:t>
            </a:r>
            <a:r>
              <a:rPr lang="en-US" dirty="0"/>
              <a:t> In </a:t>
            </a:r>
            <a:r>
              <a:rPr lang="en-US" dirty="0">
                <a:hlinkClick r:id="rId4" tooltip="Pre-industrial society"/>
              </a:rPr>
              <a:t>pre-industrial societies</a:t>
            </a:r>
            <a:r>
              <a:rPr lang="en-US" dirty="0"/>
              <a:t>, there is rarely a concept of childhood in the modern sense. Children often begin to actively participate in activities such as </a:t>
            </a:r>
            <a:r>
              <a:rPr lang="en-US" dirty="0">
                <a:hlinkClick r:id="rId5" tooltip="Parenting"/>
              </a:rPr>
              <a:t>child rearing</a:t>
            </a:r>
            <a:r>
              <a:rPr lang="en-US" dirty="0"/>
              <a:t>, hunting and farming as soon as they are competent. In many societies, children as young as 13 are seen as adults and engage in the same activities as adults</a:t>
            </a:r>
          </a:p>
          <a:p>
            <a:endParaRPr lang="en-US" dirty="0"/>
          </a:p>
        </p:txBody>
      </p:sp>
      <p:pic>
        <p:nvPicPr>
          <p:cNvPr id="5" name="Picture 4">
            <a:extLst>
              <a:ext uri="{FF2B5EF4-FFF2-40B4-BE49-F238E27FC236}">
                <a16:creationId xmlns:a16="http://schemas.microsoft.com/office/drawing/2014/main" id="{5321681E-A9D9-7A67-1551-B4047269FD98}"/>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147407" y="2460661"/>
            <a:ext cx="3565132" cy="3385335"/>
          </a:xfrm>
          <a:prstGeom prst="rect">
            <a:avLst/>
          </a:prstGeom>
        </p:spPr>
      </p:pic>
    </p:spTree>
    <p:extLst>
      <p:ext uri="{BB962C8B-B14F-4D97-AF65-F5344CB8AC3E}">
        <p14:creationId xmlns:p14="http://schemas.microsoft.com/office/powerpoint/2010/main" val="940728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D866-48C6-4DA9-9AB8-C9AF270EBC9A}"/>
              </a:ext>
            </a:extLst>
          </p:cNvPr>
          <p:cNvSpPr>
            <a:spLocks noGrp="1"/>
          </p:cNvSpPr>
          <p:nvPr>
            <p:ph type="title"/>
          </p:nvPr>
        </p:nvSpPr>
        <p:spPr>
          <a:xfrm>
            <a:off x="646111" y="965771"/>
            <a:ext cx="9404723" cy="1684961"/>
          </a:xfrm>
        </p:spPr>
        <p:txBody>
          <a:bodyPr/>
          <a:lstStyle/>
          <a:p>
            <a:pPr algn="ctr"/>
            <a:r>
              <a:rPr lang="en-US" dirty="0"/>
              <a:t>What is child labor</a:t>
            </a:r>
            <a:br>
              <a:rPr lang="en-US" dirty="0"/>
            </a:br>
            <a:endParaRPr lang="en-US" dirty="0"/>
          </a:p>
        </p:txBody>
      </p:sp>
      <p:sp>
        <p:nvSpPr>
          <p:cNvPr id="3" name="Content Placeholder 2">
            <a:extLst>
              <a:ext uri="{FF2B5EF4-FFF2-40B4-BE49-F238E27FC236}">
                <a16:creationId xmlns:a16="http://schemas.microsoft.com/office/drawing/2014/main" id="{9F876C7D-045C-0799-13B8-C8A03B15104A}"/>
              </a:ext>
            </a:extLst>
          </p:cNvPr>
          <p:cNvSpPr>
            <a:spLocks noGrp="1"/>
          </p:cNvSpPr>
          <p:nvPr>
            <p:ph idx="1"/>
          </p:nvPr>
        </p:nvSpPr>
        <p:spPr>
          <a:xfrm>
            <a:off x="838200" y="2784296"/>
            <a:ext cx="5942744" cy="3236359"/>
          </a:xfrm>
        </p:spPr>
        <p:txBody>
          <a:bodyPr/>
          <a:lstStyle/>
          <a:p>
            <a:r>
              <a:rPr lang="en-US" dirty="0"/>
              <a:t>Child </a:t>
            </a:r>
            <a:r>
              <a:rPr lang="en-US" dirty="0" err="1"/>
              <a:t>labour</a:t>
            </a:r>
            <a:r>
              <a:rPr lang="en-US" dirty="0"/>
              <a:t> refers to work that children are too young to perform or that – by its nature or circumstances – can be hazardous. Unlike activities that help children develop (such as contributing to light housework or taking on a job during school holidays), child </a:t>
            </a:r>
            <a:r>
              <a:rPr lang="en-US" dirty="0" err="1"/>
              <a:t>labour</a:t>
            </a:r>
            <a:r>
              <a:rPr lang="en-US" dirty="0"/>
              <a:t> causes harm to a child’s health, safety or moral development.</a:t>
            </a:r>
          </a:p>
          <a:p>
            <a:endParaRPr lang="en-US" dirty="0"/>
          </a:p>
        </p:txBody>
      </p:sp>
      <p:pic>
        <p:nvPicPr>
          <p:cNvPr id="5" name="Picture 4">
            <a:extLst>
              <a:ext uri="{FF2B5EF4-FFF2-40B4-BE49-F238E27FC236}">
                <a16:creationId xmlns:a16="http://schemas.microsoft.com/office/drawing/2014/main" id="{D6545029-7E5E-17F4-4A31-D39634AA337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315200" y="2270588"/>
            <a:ext cx="4666749" cy="3750067"/>
          </a:xfrm>
          <a:prstGeom prst="rect">
            <a:avLst/>
          </a:prstGeom>
        </p:spPr>
      </p:pic>
      <p:sp>
        <p:nvSpPr>
          <p:cNvPr id="6" name="TextBox 5">
            <a:extLst>
              <a:ext uri="{FF2B5EF4-FFF2-40B4-BE49-F238E27FC236}">
                <a16:creationId xmlns:a16="http://schemas.microsoft.com/office/drawing/2014/main" id="{ED6BA32A-511F-F307-0555-EA6C279852D0}"/>
              </a:ext>
            </a:extLst>
          </p:cNvPr>
          <p:cNvSpPr txBox="1"/>
          <p:nvPr/>
        </p:nvSpPr>
        <p:spPr>
          <a:xfrm>
            <a:off x="1525143" y="6858000"/>
            <a:ext cx="9141714" cy="230832"/>
          </a:xfrm>
          <a:prstGeom prst="rect">
            <a:avLst/>
          </a:prstGeom>
          <a:noFill/>
        </p:spPr>
        <p:txBody>
          <a:bodyPr wrap="square" rtlCol="0">
            <a:spAutoFit/>
          </a:bodyPr>
          <a:lstStyle/>
          <a:p>
            <a:r>
              <a:rPr lang="en-US" sz="900">
                <a:hlinkClick r:id="rId3" tooltip="https://www.film-rezensionen.de/2020/05/planet-of-the-humans/"/>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198613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D5415-1A81-5DE6-7602-4121F10078EF}"/>
              </a:ext>
            </a:extLst>
          </p:cNvPr>
          <p:cNvSpPr>
            <a:spLocks noGrp="1"/>
          </p:cNvSpPr>
          <p:nvPr>
            <p:ph type="title"/>
          </p:nvPr>
        </p:nvSpPr>
        <p:spPr/>
        <p:txBody>
          <a:bodyPr/>
          <a:lstStyle/>
          <a:p>
            <a:r>
              <a:rPr lang="en-US" dirty="0"/>
              <a:t>What kind of work is considered hazardous?</a:t>
            </a:r>
          </a:p>
        </p:txBody>
      </p:sp>
      <p:sp>
        <p:nvSpPr>
          <p:cNvPr id="3" name="Content Placeholder 2">
            <a:extLst>
              <a:ext uri="{FF2B5EF4-FFF2-40B4-BE49-F238E27FC236}">
                <a16:creationId xmlns:a16="http://schemas.microsoft.com/office/drawing/2014/main" id="{B5F72F7E-EB6F-5732-ADED-6B112A113F98}"/>
              </a:ext>
            </a:extLst>
          </p:cNvPr>
          <p:cNvSpPr>
            <a:spLocks noGrp="1"/>
          </p:cNvSpPr>
          <p:nvPr>
            <p:ph idx="1"/>
          </p:nvPr>
        </p:nvSpPr>
        <p:spPr/>
        <p:txBody>
          <a:bodyPr>
            <a:normAutofit/>
          </a:bodyPr>
          <a:lstStyle/>
          <a:p>
            <a:r>
              <a:rPr lang="en-US" dirty="0"/>
              <a:t>Hazardous work refers to work that, by its nature or circumstances, is likely to harm children’s health, safety or moral development.</a:t>
            </a:r>
          </a:p>
          <a:p>
            <a:r>
              <a:rPr lang="en-US" dirty="0"/>
              <a:t>This includes anything that exposes children to physical, emotional or sexual abuse. </a:t>
            </a:r>
          </a:p>
          <a:p>
            <a:r>
              <a:rPr lang="en-US" dirty="0"/>
              <a:t>It’s work that occurs underground, underwater, at treacherous heights or in confined spaces – often with dangerous machinery, </a:t>
            </a:r>
            <a:r>
              <a:rPr lang="en-US" dirty="0" err="1"/>
              <a:t>equipme</a:t>
            </a:r>
            <a:endParaRPr lang="en-US" dirty="0"/>
          </a:p>
          <a:p>
            <a:r>
              <a:rPr lang="en-US" dirty="0" err="1"/>
              <a:t>nt</a:t>
            </a:r>
            <a:r>
              <a:rPr lang="en-US" dirty="0"/>
              <a:t> and tools. It’s work in an unhealthy environment, where children may be exposed to hazardous substances or processes, or to extreme temperatures or noise levels. And it’s work under particularly difficult conditions, like </a:t>
            </a:r>
            <a:r>
              <a:rPr lang="en-US" dirty="0" err="1"/>
              <a:t>labouring</a:t>
            </a:r>
            <a:r>
              <a:rPr lang="en-US" dirty="0"/>
              <a:t> long hours or overnight. </a:t>
            </a:r>
          </a:p>
          <a:p>
            <a:endParaRPr lang="en-US" dirty="0"/>
          </a:p>
        </p:txBody>
      </p:sp>
    </p:spTree>
    <p:extLst>
      <p:ext uri="{BB962C8B-B14F-4D97-AF65-F5344CB8AC3E}">
        <p14:creationId xmlns:p14="http://schemas.microsoft.com/office/powerpoint/2010/main" val="1215485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D297-AC1D-12E6-A7A4-2E9145C11CEC}"/>
              </a:ext>
            </a:extLst>
          </p:cNvPr>
          <p:cNvSpPr>
            <a:spLocks noGrp="1"/>
          </p:cNvSpPr>
          <p:nvPr>
            <p:ph type="title"/>
          </p:nvPr>
        </p:nvSpPr>
        <p:spPr>
          <a:xfrm>
            <a:off x="646111" y="452718"/>
            <a:ext cx="11004783" cy="2187740"/>
          </a:xfrm>
        </p:spPr>
        <p:txBody>
          <a:bodyPr/>
          <a:lstStyle/>
          <a:p>
            <a:r>
              <a:rPr lang="en-US" dirty="0"/>
              <a:t>Punishments for Violating Child </a:t>
            </a:r>
            <a:r>
              <a:rPr lang="en-US" dirty="0" err="1"/>
              <a:t>Labour</a:t>
            </a:r>
            <a:r>
              <a:rPr lang="en-US" dirty="0"/>
              <a:t> Laws</a:t>
            </a:r>
          </a:p>
        </p:txBody>
      </p:sp>
      <p:sp>
        <p:nvSpPr>
          <p:cNvPr id="3" name="Content Placeholder 2">
            <a:extLst>
              <a:ext uri="{FF2B5EF4-FFF2-40B4-BE49-F238E27FC236}">
                <a16:creationId xmlns:a16="http://schemas.microsoft.com/office/drawing/2014/main" id="{AE9E0ABB-3034-3CBC-4783-3BE452451C64}"/>
              </a:ext>
            </a:extLst>
          </p:cNvPr>
          <p:cNvSpPr>
            <a:spLocks noGrp="1"/>
          </p:cNvSpPr>
          <p:nvPr>
            <p:ph idx="1"/>
          </p:nvPr>
        </p:nvSpPr>
        <p:spPr>
          <a:xfrm>
            <a:off x="1103313" y="3195263"/>
            <a:ext cx="5143376" cy="3053136"/>
          </a:xfrm>
        </p:spPr>
        <p:txBody>
          <a:bodyPr>
            <a:normAutofit/>
          </a:bodyPr>
          <a:lstStyle/>
          <a:p>
            <a:r>
              <a:rPr lang="en-US" sz="2400" dirty="0"/>
              <a:t>Fines and imprisonment</a:t>
            </a:r>
          </a:p>
          <a:p>
            <a:r>
              <a:rPr lang="en-US" sz="2400" dirty="0"/>
              <a:t>Cancellation of business license</a:t>
            </a:r>
          </a:p>
          <a:p>
            <a:r>
              <a:rPr lang="en-US" sz="2400" dirty="0"/>
              <a:t>Rehabilitation support for rescued children</a:t>
            </a:r>
          </a:p>
        </p:txBody>
      </p:sp>
      <p:pic>
        <p:nvPicPr>
          <p:cNvPr id="5" name="Picture 4">
            <a:extLst>
              <a:ext uri="{FF2B5EF4-FFF2-40B4-BE49-F238E27FC236}">
                <a16:creationId xmlns:a16="http://schemas.microsoft.com/office/drawing/2014/main" id="{ACF6C78A-5B6A-CE46-640B-51ABD253B03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46689" y="2435330"/>
            <a:ext cx="5143376" cy="3969952"/>
          </a:xfrm>
          <a:prstGeom prst="rect">
            <a:avLst/>
          </a:prstGeom>
        </p:spPr>
      </p:pic>
    </p:spTree>
    <p:extLst>
      <p:ext uri="{BB962C8B-B14F-4D97-AF65-F5344CB8AC3E}">
        <p14:creationId xmlns:p14="http://schemas.microsoft.com/office/powerpoint/2010/main" val="408456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7073F-44BE-943E-7165-CAF8540F775C}"/>
              </a:ext>
            </a:extLst>
          </p:cNvPr>
          <p:cNvSpPr>
            <a:spLocks noGrp="1"/>
          </p:cNvSpPr>
          <p:nvPr>
            <p:ph type="title"/>
          </p:nvPr>
        </p:nvSpPr>
        <p:spPr>
          <a:xfrm>
            <a:off x="646111" y="842480"/>
            <a:ext cx="9404723" cy="1918561"/>
          </a:xfrm>
        </p:spPr>
        <p:txBody>
          <a:bodyPr/>
          <a:lstStyle/>
          <a:p>
            <a:pPr algn="ctr"/>
            <a:r>
              <a:rPr lang="en-US" dirty="0"/>
              <a:t>Challenges in Implementation</a:t>
            </a:r>
          </a:p>
        </p:txBody>
      </p:sp>
      <p:sp>
        <p:nvSpPr>
          <p:cNvPr id="4" name="Rectangle 1">
            <a:extLst>
              <a:ext uri="{FF2B5EF4-FFF2-40B4-BE49-F238E27FC236}">
                <a16:creationId xmlns:a16="http://schemas.microsoft.com/office/drawing/2014/main" id="{81658B1B-6D11-C8A6-848E-ED0C7A134E1A}"/>
              </a:ext>
            </a:extLst>
          </p:cNvPr>
          <p:cNvSpPr>
            <a:spLocks noGrp="1" noChangeArrowheads="1"/>
          </p:cNvSpPr>
          <p:nvPr>
            <p:ph idx="1"/>
          </p:nvPr>
        </p:nvSpPr>
        <p:spPr bwMode="auto">
          <a:xfrm>
            <a:off x="1103312" y="2996498"/>
            <a:ext cx="978505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0" i="0" u="none" strike="noStrike" cap="none" normalizeH="0" baseline="0" dirty="0">
                <a:ln>
                  <a:noFill/>
                </a:ln>
                <a:solidFill>
                  <a:schemeClr val="tx1"/>
                </a:solidFill>
                <a:effectLst/>
                <a:latin typeface="Arial" panose="020B0604020202020204" pitchFamily="34" charset="0"/>
              </a:rPr>
              <a:t>Poverty and lack of awareness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0" i="0" u="none" strike="noStrike" cap="none" normalizeH="0" baseline="0" dirty="0">
                <a:ln>
                  <a:noFill/>
                </a:ln>
                <a:solidFill>
                  <a:schemeClr val="tx1"/>
                </a:solidFill>
                <a:effectLst/>
                <a:latin typeface="Arial" panose="020B0604020202020204" pitchFamily="34" charset="0"/>
              </a:rPr>
              <a:t>Weak enforcement in rural areas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4800" b="0" i="0" u="none" strike="noStrike" cap="none" normalizeH="0" baseline="0" dirty="0">
                <a:ln>
                  <a:noFill/>
                </a:ln>
                <a:solidFill>
                  <a:schemeClr val="tx1"/>
                </a:solidFill>
                <a:effectLst/>
                <a:latin typeface="Arial" panose="020B0604020202020204" pitchFamily="34" charset="0"/>
              </a:rPr>
              <a:t>Informal sectors and hidden </a:t>
            </a:r>
            <a:r>
              <a:rPr lang="en-US" altLang="en-US" sz="4000" dirty="0" err="1"/>
              <a:t>labour</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756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9,700+ Thank You Blue Stock Photos, Pictures &amp; Royalty-Free Images - iStock  | Thank you blue background, Thank you blue and green, Thank you blue and  gold">
            <a:extLst>
              <a:ext uri="{FF2B5EF4-FFF2-40B4-BE49-F238E27FC236}">
                <a16:creationId xmlns:a16="http://schemas.microsoft.com/office/drawing/2014/main" id="{FD17BBAE-27A5-42D6-E4F2-D927479A84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B2B0471-4CBB-E77D-0C6C-C5B02822A92F}"/>
              </a:ext>
            </a:extLst>
          </p:cNvPr>
          <p:cNvSpPr>
            <a:spLocks noGrp="1"/>
          </p:cNvSpPr>
          <p:nvPr>
            <p:ph type="ctrTitle"/>
          </p:nvPr>
        </p:nvSpPr>
        <p:spPr>
          <a:xfrm>
            <a:off x="1154955" y="174662"/>
            <a:ext cx="8825658" cy="1335639"/>
          </a:xfrm>
        </p:spPr>
        <p:txBody>
          <a:bodyPr/>
          <a:lstStyle/>
          <a:p>
            <a:r>
              <a:rPr lang="en-US" dirty="0"/>
              <a:t>Child labor day</a:t>
            </a:r>
          </a:p>
        </p:txBody>
      </p:sp>
      <p:sp>
        <p:nvSpPr>
          <p:cNvPr id="3" name="Subtitle 2">
            <a:extLst>
              <a:ext uri="{FF2B5EF4-FFF2-40B4-BE49-F238E27FC236}">
                <a16:creationId xmlns:a16="http://schemas.microsoft.com/office/drawing/2014/main" id="{8E8EE659-6151-289E-C1CB-8B3B725CC823}"/>
              </a:ext>
            </a:extLst>
          </p:cNvPr>
          <p:cNvSpPr>
            <a:spLocks noGrp="1"/>
          </p:cNvSpPr>
          <p:nvPr>
            <p:ph type="subTitle" idx="1"/>
          </p:nvPr>
        </p:nvSpPr>
        <p:spPr>
          <a:xfrm>
            <a:off x="195208" y="5835720"/>
            <a:ext cx="11825555" cy="847617"/>
          </a:xfrm>
        </p:spPr>
        <p:txBody>
          <a:bodyPr>
            <a:normAutofit/>
          </a:bodyPr>
          <a:lstStyle/>
          <a:p>
            <a:endParaRPr lang="en-US" dirty="0"/>
          </a:p>
        </p:txBody>
      </p:sp>
    </p:spTree>
    <p:extLst>
      <p:ext uri="{BB962C8B-B14F-4D97-AF65-F5344CB8AC3E}">
        <p14:creationId xmlns:p14="http://schemas.microsoft.com/office/powerpoint/2010/main" val="40372407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26</TotalTime>
  <Words>461</Words>
  <Application>Microsoft Office PowerPoint</Application>
  <PresentationFormat>Widescreen</PresentationFormat>
  <Paragraphs>21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Gothic</vt:lpstr>
      <vt:lpstr>Wingdings 3</vt:lpstr>
      <vt:lpstr>Ion</vt:lpstr>
      <vt:lpstr>introduction</vt:lpstr>
      <vt:lpstr>Preindustrial societies</vt:lpstr>
      <vt:lpstr>What is child labor </vt:lpstr>
      <vt:lpstr>What kind of work is considered hazardous?</vt:lpstr>
      <vt:lpstr>Punishments for Violating Child Labour Laws</vt:lpstr>
      <vt:lpstr>Challenges in Implementation</vt:lpstr>
      <vt:lpstr>Child labor 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LITERACY INDIA</dc:creator>
  <cp:lastModifiedBy>LITERACY INDIA</cp:lastModifiedBy>
  <cp:revision>4</cp:revision>
  <dcterms:created xsi:type="dcterms:W3CDTF">2025-06-16T12:02:02Z</dcterms:created>
  <dcterms:modified xsi:type="dcterms:W3CDTF">2025-06-18T05:15:45Z</dcterms:modified>
</cp:coreProperties>
</file>