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3" r:id="rId3"/>
    <p:sldId id="292" r:id="rId4"/>
    <p:sldId id="295" r:id="rId5"/>
    <p:sldId id="258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6D5C3-9A6E-46C5-A242-94C927E8FFE3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889AE-5591-44B7-A622-660609EACF8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2928F-F69C-4E73-A327-9B29E4D2A0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Some standard stuff</a:t>
            </a:r>
            <a:r>
              <a:rPr lang="en-US" altLang="en-US" baseline="0" dirty="0" smtClean="0"/>
              <a:t> and then the main output.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4FDCC9-31AA-4C01-8A14-BAA9C261FB4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4FDCC9-31AA-4C01-8A14-BAA9C261FB4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0047A3-EF33-4D6C-AB33-6EAAEE4F32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22162D-3AB1-483F-89DD-28699F375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faster?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2928F-F69C-4E73-A327-9B29E4D2A0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 read them as </a:t>
            </a:r>
            <a:r>
              <a:rPr lang="en-US" dirty="0" err="1" smtClean="0"/>
              <a:t>english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2928F-F69C-4E73-A327-9B29E4D2A0B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D9850-5790-4F57-AB5D-D3AF8B76756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After design</a:t>
            </a:r>
            <a:r>
              <a:rPr lang="en-US" altLang="en-US" baseline="0" dirty="0" smtClean="0"/>
              <a:t>ing algorithm, we will write code for it. Why two steps?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6493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What is the use of compilation?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39025C-395C-4BEF-BB80-AE860B16B0A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5AE205-FDA4-4FCC-88B9-F6F66FCB689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Prutor, will be shown in this</a:t>
            </a:r>
            <a:r>
              <a:rPr lang="en-US" altLang="en-US" baseline="0" dirty="0" smtClean="0"/>
              <a:t> week’s lab.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D30A-6D0A-4988-A4A0-F45ECA59766F}" type="datetimeFigureOut">
              <a:rPr lang="en-GB" smtClean="0"/>
              <a:pPr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841C-19B7-427A-A728-4BD4617408E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programming?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August 2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95527">
              <a:defRPr sz="3828"/>
            </a:lvl1pPr>
          </a:lstStyle>
          <a:p>
            <a:r>
              <a:t>Algorithms in Ordinary Life? (Recipes!)</a:t>
            </a:r>
          </a:p>
        </p:txBody>
      </p:sp>
      <p:sp>
        <p:nvSpPr>
          <p:cNvPr id="413" name="Shape 413"/>
          <p:cNvSpPr>
            <a:spLocks noGrp="1"/>
          </p:cNvSpPr>
          <p:nvPr>
            <p:ph idx="1"/>
          </p:nvPr>
        </p:nvSpPr>
        <p:spPr>
          <a:xfrm>
            <a:off x="190500" y="1905000"/>
            <a:ext cx="8420100" cy="48032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1465" indent="-291465" defTabSz="777240">
              <a:spcBef>
                <a:spcPts val="600"/>
              </a:spcBef>
              <a:buBlip>
                <a:blip r:embed="rId2"/>
              </a:buBlip>
              <a:defRPr sz="2720"/>
            </a:pPr>
            <a:r>
              <a:t>An algorithm is a familiar concept: cooking recipes are almost algorithms! (not quite precise enough for a computer!)</a:t>
            </a:r>
          </a:p>
          <a:p>
            <a:pPr marL="291465" indent="-291465" defTabSz="777240">
              <a:spcBef>
                <a:spcPts val="300"/>
              </a:spcBef>
              <a:buBlip>
                <a:blip r:embed="rId2"/>
              </a:buBlip>
              <a:defRPr sz="1530"/>
            </a:pPr>
            <a:r>
              <a:t>Ingredients</a:t>
            </a:r>
          </a:p>
          <a:p>
            <a:pPr marL="291465" indent="-291465" defTabSz="777240">
              <a:spcBef>
                <a:spcPts val="200"/>
              </a:spcBef>
              <a:buAutoNum type="arabicPeriod"/>
              <a:defRPr sz="1020"/>
            </a:pPr>
            <a:r>
              <a:t>1 liter (33 oz) ice cream (any flavor).</a:t>
            </a:r>
          </a:p>
          <a:p>
            <a:pPr marL="291465" indent="-291465" defTabSz="777240">
              <a:spcBef>
                <a:spcPts val="200"/>
              </a:spcBef>
              <a:buAutoNum type="arabicPeriod"/>
              <a:defRPr sz="1020"/>
            </a:pPr>
            <a:r>
              <a:t>Crushed cereal, such as corn flakes, frosted flakes, cinnamon squares, or puffed rice.</a:t>
            </a:r>
          </a:p>
          <a:p>
            <a:pPr marL="291465" indent="-291465" defTabSz="777240">
              <a:spcBef>
                <a:spcPts val="200"/>
              </a:spcBef>
              <a:buAutoNum type="arabicPeriod"/>
              <a:defRPr sz="1020"/>
            </a:pPr>
            <a:r>
              <a:t>Flour (a small bowl of it, approx 1/2 cup).</a:t>
            </a:r>
          </a:p>
          <a:p>
            <a:pPr marL="291465" indent="-291465" defTabSz="777240">
              <a:spcBef>
                <a:spcPts val="200"/>
              </a:spcBef>
              <a:buAutoNum type="arabicPeriod"/>
              <a:defRPr sz="1020"/>
            </a:pPr>
            <a:r>
              <a:t>Oil (use an unflavoured oil that has a high heat point).</a:t>
            </a:r>
          </a:p>
          <a:p>
            <a:pPr marL="291465" indent="-291465" defTabSz="777240">
              <a:spcBef>
                <a:spcPts val="200"/>
              </a:spcBef>
              <a:buAutoNum type="arabicPeriod"/>
              <a:defRPr sz="1020"/>
            </a:pPr>
            <a:r>
              <a:t>2 eggs (beaten in a bowl large enough for dipping).</a:t>
            </a:r>
          </a:p>
          <a:p>
            <a:pPr marL="291465" indent="-291465" defTabSz="777240">
              <a:spcBef>
                <a:spcPts val="200"/>
              </a:spcBef>
              <a:buAutoNum type="arabicPeriod"/>
              <a:defRPr sz="1020"/>
            </a:pPr>
            <a:r>
              <a:t>Cinnamon and/or sugar (optional).</a:t>
            </a:r>
          </a:p>
          <a:p>
            <a:pPr marL="291465" indent="-291465" defTabSz="777240">
              <a:spcBef>
                <a:spcPts val="300"/>
              </a:spcBef>
              <a:buBlip>
                <a:blip r:embed="rId2"/>
              </a:buBlip>
              <a:defRPr sz="1530"/>
            </a:pPr>
            <a:r>
              <a:t>Instructions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Prepare the two baking sheets by lining with a silicon liner or parchment paper. Then place the sheets in the freezer for half an hour prior to making the ice cream balls.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Scoop symmetrical balls of ice cream. Try to make each scoop about </a:t>
            </a:r>
            <a:r>
              <a:rPr>
                <a:solidFill>
                  <a:srgbClr val="FF0000"/>
                </a:solidFill>
              </a:rPr>
              <a:t>as large as your fist</a:t>
            </a:r>
            <a:r>
              <a:t>. Make as many scoops as will fit on the baking sheets.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Harden the scooped ice cream balls in the freezer.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Set out the bowls for dipping. Place a bowl of flour, a bowl of beaten egg and a bowl of crushed cereal or fine cookie/cracker crumbs in the workspace, </a:t>
            </a:r>
            <a:r>
              <a:rPr>
                <a:solidFill>
                  <a:srgbClr val="FF0000"/>
                </a:solidFill>
              </a:rPr>
              <a:t>in a formation that makes it easy to dip in order</a:t>
            </a:r>
            <a:r>
              <a:t>.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Coat the ice cream.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Place the ice cream balls back on the baking sheets, then back in the freezer.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Fry the coated ice cream balls. Heat up the oil until it shimmers - approx 185C. </a:t>
            </a:r>
          </a:p>
          <a:p>
            <a:pPr marL="388620" indent="-388620" defTabSz="777240">
              <a:spcBef>
                <a:spcPts val="200"/>
              </a:spcBef>
              <a:buAutoNum type="arabicPeriod"/>
              <a:defRPr sz="1020"/>
            </a:pPr>
            <a:r>
              <a:t>Serve the ice cream balls.</a:t>
            </a:r>
            <a:br/>
            <a:endParaRPr/>
          </a:p>
          <a:p>
            <a:pPr marL="388620" indent="-388620" defTabSz="777240">
              <a:spcBef>
                <a:spcPts val="200"/>
              </a:spcBef>
              <a:buSzTx/>
              <a:buNone/>
              <a:defRPr sz="1020"/>
            </a:pPr>
            <a:r>
              <a:t>Source: Wikihow: Fried Ice-cream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xfrm>
            <a:off x="1600200" y="0"/>
            <a:ext cx="77724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64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Flowchart to depict algorithm </a:t>
            </a:r>
          </a:p>
        </p:txBody>
      </p:sp>
      <p:sp>
        <p:nvSpPr>
          <p:cNvPr id="434" name="Shape 434"/>
          <p:cNvSpPr/>
          <p:nvPr/>
        </p:nvSpPr>
        <p:spPr>
          <a:xfrm>
            <a:off x="914400" y="304800"/>
            <a:ext cx="838200" cy="1066800"/>
          </a:xfrm>
          <a:prstGeom prst="ellipse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685800" y="2590800"/>
            <a:ext cx="1295400" cy="609600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971800" y="5416550"/>
            <a:ext cx="838200" cy="1066800"/>
          </a:xfrm>
          <a:prstGeom prst="ellipse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698500" y="3989387"/>
            <a:ext cx="1143000" cy="609601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2362200" y="4017962"/>
            <a:ext cx="1600200" cy="609601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343400" y="4032250"/>
            <a:ext cx="990600" cy="609600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5791200" y="3546475"/>
            <a:ext cx="1219200" cy="1447800"/>
          </a:xfrm>
          <a:prstGeom prst="diamond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066800" y="685800"/>
            <a:ext cx="6096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Start</a:t>
            </a:r>
          </a:p>
        </p:txBody>
      </p:sp>
      <p:sp>
        <p:nvSpPr>
          <p:cNvPr id="442" name="Shape 442"/>
          <p:cNvSpPr/>
          <p:nvPr/>
        </p:nvSpPr>
        <p:spPr>
          <a:xfrm>
            <a:off x="838200" y="2743200"/>
            <a:ext cx="1143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Sum = 0</a:t>
            </a:r>
          </a:p>
        </p:txBody>
      </p:sp>
      <p:sp>
        <p:nvSpPr>
          <p:cNvPr id="443" name="Shape 443"/>
          <p:cNvSpPr/>
          <p:nvPr/>
        </p:nvSpPr>
        <p:spPr>
          <a:xfrm>
            <a:off x="3124200" y="5791200"/>
            <a:ext cx="5334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End</a:t>
            </a:r>
          </a:p>
        </p:txBody>
      </p:sp>
      <p:sp>
        <p:nvSpPr>
          <p:cNvPr id="444" name="Shape 444"/>
          <p:cNvSpPr/>
          <p:nvPr/>
        </p:nvSpPr>
        <p:spPr>
          <a:xfrm>
            <a:off x="850900" y="4114800"/>
            <a:ext cx="762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 = 1</a:t>
            </a:r>
          </a:p>
        </p:txBody>
      </p:sp>
      <p:sp>
        <p:nvSpPr>
          <p:cNvPr id="445" name="Shape 445"/>
          <p:cNvSpPr/>
          <p:nvPr/>
        </p:nvSpPr>
        <p:spPr>
          <a:xfrm>
            <a:off x="2438400" y="4114800"/>
            <a:ext cx="1524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Sum = Sum + I</a:t>
            </a:r>
          </a:p>
        </p:txBody>
      </p:sp>
      <p:sp>
        <p:nvSpPr>
          <p:cNvPr id="446" name="Shape 446"/>
          <p:cNvSpPr/>
          <p:nvPr/>
        </p:nvSpPr>
        <p:spPr>
          <a:xfrm>
            <a:off x="4419600" y="4137659"/>
            <a:ext cx="9144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 = I + 1</a:t>
            </a:r>
          </a:p>
        </p:txBody>
      </p:sp>
      <p:sp>
        <p:nvSpPr>
          <p:cNvPr id="447" name="Shape 447"/>
          <p:cNvSpPr/>
          <p:nvPr/>
        </p:nvSpPr>
        <p:spPr>
          <a:xfrm>
            <a:off x="6019800" y="3985259"/>
            <a:ext cx="1066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 &lt;= N ?</a:t>
            </a:r>
          </a:p>
        </p:txBody>
      </p:sp>
      <p:sp>
        <p:nvSpPr>
          <p:cNvPr id="448" name="Shape 448"/>
          <p:cNvSpPr/>
          <p:nvPr/>
        </p:nvSpPr>
        <p:spPr>
          <a:xfrm>
            <a:off x="1333500" y="1371599"/>
            <a:ext cx="3176" cy="228601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9" name="Shape 449"/>
          <p:cNvSpPr/>
          <p:nvPr/>
        </p:nvSpPr>
        <p:spPr>
          <a:xfrm flipH="1">
            <a:off x="1333500" y="2209799"/>
            <a:ext cx="3176" cy="381001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1357313" y="5280659"/>
            <a:ext cx="1" cy="358141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043113" y="5943600"/>
            <a:ext cx="928688" cy="6350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452" name="Connector 452"/>
          <p:cNvCxnSpPr>
            <a:stCxn id="437" idx="3"/>
            <a:endCxn id="438" idx="1"/>
          </p:cNvCxnSpPr>
          <p:nvPr/>
        </p:nvCxnSpPr>
        <p:spPr>
          <a:xfrm>
            <a:off x="1841500" y="4294188"/>
            <a:ext cx="520700" cy="28575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cxnSp>
        <p:nvCxnSpPr>
          <p:cNvPr id="453" name="Connector 453"/>
          <p:cNvCxnSpPr>
            <a:stCxn id="438" idx="3"/>
            <a:endCxn id="439" idx="1"/>
          </p:cNvCxnSpPr>
          <p:nvPr/>
        </p:nvCxnSpPr>
        <p:spPr>
          <a:xfrm>
            <a:off x="3962400" y="4322763"/>
            <a:ext cx="381000" cy="14287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cxnSp>
        <p:nvCxnSpPr>
          <p:cNvPr id="454" name="Connector 454"/>
          <p:cNvCxnSpPr>
            <a:stCxn id="446" idx="3"/>
            <a:endCxn id="440" idx="1"/>
          </p:cNvCxnSpPr>
          <p:nvPr/>
        </p:nvCxnSpPr>
        <p:spPr>
          <a:xfrm flipV="1">
            <a:off x="5334000" y="4270375"/>
            <a:ext cx="457200" cy="46355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sp>
        <p:nvSpPr>
          <p:cNvPr id="455" name="Shape 455"/>
          <p:cNvSpPr/>
          <p:nvPr/>
        </p:nvSpPr>
        <p:spPr>
          <a:xfrm rot="10800000">
            <a:off x="2870199" y="2992132"/>
            <a:ext cx="4368800" cy="1275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469"/>
                </a:lnTo>
              </a:path>
            </a:pathLst>
          </a:cu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6718300" y="3733800"/>
            <a:ext cx="6858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Yes</a:t>
            </a:r>
          </a:p>
        </p:txBody>
      </p:sp>
      <p:sp>
        <p:nvSpPr>
          <p:cNvPr id="457" name="Shape 457"/>
          <p:cNvSpPr/>
          <p:nvPr/>
        </p:nvSpPr>
        <p:spPr>
          <a:xfrm>
            <a:off x="6096000" y="5014298"/>
            <a:ext cx="4572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No</a:t>
            </a:r>
          </a:p>
        </p:txBody>
      </p:sp>
      <p:sp>
        <p:nvSpPr>
          <p:cNvPr id="458" name="Shape 458"/>
          <p:cNvSpPr/>
          <p:nvPr/>
        </p:nvSpPr>
        <p:spPr>
          <a:xfrm rot="5400000">
            <a:off x="3692394" y="2636965"/>
            <a:ext cx="316171" cy="510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3657600" y="1219200"/>
            <a:ext cx="4495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For calculating 0+1+2+…+N</a:t>
            </a:r>
          </a:p>
        </p:txBody>
      </p:sp>
      <p:sp>
        <p:nvSpPr>
          <p:cNvPr id="460" name="Shape 460"/>
          <p:cNvSpPr/>
          <p:nvPr/>
        </p:nvSpPr>
        <p:spPr>
          <a:xfrm>
            <a:off x="4419600" y="5715000"/>
            <a:ext cx="4114800" cy="830997"/>
          </a:xfrm>
          <a:prstGeom prst="rect">
            <a:avLst/>
          </a:prstGeom>
          <a:solidFill>
            <a:srgbClr val="00B0F0"/>
          </a:solidFill>
          <a:ln>
            <a:solidFill>
              <a:srgbClr val="A1A5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Too Detailed? Computers </a:t>
            </a:r>
            <a:r>
              <a:rPr/>
              <a:t>need </a:t>
            </a:r>
            <a:r>
              <a:rPr smtClean="0"/>
              <a:t>precise</a:t>
            </a:r>
            <a:r>
              <a:rPr lang="en-US" dirty="0" smtClean="0"/>
              <a:t> </a:t>
            </a:r>
            <a:r>
              <a:rPr smtClean="0"/>
              <a:t>instructions</a:t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09600" y="1600200"/>
            <a:ext cx="14478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274" y="0"/>
                </a:lnTo>
                <a:lnTo>
                  <a:pt x="21600" y="0"/>
                </a:lnTo>
                <a:lnTo>
                  <a:pt x="19326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500"/>
              </a:spcBef>
              <a:defRPr sz="2000"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914400" y="1752600"/>
            <a:ext cx="1143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Input N</a:t>
            </a:r>
          </a:p>
        </p:txBody>
      </p:sp>
      <p:sp>
        <p:nvSpPr>
          <p:cNvPr id="463" name="Shape 463"/>
          <p:cNvSpPr/>
          <p:nvPr/>
        </p:nvSpPr>
        <p:spPr>
          <a:xfrm>
            <a:off x="685800" y="5638800"/>
            <a:ext cx="14478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274" y="0"/>
                </a:lnTo>
                <a:lnTo>
                  <a:pt x="21600" y="0"/>
                </a:lnTo>
                <a:lnTo>
                  <a:pt x="19326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500"/>
              </a:spcBef>
              <a:defRPr sz="2000"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914400" y="5802312"/>
            <a:ext cx="1371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Print Sum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1336145" y="3216423"/>
            <a:ext cx="1" cy="745829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xfrm>
            <a:off x="1600200" y="0"/>
            <a:ext cx="7772400" cy="6096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64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Flowchart to depict algorithm </a:t>
            </a:r>
          </a:p>
        </p:txBody>
      </p:sp>
      <p:sp>
        <p:nvSpPr>
          <p:cNvPr id="468" name="Shape 468"/>
          <p:cNvSpPr/>
          <p:nvPr/>
        </p:nvSpPr>
        <p:spPr>
          <a:xfrm>
            <a:off x="914400" y="304800"/>
            <a:ext cx="838200" cy="1066800"/>
          </a:xfrm>
          <a:prstGeom prst="ellipse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685800" y="2590800"/>
            <a:ext cx="1295400" cy="609600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727075" y="3581400"/>
            <a:ext cx="1219200" cy="1447800"/>
          </a:xfrm>
          <a:prstGeom prst="diamond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2971800" y="5416550"/>
            <a:ext cx="838200" cy="1066800"/>
          </a:xfrm>
          <a:prstGeom prst="ellipse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2286000" y="3989387"/>
            <a:ext cx="1143000" cy="609601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3733800" y="4017962"/>
            <a:ext cx="1600200" cy="609601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5486400" y="4032250"/>
            <a:ext cx="990600" cy="609600"/>
          </a:xfrm>
          <a:prstGeom prst="rect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6858000" y="3546475"/>
            <a:ext cx="1219200" cy="1447800"/>
          </a:xfrm>
          <a:prstGeom prst="diamond">
            <a:avLst/>
          </a:prstGeom>
          <a:solidFill>
            <a:schemeClr val="accent1"/>
          </a:solidFill>
          <a:ln>
            <a:solidFill>
              <a:srgbClr val="40458C"/>
            </a:solidFill>
          </a:ln>
        </p:spPr>
        <p:txBody>
          <a:bodyPr lIns="45719" rIns="45719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1066800" y="685800"/>
            <a:ext cx="6096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Start</a:t>
            </a:r>
          </a:p>
        </p:txBody>
      </p:sp>
      <p:sp>
        <p:nvSpPr>
          <p:cNvPr id="477" name="Shape 477"/>
          <p:cNvSpPr/>
          <p:nvPr/>
        </p:nvSpPr>
        <p:spPr>
          <a:xfrm>
            <a:off x="838200" y="2743200"/>
            <a:ext cx="1143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Sum = 0</a:t>
            </a:r>
          </a:p>
        </p:txBody>
      </p:sp>
      <p:sp>
        <p:nvSpPr>
          <p:cNvPr id="478" name="Shape 478"/>
          <p:cNvSpPr/>
          <p:nvPr/>
        </p:nvSpPr>
        <p:spPr>
          <a:xfrm>
            <a:off x="1066800" y="4114800"/>
            <a:ext cx="762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N &lt; 1?</a:t>
            </a:r>
          </a:p>
        </p:txBody>
      </p:sp>
      <p:sp>
        <p:nvSpPr>
          <p:cNvPr id="479" name="Shape 479"/>
          <p:cNvSpPr/>
          <p:nvPr/>
        </p:nvSpPr>
        <p:spPr>
          <a:xfrm>
            <a:off x="3124200" y="5791200"/>
            <a:ext cx="5334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End</a:t>
            </a:r>
          </a:p>
        </p:txBody>
      </p:sp>
      <p:sp>
        <p:nvSpPr>
          <p:cNvPr id="480" name="Shape 480"/>
          <p:cNvSpPr/>
          <p:nvPr/>
        </p:nvSpPr>
        <p:spPr>
          <a:xfrm>
            <a:off x="2438400" y="4114800"/>
            <a:ext cx="762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 = 1</a:t>
            </a:r>
          </a:p>
        </p:txBody>
      </p:sp>
      <p:sp>
        <p:nvSpPr>
          <p:cNvPr id="481" name="Shape 481"/>
          <p:cNvSpPr/>
          <p:nvPr/>
        </p:nvSpPr>
        <p:spPr>
          <a:xfrm>
            <a:off x="3733800" y="4114800"/>
            <a:ext cx="1524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Sum = Sum + I</a:t>
            </a:r>
          </a:p>
        </p:txBody>
      </p:sp>
      <p:sp>
        <p:nvSpPr>
          <p:cNvPr id="482" name="Shape 482"/>
          <p:cNvSpPr/>
          <p:nvPr/>
        </p:nvSpPr>
        <p:spPr>
          <a:xfrm>
            <a:off x="5562600" y="4125912"/>
            <a:ext cx="9144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 = I + 1</a:t>
            </a:r>
          </a:p>
        </p:txBody>
      </p:sp>
      <p:sp>
        <p:nvSpPr>
          <p:cNvPr id="483" name="Shape 483"/>
          <p:cNvSpPr/>
          <p:nvPr/>
        </p:nvSpPr>
        <p:spPr>
          <a:xfrm>
            <a:off x="7086600" y="4125912"/>
            <a:ext cx="1066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 &lt;= N ?</a:t>
            </a:r>
          </a:p>
        </p:txBody>
      </p:sp>
      <p:sp>
        <p:nvSpPr>
          <p:cNvPr id="484" name="Shape 484"/>
          <p:cNvSpPr/>
          <p:nvPr/>
        </p:nvSpPr>
        <p:spPr>
          <a:xfrm>
            <a:off x="1333500" y="1371599"/>
            <a:ext cx="3176" cy="228601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5" name="Shape 485"/>
          <p:cNvSpPr/>
          <p:nvPr/>
        </p:nvSpPr>
        <p:spPr>
          <a:xfrm flipH="1">
            <a:off x="1333500" y="2209799"/>
            <a:ext cx="3176" cy="381001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486" name="Connector 486"/>
          <p:cNvCxnSpPr>
            <a:stCxn id="469" idx="2"/>
            <a:endCxn id="470" idx="0"/>
          </p:cNvCxnSpPr>
          <p:nvPr/>
        </p:nvCxnSpPr>
        <p:spPr>
          <a:xfrm rot="16200000" flipH="1">
            <a:off x="1144587" y="3389312"/>
            <a:ext cx="381000" cy="3175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sp>
        <p:nvSpPr>
          <p:cNvPr id="487" name="Shape 487"/>
          <p:cNvSpPr/>
          <p:nvPr/>
        </p:nvSpPr>
        <p:spPr>
          <a:xfrm>
            <a:off x="1336675" y="5029199"/>
            <a:ext cx="20639" cy="609602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2043113" y="5943600"/>
            <a:ext cx="928688" cy="6350"/>
          </a:xfrm>
          <a:prstGeom prst="line">
            <a:avLst/>
          </a:pr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489" name="Connector 489"/>
          <p:cNvCxnSpPr>
            <a:stCxn id="470" idx="3"/>
            <a:endCxn id="472" idx="1"/>
          </p:cNvCxnSpPr>
          <p:nvPr/>
        </p:nvCxnSpPr>
        <p:spPr>
          <a:xfrm flipV="1">
            <a:off x="1946275" y="4294188"/>
            <a:ext cx="339725" cy="11112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cxnSp>
        <p:nvCxnSpPr>
          <p:cNvPr id="490" name="Connector 490"/>
          <p:cNvCxnSpPr>
            <a:stCxn id="472" idx="3"/>
            <a:endCxn id="481" idx="1"/>
          </p:cNvCxnSpPr>
          <p:nvPr/>
        </p:nvCxnSpPr>
        <p:spPr>
          <a:xfrm flipV="1">
            <a:off x="3429000" y="4293870"/>
            <a:ext cx="304800" cy="318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cxnSp>
        <p:nvCxnSpPr>
          <p:cNvPr id="491" name="Connector 491"/>
          <p:cNvCxnSpPr>
            <a:stCxn id="473" idx="3"/>
            <a:endCxn id="474" idx="1"/>
          </p:cNvCxnSpPr>
          <p:nvPr/>
        </p:nvCxnSpPr>
        <p:spPr>
          <a:xfrm>
            <a:off x="5334000" y="4322763"/>
            <a:ext cx="152400" cy="14287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cxnSp>
        <p:nvCxnSpPr>
          <p:cNvPr id="492" name="Connector 492"/>
          <p:cNvCxnSpPr>
            <a:stCxn id="482" idx="3"/>
            <a:endCxn id="475" idx="1"/>
          </p:cNvCxnSpPr>
          <p:nvPr/>
        </p:nvCxnSpPr>
        <p:spPr>
          <a:xfrm flipV="1">
            <a:off x="6477000" y="4270375"/>
            <a:ext cx="381000" cy="34608"/>
          </a:xfrm>
          <a:prstGeom prst="straightConnector1">
            <a:avLst/>
          </a:prstGeom>
          <a:ln>
            <a:solidFill>
              <a:srgbClr val="40458C"/>
            </a:solidFill>
            <a:tailEnd type="triangle"/>
          </a:ln>
        </p:spPr>
      </p:cxnSp>
      <p:sp>
        <p:nvSpPr>
          <p:cNvPr id="493" name="Shape 493"/>
          <p:cNvSpPr/>
          <p:nvPr/>
        </p:nvSpPr>
        <p:spPr>
          <a:xfrm flipH="1" flipV="1">
            <a:off x="4457700" y="2992132"/>
            <a:ext cx="3848071" cy="1275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3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469"/>
                </a:lnTo>
              </a:path>
            </a:pathLst>
          </a:cu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609600" y="4964112"/>
            <a:ext cx="685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Yes</a:t>
            </a:r>
          </a:p>
        </p:txBody>
      </p:sp>
      <p:sp>
        <p:nvSpPr>
          <p:cNvPr id="495" name="Shape 495"/>
          <p:cNvSpPr/>
          <p:nvPr/>
        </p:nvSpPr>
        <p:spPr>
          <a:xfrm>
            <a:off x="1828800" y="3897312"/>
            <a:ext cx="6858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No</a:t>
            </a:r>
          </a:p>
        </p:txBody>
      </p:sp>
      <p:sp>
        <p:nvSpPr>
          <p:cNvPr id="496" name="Shape 496"/>
          <p:cNvSpPr/>
          <p:nvPr/>
        </p:nvSpPr>
        <p:spPr>
          <a:xfrm>
            <a:off x="8305800" y="3733800"/>
            <a:ext cx="6858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Yes</a:t>
            </a:r>
          </a:p>
        </p:txBody>
      </p:sp>
      <p:sp>
        <p:nvSpPr>
          <p:cNvPr id="497" name="Shape 497"/>
          <p:cNvSpPr/>
          <p:nvPr/>
        </p:nvSpPr>
        <p:spPr>
          <a:xfrm>
            <a:off x="7467600" y="5105400"/>
            <a:ext cx="457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No</a:t>
            </a:r>
          </a:p>
        </p:txBody>
      </p:sp>
      <p:sp>
        <p:nvSpPr>
          <p:cNvPr id="498" name="Shape 498"/>
          <p:cNvSpPr/>
          <p:nvPr/>
        </p:nvSpPr>
        <p:spPr>
          <a:xfrm rot="5400000">
            <a:off x="4211637" y="2078038"/>
            <a:ext cx="339726" cy="617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40458C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3657600" y="1219200"/>
            <a:ext cx="4495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t>For calculating 0+1+2+…+N</a:t>
            </a:r>
          </a:p>
        </p:txBody>
      </p:sp>
      <p:sp>
        <p:nvSpPr>
          <p:cNvPr id="500" name="Shape 500"/>
          <p:cNvSpPr/>
          <p:nvPr/>
        </p:nvSpPr>
        <p:spPr>
          <a:xfrm>
            <a:off x="4461256" y="5505271"/>
            <a:ext cx="4073144" cy="1200329"/>
          </a:xfrm>
          <a:prstGeom prst="rect">
            <a:avLst/>
          </a:prstGeom>
          <a:solidFill>
            <a:srgbClr val="00B0F0"/>
          </a:solidFill>
          <a:ln>
            <a:solidFill>
              <a:srgbClr val="A1A5D5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One needs to consider all cases, such as N could be wrongly input</a:t>
            </a:r>
          </a:p>
        </p:txBody>
      </p:sp>
      <p:sp>
        <p:nvSpPr>
          <p:cNvPr id="501" name="Shape 501"/>
          <p:cNvSpPr/>
          <p:nvPr/>
        </p:nvSpPr>
        <p:spPr>
          <a:xfrm>
            <a:off x="609600" y="1600200"/>
            <a:ext cx="14478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274" y="0"/>
                </a:lnTo>
                <a:lnTo>
                  <a:pt x="21600" y="0"/>
                </a:lnTo>
                <a:lnTo>
                  <a:pt x="19326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500"/>
              </a:spcBef>
              <a:defRPr sz="2000"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914400" y="1752600"/>
            <a:ext cx="11430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Input N</a:t>
            </a:r>
          </a:p>
        </p:txBody>
      </p:sp>
      <p:sp>
        <p:nvSpPr>
          <p:cNvPr id="503" name="Shape 503"/>
          <p:cNvSpPr/>
          <p:nvPr/>
        </p:nvSpPr>
        <p:spPr>
          <a:xfrm>
            <a:off x="685800" y="5638800"/>
            <a:ext cx="14478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274" y="0"/>
                </a:lnTo>
                <a:lnTo>
                  <a:pt x="21600" y="0"/>
                </a:lnTo>
                <a:lnTo>
                  <a:pt x="19326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spcBef>
                <a:spcPts val="500"/>
              </a:spcBef>
              <a:defRPr sz="20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914400" y="5802312"/>
            <a:ext cx="1371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Print Sum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Obtain a logical solution to your problem.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logical solution is a </a:t>
            </a:r>
            <a:r>
              <a:rPr lang="en-US" sz="2800" u="sng" dirty="0" smtClean="0">
                <a:solidFill>
                  <a:srgbClr val="FF0000"/>
                </a:solidFill>
              </a:rPr>
              <a:t>finite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and clear </a:t>
            </a:r>
            <a:r>
              <a:rPr lang="en-US" sz="2800" u="sng" dirty="0" smtClean="0">
                <a:solidFill>
                  <a:srgbClr val="FF0000"/>
                </a:solidFill>
              </a:rPr>
              <a:t>step-by-step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procedure to solve your problem.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Also called an </a:t>
            </a:r>
            <a:r>
              <a:rPr lang="en-US" sz="2800" u="sng" dirty="0" smtClean="0">
                <a:solidFill>
                  <a:srgbClr val="FF0000"/>
                </a:solidFill>
              </a:rPr>
              <a:t>Algorithm</a:t>
            </a:r>
            <a:r>
              <a:rPr lang="en-US" sz="2800" dirty="0" smtClean="0"/>
              <a:t> (or </a:t>
            </a:r>
            <a:r>
              <a:rPr lang="en-US" sz="2800" i="1" dirty="0" smtClean="0"/>
              <a:t>recipe</a:t>
            </a:r>
            <a:r>
              <a:rPr lang="en-US" sz="2800" dirty="0" smtClean="0"/>
              <a:t>).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We can visualize this using a </a:t>
            </a:r>
            <a:r>
              <a:rPr lang="en-US" sz="2400" u="sng" dirty="0">
                <a:solidFill>
                  <a:srgbClr val="FF0000"/>
                </a:solidFill>
              </a:rPr>
              <a:t>F</a:t>
            </a:r>
            <a:r>
              <a:rPr lang="en-US" sz="2400" u="sng" dirty="0" smtClean="0">
                <a:solidFill>
                  <a:srgbClr val="FF0000"/>
                </a:solidFill>
              </a:rPr>
              <a:t>lowchart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Very important step in the programming process.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1600200" y="0"/>
            <a:ext cx="77724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Flowchart to depict algorithm </a:t>
            </a:r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914400" y="304800"/>
            <a:ext cx="838200" cy="1066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85800" y="2590800"/>
            <a:ext cx="12954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2" name="Diamond 7"/>
          <p:cNvSpPr>
            <a:spLocks noChangeArrowheads="1"/>
          </p:cNvSpPr>
          <p:nvPr/>
        </p:nvSpPr>
        <p:spPr bwMode="auto">
          <a:xfrm>
            <a:off x="727075" y="3581400"/>
            <a:ext cx="1219200" cy="1447800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2971800" y="5416550"/>
            <a:ext cx="838200" cy="1066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2286000" y="3989388"/>
            <a:ext cx="11430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3733800" y="4017963"/>
            <a:ext cx="16002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5486400" y="4032250"/>
            <a:ext cx="9906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8" name="Diamond 13"/>
          <p:cNvSpPr>
            <a:spLocks noChangeArrowheads="1"/>
          </p:cNvSpPr>
          <p:nvPr/>
        </p:nvSpPr>
        <p:spPr bwMode="auto">
          <a:xfrm>
            <a:off x="6858000" y="3546475"/>
            <a:ext cx="1219200" cy="1447800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1066800" y="6858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Start</a:t>
            </a: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838200" y="27432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Sum = 0</a:t>
            </a: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1066800" y="41148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N &lt; 1?</a:t>
            </a:r>
          </a:p>
        </p:txBody>
      </p:sp>
      <p:sp>
        <p:nvSpPr>
          <p:cNvPr id="14354" name="TextBox 19"/>
          <p:cNvSpPr txBox="1">
            <a:spLocks noChangeArrowheads="1"/>
          </p:cNvSpPr>
          <p:nvPr/>
        </p:nvSpPr>
        <p:spPr bwMode="auto">
          <a:xfrm>
            <a:off x="3124200" y="57912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End</a:t>
            </a:r>
          </a:p>
        </p:txBody>
      </p:sp>
      <p:sp>
        <p:nvSpPr>
          <p:cNvPr id="14355" name="TextBox 20"/>
          <p:cNvSpPr txBox="1">
            <a:spLocks noChangeArrowheads="1"/>
          </p:cNvSpPr>
          <p:nvPr/>
        </p:nvSpPr>
        <p:spPr bwMode="auto">
          <a:xfrm>
            <a:off x="2438400" y="41148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I = 1</a:t>
            </a:r>
          </a:p>
        </p:txBody>
      </p:sp>
      <p:sp>
        <p:nvSpPr>
          <p:cNvPr id="14356" name="TextBox 21"/>
          <p:cNvSpPr txBox="1">
            <a:spLocks noChangeArrowheads="1"/>
          </p:cNvSpPr>
          <p:nvPr/>
        </p:nvSpPr>
        <p:spPr bwMode="auto">
          <a:xfrm>
            <a:off x="3733800" y="41148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Sum = Sum + I</a:t>
            </a:r>
          </a:p>
        </p:txBody>
      </p:sp>
      <p:sp>
        <p:nvSpPr>
          <p:cNvPr id="14357" name="TextBox 22"/>
          <p:cNvSpPr txBox="1">
            <a:spLocks noChangeArrowheads="1"/>
          </p:cNvSpPr>
          <p:nvPr/>
        </p:nvSpPr>
        <p:spPr bwMode="auto">
          <a:xfrm>
            <a:off x="5562600" y="41259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I = I + 1</a:t>
            </a:r>
          </a:p>
        </p:txBody>
      </p:sp>
      <p:sp>
        <p:nvSpPr>
          <p:cNvPr id="14358" name="TextBox 23"/>
          <p:cNvSpPr txBox="1">
            <a:spLocks noChangeArrowheads="1"/>
          </p:cNvSpPr>
          <p:nvPr/>
        </p:nvSpPr>
        <p:spPr bwMode="auto">
          <a:xfrm>
            <a:off x="7086600" y="4125913"/>
            <a:ext cx="106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I &lt;= N ?</a:t>
            </a:r>
          </a:p>
        </p:txBody>
      </p:sp>
      <p:cxnSp>
        <p:nvCxnSpPr>
          <p:cNvPr id="14359" name="Straight Arrow Connector 25"/>
          <p:cNvCxnSpPr>
            <a:cxnSpLocks noChangeShapeType="1"/>
            <a:stCxn id="14339" idx="4"/>
          </p:cNvCxnSpPr>
          <p:nvPr/>
        </p:nvCxnSpPr>
        <p:spPr bwMode="auto">
          <a:xfrm rot="16200000" flipH="1">
            <a:off x="1220788" y="1484312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0" name="Straight Arrow Connector 27"/>
          <p:cNvCxnSpPr>
            <a:cxnSpLocks noChangeShapeType="1"/>
            <a:endCxn id="14341" idx="0"/>
          </p:cNvCxnSpPr>
          <p:nvPr/>
        </p:nvCxnSpPr>
        <p:spPr bwMode="auto">
          <a:xfrm rot="5400000">
            <a:off x="1144588" y="2398712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1" name="Straight Arrow Connector 29"/>
          <p:cNvCxnSpPr>
            <a:cxnSpLocks noChangeShapeType="1"/>
            <a:stCxn id="14341" idx="2"/>
            <a:endCxn id="14342" idx="0"/>
          </p:cNvCxnSpPr>
          <p:nvPr/>
        </p:nvCxnSpPr>
        <p:spPr bwMode="auto">
          <a:xfrm rot="16200000" flipH="1">
            <a:off x="1144588" y="3389312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2" name="Straight Arrow Connector 33"/>
          <p:cNvCxnSpPr>
            <a:cxnSpLocks noChangeShapeType="1"/>
            <a:stCxn id="14342" idx="2"/>
          </p:cNvCxnSpPr>
          <p:nvPr/>
        </p:nvCxnSpPr>
        <p:spPr bwMode="auto">
          <a:xfrm rot="16200000" flipH="1">
            <a:off x="1042194" y="5323681"/>
            <a:ext cx="609600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3" name="Straight Arrow Connector 37"/>
          <p:cNvCxnSpPr>
            <a:cxnSpLocks noChangeShapeType="1"/>
            <a:endCxn id="14344" idx="2"/>
          </p:cNvCxnSpPr>
          <p:nvPr/>
        </p:nvCxnSpPr>
        <p:spPr bwMode="auto">
          <a:xfrm>
            <a:off x="2043113" y="5943600"/>
            <a:ext cx="92868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4" name="Straight Arrow Connector 39"/>
          <p:cNvCxnSpPr>
            <a:cxnSpLocks noChangeShapeType="1"/>
            <a:stCxn id="14342" idx="3"/>
            <a:endCxn id="14345" idx="1"/>
          </p:cNvCxnSpPr>
          <p:nvPr/>
        </p:nvCxnSpPr>
        <p:spPr bwMode="auto">
          <a:xfrm flipV="1">
            <a:off x="1946275" y="4294188"/>
            <a:ext cx="339725" cy="11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5" name="Straight Arrow Connector 41"/>
          <p:cNvCxnSpPr>
            <a:cxnSpLocks noChangeShapeType="1"/>
            <a:stCxn id="14345" idx="3"/>
            <a:endCxn id="14356" idx="1"/>
          </p:cNvCxnSpPr>
          <p:nvPr/>
        </p:nvCxnSpPr>
        <p:spPr bwMode="auto">
          <a:xfrm>
            <a:off x="3429000" y="4294188"/>
            <a:ext cx="304800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6" name="Straight Arrow Connector 43"/>
          <p:cNvCxnSpPr>
            <a:cxnSpLocks noChangeShapeType="1"/>
            <a:stCxn id="14346" idx="3"/>
            <a:endCxn id="14347" idx="1"/>
          </p:cNvCxnSpPr>
          <p:nvPr/>
        </p:nvCxnSpPr>
        <p:spPr bwMode="auto">
          <a:xfrm>
            <a:off x="5334000" y="4322763"/>
            <a:ext cx="152400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7" name="Straight Arrow Connector 45"/>
          <p:cNvCxnSpPr>
            <a:cxnSpLocks noChangeShapeType="1"/>
            <a:stCxn id="14357" idx="3"/>
            <a:endCxn id="14348" idx="1"/>
          </p:cNvCxnSpPr>
          <p:nvPr/>
        </p:nvCxnSpPr>
        <p:spPr bwMode="auto">
          <a:xfrm flipV="1">
            <a:off x="6477000" y="4270375"/>
            <a:ext cx="381000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8" name="Shape 49"/>
          <p:cNvCxnSpPr>
            <a:cxnSpLocks noChangeShapeType="1"/>
          </p:cNvCxnSpPr>
          <p:nvPr/>
        </p:nvCxnSpPr>
        <p:spPr bwMode="auto">
          <a:xfrm flipH="1" flipV="1">
            <a:off x="4457700" y="4062413"/>
            <a:ext cx="3619500" cy="204787"/>
          </a:xfrm>
          <a:prstGeom prst="bentConnector4">
            <a:avLst>
              <a:gd name="adj1" fmla="val -6315"/>
              <a:gd name="adj2" fmla="val 622634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69" name="TextBox 51"/>
          <p:cNvSpPr txBox="1">
            <a:spLocks noChangeArrowheads="1"/>
          </p:cNvSpPr>
          <p:nvPr/>
        </p:nvSpPr>
        <p:spPr bwMode="auto">
          <a:xfrm>
            <a:off x="609600" y="49641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Yes</a:t>
            </a:r>
          </a:p>
        </p:txBody>
      </p:sp>
      <p:sp>
        <p:nvSpPr>
          <p:cNvPr id="14370" name="TextBox 52"/>
          <p:cNvSpPr txBox="1">
            <a:spLocks noChangeArrowheads="1"/>
          </p:cNvSpPr>
          <p:nvPr/>
        </p:nvSpPr>
        <p:spPr bwMode="auto">
          <a:xfrm>
            <a:off x="1828800" y="38973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No</a:t>
            </a:r>
          </a:p>
        </p:txBody>
      </p:sp>
      <p:sp>
        <p:nvSpPr>
          <p:cNvPr id="14371" name="TextBox 53"/>
          <p:cNvSpPr txBox="1">
            <a:spLocks noChangeArrowheads="1"/>
          </p:cNvSpPr>
          <p:nvPr/>
        </p:nvSpPr>
        <p:spPr bwMode="auto">
          <a:xfrm>
            <a:off x="8305800" y="3733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Yes</a:t>
            </a:r>
          </a:p>
        </p:txBody>
      </p:sp>
      <p:sp>
        <p:nvSpPr>
          <p:cNvPr id="14372" name="TextBox 54"/>
          <p:cNvSpPr txBox="1">
            <a:spLocks noChangeArrowheads="1"/>
          </p:cNvSpPr>
          <p:nvPr/>
        </p:nvSpPr>
        <p:spPr bwMode="auto">
          <a:xfrm>
            <a:off x="7467600" y="5105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</a:rPr>
              <a:t>No</a:t>
            </a:r>
          </a:p>
        </p:txBody>
      </p:sp>
      <p:cxnSp>
        <p:nvCxnSpPr>
          <p:cNvPr id="14373" name="Shape 65"/>
          <p:cNvCxnSpPr>
            <a:cxnSpLocks noChangeShapeType="1"/>
            <a:stCxn id="14348" idx="2"/>
          </p:cNvCxnSpPr>
          <p:nvPr/>
        </p:nvCxnSpPr>
        <p:spPr bwMode="auto">
          <a:xfrm rot="5400000">
            <a:off x="4211637" y="2078038"/>
            <a:ext cx="339725" cy="61722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57600" y="1219200"/>
            <a:ext cx="449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u="sng" dirty="0"/>
              <a:t>For calculating 1+2</a:t>
            </a:r>
            <a:r>
              <a:rPr lang="en-US" sz="2400" b="1" u="sng" dirty="0" smtClean="0"/>
              <a:t>+…+N</a:t>
            </a:r>
            <a:endParaRPr lang="en-US" sz="2400" b="1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4419600" y="5943600"/>
            <a:ext cx="3810000" cy="830263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pitchFamily="66" charset="0"/>
                <a:cs typeface="Microsoft Sans Serif" pitchFamily="34" charset="0"/>
              </a:rPr>
              <a:t>Too Detailed? Computers need precise instructions</a:t>
            </a:r>
            <a:endParaRPr lang="en-US" sz="24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Parallelogram 39"/>
          <p:cNvSpPr/>
          <p:nvPr/>
        </p:nvSpPr>
        <p:spPr bwMode="auto">
          <a:xfrm>
            <a:off x="609600" y="1600200"/>
            <a:ext cx="1447800" cy="6096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914400" y="17526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Narrow" pitchFamily="34" charset="0"/>
              </a:rPr>
              <a:t>Input N</a:t>
            </a:r>
          </a:p>
        </p:txBody>
      </p:sp>
      <p:sp>
        <p:nvSpPr>
          <p:cNvPr id="44" name="Parallelogram 43"/>
          <p:cNvSpPr/>
          <p:nvPr/>
        </p:nvSpPr>
        <p:spPr bwMode="auto">
          <a:xfrm>
            <a:off x="685800" y="5638800"/>
            <a:ext cx="1447800" cy="6096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353" name="TextBox 18"/>
          <p:cNvSpPr txBox="1">
            <a:spLocks noChangeArrowheads="1"/>
          </p:cNvSpPr>
          <p:nvPr/>
        </p:nvSpPr>
        <p:spPr bwMode="auto">
          <a:xfrm>
            <a:off x="914400" y="58023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Narrow" pitchFamily="34" charset="0"/>
              </a:rPr>
              <a:t>Print Sum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1" grpId="0" animBg="1"/>
      <p:bldP spid="14342" grpId="0" animBg="1"/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/>
      <p:bldP spid="14351" grpId="0"/>
      <p:bldP spid="14352" grpId="0"/>
      <p:bldP spid="14354" grpId="0"/>
      <p:bldP spid="14355" grpId="0"/>
      <p:bldP spid="14356" grpId="0"/>
      <p:bldP spid="14357" grpId="0"/>
      <p:bldP spid="14358" grpId="0"/>
      <p:bldP spid="14369" grpId="0"/>
      <p:bldP spid="14370" grpId="0"/>
      <p:bldP spid="14371" grpId="0"/>
      <p:bldP spid="14372" grpId="0"/>
      <p:bldP spid="38" grpId="0"/>
      <p:bldP spid="43" grpId="0"/>
      <p:bldP spid="143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52400"/>
            <a:ext cx="8747125" cy="762000"/>
          </a:xfrm>
        </p:spPr>
        <p:txBody>
          <a:bodyPr/>
          <a:lstStyle/>
          <a:p>
            <a:r>
              <a:rPr lang="en-US" dirty="0" smtClean="0"/>
              <a:t>GCD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5029200"/>
          </a:xfrm>
        </p:spPr>
        <p:txBody>
          <a:bodyPr/>
          <a:lstStyle/>
          <a:p>
            <a:r>
              <a:rPr lang="en-US" dirty="0" smtClean="0"/>
              <a:t>An algorithm to find the greatest common divisor of two positive integers m and n, m ≥ n.</a:t>
            </a:r>
          </a:p>
          <a:p>
            <a:r>
              <a:rPr lang="en-US" dirty="0" smtClean="0"/>
              <a:t>The ugly way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the smaller number </a:t>
            </a:r>
            <a:r>
              <a:rPr lang="en-US" dirty="0" smtClean="0"/>
              <a:t>p.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each number k, </a:t>
            </a:r>
            <a:r>
              <a:rPr lang="en-US" dirty="0" smtClean="0"/>
              <a:t>p </a:t>
            </a:r>
            <a:r>
              <a:rPr lang="en-US" dirty="0" smtClean="0"/>
              <a:t>≥k≥1, in descending order, do the following.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 smtClean="0"/>
              <a:t>If k divides m and n, then k is the </a:t>
            </a:r>
            <a:r>
              <a:rPr lang="en-US" dirty="0" err="1" smtClean="0"/>
              <a:t>gcd</a:t>
            </a:r>
            <a:r>
              <a:rPr lang="en-US" dirty="0" smtClean="0"/>
              <a:t> of m and n</a:t>
            </a:r>
          </a:p>
          <a:p>
            <a:pPr marL="514350" indent="-45720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934CB-855B-45FD-B702-272C7AEE0D01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00121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52400"/>
            <a:ext cx="8747125" cy="762000"/>
          </a:xfrm>
        </p:spPr>
        <p:txBody>
          <a:bodyPr/>
          <a:lstStyle/>
          <a:p>
            <a:r>
              <a:rPr lang="en-US" dirty="0" smtClean="0"/>
              <a:t>GCD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marL="514350" indent="-457200"/>
            <a:r>
              <a:rPr lang="en-US" dirty="0" smtClean="0"/>
              <a:t>This will compute </a:t>
            </a:r>
            <a:r>
              <a:rPr lang="en-US" dirty="0" err="1" smtClean="0"/>
              <a:t>gcd</a:t>
            </a:r>
            <a:r>
              <a:rPr lang="en-US" dirty="0" smtClean="0"/>
              <a:t> correctly, but is VERY slow (think about large numbers m and  n=m-1).</a:t>
            </a:r>
          </a:p>
          <a:p>
            <a:pPr marL="514350" indent="-457200"/>
            <a:r>
              <a:rPr lang="en-US" dirty="0" smtClean="0"/>
              <a:t>There is a faster way…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341F10-6F77-450D-8EE5-DE9D365B07DD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9448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GCD – the beautiful way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173B6-BA97-43C5-8D29-61FBB35FFFE6}" type="datetime1">
              <a:rPr lang="en-US" smtClean="0">
                <a:solidFill>
                  <a:schemeClr val="tx1"/>
                </a:solidFill>
              </a:rPr>
              <a:pPr>
                <a:defRPr/>
              </a:pPr>
              <a:t>8/2/2017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Esc101,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828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590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352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38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400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066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828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590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352800" y="4113663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114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876800" y="4113663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638800" y="322997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779107" y="272643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Remainder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70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1200" y="3974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066800" y="46482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828800" y="46482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743200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600" y="53340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Gcd</a:t>
            </a:r>
            <a:r>
              <a:rPr lang="en-US" dirty="0" smtClean="0">
                <a:solidFill>
                  <a:schemeClr val="tx1"/>
                </a:solidFill>
              </a:rPr>
              <a:t>(8, 6) = 2.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5638800" y="2133600"/>
            <a:ext cx="0" cy="28956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590800" y="3974068"/>
            <a:ext cx="0" cy="9789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114800" y="3974068"/>
            <a:ext cx="0" cy="9789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638800" y="3962400"/>
            <a:ext cx="0" cy="9789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081322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Euclidean algorithm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E5B4B4-3947-4411-A41E-463B21A457D1}" type="datetime1">
              <a:rPr lang="en-US" smtClean="0">
                <a:solidFill>
                  <a:schemeClr val="tx1"/>
                </a:solidFill>
              </a:rPr>
              <a:pPr>
                <a:defRPr/>
              </a:pPr>
              <a:t>8/2/2017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Esc101,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447800" y="1905000"/>
            <a:ext cx="579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447800" y="25146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05600" y="1905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251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447800" y="32004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91567" y="32527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447800" y="38100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240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21336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102 mod 21 = 18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5159" y="290726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21 mod 18 =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50408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Gcd</a:t>
            </a:r>
            <a:r>
              <a:rPr lang="en-US" dirty="0" smtClean="0">
                <a:solidFill>
                  <a:srgbClr val="FF0000"/>
                </a:solidFill>
              </a:rPr>
              <a:t> (102, 21) = 3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859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Suppose a &gt; b. Then the </a:t>
            </a:r>
            <a:r>
              <a:rPr lang="en-US" dirty="0" err="1" smtClean="0">
                <a:latin typeface="Calibri" panose="020F0502020204030204" pitchFamily="34" charset="0"/>
              </a:rPr>
              <a:t>gcd</a:t>
            </a:r>
            <a:r>
              <a:rPr lang="en-US" dirty="0" smtClean="0">
                <a:latin typeface="Calibri" panose="020F0502020204030204" pitchFamily="34" charset="0"/>
              </a:rPr>
              <a:t> of a and b is the same as the </a:t>
            </a:r>
            <a:r>
              <a:rPr lang="en-US" dirty="0" err="1" smtClean="0">
                <a:latin typeface="Calibri" panose="020F0502020204030204" pitchFamily="34" charset="0"/>
              </a:rPr>
              <a:t>gcd</a:t>
            </a:r>
            <a:r>
              <a:rPr lang="en-US" dirty="0" smtClean="0">
                <a:latin typeface="Calibri" panose="020F0502020204030204" pitchFamily="34" charset="0"/>
              </a:rPr>
              <a:t> of b and the remainder of a when divided by b.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gcd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a,b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gcd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(b, a % b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BC574-31A2-4F43-9476-4E53F7CBF895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" name="Picture 8" descr="Eukl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3196590"/>
            <a:ext cx="1634490" cy="28232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6970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Students without emails entered</a:t>
            </a:r>
          </a:p>
          <a:p>
            <a:r>
              <a:rPr lang="en-GB" dirty="0" smtClean="0"/>
              <a:t>Screening exam</a:t>
            </a:r>
          </a:p>
          <a:p>
            <a:pPr lvl="1"/>
            <a:r>
              <a:rPr lang="en-GB" dirty="0" smtClean="0"/>
              <a:t>Location, New Core Labs, same room as regular labs</a:t>
            </a:r>
          </a:p>
          <a:p>
            <a:pPr lvl="1"/>
            <a:r>
              <a:rPr lang="en-GB" dirty="0" smtClean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August, 9 am</a:t>
            </a:r>
          </a:p>
          <a:p>
            <a:pPr lvl="1"/>
            <a:r>
              <a:rPr lang="en-GB" dirty="0" smtClean="0"/>
              <a:t>Not necessary to join project track if selected, can also take to self-diagnose</a:t>
            </a:r>
          </a:p>
          <a:p>
            <a:r>
              <a:rPr lang="en-GB" dirty="0" smtClean="0"/>
              <a:t>Websites will be available using IITK login by tonight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676400"/>
            <a:ext cx="7772400" cy="4648200"/>
          </a:xfrm>
          <a:blipFill rotWithShape="1">
            <a:blip r:embed="rId3" cstate="print"/>
            <a:stretch>
              <a:fillRect l="-2039" t="-1704" b="-4849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           </a:t>
            </a:r>
            <a:r>
              <a:rPr lang="en-US" dirty="0">
                <a:noFill/>
              </a:rPr>
              <a:t> 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A48E3-57CC-42B3-AC42-0698C66D40B2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91798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925D6B-1799-4CE4-8145-5582CAD251BC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The Programming Cycle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959286"/>
            <a:ext cx="7896225" cy="277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4025" indent="-454025"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Arial Narrow" pitchFamily="32" charset="0"/>
              </a:rPr>
              <a:t>Write your program or </a:t>
            </a:r>
            <a:r>
              <a:rPr lang="en-US" altLang="en-US" sz="2400" b="1" dirty="0">
                <a:solidFill>
                  <a:srgbClr val="FF0000"/>
                </a:solidFill>
                <a:latin typeface="Arial Narrow" pitchFamily="32" charset="0"/>
              </a:rPr>
              <a:t>edit</a:t>
            </a:r>
            <a:r>
              <a:rPr lang="en-US" altLang="en-US" sz="2400" b="1" dirty="0">
                <a:latin typeface="Arial Narrow" pitchFamily="32" charset="0"/>
              </a:rPr>
              <a:t> (i.e., change or modify) your program.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Arial Narrow" pitchFamily="32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 Narrow" pitchFamily="32" charset="0"/>
              </a:rPr>
              <a:t>Compile</a:t>
            </a:r>
            <a:r>
              <a:rPr lang="en-US" altLang="en-US" sz="2400" b="1" dirty="0">
                <a:latin typeface="Arial Narrow" pitchFamily="32" charset="0"/>
              </a:rPr>
              <a:t> your program. If compilation fails, return to editing step.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solidFill>
                  <a:srgbClr val="FF0000"/>
                </a:solidFill>
                <a:latin typeface="Arial Narrow" pitchFamily="32" charset="0"/>
              </a:rPr>
              <a:t>Run</a:t>
            </a:r>
            <a:r>
              <a:rPr lang="en-US" altLang="en-US" sz="2400" b="1" dirty="0">
                <a:latin typeface="Arial Narrow" pitchFamily="32" charset="0"/>
              </a:rPr>
              <a:t> your </a:t>
            </a:r>
            <a:r>
              <a:rPr lang="en-US" altLang="en-US" sz="2400" b="1" dirty="0" smtClean="0">
                <a:latin typeface="Arial Narrow" pitchFamily="32" charset="0"/>
              </a:rPr>
              <a:t>program on an input. </a:t>
            </a:r>
            <a:r>
              <a:rPr lang="en-US" altLang="en-US" sz="2400" b="1" dirty="0">
                <a:latin typeface="Arial Narrow" pitchFamily="32" charset="0"/>
              </a:rPr>
              <a:t>If output is not correct, return to editing step. </a:t>
            </a:r>
            <a:endParaRPr lang="en-US" altLang="en-US" sz="2400" b="1" dirty="0" smtClean="0">
              <a:latin typeface="Arial Narrow" pitchFamily="32" charset="0"/>
            </a:endParaRPr>
          </a:p>
          <a:p>
            <a:pPr marL="914400" lvl="1" indent="-457200">
              <a:spcBef>
                <a:spcPts val="600"/>
              </a:spcBef>
              <a:buClr>
                <a:srgbClr val="990000"/>
              </a:buClr>
              <a:buSzPct val="70000"/>
              <a:buFont typeface="+mj-lt"/>
              <a:buAutoNum type="alphaLcPeriod"/>
            </a:pPr>
            <a:r>
              <a:rPr lang="en-US" altLang="en-US" sz="2000" b="1" dirty="0" smtClean="0">
                <a:latin typeface="Arial Narrow" pitchFamily="32" charset="0"/>
              </a:rPr>
              <a:t>Repeat step 3 for other inputs, if any.</a:t>
            </a:r>
            <a:endParaRPr lang="en-US" altLang="en-US" sz="2000" b="1" dirty="0">
              <a:latin typeface="Arial Narrow" pitchFamily="32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28600" y="3962400"/>
            <a:ext cx="15970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 smtClean="0">
                <a:ea typeface="ＭＳ Ｐゴシック" pitchFamily="32" charset="-128"/>
              </a:rPr>
              <a:t>Write/Edit</a:t>
            </a:r>
            <a:endParaRPr lang="en-US" altLang="en-US" dirty="0">
              <a:ea typeface="ＭＳ Ｐゴシック" pitchFamily="32" charset="-128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543800" y="4038600"/>
            <a:ext cx="11398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Run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28800" y="4038600"/>
            <a:ext cx="2206625" cy="682625"/>
            <a:chOff x="1828800" y="4038600"/>
            <a:chExt cx="2206625" cy="682625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590800" y="4038600"/>
              <a:ext cx="1444625" cy="682625"/>
            </a:xfrm>
            <a:prstGeom prst="flowChartAlternateProcess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Compile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828800" y="4114800"/>
              <a:ext cx="758825" cy="377825"/>
            </a:xfrm>
            <a:prstGeom prst="rightArrow">
              <a:avLst>
                <a:gd name="adj1" fmla="val 50000"/>
                <a:gd name="adj2" fmla="val 5021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38600" y="3657600"/>
            <a:ext cx="3197225" cy="1444625"/>
            <a:chOff x="4038600" y="3657600"/>
            <a:chExt cx="3197225" cy="1444625"/>
          </a:xfrm>
        </p:grpSpPr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267200" y="3657600"/>
              <a:ext cx="2968625" cy="14446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ea typeface="ＭＳ Ｐゴシック" pitchFamily="32" charset="-128"/>
                </a:rPr>
                <a:t>Compilation Errors ?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038600" y="4267200"/>
              <a:ext cx="301625" cy="225425"/>
            </a:xfrm>
            <a:prstGeom prst="rightArrow">
              <a:avLst>
                <a:gd name="adj1" fmla="val 50000"/>
                <a:gd name="adj2" fmla="val 50176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7013575" y="3886200"/>
            <a:ext cx="527050" cy="682625"/>
            <a:chOff x="7013575" y="3886200"/>
            <a:chExt cx="527050" cy="682625"/>
          </a:xfrm>
        </p:grpSpPr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7239000" y="4267200"/>
              <a:ext cx="301625" cy="301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7013575" y="38862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4400"/>
            <a:ext cx="5254625" cy="1063625"/>
            <a:chOff x="609600" y="4724400"/>
            <a:chExt cx="5254625" cy="1063625"/>
          </a:xfrm>
        </p:grpSpPr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762000" y="5486400"/>
              <a:ext cx="5102225" cy="301625"/>
            </a:xfrm>
            <a:prstGeom prst="leftArrow">
              <a:avLst>
                <a:gd name="adj1" fmla="val 50000"/>
                <a:gd name="adj2" fmla="val 50512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609600" y="4724400"/>
              <a:ext cx="301625" cy="1063625"/>
            </a:xfrm>
            <a:prstGeom prst="upArrow">
              <a:avLst>
                <a:gd name="adj1" fmla="val 50000"/>
                <a:gd name="adj2" fmla="val 50381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7239000" y="4800600"/>
            <a:ext cx="1673225" cy="1444625"/>
            <a:chOff x="7239000" y="4800600"/>
            <a:chExt cx="1673225" cy="1444625"/>
          </a:xfrm>
        </p:grpSpPr>
        <p:sp>
          <p:nvSpPr>
            <p:cNvPr id="5135" name="AutoShape 15"/>
            <p:cNvSpPr>
              <a:spLocks noChangeArrowheads="1"/>
            </p:cNvSpPr>
            <p:nvPr/>
          </p:nvSpPr>
          <p:spPr bwMode="auto">
            <a:xfrm>
              <a:off x="7924800" y="4800600"/>
              <a:ext cx="377825" cy="454025"/>
            </a:xfrm>
            <a:prstGeom prst="downArrow">
              <a:avLst>
                <a:gd name="adj1" fmla="val 50000"/>
                <a:gd name="adj2" fmla="val 5007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>
              <a:off x="7239000" y="5257800"/>
              <a:ext cx="1673225" cy="9874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 dirty="0" smtClean="0">
                  <a:ea typeface="ＭＳ Ｐゴシック" pitchFamily="32" charset="-128"/>
                </a:rPr>
                <a:t>OK?</a:t>
              </a:r>
              <a:endParaRPr lang="en-US" altLang="en-US" sz="1600" dirty="0">
                <a:ea typeface="ＭＳ Ｐゴシック" pitchFamily="32" charset="-128"/>
              </a:endParaRP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4956175" y="5105400"/>
            <a:ext cx="984250" cy="454025"/>
            <a:chOff x="4956175" y="5105400"/>
            <a:chExt cx="984250" cy="454025"/>
          </a:xfrm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5638800" y="5105400"/>
              <a:ext cx="301625" cy="454025"/>
            </a:xfrm>
            <a:prstGeom prst="downArrow">
              <a:avLst>
                <a:gd name="adj1" fmla="val 50000"/>
                <a:gd name="adj2" fmla="val 50175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4956175" y="5105400"/>
              <a:ext cx="636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YES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5562600"/>
            <a:ext cx="6473825" cy="671513"/>
            <a:chOff x="762000" y="5562600"/>
            <a:chExt cx="6473825" cy="671513"/>
          </a:xfrm>
        </p:grpSpPr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62000" y="5562600"/>
              <a:ext cx="6473825" cy="301625"/>
            </a:xfrm>
            <a:prstGeom prst="leftArrow">
              <a:avLst>
                <a:gd name="adj1" fmla="val 50000"/>
                <a:gd name="adj2" fmla="val 50478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6478588" y="58674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grpSp>
        <p:nvGrpSpPr>
          <p:cNvPr id="9" name="Group 13"/>
          <p:cNvGrpSpPr/>
          <p:nvPr/>
        </p:nvGrpSpPr>
        <p:grpSpPr>
          <a:xfrm>
            <a:off x="8391524" y="4267200"/>
            <a:ext cx="749301" cy="1597025"/>
            <a:chOff x="8391524" y="4267200"/>
            <a:chExt cx="749301" cy="1597025"/>
          </a:xfrm>
        </p:grpSpPr>
        <p:grpSp>
          <p:nvGrpSpPr>
            <p:cNvPr id="12" name="Group 8"/>
            <p:cNvGrpSpPr/>
            <p:nvPr/>
          </p:nvGrpSpPr>
          <p:grpSpPr>
            <a:xfrm>
              <a:off x="8391524" y="4267200"/>
              <a:ext cx="749301" cy="1597025"/>
              <a:chOff x="8391524" y="4267200"/>
              <a:chExt cx="749301" cy="1597025"/>
            </a:xfrm>
          </p:grpSpPr>
          <p:sp>
            <p:nvSpPr>
              <p:cNvPr id="5140" name="AutoShape 20"/>
              <p:cNvSpPr>
                <a:spLocks noChangeArrowheads="1"/>
              </p:cNvSpPr>
              <p:nvPr/>
            </p:nvSpPr>
            <p:spPr bwMode="auto">
              <a:xfrm>
                <a:off x="8839200" y="5638800"/>
                <a:ext cx="301625" cy="225425"/>
              </a:xfrm>
              <a:prstGeom prst="righ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AutoShape 21"/>
              <p:cNvSpPr>
                <a:spLocks noChangeArrowheads="1"/>
              </p:cNvSpPr>
              <p:nvPr/>
            </p:nvSpPr>
            <p:spPr bwMode="auto">
              <a:xfrm>
                <a:off x="8915400" y="4343400"/>
                <a:ext cx="225425" cy="1368425"/>
              </a:xfrm>
              <a:prstGeom prst="upArrow">
                <a:avLst>
                  <a:gd name="adj1" fmla="val 50000"/>
                  <a:gd name="adj2" fmla="val 50587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AutoShape 22"/>
              <p:cNvSpPr>
                <a:spLocks noChangeArrowheads="1"/>
              </p:cNvSpPr>
              <p:nvPr/>
            </p:nvSpPr>
            <p:spPr bwMode="auto">
              <a:xfrm>
                <a:off x="8686800" y="4267200"/>
                <a:ext cx="301625" cy="225425"/>
              </a:xfrm>
              <a:prstGeom prst="lef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23"/>
              <p:cNvSpPr txBox="1">
                <a:spLocks noChangeArrowheads="1"/>
              </p:cNvSpPr>
              <p:nvPr/>
            </p:nvSpPr>
            <p:spPr bwMode="auto">
              <a:xfrm>
                <a:off x="8391524" y="4885888"/>
                <a:ext cx="6365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394418" y="5195141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More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 Inputs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5163" y="6096000"/>
            <a:ext cx="1972262" cy="766465"/>
            <a:chOff x="6635163" y="6096000"/>
            <a:chExt cx="1972262" cy="766465"/>
          </a:xfrm>
        </p:grpSpPr>
        <p:grpSp>
          <p:nvGrpSpPr>
            <p:cNvPr id="14" name="Group 6"/>
            <p:cNvGrpSpPr/>
            <p:nvPr/>
          </p:nvGrpSpPr>
          <p:grpSpPr>
            <a:xfrm>
              <a:off x="7089775" y="6096000"/>
              <a:ext cx="1517650" cy="758825"/>
              <a:chOff x="7089775" y="6096000"/>
              <a:chExt cx="1517650" cy="758825"/>
            </a:xfrm>
          </p:grpSpPr>
          <p:sp>
            <p:nvSpPr>
              <p:cNvPr id="5144" name="AutoShape 24"/>
              <p:cNvSpPr>
                <a:spLocks noChangeArrowheads="1"/>
              </p:cNvSpPr>
              <p:nvPr/>
            </p:nvSpPr>
            <p:spPr bwMode="auto">
              <a:xfrm>
                <a:off x="7924800" y="6248400"/>
                <a:ext cx="301625" cy="1492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7089775" y="6096000"/>
                <a:ext cx="76517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YES!!</a:t>
                </a:r>
              </a:p>
            </p:txBody>
          </p:sp>
          <p:sp>
            <p:nvSpPr>
              <p:cNvPr id="5146" name="AutoShape 26"/>
              <p:cNvSpPr>
                <a:spLocks noChangeArrowheads="1"/>
              </p:cNvSpPr>
              <p:nvPr/>
            </p:nvSpPr>
            <p:spPr bwMode="auto">
              <a:xfrm>
                <a:off x="7620000" y="6400800"/>
                <a:ext cx="987425" cy="454025"/>
              </a:xfrm>
              <a:prstGeom prst="flowChartAlternateProcess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DONE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35163" y="6400800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Inputs 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Exhausted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2A7A3-34FE-4DC5-AAAD-2E3E2B5256DD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6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Why program in high level languages like C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1262063"/>
            <a:ext cx="7924800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Writing programs in machine language is long, tedious and error-prone.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They are also not portable—meaning program written for one machine may not work on another machine.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Compilers work as a bridge.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Take as input a C program and produce an equivalent machine program.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09600" y="4267200"/>
            <a:ext cx="8150225" cy="1597025"/>
            <a:chOff x="384" y="2688"/>
            <a:chExt cx="5134" cy="1006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1920" y="2688"/>
              <a:ext cx="1630" cy="1006"/>
            </a:xfrm>
            <a:prstGeom prst="roundRect">
              <a:avLst>
                <a:gd name="adj" fmla="val 16667"/>
              </a:avLst>
            </a:prstGeom>
            <a:solidFill>
              <a:srgbClr val="B2E389"/>
            </a:solidFill>
            <a:ln w="9360">
              <a:solidFill>
                <a:srgbClr val="B2E38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Compiler for C for a given target machine </a:t>
              </a: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3552" y="2976"/>
              <a:ext cx="670" cy="382"/>
            </a:xfrm>
            <a:prstGeom prst="rightArrow">
              <a:avLst>
                <a:gd name="adj1" fmla="val 50000"/>
                <a:gd name="adj2" fmla="val 50109"/>
              </a:avLst>
            </a:prstGeom>
            <a:solidFill>
              <a:srgbClr val="B2E389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1248" y="2976"/>
              <a:ext cx="670" cy="382"/>
            </a:xfrm>
            <a:prstGeom prst="rightArrow">
              <a:avLst>
                <a:gd name="adj1" fmla="val 50000"/>
                <a:gd name="adj2" fmla="val 50109"/>
              </a:avLst>
            </a:prstGeom>
            <a:solidFill>
              <a:srgbClr val="B2E389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84" y="3024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Comic Sans MS" pitchFamily="64" charset="0"/>
                </a:rPr>
                <a:t>C program 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232" y="2928"/>
              <a:ext cx="128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Equivalent</a:t>
              </a:r>
            </a:p>
            <a:p>
              <a:pPr>
                <a:buClrTx/>
                <a:buFontTx/>
                <a:buNone/>
              </a:pPr>
              <a:r>
                <a:rPr lang="en-US" altLang="en-US" dirty="0"/>
                <a:t>Machine Program </a:t>
              </a:r>
            </a:p>
            <a:p>
              <a:pPr>
                <a:buClrTx/>
                <a:buFontTx/>
                <a:buNone/>
              </a:pPr>
              <a:r>
                <a:rPr lang="en-US" altLang="en-US" dirty="0"/>
                <a:t>on target machine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FF40D-A147-4196-9F0B-33BC4952516B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Arial Narrow" pitchFamily="32" charset="0"/>
              </a:rPr>
              <a:t>IDE for Edit-Compile-Run cycle</a:t>
            </a:r>
            <a:endParaRPr lang="en-US" altLang="en-US" sz="3600" b="1" dirty="0">
              <a:solidFill>
                <a:srgbClr val="990000"/>
              </a:solidFill>
              <a:latin typeface="Arial Narrow" pitchFamily="32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58957" y="1600200"/>
            <a:ext cx="78962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In this course, you will be using an Integrated Development Environment (IDE). IDE will be available through your browser.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First </a:t>
            </a:r>
            <a:r>
              <a:rPr lang="en-US" altLang="en-US" sz="2800" b="1" dirty="0">
                <a:latin typeface="Arial Narrow" pitchFamily="32" charset="0"/>
              </a:rPr>
              <a:t>login to the system</a:t>
            </a:r>
            <a:r>
              <a:rPr lang="en-US" altLang="en-US" sz="2800" b="1" dirty="0" smtClean="0">
                <a:latin typeface="Arial Narrow" pitchFamily="32" charset="0"/>
              </a:rPr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Type </a:t>
            </a:r>
            <a:r>
              <a:rPr lang="en-US" altLang="en-US" sz="2800" b="1" dirty="0">
                <a:latin typeface="Arial Narrow" pitchFamily="32" charset="0"/>
              </a:rPr>
              <a:t>in your program in </a:t>
            </a:r>
            <a:r>
              <a:rPr lang="en-US" altLang="en-US" sz="2800" b="1" dirty="0" smtClean="0">
                <a:latin typeface="Arial Narrow" pitchFamily="32" charset="0"/>
              </a:rPr>
              <a:t>the editor of the IDE.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Use the compile button to compile.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Run button to run. </a:t>
            </a:r>
            <a:endParaRPr lang="en-US" altLang="en-US" sz="2800" b="1" dirty="0">
              <a:solidFill>
                <a:srgbClr val="007EEA"/>
              </a:solidFill>
              <a:latin typeface="Arial Narrow" pitchFamily="32" charset="0"/>
            </a:endParaRP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>
                <a:latin typeface="Arial Narrow" pitchFamily="32" charset="0"/>
              </a:rPr>
              <a:t>The labs </a:t>
            </a:r>
            <a:r>
              <a:rPr lang="en-US" altLang="en-US" sz="2800" b="1" dirty="0" smtClean="0">
                <a:latin typeface="Arial Narrow" pitchFamily="32" charset="0"/>
              </a:rPr>
              <a:t>in the first week will </a:t>
            </a:r>
            <a:r>
              <a:rPr lang="en-US" altLang="en-US" sz="2800" b="1" dirty="0">
                <a:latin typeface="Arial Narrow" pitchFamily="32" charset="0"/>
              </a:rPr>
              <a:t>introduce you to the system in more detail.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18310-7DB2-4014-AFBD-612E0D31C988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Simple! 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8175" y="1447800"/>
            <a:ext cx="7210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 smtClean="0">
                <a:latin typeface="Arial Narrow" pitchFamily="32" charset="0"/>
              </a:rPr>
              <a:t>In the first week, we practice </a:t>
            </a:r>
            <a:r>
              <a:rPr lang="en-US" altLang="en-US" sz="2400" b="1" dirty="0">
                <a:latin typeface="Arial Narrow" pitchFamily="32" charset="0"/>
              </a:rPr>
              <a:t>the simplest C programs</a:t>
            </a:r>
            <a:r>
              <a:rPr lang="en-US" altLang="en-US" sz="2400" b="1" dirty="0" smtClean="0">
                <a:latin typeface="Arial Narrow" pitchFamily="32" charset="0"/>
              </a:rPr>
              <a:t>.</a:t>
            </a:r>
            <a:endParaRPr lang="en-US" altLang="en-US" sz="2400" b="1" dirty="0">
              <a:latin typeface="Arial Narrow" pitchFamily="3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" y="2285999"/>
            <a:ext cx="7834494" cy="3429001"/>
            <a:chOff x="974725" y="2285999"/>
            <a:chExt cx="7834494" cy="3429001"/>
          </a:xfrm>
        </p:grpSpPr>
        <p:sp>
          <p:nvSpPr>
            <p:cNvPr id="11265" name="Rectangle 1"/>
            <p:cNvSpPr>
              <a:spLocks noChangeArrowheads="1"/>
            </p:cNvSpPr>
            <p:nvPr/>
          </p:nvSpPr>
          <p:spPr bwMode="auto">
            <a:xfrm>
              <a:off x="990599" y="2285999"/>
              <a:ext cx="7818620" cy="3429001"/>
            </a:xfrm>
            <a:prstGeom prst="rect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974725" y="2853473"/>
              <a:ext cx="7834494" cy="2556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include &lt;</a:t>
              </a:r>
              <a:r>
                <a:rPr lang="en-US" alt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buClrTx/>
                <a:buFontTx/>
                <a:buNone/>
              </a:pPr>
              <a:r>
                <a:rPr lang="en-US" altLang="en-US" sz="3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main </a:t>
              </a:r>
              <a:r>
                <a: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 {</a:t>
              </a:r>
            </a:p>
            <a:p>
              <a:pPr>
                <a:buClrTx/>
                <a:buFontTx/>
                <a:buNone/>
              </a:pPr>
              <a:r>
                <a: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32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en-US" sz="3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(“Welcome to </a:t>
              </a:r>
              <a:r>
                <a:rPr lang="en-US" altLang="en-US" sz="3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ESC101”);</a:t>
              </a:r>
            </a:p>
            <a:p>
              <a:pPr>
                <a:buClrTx/>
                <a:buFontTx/>
                <a:buNone/>
              </a:pPr>
              <a:r>
                <a: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0;</a:t>
              </a:r>
              <a:endPara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buClrTx/>
                <a:buFontTx/>
                <a:buNone/>
              </a:pPr>
              <a:r>
                <a: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C63F4-10FE-4537-8BE7-C651F861E76F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49275" y="5876887"/>
            <a:ext cx="59355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program prints the message “Welcome to </a:t>
            </a:r>
            <a:r>
              <a:rPr lang="en-US" altLang="en-US" dirty="0" smtClean="0"/>
              <a:t>ESC101” 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362200" y="4343400"/>
            <a:ext cx="3124200" cy="1828800"/>
          </a:xfrm>
          <a:prstGeom prst="roundRect">
            <a:avLst>
              <a:gd name="adj" fmla="val 16667"/>
            </a:avLst>
          </a:prstGeom>
          <a:solidFill>
            <a:srgbClr val="F7A1C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main() is a function.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All C programs start by executing from the first statement of the main function. </a:t>
            </a:r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6172200"/>
            <a:ext cx="9144000" cy="457200"/>
          </a:xfrm>
          <a:prstGeom prst="roundRect">
            <a:avLst>
              <a:gd name="adj" fmla="val 16667"/>
            </a:avLst>
          </a:prstGeom>
          <a:solidFill>
            <a:srgbClr val="94F0E4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255949" y="1084118"/>
            <a:ext cx="4872037" cy="2667000"/>
          </a:xfrm>
          <a:prstGeom prst="roundRect">
            <a:avLst>
              <a:gd name="adj" fmla="val 16667"/>
            </a:avLst>
          </a:prstGeom>
          <a:solidFill>
            <a:srgbClr val="51DA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# 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ClrTx/>
              <a:buFontTx/>
              <a:buNone/>
            </a:pP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main </a:t>
            </a:r>
            <a:r>
              <a:rPr lang="en-US" altLang="en-US" sz="2400" dirty="0"/>
              <a:t>()  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/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altLang="en-US" sz="2400" dirty="0">
                <a:solidFill>
                  <a:srgbClr val="FF0000"/>
                </a:solidFill>
              </a:rPr>
              <a:t>(“Welcome to </a:t>
            </a:r>
            <a:r>
              <a:rPr lang="en-US" altLang="en-US" sz="2400" dirty="0" smtClean="0">
                <a:solidFill>
                  <a:srgbClr val="FF0000"/>
                </a:solidFill>
              </a:rPr>
              <a:t>ESC101”);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return 0; </a:t>
            </a:r>
            <a:endParaRPr lang="en-US" altLang="en-US" sz="2400" dirty="0"/>
          </a:p>
          <a:p>
            <a:pPr>
              <a:buClrTx/>
              <a:buFontTx/>
              <a:buNone/>
            </a:pPr>
            <a:r>
              <a:rPr lang="en-US" altLang="en-US" sz="2400" dirty="0"/>
              <a:t>}</a:t>
            </a:r>
          </a:p>
          <a:p>
            <a:pPr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rgbClr val="990000"/>
                </a:solidFill>
                <a:latin typeface="Arial Narrow" pitchFamily="32" charset="0"/>
              </a:rPr>
              <a:t>Program </a:t>
            </a:r>
            <a:r>
              <a:rPr lang="en-US" altLang="en-US" sz="3600" b="1" dirty="0" smtClean="0">
                <a:solidFill>
                  <a:srgbClr val="990000"/>
                </a:solidFill>
                <a:latin typeface="Arial Narrow" pitchFamily="32" charset="0"/>
              </a:rPr>
              <a:t>components</a:t>
            </a:r>
            <a:endParaRPr lang="en-US" altLang="en-US" sz="3600" b="1" dirty="0">
              <a:solidFill>
                <a:srgbClr val="990000"/>
              </a:solidFill>
              <a:latin typeface="Arial Narrow" pitchFamily="32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984750" y="838200"/>
            <a:ext cx="3778250" cy="2601913"/>
            <a:chOff x="3216" y="720"/>
            <a:chExt cx="2380" cy="1639"/>
          </a:xfrm>
        </p:grpSpPr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68" y="720"/>
              <a:ext cx="2225" cy="1335"/>
            </a:xfrm>
            <a:prstGeom prst="foldedCorner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3216" y="803"/>
              <a:ext cx="2380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39725" indent="-339725"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Font typeface="Times New Roman" pitchFamily="16" charset="0"/>
                <a:buAutoNum type="arabicPeriod"/>
              </a:pPr>
              <a:r>
                <a:rPr lang="en-US" altLang="en-US" sz="2000" dirty="0"/>
                <a:t>This tells the C compiler</a:t>
              </a:r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to include the standard input </a:t>
              </a:r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output library.</a:t>
              </a:r>
            </a:p>
            <a:p>
              <a:pPr>
                <a:buClrTx/>
                <a:buFontTx/>
                <a:buNone/>
              </a:pPr>
              <a:endParaRPr lang="en-US" altLang="en-US" sz="2000" dirty="0"/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2. Include this line routinely</a:t>
              </a:r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 as the first line of your C file.</a:t>
              </a:r>
            </a:p>
            <a:p>
              <a:pPr>
                <a:buClrTx/>
                <a:buFontTx/>
                <a:buNone/>
              </a:pPr>
              <a:endParaRPr lang="en-US" altLang="en-US" dirty="0"/>
            </a:p>
            <a:p>
              <a:pPr>
                <a:buClrTx/>
                <a:buFontTx/>
                <a:buNone/>
              </a:pPr>
              <a:endParaRPr lang="en-US" altLang="en-US" dirty="0"/>
            </a:p>
          </p:txBody>
        </p:sp>
      </p:grp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3047999" y="1219200"/>
            <a:ext cx="2057401" cy="381000"/>
          </a:xfrm>
          <a:prstGeom prst="rightArrow">
            <a:avLst>
              <a:gd name="adj1" fmla="val 50000"/>
              <a:gd name="adj2" fmla="val 49992"/>
            </a:avLst>
          </a:prstGeom>
          <a:solidFill>
            <a:srgbClr val="FFE39D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2514600" y="1905000"/>
            <a:ext cx="381000" cy="24384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F7A1CA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 rot="10800000">
            <a:off x="1981200" y="1676400"/>
            <a:ext cx="710767" cy="304800"/>
          </a:xfrm>
          <a:prstGeom prst="leftArrow">
            <a:avLst>
              <a:gd name="adj1" fmla="val 50000"/>
              <a:gd name="adj2" fmla="val 50005"/>
            </a:avLst>
          </a:prstGeom>
          <a:solidFill>
            <a:srgbClr val="F7A1CA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5410200" y="2863056"/>
            <a:ext cx="3733800" cy="2667000"/>
          </a:xfrm>
          <a:prstGeom prst="roundRect">
            <a:avLst>
              <a:gd name="adj" fmla="val 16667"/>
            </a:avLst>
          </a:prstGeom>
          <a:solidFill>
            <a:srgbClr val="CCEDB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 </a:t>
            </a:r>
            <a:r>
              <a:rPr lang="en-US" altLang="en-US" sz="2400" dirty="0" err="1">
                <a:ea typeface="ＭＳ Ｐゴシック" pitchFamily="32" charset="-128"/>
              </a:rPr>
              <a:t>printf</a:t>
            </a:r>
            <a:r>
              <a:rPr lang="en-US" altLang="en-US" sz="2400" dirty="0">
                <a:ea typeface="ＭＳ Ｐゴシック" pitchFamily="32" charset="-128"/>
              </a:rPr>
              <a:t> is the </a:t>
            </a: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function called</a:t>
            </a:r>
            <a:r>
              <a:rPr lang="en-US" altLang="en-US" sz="2400" dirty="0">
                <a:ea typeface="ＭＳ Ｐゴシック" pitchFamily="32" charset="-128"/>
              </a:rPr>
              <a:t>  to output from a C program. To print a string, enclose it in </a:t>
            </a:r>
            <a:r>
              <a:rPr lang="en-US" altLang="en-US" sz="2400" dirty="0" smtClean="0">
                <a:ea typeface="ＭＳ Ｐゴシック" pitchFamily="32" charset="-128"/>
              </a:rPr>
              <a:t>“ ” </a:t>
            </a:r>
            <a:r>
              <a:rPr lang="en-US" altLang="en-US" sz="2400" dirty="0">
                <a:ea typeface="ＭＳ Ｐゴシック" pitchFamily="32" charset="-128"/>
              </a:rPr>
              <a:t>and it gets printed. For now, do not </a:t>
            </a:r>
            <a:r>
              <a:rPr lang="en-US" altLang="en-US" sz="2400" dirty="0" smtClean="0">
                <a:ea typeface="ＭＳ Ｐゴシック" pitchFamily="32" charset="-128"/>
              </a:rPr>
              <a:t>try to print </a:t>
            </a:r>
            <a:r>
              <a:rPr lang="en-US" altLang="en-US" sz="2400" dirty="0">
                <a:ea typeface="ＭＳ Ｐゴシック" pitchFamily="32" charset="-128"/>
              </a:rPr>
              <a:t>“ itself.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3352800" y="3771900"/>
            <a:ext cx="2057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EDB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3207327" y="2819400"/>
            <a:ext cx="381000" cy="1181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EDB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15913" y="6181687"/>
            <a:ext cx="32040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printf</a:t>
            </a:r>
            <a:r>
              <a:rPr lang="en-US" altLang="en-US" dirty="0">
                <a:solidFill>
                  <a:srgbClr val="FF0000"/>
                </a:solidFill>
              </a:rPr>
              <a:t>(“Welcome to </a:t>
            </a:r>
            <a:r>
              <a:rPr lang="en-US" altLang="en-US" dirty="0" smtClean="0">
                <a:solidFill>
                  <a:srgbClr val="FF0000"/>
                </a:solidFill>
              </a:rPr>
              <a:t>ESC101”);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352800" y="6172200"/>
            <a:ext cx="584997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is a </a:t>
            </a:r>
            <a:r>
              <a:rPr lang="en-US" altLang="en-US" dirty="0">
                <a:solidFill>
                  <a:srgbClr val="FF0000"/>
                </a:solidFill>
              </a:rPr>
              <a:t>statement</a:t>
            </a:r>
            <a:r>
              <a:rPr lang="en-US" altLang="en-US" dirty="0"/>
              <a:t> in C. Statements in C end in semicolon </a:t>
            </a:r>
            <a:r>
              <a:rPr lang="en-US" altLang="en-US" dirty="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-41564" y="4343400"/>
            <a:ext cx="25146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“return”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returns th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 control to the caller (program finishes in this case.)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841663" y="3200400"/>
            <a:ext cx="457200" cy="114299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734DDD-4F97-4DEB-9A56-93ECF0FA517A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8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animBg="1"/>
      <p:bldP spid="17415" grpId="0" animBg="1"/>
      <p:bldP spid="17417" grpId="0" animBg="1"/>
      <p:bldP spid="17418" grpId="0" animBg="1"/>
      <p:bldP spid="17421" grpId="0" animBg="1"/>
      <p:bldP spid="17420" grpId="0" animBg="1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printf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</a:rPr>
              <a:t>rintf</a:t>
            </a:r>
            <a:r>
              <a:rPr lang="en-US" dirty="0" smtClean="0">
                <a:latin typeface="Comic Sans MS" panose="030F0702030302020204" pitchFamily="66" charset="0"/>
              </a:rPr>
              <a:t> is the “voice” of the C program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Used to interact with the users</a:t>
            </a:r>
          </a:p>
          <a:p>
            <a:pPr lvl="1"/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printf</a:t>
            </a:r>
            <a:r>
              <a:rPr lang="en-US" dirty="0" smtClean="0">
                <a:latin typeface="Comic Sans MS" panose="030F0702030302020204" pitchFamily="66" charset="0"/>
              </a:rPr>
              <a:t> prints its arguments in a certain format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Format provided by user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855A3-247B-4DD6-A8E2-C896601D15BF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7640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+mj-lt"/>
              </a:rPr>
              <a:t>Another Simple </a:t>
            </a:r>
            <a:r>
              <a:rPr lang="en-US" altLang="en-US" sz="3600" b="1" dirty="0">
                <a:solidFill>
                  <a:srgbClr val="990000"/>
                </a:solidFill>
                <a:latin typeface="+mj-lt"/>
              </a:rPr>
              <a:t>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685801"/>
            <a:ext cx="791069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Program to add two integers (17 and 23).</a:t>
            </a:r>
            <a:endParaRPr lang="en-US" altLang="en-US" sz="2800" b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96875" y="1295400"/>
            <a:ext cx="8123419" cy="5121533"/>
            <a:chOff x="685800" y="2274570"/>
            <a:chExt cx="8123419" cy="5121533"/>
          </a:xfrm>
        </p:grpSpPr>
        <p:grpSp>
          <p:nvGrpSpPr>
            <p:cNvPr id="3" name="Group 1"/>
            <p:cNvGrpSpPr/>
            <p:nvPr/>
          </p:nvGrpSpPr>
          <p:grpSpPr>
            <a:xfrm>
              <a:off x="974725" y="2274570"/>
              <a:ext cx="7834494" cy="4526497"/>
              <a:chOff x="974725" y="2274570"/>
              <a:chExt cx="7834494" cy="4526497"/>
            </a:xfrm>
          </p:grpSpPr>
          <p:sp>
            <p:nvSpPr>
              <p:cNvPr id="11265" name="Rectangle 1"/>
              <p:cNvSpPr>
                <a:spLocks noChangeArrowheads="1"/>
              </p:cNvSpPr>
              <p:nvPr/>
            </p:nvSpPr>
            <p:spPr bwMode="auto">
              <a:xfrm>
                <a:off x="990599" y="2285999"/>
                <a:ext cx="7818620" cy="4515068"/>
              </a:xfrm>
              <a:prstGeom prst="rect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" name="Text Box 2"/>
              <p:cNvSpPr txBox="1">
                <a:spLocks noChangeArrowheads="1"/>
              </p:cNvSpPr>
              <p:nvPr/>
            </p:nvSpPr>
            <p:spPr bwMode="auto">
              <a:xfrm>
                <a:off x="974725" y="2274570"/>
                <a:ext cx="7340769" cy="4526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include &lt;</a:t>
                </a:r>
                <a:r>
                  <a:rPr lang="en-US" alt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stdio.h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 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 = 17;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= 23;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 = a + b;</a:t>
                </a:r>
                <a:endParaRPr lang="en-US" altLang="en-US" sz="3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(“Result is %d”, c);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0;</a:t>
                </a:r>
                <a:endPara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685800" y="6932257"/>
              <a:ext cx="688231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omic Sans MS" panose="030F0702030302020204" pitchFamily="66" charset="0"/>
                </a:rPr>
                <a:t>The </a:t>
              </a:r>
              <a:r>
                <a:rPr lang="en-US" altLang="en-US" sz="2400" dirty="0">
                  <a:latin typeface="Comic Sans MS" panose="030F0702030302020204" pitchFamily="66" charset="0"/>
                </a:rPr>
                <a:t>program prints the 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message: </a:t>
              </a:r>
              <a:r>
                <a:rPr lang="en-US" alt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Result is 40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 </a:t>
              </a:r>
              <a:endParaRPr lang="en-US" altLang="en-US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8FA5F-4629-4C3F-A0B1-D942CAE67AF0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1559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667000" y="4495800"/>
            <a:ext cx="3124200" cy="2362200"/>
          </a:xfrm>
          <a:prstGeom prst="roundRect">
            <a:avLst>
              <a:gd name="adj" fmla="val 16667"/>
            </a:avLst>
          </a:prstGeom>
          <a:solidFill>
            <a:srgbClr val="F7A1C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latin typeface="Comic Sans MS" panose="030F0702030302020204" pitchFamily="66" charset="0"/>
                <a:ea typeface="ＭＳ Ｐゴシック" pitchFamily="32" charset="-128"/>
              </a:rPr>
              <a:t>%d tells </a:t>
            </a:r>
            <a:r>
              <a:rPr lang="en-US" altLang="en-US" sz="2000" dirty="0" err="1" smtClean="0">
                <a:latin typeface="Comic Sans MS" panose="030F0702030302020204" pitchFamily="66" charset="0"/>
                <a:ea typeface="ＭＳ Ｐゴシック" pitchFamily="32" charset="-128"/>
              </a:rPr>
              <a:t>printf</a:t>
            </a:r>
            <a:r>
              <a:rPr lang="en-US" altLang="en-US" sz="2000" dirty="0" smtClean="0">
                <a:latin typeface="Comic Sans MS" panose="030F0702030302020204" pitchFamily="66" charset="0"/>
                <a:ea typeface="ＭＳ Ｐゴシック" pitchFamily="32" charset="-128"/>
              </a:rPr>
              <a:t> to expect one integer argument whose value is to be printed. We call it placeholder.</a:t>
            </a:r>
          </a:p>
          <a:p>
            <a:pPr>
              <a:buClrTx/>
              <a:buFontTx/>
              <a:buNone/>
            </a:pPr>
            <a:r>
              <a:rPr lang="en-US" altLang="en-US" sz="2000" dirty="0" smtClean="0">
                <a:latin typeface="Comic Sans MS" panose="030F0702030302020204" pitchFamily="66" charset="0"/>
                <a:ea typeface="ＭＳ Ｐゴシック" pitchFamily="32" charset="-128"/>
              </a:rPr>
              <a:t>We will see more placeholders soon. </a:t>
            </a:r>
            <a:endParaRPr lang="en-US" altLang="en-US" sz="20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52400" y="381000"/>
            <a:ext cx="5562600" cy="4173682"/>
          </a:xfrm>
          <a:prstGeom prst="roundRect">
            <a:avLst>
              <a:gd name="adj" fmla="val 16667"/>
            </a:avLst>
          </a:prstGeom>
          <a:solidFill>
            <a:srgbClr val="51DAFF"/>
          </a:solidFill>
          <a:ln w="571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# 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ClrTx/>
              <a:buFontTx/>
              <a:buNone/>
            </a:pP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main </a:t>
            </a:r>
            <a:r>
              <a:rPr lang="en-US" altLang="en-US" sz="2400" dirty="0"/>
              <a:t>()  </a:t>
            </a:r>
            <a:r>
              <a:rPr lang="en-US" altLang="en-US" sz="2400" dirty="0" smtClean="0"/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17;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23;</a:t>
            </a:r>
          </a:p>
          <a:p>
            <a:pPr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>
              <a:buClrTx/>
              <a:buFontTx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d”,c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/>
              <a:t>}</a:t>
            </a:r>
            <a:endParaRPr lang="en-US" altLang="en-US" sz="2400" dirty="0"/>
          </a:p>
          <a:p>
            <a:pPr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5638800" y="2755330"/>
            <a:ext cx="3280064" cy="2807270"/>
          </a:xfrm>
          <a:prstGeom prst="roundRect">
            <a:avLst>
              <a:gd name="adj" fmla="val 16667"/>
            </a:avLst>
          </a:prstGeom>
          <a:solidFill>
            <a:srgbClr val="CCEDB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itchFamily="32" charset="-128"/>
              </a:rPr>
              <a:t>“= 17” stores value 17 in the box that we have named “a”. </a:t>
            </a:r>
            <a:endParaRPr lang="en-US" altLang="en-US" sz="2400" dirty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itchFamily="32" charset="-128"/>
              </a:rPr>
              <a:t>It is OK to skip this part and store value later as we do for box named “c”.  </a:t>
            </a:r>
            <a:endParaRPr lang="en-US" altLang="en-US" sz="24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-41564" y="4343400"/>
            <a:ext cx="2708564" cy="2438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+ is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 operator</a:t>
            </a:r>
            <a:r>
              <a: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used to add two numbers.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 numbers come from the values stored in the boxes named “a” and “b”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grpSp>
        <p:nvGrpSpPr>
          <p:cNvPr id="4" name="Group 17438"/>
          <p:cNvGrpSpPr/>
          <p:nvPr/>
        </p:nvGrpSpPr>
        <p:grpSpPr>
          <a:xfrm>
            <a:off x="533400" y="1079400"/>
            <a:ext cx="4481520" cy="825600"/>
            <a:chOff x="533400" y="1079400"/>
            <a:chExt cx="4481520" cy="825600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08" name="Ink 17407"/>
                <p14:cNvContentPartPr/>
                <p14:nvPr/>
              </p14:nvContentPartPr>
              <p14:xfrm>
                <a:off x="533400" y="1304880"/>
                <a:ext cx="1323720" cy="600120"/>
              </p14:xfrm>
            </p:contentPart>
          </mc:Choice>
          <mc:Fallback>
            <p:pic>
              <p:nvPicPr>
                <p:cNvPr id="17408" name="Ink 17407"/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488760" y="1276440"/>
                  <a:ext cx="14230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26" name="Ink 17425"/>
                <p14:cNvContentPartPr/>
                <p14:nvPr/>
              </p14:nvContentPartPr>
              <p14:xfrm>
                <a:off x="1828800" y="1079400"/>
                <a:ext cx="3154320" cy="444600"/>
              </p14:xfrm>
            </p:contentPart>
          </mc:Choice>
          <mc:Fallback>
            <p:pic>
              <p:nvPicPr>
                <p:cNvPr id="17426" name="Ink 17425"/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93160" y="1033320"/>
                  <a:ext cx="32410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27" name="Ink 17426"/>
                <p14:cNvContentPartPr/>
                <p14:nvPr/>
              </p14:nvContentPartPr>
              <p14:xfrm>
                <a:off x="4495800" y="1524000"/>
                <a:ext cx="519120" cy="45360"/>
              </p14:xfrm>
            </p:contentPart>
          </mc:Choice>
          <mc:Fallback>
            <p:pic>
              <p:nvPicPr>
                <p:cNvPr id="17427" name="Ink 17426"/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454760" y="1475760"/>
                  <a:ext cx="6087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17441"/>
          <p:cNvGrpSpPr/>
          <p:nvPr/>
        </p:nvGrpSpPr>
        <p:grpSpPr>
          <a:xfrm>
            <a:off x="1752600" y="3124200"/>
            <a:ext cx="3549960" cy="1258702"/>
            <a:chOff x="1752600" y="3124200"/>
            <a:chExt cx="3549960" cy="1258702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25" name="Ink 24"/>
                <p14:cNvContentPartPr/>
                <p14:nvPr/>
              </p14:nvContentPartPr>
              <p14:xfrm>
                <a:off x="1752600" y="3124200"/>
                <a:ext cx="3549960" cy="621720"/>
              </p14:xfrm>
            </p:contentPart>
          </mc:Choice>
          <mc:Fallback>
            <p:pic>
              <p:nvPicPr>
                <p:cNvPr id="25" name="Ink 24"/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703640" y="3078840"/>
                  <a:ext cx="365472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31" name="Ink 17430"/>
                <p14:cNvContentPartPr/>
                <p14:nvPr/>
              </p14:nvContentPartPr>
              <p14:xfrm>
                <a:off x="3786720" y="3751462"/>
                <a:ext cx="226800" cy="631440"/>
              </p14:xfrm>
            </p:contentPart>
          </mc:Choice>
          <mc:Fallback>
            <p:pic>
              <p:nvPicPr>
                <p:cNvPr id="17431" name="Ink 17430"/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738120" y="3721942"/>
                  <a:ext cx="3254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32" name="Ink 17431"/>
                <p14:cNvContentPartPr/>
                <p14:nvPr/>
              </p14:nvContentPartPr>
              <p14:xfrm>
                <a:off x="3994080" y="4181302"/>
                <a:ext cx="177840" cy="195480"/>
              </p14:xfrm>
            </p:contentPart>
          </mc:Choice>
          <mc:Fallback>
            <p:pic>
              <p:nvPicPr>
                <p:cNvPr id="17432" name="Ink 17431"/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46560" y="4131982"/>
                  <a:ext cx="27252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17439"/>
          <p:cNvGrpSpPr/>
          <p:nvPr/>
        </p:nvGrpSpPr>
        <p:grpSpPr>
          <a:xfrm>
            <a:off x="1837680" y="1278960"/>
            <a:ext cx="3752640" cy="2017822"/>
            <a:chOff x="1837680" y="1278960"/>
            <a:chExt cx="3752640" cy="2017822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28" name="Ink 17427"/>
                <p14:cNvContentPartPr/>
                <p14:nvPr/>
              </p14:nvContentPartPr>
              <p14:xfrm>
                <a:off x="1837680" y="1278960"/>
                <a:ext cx="1210320" cy="626040"/>
              </p14:xfrm>
            </p:contentPart>
          </mc:Choice>
          <mc:Fallback>
            <p:pic>
              <p:nvPicPr>
                <p:cNvPr id="17428" name="Ink 17427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786560" y="1232520"/>
                  <a:ext cx="13096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33" name="Ink 17432"/>
                <p14:cNvContentPartPr/>
                <p14:nvPr/>
              </p14:nvContentPartPr>
              <p14:xfrm>
                <a:off x="3016680" y="1671742"/>
                <a:ext cx="2562480" cy="1539360"/>
              </p14:xfrm>
            </p:contentPart>
          </mc:Choice>
          <mc:Fallback>
            <p:pic>
              <p:nvPicPr>
                <p:cNvPr id="17433" name="Ink 17432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980320" y="1631782"/>
                  <a:ext cx="2652120" cy="16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34" name="Ink 17433"/>
                <p14:cNvContentPartPr/>
                <p14:nvPr/>
              </p14:nvContentPartPr>
              <p14:xfrm>
                <a:off x="5335800" y="3219382"/>
                <a:ext cx="254520" cy="77400"/>
              </p14:xfrm>
            </p:contentPart>
          </mc:Choice>
          <mc:Fallback>
            <p:pic>
              <p:nvPicPr>
                <p:cNvPr id="17434" name="Ink 17433"/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5297280" y="3204982"/>
                  <a:ext cx="32184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="" xmlns:p14="http://schemas.microsoft.com/office/powerpoint/2010/main" Requires="p14">
          <p:contentPart p14:bwMode="auto" r:id="">
            <p14:nvContentPartPr>
              <p14:cNvPr id="17437" name="Ink 17436"/>
              <p14:cNvContentPartPr/>
              <p14:nvPr/>
            </p14:nvContentPartPr>
            <p14:xfrm>
              <a:off x="336120" y="4341142"/>
              <a:ext cx="8280" cy="0"/>
            </p14:xfrm>
          </p:contentPart>
        </mc:Choice>
        <mc:Fallback>
          <p:pic>
            <p:nvPicPr>
              <p:cNvPr id="17437" name="Ink 174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0"/>
                <a:ext cx="828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17440"/>
          <p:cNvGrpSpPr/>
          <p:nvPr/>
        </p:nvGrpSpPr>
        <p:grpSpPr>
          <a:xfrm>
            <a:off x="142800" y="2450011"/>
            <a:ext cx="2806680" cy="1893389"/>
            <a:chOff x="142800" y="2470793"/>
            <a:chExt cx="2806680" cy="1893389"/>
          </a:xfrm>
        </p:grpSpPr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22" name="Ink 21"/>
                <p14:cNvContentPartPr/>
                <p14:nvPr/>
              </p14:nvContentPartPr>
              <p14:xfrm>
                <a:off x="1143000" y="2470793"/>
                <a:ext cx="1806480" cy="486720"/>
              </p14:xfrm>
            </p:contentPart>
          </mc:Choice>
          <mc:Fallback>
            <p:pic>
              <p:nvPicPr>
                <p:cNvPr id="22" name="Ink 21"/>
                <p:cNvPicPr/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91520" y="2421833"/>
                  <a:ext cx="19141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36" name="Ink 17435"/>
                <p14:cNvContentPartPr/>
                <p14:nvPr/>
              </p14:nvContentPartPr>
              <p14:xfrm>
                <a:off x="142800" y="2921662"/>
                <a:ext cx="1225800" cy="1442520"/>
              </p14:xfrm>
            </p:contentPart>
          </mc:Choice>
          <mc:Fallback>
            <p:pic>
              <p:nvPicPr>
                <p:cNvPr id="17436" name="Ink 17435"/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84120" y="2879542"/>
                  <a:ext cx="1294200" cy="15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Requires="p14">
            <p:contentPart p14:bwMode="auto" r:id="">
              <p14:nvContentPartPr>
                <p14:cNvPr id="17438" name="Ink 17437"/>
                <p14:cNvContentPartPr/>
                <p14:nvPr/>
              </p14:nvContentPartPr>
              <p14:xfrm>
                <a:off x="310920" y="3903022"/>
                <a:ext cx="150480" cy="434880"/>
              </p14:xfrm>
            </p:contentPart>
          </mc:Choice>
          <mc:Fallback>
            <p:pic>
              <p:nvPicPr>
                <p:cNvPr id="17438" name="Ink 17437"/>
                <p:cNvPicPr/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257640" y="3848302"/>
                  <a:ext cx="249840" cy="538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445" name="Rounded Rectangle 17444"/>
          <p:cNvSpPr/>
          <p:nvPr/>
        </p:nvSpPr>
        <p:spPr bwMode="auto">
          <a:xfrm>
            <a:off x="5105400" y="290041"/>
            <a:ext cx="3962400" cy="242411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ClrTx/>
            </a:pPr>
            <a:r>
              <a:rPr lang="en-US" altLang="en-US" sz="2400" dirty="0" smtClean="0">
                <a:solidFill>
                  <a:schemeClr val="accent5">
                    <a:lumMod val="10000"/>
                  </a:schemeClr>
                </a:solidFill>
                <a:latin typeface="Comic Sans MS" panose="030F0702030302020204" pitchFamily="66" charset="0"/>
              </a:rPr>
              <a:t>This tells the compiler to reserve a “box” large enough to hold an integer value. The box is named “a” for use in the rest of the program.</a:t>
            </a:r>
            <a:endParaRPr lang="en-US" altLang="en-US" sz="2400" dirty="0">
              <a:solidFill>
                <a:schemeClr val="accent5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F3674-193D-43D0-ABE1-6C8D83FF7F23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4888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4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Canvas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canvas.cse.iitk.ac.in</a:t>
            </a:r>
            <a:endParaRPr lang="en-US" dirty="0" smtClean="0"/>
          </a:p>
          <a:p>
            <a:pPr lvl="1"/>
            <a:r>
              <a:rPr lang="en-US" dirty="0" smtClean="0"/>
              <a:t>Your iitk email will be the login</a:t>
            </a:r>
          </a:p>
          <a:p>
            <a:pPr lvl="1"/>
            <a:r>
              <a:rPr lang="en-US" dirty="0" smtClean="0"/>
              <a:t>Click </a:t>
            </a:r>
            <a:r>
              <a:rPr lang="en-US" dirty="0" smtClean="0"/>
              <a:t>forgot </a:t>
            </a:r>
            <a:r>
              <a:rPr lang="en-US" dirty="0" smtClean="0"/>
              <a:t>password to reset password via email</a:t>
            </a:r>
          </a:p>
          <a:p>
            <a:r>
              <a:rPr lang="en-US" dirty="0" smtClean="0"/>
              <a:t>Prutor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esc101.cse.iitk.ac.in</a:t>
            </a:r>
            <a:endParaRPr lang="en-US" dirty="0" smtClean="0"/>
          </a:p>
          <a:p>
            <a:pPr lvl="1"/>
            <a:r>
              <a:rPr lang="en-US" dirty="0" smtClean="0"/>
              <a:t>Your iitk email will be the login</a:t>
            </a:r>
          </a:p>
          <a:p>
            <a:pPr lvl="1"/>
            <a:r>
              <a:rPr lang="en-US" dirty="0" smtClean="0"/>
              <a:t>Same password as iitk email.</a:t>
            </a:r>
          </a:p>
          <a:p>
            <a:r>
              <a:rPr lang="en-US" dirty="0" smtClean="0"/>
              <a:t>System introduction in </a:t>
            </a:r>
            <a:r>
              <a:rPr lang="en-US" dirty="0" smtClean="0"/>
              <a:t>the </a:t>
            </a:r>
            <a:r>
              <a:rPr lang="en-US" dirty="0" smtClean="0"/>
              <a:t>labs this week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2" y="609600"/>
            <a:ext cx="4828308" cy="62484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08" y="2263"/>
            <a:ext cx="4495800" cy="835937"/>
          </a:xfrm>
        </p:spPr>
        <p:txBody>
          <a:bodyPr/>
          <a:lstStyle/>
          <a:p>
            <a:r>
              <a:rPr lang="en-US" sz="4000" dirty="0" err="1" smtClean="0">
                <a:latin typeface="Comic Sans MS" panose="030F0702030302020204" pitchFamily="66" charset="0"/>
              </a:rPr>
              <a:t>printf</a:t>
            </a:r>
            <a:r>
              <a:rPr lang="en-US" sz="4000" dirty="0" smtClean="0">
                <a:latin typeface="Comic Sans MS" panose="030F0702030302020204" pitchFamily="66" charset="0"/>
              </a:rPr>
              <a:t> (% format)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838200"/>
            <a:ext cx="4343400" cy="55626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% format </a:t>
            </a:r>
            <a:r>
              <a:rPr lang="en-US" dirty="0" err="1" smtClean="0">
                <a:latin typeface="Comic Sans MS" panose="030F0702030302020204" pitchFamily="66" charset="0"/>
              </a:rPr>
              <a:t>specifiers</a:t>
            </a:r>
            <a:r>
              <a:rPr lang="en-US" dirty="0" smtClean="0">
                <a:latin typeface="Comic Sans MS" panose="030F0702030302020204" pitchFamily="66" charset="0"/>
              </a:rPr>
              <a:t> allow C program to print things whose values are yet not computed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 will be known while running the program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%... </a:t>
            </a:r>
            <a:r>
              <a:rPr lang="en-US" dirty="0">
                <a:latin typeface="Comic Sans MS" panose="030F0702030302020204" pitchFamily="66" charset="0"/>
              </a:rPr>
              <a:t>i</a:t>
            </a:r>
            <a:r>
              <a:rPr lang="en-US" dirty="0" smtClean="0">
                <a:latin typeface="Comic Sans MS" panose="030F0702030302020204" pitchFamily="66" charset="0"/>
              </a:rPr>
              <a:t>s similar to the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blanks</a:t>
            </a:r>
            <a:r>
              <a:rPr lang="en-US" dirty="0" smtClean="0">
                <a:latin typeface="Comic Sans MS" panose="030F0702030302020204" pitchFamily="66" charset="0"/>
              </a:rPr>
              <a:t> in a lab sheets used for </a:t>
            </a:r>
            <a:r>
              <a:rPr lang="en-US" dirty="0" err="1" smtClean="0">
                <a:latin typeface="Comic Sans MS" panose="030F0702030302020204" pitchFamily="66" charset="0"/>
              </a:rPr>
              <a:t>phy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dirty="0" err="1" smtClean="0">
                <a:latin typeface="Comic Sans MS" panose="030F0702030302020204" pitchFamily="66" charset="0"/>
              </a:rPr>
              <a:t>chem</a:t>
            </a:r>
            <a:r>
              <a:rPr lang="en-US" dirty="0" smtClean="0">
                <a:latin typeface="Comic Sans MS" panose="030F0702030302020204" pitchFamily="66" charset="0"/>
              </a:rPr>
              <a:t> labs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855A3-247B-4DD6-A8E2-C896601D15BF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pSp>
        <p:nvGrpSpPr>
          <p:cNvPr id="8" name="Group 12"/>
          <p:cNvGrpSpPr/>
          <p:nvPr/>
        </p:nvGrpSpPr>
        <p:grpSpPr>
          <a:xfrm>
            <a:off x="5943600" y="3581400"/>
            <a:ext cx="2819400" cy="457200"/>
            <a:chOff x="5257800" y="3255818"/>
            <a:chExt cx="2819400" cy="457200"/>
          </a:xfrm>
        </p:grpSpPr>
        <p:cxnSp>
          <p:nvCxnSpPr>
            <p:cNvPr id="9" name="Straight Connector 8"/>
            <p:cNvCxnSpPr/>
            <p:nvPr/>
          </p:nvCxnSpPr>
          <p:spPr bwMode="auto">
            <a:xfrm flipV="1">
              <a:off x="5257800" y="3255818"/>
              <a:ext cx="457200" cy="20782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5715000" y="3408218"/>
              <a:ext cx="838200" cy="158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7239000" y="3429000"/>
              <a:ext cx="457200" cy="158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7696200" y="3713018"/>
              <a:ext cx="381000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013547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+mj-lt"/>
              </a:rPr>
              <a:t>Do you now understand this program?</a:t>
            </a:r>
            <a:endParaRPr lang="en-US" altLang="en-US" sz="3600" b="1" dirty="0">
              <a:solidFill>
                <a:srgbClr val="990000"/>
              </a:solidFill>
              <a:latin typeface="+mj-lt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685801"/>
            <a:ext cx="791069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Program to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add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two integers (17 and 23).</a:t>
            </a:r>
            <a:endParaRPr lang="en-US" altLang="en-US" sz="2800" b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96875" y="1295400"/>
            <a:ext cx="8123419" cy="5121533"/>
            <a:chOff x="685800" y="2274570"/>
            <a:chExt cx="8123419" cy="5121533"/>
          </a:xfrm>
        </p:grpSpPr>
        <p:grpSp>
          <p:nvGrpSpPr>
            <p:cNvPr id="3" name="Group 1"/>
            <p:cNvGrpSpPr/>
            <p:nvPr/>
          </p:nvGrpSpPr>
          <p:grpSpPr>
            <a:xfrm>
              <a:off x="974725" y="2274570"/>
              <a:ext cx="7834494" cy="4526497"/>
              <a:chOff x="974725" y="2274570"/>
              <a:chExt cx="7834494" cy="4526497"/>
            </a:xfrm>
          </p:grpSpPr>
          <p:sp>
            <p:nvSpPr>
              <p:cNvPr id="11265" name="Rectangle 1"/>
              <p:cNvSpPr>
                <a:spLocks noChangeArrowheads="1"/>
              </p:cNvSpPr>
              <p:nvPr/>
            </p:nvSpPr>
            <p:spPr bwMode="auto">
              <a:xfrm>
                <a:off x="990599" y="2285999"/>
                <a:ext cx="7818620" cy="4515068"/>
              </a:xfrm>
              <a:prstGeom prst="rect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" name="Text Box 2"/>
              <p:cNvSpPr txBox="1">
                <a:spLocks noChangeArrowheads="1"/>
              </p:cNvSpPr>
              <p:nvPr/>
            </p:nvSpPr>
            <p:spPr bwMode="auto">
              <a:xfrm>
                <a:off x="974725" y="2274570"/>
                <a:ext cx="7340769" cy="4526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include &lt;</a:t>
                </a:r>
                <a:r>
                  <a:rPr lang="en-US" alt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stdio.h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 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 = 17;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= 23;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 = a + b;</a:t>
                </a:r>
                <a:endParaRPr lang="en-US" altLang="en-US" sz="3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(“Result is %d”, c);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0;</a:t>
                </a:r>
                <a:endPara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685800" y="6932257"/>
              <a:ext cx="688231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omic Sans MS" panose="030F0702030302020204" pitchFamily="66" charset="0"/>
                </a:rPr>
                <a:t>The </a:t>
              </a:r>
              <a:r>
                <a:rPr lang="en-US" altLang="en-US" sz="2400" dirty="0">
                  <a:latin typeface="Comic Sans MS" panose="030F0702030302020204" pitchFamily="66" charset="0"/>
                </a:rPr>
                <a:t>program prints the 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message: </a:t>
              </a:r>
              <a:r>
                <a:rPr lang="en-US" alt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Result is 40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 </a:t>
              </a:r>
              <a:endParaRPr lang="en-US" altLang="en-US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8FA5F-4629-4C3F-A0B1-D942CAE67AF0}" type="datetime1">
              <a:rPr lang="en-US" smtClean="0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1559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alphabet of C</a:t>
            </a:r>
          </a:p>
          <a:p>
            <a:pPr lvl="1"/>
            <a:r>
              <a:rPr lang="en-GB" dirty="0" smtClean="0"/>
              <a:t>Like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</a:p>
          <a:p>
            <a:r>
              <a:rPr lang="en-GB" dirty="0" smtClean="0"/>
              <a:t>The grammar of C</a:t>
            </a:r>
          </a:p>
          <a:p>
            <a:pPr lvl="1"/>
            <a:r>
              <a:rPr lang="en-GB" dirty="0" smtClean="0"/>
              <a:t>Like using “ ” to delimit strings</a:t>
            </a:r>
          </a:p>
          <a:p>
            <a:r>
              <a:rPr lang="en-GB" dirty="0" smtClean="0"/>
              <a:t>The keywords of C</a:t>
            </a:r>
          </a:p>
          <a:p>
            <a:pPr lvl="1"/>
            <a:r>
              <a:rPr lang="en-GB" dirty="0" smtClean="0"/>
              <a:t>Like </a:t>
            </a:r>
            <a:r>
              <a:rPr lang="en-GB" dirty="0" err="1" smtClean="0"/>
              <a:t>printf</a:t>
            </a:r>
            <a:endParaRPr lang="en-GB" dirty="0" smtClean="0"/>
          </a:p>
          <a:p>
            <a:r>
              <a:rPr lang="en-GB" dirty="0" smtClean="0"/>
              <a:t>Related reading: Chapter 2.1-2.3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programming?</a:t>
            </a:r>
          </a:p>
          <a:p>
            <a:r>
              <a:rPr lang="en-GB" dirty="0" smtClean="0"/>
              <a:t>What is the programming workflow?</a:t>
            </a:r>
          </a:p>
          <a:p>
            <a:r>
              <a:rPr lang="en-GB" dirty="0" smtClean="0"/>
              <a:t>What do simple C programs look like?</a:t>
            </a:r>
          </a:p>
          <a:p>
            <a:r>
              <a:rPr lang="en-GB" dirty="0" smtClean="0"/>
              <a:t>Related reading: Gottfried, Chapter 1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23528" y="1905000"/>
            <a:ext cx="8534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Device which can be instructed to carry out arithmetic and logical operations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Must take inputs</a:t>
            </a:r>
          </a:p>
          <a:p>
            <a:pPr lvl="1"/>
            <a:r>
              <a:rPr lang="en-US" dirty="0" smtClean="0"/>
              <a:t>Must store inputs</a:t>
            </a:r>
          </a:p>
          <a:p>
            <a:pPr lvl="1"/>
            <a:r>
              <a:rPr lang="en-US" dirty="0" smtClean="0"/>
              <a:t>Must give outputs</a:t>
            </a:r>
          </a:p>
          <a:p>
            <a:pPr lvl="1"/>
            <a:r>
              <a:rPr lang="en-US" dirty="0" smtClean="0"/>
              <a:t>Must process information</a:t>
            </a:r>
            <a:endParaRPr lang="en-US" dirty="0" smtClean="0"/>
          </a:p>
          <a:p>
            <a:r>
              <a:rPr lang="en-US" dirty="0" smtClean="0"/>
              <a:t>We input using programs</a:t>
            </a:r>
          </a:p>
          <a:p>
            <a:pPr lvl="1"/>
            <a:r>
              <a:rPr lang="en-US" dirty="0" smtClean="0"/>
              <a:t>A computer without programming is like a music </a:t>
            </a:r>
            <a:r>
              <a:rPr lang="en-US" dirty="0" err="1" smtClean="0"/>
              <a:t>casette</a:t>
            </a:r>
            <a:endParaRPr lang="en-US" dirty="0" smtClean="0"/>
          </a:p>
          <a:p>
            <a:r>
              <a:rPr lang="en-US" dirty="0" smtClean="0"/>
              <a:t>We will learn programming in this course.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prstGeom prst="rect">
            <a:avLst/>
          </a:prstGeom>
        </p:spPr>
        <p:txBody>
          <a:bodyPr/>
          <a:lstStyle/>
          <a:p>
            <a:r>
              <a:t>Why am I doing this course?</a:t>
            </a:r>
          </a:p>
        </p:txBody>
      </p:sp>
      <p:sp>
        <p:nvSpPr>
          <p:cNvPr id="379" name="Shape 379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350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2613" indent="-332613" defTabSz="886968">
              <a:lnSpc>
                <a:spcPct val="120000"/>
              </a:lnSpc>
              <a:buBlip>
                <a:blip r:embed="rId2"/>
              </a:buBlip>
              <a:defRPr sz="3104"/>
            </a:pPr>
            <a:r>
              <a:t>Every discipline uses computing: All branches of engineering, sciences, design and arts.</a:t>
            </a:r>
          </a:p>
          <a:p>
            <a:pPr marL="332613" indent="-332613" defTabSz="886968">
              <a:lnSpc>
                <a:spcPct val="120000"/>
              </a:lnSpc>
              <a:buBlip>
                <a:blip r:embed="rId2"/>
              </a:buBlip>
              <a:defRPr sz="3104"/>
            </a:pPr>
            <a:r>
              <a:t>Understand how computers work</a:t>
            </a:r>
          </a:p>
          <a:p>
            <a:pPr marL="332613" indent="-332613" defTabSz="886968">
              <a:lnSpc>
                <a:spcPct val="120000"/>
              </a:lnSpc>
              <a:buBlip>
                <a:blip r:embed="rId2"/>
              </a:buBlip>
              <a:defRPr sz="3104"/>
            </a:pPr>
            <a:r>
              <a:t>Write your own programs</a:t>
            </a:r>
          </a:p>
          <a:p>
            <a:pPr marL="720661" lvl="1" indent="-277177" defTabSz="886968">
              <a:spcBef>
                <a:spcPts val="600"/>
              </a:spcBef>
              <a:buClr>
                <a:srgbClr val="40458C"/>
              </a:buClr>
              <a:buFont typeface="Wingdings"/>
              <a:defRPr sz="3104">
                <a:solidFill>
                  <a:srgbClr val="FF0000"/>
                </a:solidFill>
              </a:defRPr>
            </a:pPr>
            <a:r>
              <a:t>Automate boring repetitive stuff!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0" y="657605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1200"/>
            </a:lvl1pPr>
          </a:lstStyle>
          <a:p>
            <a:r>
              <a:t>Welcome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Process of Programming: </a:t>
            </a:r>
            <a:r>
              <a:rPr lang="en-GB" dirty="0" smtClean="0"/>
              <a:t>Modelling</a:t>
            </a:r>
            <a:endParaRPr dirty="0"/>
          </a:p>
        </p:txBody>
      </p:sp>
      <p:sp>
        <p:nvSpPr>
          <p:cNvPr id="393" name="Shape 39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spcBef>
                <a:spcPts val="600"/>
              </a:spcBef>
              <a:buClr>
                <a:srgbClr val="6F89F7"/>
              </a:buClr>
              <a:buFont typeface="Arial"/>
              <a:buChar char="•"/>
              <a:defRPr sz="2800"/>
            </a:lvl1pPr>
            <a:lvl2pPr marL="742950" indent="-285750">
              <a:spcBef>
                <a:spcPts val="500"/>
              </a:spcBef>
              <a:buClr>
                <a:srgbClr val="40458C"/>
              </a:buClr>
              <a:buFont typeface="Arial"/>
              <a:buChar char="•"/>
              <a:defRPr sz="2400"/>
            </a:lvl2pPr>
          </a:lstStyle>
          <a:p>
            <a:r>
              <a:rPr dirty="0"/>
              <a:t>Define and model  the problem. In real-life this is important and complicated.</a:t>
            </a:r>
          </a:p>
          <a:p>
            <a:r>
              <a:rPr lang="en-GB" dirty="0" smtClean="0"/>
              <a:t>Modelling the section assignment process </a:t>
            </a:r>
          </a:p>
          <a:p>
            <a:pPr lvl="1"/>
            <a:r>
              <a:rPr lang="en-GB" dirty="0" smtClean="0"/>
              <a:t>Explicit Input </a:t>
            </a:r>
            <a:r>
              <a:rPr lang="en-GB" dirty="0" smtClean="0">
                <a:sym typeface="Wingdings" pitchFamily="2" charset="2"/>
              </a:rPr>
              <a:t></a:t>
            </a:r>
            <a:r>
              <a:rPr lang="en-GB" dirty="0" smtClean="0"/>
              <a:t>list of people with attributes</a:t>
            </a:r>
          </a:p>
          <a:p>
            <a:pPr lvl="2"/>
            <a:r>
              <a:rPr lang="en-GB" dirty="0" smtClean="0"/>
              <a:t>Roll number</a:t>
            </a:r>
          </a:p>
          <a:p>
            <a:pPr lvl="2"/>
            <a:r>
              <a:rPr lang="en-GB" dirty="0" smtClean="0"/>
              <a:t>Name </a:t>
            </a:r>
          </a:p>
          <a:p>
            <a:pPr lvl="2"/>
            <a:r>
              <a:rPr lang="en-GB" dirty="0" smtClean="0"/>
              <a:t>Section preference</a:t>
            </a:r>
          </a:p>
          <a:p>
            <a:pPr lvl="1"/>
            <a:r>
              <a:rPr lang="en-GB" dirty="0" smtClean="0"/>
              <a:t>Implicit inputs </a:t>
            </a:r>
            <a:r>
              <a:rPr lang="en-GB" dirty="0" smtClean="0">
                <a:sym typeface="Wingdings" pitchFamily="2" charset="2"/>
              </a:rPr>
              <a:t> modelling </a:t>
            </a:r>
            <a:endParaRPr lang="en-GB" dirty="0" smtClean="0"/>
          </a:p>
          <a:p>
            <a:pPr lvl="2"/>
            <a:r>
              <a:rPr lang="en-GB" dirty="0" smtClean="0">
                <a:sym typeface="Wingdings" pitchFamily="2" charset="2"/>
              </a:rPr>
              <a:t>an equality constraint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a comprehensiveness constraint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Number of sections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Output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12 equal* lists, no student left without a section</a:t>
            </a:r>
            <a:endParaRPr dirty="0"/>
          </a:p>
        </p:txBody>
      </p:sp>
      <p:sp>
        <p:nvSpPr>
          <p:cNvPr id="395" name="Shape 3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0" y="657605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1200"/>
            </a:lvl1pPr>
          </a:lstStyle>
          <a:p>
            <a:r>
              <a:t>Welcome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pic>
        <p:nvPicPr>
          <p:cNvPr id="400" name="image21.pdf" descr="C:\Users\karkare\AppData\Local\Microsoft\Windows\INetCache\IE\45LGD9AS\MC900435987[1].wm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410200" y="1905000"/>
            <a:ext cx="3276600" cy="3755788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Learning to model</a:t>
            </a:r>
            <a:endParaRPr dirty="0"/>
          </a:p>
        </p:txBody>
      </p:sp>
      <p:sp>
        <p:nvSpPr>
          <p:cNvPr id="402" name="Shape 402"/>
          <p:cNvSpPr>
            <a:spLocks noGrp="1"/>
          </p:cNvSpPr>
          <p:nvPr>
            <p:ph idx="1"/>
          </p:nvPr>
        </p:nvSpPr>
        <p:spPr>
          <a:xfrm>
            <a:off x="838200" y="1905000"/>
            <a:ext cx="4267200" cy="4114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6F89F7"/>
              </a:buClr>
              <a:buFont typeface="Wingdings"/>
              <a:buChar char="➢"/>
              <a:defRPr sz="2800"/>
            </a:lvl1pPr>
          </a:lstStyle>
          <a:p>
            <a:pPr>
              <a:buFont typeface="Arial" pitchFamily="34" charset="0"/>
              <a:buChar char="•"/>
            </a:pPr>
            <a:r>
              <a:rPr dirty="0"/>
              <a:t>In this course, all  problems will be defined precisely and will be </a:t>
            </a:r>
            <a:r>
              <a:rPr dirty="0" smtClean="0"/>
              <a:t>simple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You will learn how to model problems on your own outside this course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If you are having trouble modelling, ask for help</a:t>
            </a:r>
            <a:endParaRPr dirty="0"/>
          </a:p>
        </p:txBody>
      </p:sp>
      <p:sp>
        <p:nvSpPr>
          <p:cNvPr id="404" name="Shape 40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0" y="657605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1200"/>
            </a:lvl1pPr>
          </a:lstStyle>
          <a:p>
            <a:r>
              <a:t>Welcome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2947915" y="6550660"/>
            <a:ext cx="33004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Esc101, Programming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Process of Programming: </a:t>
            </a:r>
            <a:r>
              <a:rPr lang="en-GB" dirty="0" smtClean="0"/>
              <a:t>Algorithm</a:t>
            </a:r>
            <a:endParaRPr dirty="0"/>
          </a:p>
        </p:txBody>
      </p:sp>
      <p:sp>
        <p:nvSpPr>
          <p:cNvPr id="409" name="Shape 409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Clr>
                <a:srgbClr val="6F89F7"/>
              </a:buClr>
              <a:buFont typeface="Wingdings"/>
              <a:buChar char="➢"/>
              <a:defRPr sz="2800"/>
            </a:pPr>
            <a:r>
              <a:t>Obtain a logical solution to your problem.</a:t>
            </a:r>
          </a:p>
          <a:p>
            <a:pPr>
              <a:spcBef>
                <a:spcPts val="600"/>
              </a:spcBef>
              <a:buClr>
                <a:srgbClr val="6F89F7"/>
              </a:buClr>
              <a:buFont typeface="Wingdings"/>
              <a:buChar char="➢"/>
              <a:defRPr sz="2800"/>
            </a:pPr>
            <a:r>
              <a:t>A logical solution is a </a:t>
            </a:r>
            <a:r>
              <a:rPr u="sng">
                <a:solidFill>
                  <a:srgbClr val="FF0000"/>
                </a:solidFill>
              </a:rPr>
              <a:t>finite</a:t>
            </a:r>
            <a:r>
              <a:rPr>
                <a:solidFill>
                  <a:srgbClr val="FF0000"/>
                </a:solidFill>
              </a:rPr>
              <a:t> </a:t>
            </a:r>
            <a:r>
              <a:t>and clear </a:t>
            </a:r>
            <a:r>
              <a:rPr u="sng">
                <a:solidFill>
                  <a:srgbClr val="FF0000"/>
                </a:solidFill>
              </a:rPr>
              <a:t>step-by-step</a:t>
            </a:r>
            <a:r>
              <a:rPr>
                <a:solidFill>
                  <a:srgbClr val="FF0000"/>
                </a:solidFill>
              </a:rPr>
              <a:t> </a:t>
            </a:r>
            <a:r>
              <a:t>procedure to solve your problem. </a:t>
            </a:r>
          </a:p>
          <a:p>
            <a:pPr>
              <a:spcBef>
                <a:spcPts val="600"/>
              </a:spcBef>
              <a:buClr>
                <a:srgbClr val="6F89F7"/>
              </a:buClr>
              <a:buFont typeface="Wingdings"/>
              <a:buChar char="➢"/>
              <a:defRPr sz="2800"/>
            </a:pPr>
            <a:r>
              <a:t>Also called an </a:t>
            </a:r>
            <a:r>
              <a:rPr u="sng">
                <a:solidFill>
                  <a:srgbClr val="FF0000"/>
                </a:solidFill>
              </a:rPr>
              <a:t>Algorithm</a:t>
            </a:r>
            <a:r>
              <a:t> (or </a:t>
            </a:r>
            <a:r>
              <a:rPr i="1"/>
              <a:t>recipe</a:t>
            </a:r>
            <a:r>
              <a:t>). </a:t>
            </a:r>
          </a:p>
          <a:p>
            <a:pPr marL="742950" lvl="1" indent="-285750">
              <a:spcBef>
                <a:spcPts val="500"/>
              </a:spcBef>
              <a:buClr>
                <a:srgbClr val="40458C"/>
              </a:buClr>
              <a:buFont typeface="Wingdings"/>
              <a:buChar char="➢"/>
              <a:defRPr sz="2400"/>
            </a:pPr>
            <a:r>
              <a:t>We can visualize this using a </a:t>
            </a:r>
            <a:r>
              <a:rPr u="sng">
                <a:solidFill>
                  <a:srgbClr val="FF0000"/>
                </a:solidFill>
              </a:rPr>
              <a:t>Flowchart</a:t>
            </a:r>
            <a:r>
              <a:t>.</a:t>
            </a:r>
            <a:endParaRPr sz="2800"/>
          </a:p>
          <a:p>
            <a:pPr marL="742950" lvl="1" indent="-285750">
              <a:spcBef>
                <a:spcPts val="500"/>
              </a:spcBef>
              <a:buClr>
                <a:srgbClr val="40458C"/>
              </a:buClr>
              <a:buFont typeface="Wingdings"/>
              <a:buChar char="➢"/>
              <a:defRPr sz="2400"/>
            </a:pPr>
            <a:r>
              <a:t>Very important step in the programming process.</a:t>
            </a:r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0" y="657605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1200"/>
            </a:lvl1pPr>
          </a:lstStyle>
          <a:p>
            <a:r>
              <a:t>Welcome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2032</Words>
  <Application>Microsoft Office PowerPoint</Application>
  <PresentationFormat>On-screen Show (4:3)</PresentationFormat>
  <Paragraphs>378</Paragraphs>
  <Slides>32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What is programming?</vt:lpstr>
      <vt:lpstr>Announcements</vt:lpstr>
      <vt:lpstr>Websites</vt:lpstr>
      <vt:lpstr>Today’s class</vt:lpstr>
      <vt:lpstr>What is a computer?</vt:lpstr>
      <vt:lpstr>Why am I doing this course?</vt:lpstr>
      <vt:lpstr>Process of Programming: Modelling</vt:lpstr>
      <vt:lpstr>Learning to model</vt:lpstr>
      <vt:lpstr>Process of Programming: Algorithm</vt:lpstr>
      <vt:lpstr>Algorithms in Ordinary Life? (Recipes!)</vt:lpstr>
      <vt:lpstr>Flowchart to depict algorithm </vt:lpstr>
      <vt:lpstr>Flowchart to depict algorithm </vt:lpstr>
      <vt:lpstr>Algorithms</vt:lpstr>
      <vt:lpstr>Flowchart to depict algorithm </vt:lpstr>
      <vt:lpstr>GCD</vt:lpstr>
      <vt:lpstr>GCD</vt:lpstr>
      <vt:lpstr>GCD – the beautiful way</vt:lpstr>
      <vt:lpstr>The Euclidean algorithm</vt:lpstr>
      <vt:lpstr>Euclidean algorithm</vt:lpstr>
      <vt:lpstr>GCD Algorithm</vt:lpstr>
      <vt:lpstr>Programming in C</vt:lpstr>
      <vt:lpstr>Slide 22</vt:lpstr>
      <vt:lpstr>Slide 23</vt:lpstr>
      <vt:lpstr>Slide 24</vt:lpstr>
      <vt:lpstr>Slide 25</vt:lpstr>
      <vt:lpstr>Slide 26</vt:lpstr>
      <vt:lpstr>printf</vt:lpstr>
      <vt:lpstr>Slide 28</vt:lpstr>
      <vt:lpstr>Slide 29</vt:lpstr>
      <vt:lpstr>printf (% format)</vt:lpstr>
      <vt:lpstr>Slide 31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programming?</dc:title>
  <dc:creator>nisheeth</dc:creator>
  <cp:lastModifiedBy>nisheeth</cp:lastModifiedBy>
  <cp:revision>10</cp:revision>
  <dcterms:created xsi:type="dcterms:W3CDTF">2017-08-02T04:33:39Z</dcterms:created>
  <dcterms:modified xsi:type="dcterms:W3CDTF">2017-08-02T06:05:22Z</dcterms:modified>
</cp:coreProperties>
</file>