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1" r:id="rId4"/>
    <p:sldId id="267" r:id="rId5"/>
    <p:sldId id="271" r:id="rId6"/>
    <p:sldId id="257" r:id="rId7"/>
    <p:sldId id="259" r:id="rId8"/>
    <p:sldId id="258" r:id="rId9"/>
    <p:sldId id="262" r:id="rId10"/>
    <p:sldId id="263" r:id="rId11"/>
    <p:sldId id="264" r:id="rId12"/>
    <p:sldId id="273" r:id="rId13"/>
    <p:sldId id="274" r:id="rId14"/>
    <p:sldId id="275" r:id="rId15"/>
    <p:sldId id="276" r:id="rId16"/>
    <p:sldId id="272" r:id="rId17"/>
    <p:sldId id="265" r:id="rId18"/>
    <p:sldId id="26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FE548-059C-440C-99B8-C202CE17F946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CDF0D-F81A-4575-BBD3-F6075FF7EC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B82ABD-8C08-44C6-92C7-181D4DF564F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B82ABD-8C08-44C6-92C7-181D4DF564F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8C3-816C-41A9-BC0C-EF6752FA0717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BB0E-30CB-487D-9024-B2E1B545B2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8C3-816C-41A9-BC0C-EF6752FA0717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BB0E-30CB-487D-9024-B2E1B545B2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8C3-816C-41A9-BC0C-EF6752FA0717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BB0E-30CB-487D-9024-B2E1B545B2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8C3-816C-41A9-BC0C-EF6752FA0717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BB0E-30CB-487D-9024-B2E1B545B2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8C3-816C-41A9-BC0C-EF6752FA0717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BB0E-30CB-487D-9024-B2E1B545B2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8C3-816C-41A9-BC0C-EF6752FA0717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BB0E-30CB-487D-9024-B2E1B545B2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8C3-816C-41A9-BC0C-EF6752FA0717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BB0E-30CB-487D-9024-B2E1B545B2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8C3-816C-41A9-BC0C-EF6752FA0717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BB0E-30CB-487D-9024-B2E1B545B2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8C3-816C-41A9-BC0C-EF6752FA0717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BB0E-30CB-487D-9024-B2E1B545B2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8C3-816C-41A9-BC0C-EF6752FA0717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BB0E-30CB-487D-9024-B2E1B545B2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B8C3-816C-41A9-BC0C-EF6752FA0717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BB0E-30CB-487D-9024-B2E1B545B2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5B8C3-816C-41A9-BC0C-EF6752FA0717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BB0E-30CB-487D-9024-B2E1B545B2F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rishirt@cse.iitk.ac.in" TargetMode="External"/><Relationship Id="rId2" Type="http://schemas.openxmlformats.org/officeDocument/2006/relationships/hyperlink" Target="mailto:adarshaj@cse.iitk.ac.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 Syntax and primitives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August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Context-sensitive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Printf prints things to console</a:t>
            </a:r>
          </a:p>
          <a:p>
            <a:r>
              <a:rPr lang="en-GB" dirty="0" smtClean="0"/>
              <a:t>// printf will do nothing</a:t>
            </a:r>
          </a:p>
          <a:p>
            <a:r>
              <a:rPr lang="en-GB" dirty="0" smtClean="0"/>
              <a:t>/* printf */ will do nothing</a:t>
            </a:r>
          </a:p>
          <a:p>
            <a:r>
              <a:rPr lang="en-GB" dirty="0" smtClean="0"/>
              <a:t>These are special character combinations indicating programmer comments</a:t>
            </a:r>
          </a:p>
          <a:p>
            <a:r>
              <a:rPr lang="en-GB" dirty="0" smtClean="0"/>
              <a:t>Best way to learn the rules</a:t>
            </a:r>
          </a:p>
          <a:p>
            <a:pPr lvl="1"/>
            <a:r>
              <a:rPr lang="en-GB" dirty="0" smtClean="0"/>
              <a:t>Play the game</a:t>
            </a:r>
          </a:p>
          <a:p>
            <a:pPr lvl="1"/>
            <a:r>
              <a:rPr lang="en-GB" dirty="0" smtClean="0"/>
              <a:t>Don’t be afraid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Made of alphabets</a:t>
            </a:r>
          </a:p>
          <a:p>
            <a:r>
              <a:rPr lang="en-GB" dirty="0" smtClean="0"/>
              <a:t>Used to convey meaning</a:t>
            </a:r>
          </a:p>
          <a:p>
            <a:r>
              <a:rPr lang="en-GB" dirty="0" smtClean="0"/>
              <a:t>English words have fixed meanings</a:t>
            </a:r>
          </a:p>
          <a:p>
            <a:r>
              <a:rPr lang="en-GB" dirty="0" smtClean="0"/>
              <a:t>C </a:t>
            </a:r>
            <a:r>
              <a:rPr lang="en-GB" i="1" dirty="0" smtClean="0"/>
              <a:t>keywords</a:t>
            </a:r>
            <a:r>
              <a:rPr lang="en-GB" dirty="0" smtClean="0"/>
              <a:t> have fixed meanings</a:t>
            </a:r>
          </a:p>
          <a:p>
            <a:r>
              <a:rPr lang="en-GB" dirty="0" smtClean="0"/>
              <a:t>All other C words (identifiers) have variable meanings</a:t>
            </a:r>
          </a:p>
          <a:p>
            <a:pPr lvl="1"/>
            <a:r>
              <a:rPr lang="en-GB" dirty="0" smtClean="0"/>
              <a:t>They take the meaning you want to give them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 keywords</a:t>
            </a:r>
            <a:endParaRPr lang="en-GB" dirty="0"/>
          </a:p>
        </p:txBody>
      </p:sp>
      <p:pic>
        <p:nvPicPr>
          <p:cNvPr id="7170" name="Picture 2" descr="https://i1.wp.com/codingsec.net/wp-content/uploads/2016/09/c-keywords.png?ssl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88840"/>
            <a:ext cx="5019675" cy="2724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3568" y="501317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These 32 key words mean the same across every C compiler. </a:t>
            </a:r>
          </a:p>
          <a:p>
            <a:endParaRPr lang="en-GB" dirty="0"/>
          </a:p>
          <a:p>
            <a:r>
              <a:rPr lang="en-GB" dirty="0" smtClean="0"/>
              <a:t>Some compilers reserve a few extra keywords, but those are less important.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355976" y="3140968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355976" y="2132856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131840" y="4437112"/>
            <a:ext cx="216024" cy="2160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131840" y="2492896"/>
            <a:ext cx="216024" cy="2160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131840" y="2132856"/>
            <a:ext cx="216024" cy="2160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131840" y="3429000"/>
            <a:ext cx="216024" cy="2160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131840" y="3789040"/>
            <a:ext cx="216024" cy="2160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580112" y="2132856"/>
            <a:ext cx="216024" cy="2160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580112" y="2492896"/>
            <a:ext cx="216024" cy="2160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652120" y="4437112"/>
            <a:ext cx="216024" cy="2160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652120" y="3789040"/>
            <a:ext cx="216024" cy="2160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1907704" y="3140968"/>
            <a:ext cx="216024" cy="2160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907704" y="2852936"/>
            <a:ext cx="216024" cy="2160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907704" y="2492896"/>
            <a:ext cx="216024" cy="2160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907704" y="4437112"/>
            <a:ext cx="216024" cy="2160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1907704" y="4077072"/>
            <a:ext cx="216024" cy="2160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355976" y="4077072"/>
            <a:ext cx="216024" cy="2160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7308304" y="2348880"/>
            <a:ext cx="216024" cy="2160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7668344" y="2276872"/>
            <a:ext cx="147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Later in the course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7308304" y="1628800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7596336" y="15567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Seen already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Keyword usage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#include &lt;stdio.h&gt;</a:t>
            </a:r>
          </a:p>
          <a:p>
            <a:pPr>
              <a:buNone/>
            </a:pPr>
            <a:r>
              <a:rPr lang="en-GB" dirty="0" smtClean="0"/>
              <a:t>int main(void){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int main = 3;</a:t>
            </a:r>
          </a:p>
          <a:p>
            <a:pPr>
              <a:buNone/>
            </a:pPr>
            <a:r>
              <a:rPr lang="en-GB" dirty="0" smtClean="0"/>
              <a:t>	printf("%d", main);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return 0;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#include &lt;stdio.h&gt;</a:t>
            </a:r>
          </a:p>
          <a:p>
            <a:pPr>
              <a:buNone/>
            </a:pPr>
            <a:r>
              <a:rPr lang="en-GB" dirty="0" smtClean="0"/>
              <a:t>int main(void){</a:t>
            </a:r>
          </a:p>
          <a:p>
            <a:pPr>
              <a:buNone/>
            </a:pPr>
            <a:r>
              <a:rPr lang="en-GB" dirty="0" smtClean="0"/>
              <a:t>	int else = 3;</a:t>
            </a:r>
          </a:p>
          <a:p>
            <a:pPr>
              <a:buNone/>
            </a:pPr>
            <a:r>
              <a:rPr lang="en-GB" dirty="0" smtClean="0"/>
              <a:t>	printf("%d", else);</a:t>
            </a:r>
          </a:p>
          <a:p>
            <a:pPr>
              <a:buNone/>
            </a:pPr>
            <a:r>
              <a:rPr lang="en-GB" dirty="0" smtClean="0"/>
              <a:t>	return 0;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01317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work</a:t>
            </a:r>
          </a:p>
          <a:p>
            <a:endParaRPr lang="en-GB" dirty="0"/>
          </a:p>
          <a:p>
            <a:r>
              <a:rPr lang="en-GB" dirty="0" smtClean="0"/>
              <a:t>Not recommended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5013177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won’t work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Computers store data in binary code</a:t>
            </a:r>
          </a:p>
          <a:p>
            <a:pPr lvl="1"/>
            <a:r>
              <a:rPr lang="en-GB" dirty="0" smtClean="0"/>
              <a:t>A 0 or 1 is a bit</a:t>
            </a:r>
          </a:p>
          <a:p>
            <a:pPr lvl="1"/>
            <a:r>
              <a:rPr lang="en-GB" dirty="0" smtClean="0"/>
              <a:t>8 bits make a byte</a:t>
            </a:r>
          </a:p>
          <a:p>
            <a:pPr lvl="1"/>
            <a:r>
              <a:rPr lang="en-GB" dirty="0" smtClean="0"/>
              <a:t>2/4/8 bytes make a word (depending on architecture)</a:t>
            </a:r>
          </a:p>
          <a:p>
            <a:r>
              <a:rPr lang="en-GB" dirty="0" smtClean="0"/>
              <a:t>The keyword </a:t>
            </a:r>
            <a:r>
              <a:rPr lang="en-GB" i="1" dirty="0" smtClean="0"/>
              <a:t>int </a:t>
            </a:r>
            <a:r>
              <a:rPr lang="en-GB" dirty="0" smtClean="0"/>
              <a:t>asks the computer to assign one </a:t>
            </a:r>
            <a:r>
              <a:rPr lang="en-GB" i="1" dirty="0" smtClean="0"/>
              <a:t>word</a:t>
            </a:r>
            <a:r>
              <a:rPr lang="en-GB" dirty="0" smtClean="0"/>
              <a:t> of memory to store an integer value</a:t>
            </a:r>
          </a:p>
          <a:p>
            <a:pPr lvl="1"/>
            <a:r>
              <a:rPr lang="en-GB" dirty="0" smtClean="0"/>
              <a:t>int a = 34;</a:t>
            </a:r>
          </a:p>
          <a:p>
            <a:r>
              <a:rPr lang="en-GB" dirty="0" smtClean="0"/>
              <a:t>How many integers can you store using N bits?</a:t>
            </a:r>
          </a:p>
          <a:p>
            <a:r>
              <a:rPr lang="en-GB" dirty="0" smtClean="0"/>
              <a:t>Can only use </a:t>
            </a:r>
            <a:r>
              <a:rPr lang="en-GB" i="1" dirty="0" smtClean="0"/>
              <a:t>int </a:t>
            </a:r>
            <a:r>
              <a:rPr lang="en-GB" dirty="0" smtClean="0"/>
              <a:t>to store integers in a limited range</a:t>
            </a:r>
          </a:p>
          <a:p>
            <a:pPr lvl="1"/>
            <a:r>
              <a:rPr lang="en-GB" dirty="0" smtClean="0"/>
              <a:t>If you exceed the range, you will get a compilation error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406778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0000 0000 | 0010 0010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return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will understand this better if/when you learn about OS</a:t>
            </a:r>
          </a:p>
          <a:p>
            <a:r>
              <a:rPr lang="en-GB" dirty="0" smtClean="0"/>
              <a:t>For this course, return is what you use to end execution of the current set of instructions</a:t>
            </a:r>
          </a:p>
          <a:p>
            <a:pPr lvl="1"/>
            <a:r>
              <a:rPr lang="en-GB" dirty="0" smtClean="0"/>
              <a:t>It returns the value 0 to indicate successful execution of instructions</a:t>
            </a:r>
          </a:p>
          <a:p>
            <a:pPr lvl="1"/>
            <a:r>
              <a:rPr lang="en-GB" dirty="0" smtClean="0"/>
              <a:t>Unsuccessful execution returns non-zero value</a:t>
            </a:r>
          </a:p>
          <a:p>
            <a:pPr lvl="1"/>
            <a:r>
              <a:rPr lang="en-GB" dirty="0" smtClean="0"/>
              <a:t>In C, using void main and no return statement terminates the program abnormally </a:t>
            </a:r>
          </a:p>
          <a:p>
            <a:pPr lvl="2"/>
            <a:r>
              <a:rPr lang="en-GB" dirty="0" smtClean="0"/>
              <a:t>Best avoided in this course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6875" y="0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 smtClean="0">
                <a:solidFill>
                  <a:srgbClr val="990000"/>
                </a:solidFill>
                <a:latin typeface="+mj-lt"/>
              </a:rPr>
              <a:t>Do you now understand this program?</a:t>
            </a:r>
            <a:endParaRPr lang="en-US" altLang="en-US" sz="3600" b="1" dirty="0">
              <a:solidFill>
                <a:srgbClr val="990000"/>
              </a:solidFill>
              <a:latin typeface="+mj-lt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" y="685801"/>
            <a:ext cx="791069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 smtClean="0">
                <a:latin typeface="Comic Sans MS" panose="030F0702030302020204" pitchFamily="66" charset="0"/>
              </a:rPr>
              <a:t>Program to add two integers (17 and 23).</a:t>
            </a:r>
            <a:endParaRPr lang="en-US" altLang="en-US" sz="2800" b="1" dirty="0">
              <a:latin typeface="Comic Sans MS" panose="030F0702030302020204" pitchFamily="66" charset="0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396875" y="1295400"/>
            <a:ext cx="8123419" cy="5121533"/>
            <a:chOff x="685800" y="2274570"/>
            <a:chExt cx="8123419" cy="5121533"/>
          </a:xfrm>
        </p:grpSpPr>
        <p:grpSp>
          <p:nvGrpSpPr>
            <p:cNvPr id="3" name="Group 1"/>
            <p:cNvGrpSpPr/>
            <p:nvPr/>
          </p:nvGrpSpPr>
          <p:grpSpPr>
            <a:xfrm>
              <a:off x="974725" y="2274570"/>
              <a:ext cx="7834494" cy="4526497"/>
              <a:chOff x="974725" y="2274570"/>
              <a:chExt cx="7834494" cy="4526497"/>
            </a:xfrm>
          </p:grpSpPr>
          <p:sp>
            <p:nvSpPr>
              <p:cNvPr id="11265" name="Rectangle 1"/>
              <p:cNvSpPr>
                <a:spLocks noChangeArrowheads="1"/>
              </p:cNvSpPr>
              <p:nvPr/>
            </p:nvSpPr>
            <p:spPr bwMode="auto">
              <a:xfrm>
                <a:off x="990599" y="2285999"/>
                <a:ext cx="7818620" cy="4515068"/>
              </a:xfrm>
              <a:prstGeom prst="rect">
                <a:avLst/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" name="Text Box 2"/>
              <p:cNvSpPr txBox="1">
                <a:spLocks noChangeArrowheads="1"/>
              </p:cNvSpPr>
              <p:nvPr/>
            </p:nvSpPr>
            <p:spPr bwMode="auto">
              <a:xfrm>
                <a:off x="974725" y="2274570"/>
                <a:ext cx="7340769" cy="4526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include &lt;</a:t>
                </a:r>
                <a:r>
                  <a:rPr lang="en-US" alt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stdio.h</a:t>
                </a: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main </a:t>
                </a: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 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b="1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a = 17;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 = 23;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b="1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c;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 = a + b;</a:t>
                </a:r>
                <a:endParaRPr lang="en-US" altLang="en-US" sz="3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err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(“Result is %d”, c);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0;</a:t>
                </a:r>
                <a:endParaRPr lang="en-US" altLang="en-US" sz="3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p:grp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685800" y="6932257"/>
              <a:ext cx="688231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smtClean="0">
                  <a:latin typeface="Comic Sans MS" panose="030F0702030302020204" pitchFamily="66" charset="0"/>
                </a:rPr>
                <a:t>The </a:t>
              </a:r>
              <a:r>
                <a:rPr lang="en-US" altLang="en-US" sz="2400" dirty="0">
                  <a:latin typeface="Comic Sans MS" panose="030F0702030302020204" pitchFamily="66" charset="0"/>
                </a:rPr>
                <a:t>program prints the </a:t>
              </a:r>
              <a:r>
                <a:rPr lang="en-US" altLang="en-US" sz="2400" dirty="0" smtClean="0">
                  <a:latin typeface="Comic Sans MS" panose="030F0702030302020204" pitchFamily="66" charset="0"/>
                </a:rPr>
                <a:t>message: </a:t>
              </a:r>
              <a:r>
                <a:rPr lang="en-US" altLang="en-US" sz="24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Result is 40</a:t>
              </a:r>
              <a:r>
                <a:rPr lang="en-US" altLang="en-US" sz="2400" dirty="0" smtClean="0">
                  <a:latin typeface="Comic Sans MS" panose="030F0702030302020204" pitchFamily="66" charset="0"/>
                </a:rPr>
                <a:t> </a:t>
              </a:r>
              <a:endParaRPr lang="en-US" altLang="en-US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58FA5F-4629-4C3F-A0B1-D942CAE67AF0}" type="datetime1">
              <a:rPr lang="en-US" smtClean="0"/>
              <a:pPr>
                <a:defRPr/>
              </a:pPr>
              <a:t>8/4/2017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1559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 identifier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Can use </a:t>
            </a:r>
          </a:p>
          <a:p>
            <a:pPr lvl="1"/>
            <a:r>
              <a:rPr lang="en-GB" dirty="0" smtClean="0"/>
              <a:t>A – Z</a:t>
            </a:r>
          </a:p>
          <a:p>
            <a:pPr lvl="1"/>
            <a:r>
              <a:rPr lang="en-GB" dirty="0" smtClean="0"/>
              <a:t>a – z </a:t>
            </a:r>
          </a:p>
          <a:p>
            <a:pPr lvl="1"/>
            <a:r>
              <a:rPr lang="en-GB" dirty="0" smtClean="0"/>
              <a:t>0 – 9 </a:t>
            </a:r>
          </a:p>
          <a:p>
            <a:pPr lvl="1"/>
            <a:r>
              <a:rPr lang="en-GB" dirty="0" smtClean="0"/>
              <a:t>The underscore character</a:t>
            </a:r>
          </a:p>
          <a:p>
            <a:r>
              <a:rPr lang="en-GB" dirty="0" smtClean="0"/>
              <a:t>Cannot begin with a number</a:t>
            </a:r>
          </a:p>
          <a:p>
            <a:r>
              <a:rPr lang="en-GB" dirty="0" smtClean="0"/>
              <a:t>A_3, abcDS2, </a:t>
            </a:r>
            <a:r>
              <a:rPr lang="en-GB" dirty="0" err="1" smtClean="0"/>
              <a:t>this_variable</a:t>
            </a:r>
            <a:r>
              <a:rPr lang="en-GB" dirty="0" smtClean="0"/>
              <a:t> are fine</a:t>
            </a:r>
          </a:p>
          <a:p>
            <a:r>
              <a:rPr lang="en-GB" dirty="0" smtClean="0"/>
              <a:t>321, 5_r, </a:t>
            </a:r>
            <a:r>
              <a:rPr lang="en-GB" dirty="0" err="1" smtClean="0"/>
              <a:t>dfd@dhr</a:t>
            </a:r>
            <a:r>
              <a:rPr lang="en-GB" dirty="0" smtClean="0"/>
              <a:t>, this variable, no-entry are not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 identifier conventions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Prefer to use short names</a:t>
            </a:r>
          </a:p>
          <a:p>
            <a:r>
              <a:rPr lang="en-GB" dirty="0" smtClean="0"/>
              <a:t>Use capital letters to identify program constants</a:t>
            </a:r>
          </a:p>
          <a:p>
            <a:r>
              <a:rPr lang="en-GB" dirty="0" smtClean="0"/>
              <a:t>Use small letters to identify program variables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 character constants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1484784"/>
            <a:ext cx="3816424" cy="4525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#include &lt;stdio.h&gt;</a:t>
            </a:r>
          </a:p>
          <a:p>
            <a:pPr>
              <a:buNone/>
            </a:pPr>
            <a:r>
              <a:rPr lang="en-GB" dirty="0" smtClean="0"/>
              <a:t>int main(void){</a:t>
            </a:r>
          </a:p>
          <a:p>
            <a:pPr>
              <a:buNone/>
            </a:pPr>
            <a:r>
              <a:rPr lang="en-GB" dirty="0" smtClean="0"/>
              <a:t>	int a = 'B';</a:t>
            </a:r>
          </a:p>
          <a:p>
            <a:pPr>
              <a:buNone/>
            </a:pPr>
            <a:r>
              <a:rPr lang="en-GB" dirty="0" smtClean="0"/>
              <a:t>	printf("%d\n", a);</a:t>
            </a:r>
          </a:p>
          <a:p>
            <a:pPr>
              <a:buNone/>
            </a:pPr>
            <a:r>
              <a:rPr lang="en-GB" dirty="0" smtClean="0"/>
              <a:t>	return 0;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522920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do you think the output will be?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Screening exam for advanced track</a:t>
            </a:r>
          </a:p>
          <a:p>
            <a:pPr lvl="1"/>
            <a:r>
              <a:rPr lang="en-GB" dirty="0" smtClean="0"/>
              <a:t>Tomorrow, 9 – 11 am</a:t>
            </a:r>
          </a:p>
          <a:p>
            <a:pPr lvl="1"/>
            <a:r>
              <a:rPr lang="en-GB" dirty="0" smtClean="0"/>
              <a:t>New Core Labs, CC-02</a:t>
            </a:r>
          </a:p>
          <a:p>
            <a:pPr lvl="1"/>
            <a:r>
              <a:rPr lang="en-GB" dirty="0" smtClean="0"/>
              <a:t>Can bring reference books, open-book exam</a:t>
            </a:r>
          </a:p>
          <a:p>
            <a:pPr lvl="1"/>
            <a:r>
              <a:rPr lang="en-GB" dirty="0" smtClean="0"/>
              <a:t>Have to write programs in C</a:t>
            </a:r>
          </a:p>
          <a:p>
            <a:pPr lvl="1"/>
            <a:r>
              <a:rPr lang="en-GB" dirty="0" smtClean="0"/>
              <a:t>Will involve using pointers, recursion, arrays etc.</a:t>
            </a:r>
          </a:p>
          <a:p>
            <a:r>
              <a:rPr lang="en-GB" dirty="0" smtClean="0"/>
              <a:t>Canvas website</a:t>
            </a:r>
          </a:p>
          <a:p>
            <a:pPr lvl="1"/>
            <a:r>
              <a:rPr lang="en-GB" dirty="0" smtClean="0"/>
              <a:t>Email </a:t>
            </a:r>
            <a:r>
              <a:rPr lang="en-GB" dirty="0" smtClean="0">
                <a:hlinkClick r:id="rId2"/>
              </a:rPr>
              <a:t>adarshaj@cse.iitk.ac.in</a:t>
            </a:r>
            <a:endParaRPr lang="en-GB" dirty="0" smtClean="0"/>
          </a:p>
          <a:p>
            <a:r>
              <a:rPr lang="en-GB" dirty="0" smtClean="0"/>
              <a:t>Prutor login</a:t>
            </a:r>
          </a:p>
          <a:p>
            <a:pPr lvl="1"/>
            <a:r>
              <a:rPr lang="en-GB" dirty="0" smtClean="0"/>
              <a:t>Email </a:t>
            </a:r>
            <a:r>
              <a:rPr lang="en-GB" dirty="0" smtClean="0">
                <a:hlinkClick r:id="rId3"/>
              </a:rPr>
              <a:t>hrishirt@cse.iitk.ac.in</a:t>
            </a:r>
            <a:endParaRPr lang="en-GB" dirty="0" smtClean="0"/>
          </a:p>
          <a:p>
            <a:r>
              <a:rPr lang="en-GB" dirty="0" smtClean="0"/>
              <a:t>CC 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ASCII character set</a:t>
            </a:r>
            <a:endParaRPr lang="en-GB" dirty="0"/>
          </a:p>
        </p:txBody>
      </p:sp>
      <p:pic>
        <p:nvPicPr>
          <p:cNvPr id="36866" name="Picture 2" descr="http://cs.wellesley.edu/~cs110/reading/information-representation-files/asci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88840"/>
            <a:ext cx="5567085" cy="32403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3608" y="580526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Translates letters to numbers for the computer to understand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constant operations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3816424" cy="4525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#include &lt;stdio.h&gt;</a:t>
            </a:r>
          </a:p>
          <a:p>
            <a:pPr>
              <a:buNone/>
            </a:pPr>
            <a:r>
              <a:rPr lang="en-GB" dirty="0" smtClean="0"/>
              <a:t>int main(void){</a:t>
            </a:r>
          </a:p>
          <a:p>
            <a:pPr>
              <a:buNone/>
            </a:pPr>
            <a:r>
              <a:rPr lang="en-GB" dirty="0" smtClean="0"/>
              <a:t>	int a = ‘C‘ – ‘3’;</a:t>
            </a:r>
          </a:p>
          <a:p>
            <a:pPr>
              <a:buNone/>
            </a:pPr>
            <a:r>
              <a:rPr lang="en-GB" dirty="0" smtClean="0"/>
              <a:t>	printf("%d\n", a);</a:t>
            </a:r>
          </a:p>
          <a:p>
            <a:pPr>
              <a:buNone/>
            </a:pPr>
            <a:r>
              <a:rPr lang="en-GB" dirty="0" smtClean="0"/>
              <a:t>	return 0;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48064" y="1628800"/>
            <a:ext cx="3816424" cy="4525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#include &lt;stdio.h&gt;</a:t>
            </a:r>
          </a:p>
          <a:p>
            <a:pPr>
              <a:buNone/>
            </a:pPr>
            <a:r>
              <a:rPr lang="en-GB" dirty="0" smtClean="0"/>
              <a:t>int main(void){</a:t>
            </a:r>
          </a:p>
          <a:p>
            <a:pPr>
              <a:buNone/>
            </a:pPr>
            <a:r>
              <a:rPr lang="en-GB" dirty="0" smtClean="0"/>
              <a:t>	int a = ‘c‘ – ‘3’;</a:t>
            </a:r>
          </a:p>
          <a:p>
            <a:pPr>
              <a:buNone/>
            </a:pPr>
            <a:r>
              <a:rPr lang="en-GB" dirty="0" smtClean="0"/>
              <a:t>	printf("%d\n", a);</a:t>
            </a:r>
          </a:p>
          <a:p>
            <a:pPr>
              <a:buNone/>
            </a:pPr>
            <a:r>
              <a:rPr lang="en-GB" dirty="0" smtClean="0"/>
              <a:t>	return 0;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class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 program structure</a:t>
            </a:r>
          </a:p>
          <a:p>
            <a:pPr lvl="1"/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Expressions</a:t>
            </a:r>
          </a:p>
          <a:p>
            <a:pPr lvl="1"/>
            <a:r>
              <a:rPr lang="en-GB" dirty="0" smtClean="0"/>
              <a:t>Statements</a:t>
            </a:r>
          </a:p>
          <a:p>
            <a:pPr lvl="1"/>
            <a:r>
              <a:rPr lang="en-GB" dirty="0" smtClean="0"/>
              <a:t>Declarations</a:t>
            </a:r>
          </a:p>
          <a:p>
            <a:r>
              <a:rPr lang="en-GB" dirty="0" smtClean="0"/>
              <a:t>Problem </a:t>
            </a:r>
            <a:r>
              <a:rPr lang="en-GB" dirty="0" smtClean="0">
                <a:sym typeface="Wingdings" pitchFamily="2" charset="2"/>
              </a:rPr>
              <a:t> Pseudocode  Program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Extra examples</a:t>
            </a:r>
          </a:p>
          <a:p>
            <a:r>
              <a:rPr lang="en-GB" dirty="0" smtClean="0">
                <a:sym typeface="Wingdings" pitchFamily="2" charset="2"/>
              </a:rPr>
              <a:t>Related reading: Chapter 2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15</a:t>
            </a:r>
            <a:r>
              <a:rPr lang="en-GB" baseline="30000" dirty="0" smtClean="0"/>
              <a:t>th</a:t>
            </a:r>
            <a:r>
              <a:rPr lang="en-GB" dirty="0" smtClean="0"/>
              <a:t> August lab makeup on August 19</a:t>
            </a:r>
            <a:r>
              <a:rPr lang="en-GB" baseline="30000" dirty="0" smtClean="0"/>
              <a:t>th</a:t>
            </a:r>
            <a:r>
              <a:rPr lang="en-GB" dirty="0" smtClean="0"/>
              <a:t> 2pm-5pm</a:t>
            </a:r>
          </a:p>
          <a:p>
            <a:pPr lvl="1"/>
            <a:r>
              <a:rPr lang="en-GB" dirty="0" smtClean="0"/>
              <a:t>Tutorial makeup on August 19</a:t>
            </a:r>
            <a:r>
              <a:rPr lang="en-GB" baseline="30000" dirty="0" smtClean="0"/>
              <a:t>th</a:t>
            </a:r>
            <a:r>
              <a:rPr lang="en-GB" dirty="0" smtClean="0"/>
              <a:t> 12pm-1pm</a:t>
            </a:r>
            <a:endParaRPr lang="en-GB" dirty="0" smtClean="0"/>
          </a:p>
          <a:p>
            <a:r>
              <a:rPr lang="en-GB" dirty="0" smtClean="0"/>
              <a:t>We are collecting names for extra orientation classes</a:t>
            </a:r>
          </a:p>
          <a:p>
            <a:pPr lvl="1"/>
            <a:r>
              <a:rPr lang="en-GB" dirty="0" smtClean="0"/>
              <a:t>For students from Hindi backgrounds</a:t>
            </a:r>
          </a:p>
          <a:p>
            <a:pPr lvl="1"/>
            <a:r>
              <a:rPr lang="en-GB" dirty="0" smtClean="0"/>
              <a:t>For students who haven’t used computers before</a:t>
            </a:r>
          </a:p>
          <a:p>
            <a:pPr lvl="1"/>
            <a:r>
              <a:rPr lang="en-GB" dirty="0" smtClean="0"/>
              <a:t>Please give your name to your tutor in next tutorial</a:t>
            </a:r>
          </a:p>
          <a:p>
            <a:pPr lvl="1"/>
            <a:r>
              <a:rPr lang="en-GB" dirty="0" smtClean="0"/>
              <a:t>We will announce dates and times for extra orientation classes next week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6875" y="0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 smtClean="0">
                <a:solidFill>
                  <a:srgbClr val="990000"/>
                </a:solidFill>
                <a:latin typeface="+mj-lt"/>
              </a:rPr>
              <a:t>Remember this program?</a:t>
            </a:r>
            <a:endParaRPr lang="en-US" altLang="en-US" sz="3600" b="1" dirty="0">
              <a:solidFill>
                <a:srgbClr val="990000"/>
              </a:solidFill>
              <a:latin typeface="+mj-lt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" y="685801"/>
            <a:ext cx="791069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 smtClean="0">
                <a:latin typeface="Comic Sans MS" panose="030F0702030302020204" pitchFamily="66" charset="0"/>
              </a:rPr>
              <a:t>Program to add two integers (17 and 23).</a:t>
            </a:r>
            <a:endParaRPr lang="en-US" altLang="en-US" sz="2800" b="1" dirty="0">
              <a:latin typeface="Comic Sans MS" panose="030F0702030302020204" pitchFamily="66" charset="0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396875" y="1295400"/>
            <a:ext cx="8123419" cy="5121533"/>
            <a:chOff x="685800" y="2274570"/>
            <a:chExt cx="8123419" cy="5121533"/>
          </a:xfrm>
        </p:grpSpPr>
        <p:grpSp>
          <p:nvGrpSpPr>
            <p:cNvPr id="3" name="Group 1"/>
            <p:cNvGrpSpPr/>
            <p:nvPr/>
          </p:nvGrpSpPr>
          <p:grpSpPr>
            <a:xfrm>
              <a:off x="974725" y="2274570"/>
              <a:ext cx="7834494" cy="4526497"/>
              <a:chOff x="974725" y="2274570"/>
              <a:chExt cx="7834494" cy="4526497"/>
            </a:xfrm>
          </p:grpSpPr>
          <p:sp>
            <p:nvSpPr>
              <p:cNvPr id="11265" name="Rectangle 1"/>
              <p:cNvSpPr>
                <a:spLocks noChangeArrowheads="1"/>
              </p:cNvSpPr>
              <p:nvPr/>
            </p:nvSpPr>
            <p:spPr bwMode="auto">
              <a:xfrm>
                <a:off x="990599" y="2285999"/>
                <a:ext cx="7818620" cy="4515068"/>
              </a:xfrm>
              <a:prstGeom prst="rect">
                <a:avLst/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" name="Text Box 2"/>
              <p:cNvSpPr txBox="1">
                <a:spLocks noChangeArrowheads="1"/>
              </p:cNvSpPr>
              <p:nvPr/>
            </p:nvSpPr>
            <p:spPr bwMode="auto">
              <a:xfrm>
                <a:off x="974725" y="2274570"/>
                <a:ext cx="7340769" cy="4526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include &lt;</a:t>
                </a:r>
                <a:r>
                  <a:rPr lang="en-US" alt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stdio.h</a:t>
                </a: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main </a:t>
                </a: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 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b="1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a = 17;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 = 23;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b="1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c;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 = a + b;</a:t>
                </a:r>
                <a:endParaRPr lang="en-US" altLang="en-US" sz="3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err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(“Result is %d”, c);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0;</a:t>
                </a:r>
                <a:endParaRPr lang="en-US" altLang="en-US" sz="3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p:grp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685800" y="6932257"/>
              <a:ext cx="688231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smtClean="0">
                  <a:latin typeface="Comic Sans MS" panose="030F0702030302020204" pitchFamily="66" charset="0"/>
                </a:rPr>
                <a:t>The </a:t>
              </a:r>
              <a:r>
                <a:rPr lang="en-US" altLang="en-US" sz="2400" dirty="0">
                  <a:latin typeface="Comic Sans MS" panose="030F0702030302020204" pitchFamily="66" charset="0"/>
                </a:rPr>
                <a:t>program prints the </a:t>
              </a:r>
              <a:r>
                <a:rPr lang="en-US" altLang="en-US" sz="2400" dirty="0" smtClean="0">
                  <a:latin typeface="Comic Sans MS" panose="030F0702030302020204" pitchFamily="66" charset="0"/>
                </a:rPr>
                <a:t>message: </a:t>
              </a:r>
              <a:r>
                <a:rPr lang="en-US" altLang="en-US" sz="24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Result is 40</a:t>
              </a:r>
              <a:r>
                <a:rPr lang="en-US" altLang="en-US" sz="2400" dirty="0" smtClean="0">
                  <a:latin typeface="Comic Sans MS" panose="030F0702030302020204" pitchFamily="66" charset="0"/>
                </a:rPr>
                <a:t> </a:t>
              </a:r>
              <a:endParaRPr lang="en-US" altLang="en-US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58FA5F-4629-4C3F-A0B1-D942CAE67AF0}" type="datetime1">
              <a:rPr lang="en-US" smtClean="0"/>
              <a:pPr>
                <a:defRPr/>
              </a:pPr>
              <a:t>8/4/2017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1559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</a:t>
            </a:r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alphabet of C</a:t>
            </a:r>
          </a:p>
          <a:p>
            <a:pPr lvl="1"/>
            <a:r>
              <a:rPr lang="en-GB" dirty="0" smtClean="0"/>
              <a:t>Like int </a:t>
            </a:r>
          </a:p>
          <a:p>
            <a:r>
              <a:rPr lang="en-GB" dirty="0" smtClean="0"/>
              <a:t>The grammar of C</a:t>
            </a:r>
          </a:p>
          <a:p>
            <a:pPr lvl="1"/>
            <a:r>
              <a:rPr lang="en-GB" dirty="0" smtClean="0"/>
              <a:t>Like using “ ” to delimit strings</a:t>
            </a:r>
          </a:p>
          <a:p>
            <a:r>
              <a:rPr lang="en-GB" dirty="0" smtClean="0"/>
              <a:t>The keywords of C</a:t>
            </a:r>
          </a:p>
          <a:p>
            <a:pPr lvl="1"/>
            <a:r>
              <a:rPr lang="en-GB" dirty="0" smtClean="0"/>
              <a:t>Like </a:t>
            </a:r>
            <a:r>
              <a:rPr lang="en-GB" dirty="0" err="1" smtClean="0"/>
              <a:t>printf</a:t>
            </a:r>
            <a:endParaRPr lang="en-GB" dirty="0" smtClean="0"/>
          </a:p>
          <a:p>
            <a:r>
              <a:rPr lang="en-GB" dirty="0" smtClean="0"/>
              <a:t>Related reading: Chapter </a:t>
            </a:r>
            <a:r>
              <a:rPr lang="en-GB" dirty="0" smtClean="0"/>
              <a:t>2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building blocks</a:t>
            </a:r>
            <a:endParaRPr lang="en-GB" dirty="0"/>
          </a:p>
        </p:txBody>
      </p:sp>
      <p:pic>
        <p:nvPicPr>
          <p:cNvPr id="1026" name="Picture 2" descr="http://www.drodd.com/images16/alphabet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616624" cy="38164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03848" y="56612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“Bring me tea”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 alphabet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 .... Z</a:t>
            </a:r>
          </a:p>
          <a:p>
            <a:r>
              <a:rPr lang="en-GB" dirty="0" smtClean="0"/>
              <a:t>a b .... z</a:t>
            </a:r>
          </a:p>
          <a:p>
            <a:r>
              <a:rPr lang="en-GB" dirty="0" smtClean="0"/>
              <a:t>0 1 .... 9</a:t>
            </a:r>
          </a:p>
          <a:p>
            <a:r>
              <a:rPr lang="en-GB" dirty="0" smtClean="0"/>
              <a:t>Space . , : ; ‘ $ “</a:t>
            </a:r>
          </a:p>
          <a:p>
            <a:r>
              <a:rPr lang="en-GB" dirty="0" smtClean="0"/>
              <a:t># % &amp; ! _ { } [ ] ( ) |</a:t>
            </a:r>
          </a:p>
          <a:p>
            <a:r>
              <a:rPr lang="en-GB" dirty="0" smtClean="0"/>
              <a:t>+ - * / =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87727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“Perform operation _xC1 on object t001 with subject NiS from location ViZ321”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16216" y="4365104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Subjects</a:t>
            </a:r>
          </a:p>
          <a:p>
            <a:pPr algn="ctr"/>
            <a:r>
              <a:rPr lang="en-GB" dirty="0" smtClean="0"/>
              <a:t>Objects</a:t>
            </a:r>
          </a:p>
          <a:p>
            <a:pPr algn="ctr"/>
            <a:r>
              <a:rPr lang="en-GB" dirty="0" smtClean="0"/>
              <a:t>Operations</a:t>
            </a:r>
          </a:p>
          <a:p>
            <a:pPr algn="ctr"/>
            <a:r>
              <a:rPr lang="en-GB" dirty="0" smtClean="0"/>
              <a:t>Locations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39237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Dictionary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1844824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Have to say mathematical things, logical things, pragmatic things, and explanatory things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Context-sensitive rules</a:t>
            </a:r>
            <a:endParaRPr lang="en-GB" dirty="0"/>
          </a:p>
        </p:txBody>
      </p:sp>
      <p:pic>
        <p:nvPicPr>
          <p:cNvPr id="6146" name="Picture 2" descr="http://www.sparklebox.co.uk/previews/8501-8525/_wp_generated/ppec2e3e57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276872"/>
            <a:ext cx="3848100" cy="2724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9592" y="530120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Some letters are special in every language, and placement and positioning of letters also affects their use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39752" y="61560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crayon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615601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rain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61560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rabbit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61560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agora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876256" y="60932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 as you use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Context-sensitive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; ends statements</a:t>
            </a:r>
          </a:p>
          <a:p>
            <a:r>
              <a:rPr lang="en-GB" dirty="0" smtClean="0"/>
              <a:t>What happens if I write printf(“Hi;”) ?</a:t>
            </a:r>
          </a:p>
          <a:p>
            <a:r>
              <a:rPr lang="en-GB" dirty="0" smtClean="0"/>
              <a:t>How about if I want to print out “Hi” with the quotation marks?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863</Words>
  <Application>Microsoft Office PowerPoint</Application>
  <PresentationFormat>On-screen Show (4:3)</PresentationFormat>
  <Paragraphs>191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 Syntax and primitives</vt:lpstr>
      <vt:lpstr>Announcements</vt:lpstr>
      <vt:lpstr>Announcements</vt:lpstr>
      <vt:lpstr>Slide 4</vt:lpstr>
      <vt:lpstr>This class</vt:lpstr>
      <vt:lpstr>Language building blocks</vt:lpstr>
      <vt:lpstr>C alphabet</vt:lpstr>
      <vt:lpstr>Context-sensitive rules</vt:lpstr>
      <vt:lpstr>Context-sensitive rules</vt:lpstr>
      <vt:lpstr>Context-sensitive rules</vt:lpstr>
      <vt:lpstr>Words</vt:lpstr>
      <vt:lpstr>C keywords</vt:lpstr>
      <vt:lpstr>Keyword usage</vt:lpstr>
      <vt:lpstr>int</vt:lpstr>
      <vt:lpstr>return</vt:lpstr>
      <vt:lpstr>Slide 16</vt:lpstr>
      <vt:lpstr>C identifier syntax</vt:lpstr>
      <vt:lpstr>C identifier conventions</vt:lpstr>
      <vt:lpstr>C character constants</vt:lpstr>
      <vt:lpstr>ASCII character set</vt:lpstr>
      <vt:lpstr>Character constant operations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Syntax and primitives</dc:title>
  <dc:creator>nisheeth</dc:creator>
  <cp:lastModifiedBy>nisheeth</cp:lastModifiedBy>
  <cp:revision>22</cp:revision>
  <dcterms:created xsi:type="dcterms:W3CDTF">2017-08-04T03:32:02Z</dcterms:created>
  <dcterms:modified xsi:type="dcterms:W3CDTF">2017-08-04T06:09:54Z</dcterms:modified>
</cp:coreProperties>
</file>