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0" r:id="rId4"/>
    <p:sldId id="291" r:id="rId5"/>
    <p:sldId id="303" r:id="rId6"/>
    <p:sldId id="304" r:id="rId7"/>
    <p:sldId id="305" r:id="rId8"/>
    <p:sldId id="306" r:id="rId9"/>
    <p:sldId id="307" r:id="rId10"/>
    <p:sldId id="258" r:id="rId11"/>
    <p:sldId id="259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308" r:id="rId21"/>
    <p:sldId id="278" r:id="rId22"/>
    <p:sldId id="279" r:id="rId23"/>
    <p:sldId id="280" r:id="rId24"/>
    <p:sldId id="281" r:id="rId25"/>
    <p:sldId id="282" r:id="rId26"/>
    <p:sldId id="283" r:id="rId27"/>
    <p:sldId id="297" r:id="rId28"/>
    <p:sldId id="296" r:id="rId29"/>
    <p:sldId id="298" r:id="rId30"/>
    <p:sldId id="299" r:id="rId31"/>
    <p:sldId id="300" r:id="rId32"/>
    <p:sldId id="301" r:id="rId33"/>
    <p:sldId id="30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D9EA-6316-407A-AD01-2C6A0B5A9DFF}" type="datetimeFigureOut">
              <a:rPr lang="en-GB" smtClean="0"/>
              <a:pPr/>
              <a:t>07/08/2017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17FF-4C3A-404A-9728-626EF6E30F8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rishirt@iitk.ac.in" TargetMode="External"/><Relationship Id="rId2" Type="http://schemas.openxmlformats.org/officeDocument/2006/relationships/hyperlink" Target="mailto:youremailid@iitk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arshaj@cse.iitk.ac.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 program structure: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August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t>Variable Declaration</a:t>
            </a:r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001000" cy="56388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communicate to compiler the names and types of the variables used by the program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Type tells size of the box to store value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Variable must be declared before used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Optionally, declaration can be combined with definition (initialization)</a:t>
            </a:r>
          </a:p>
          <a:p>
            <a:pPr marL="0" indent="57150">
              <a:buSzTx/>
              <a:buNone/>
              <a:defRPr>
                <a:solidFill>
                  <a:srgbClr val="FF0000"/>
                </a:solidFill>
              </a:defRPr>
            </a:pPr>
            <a:r>
              <a:t>int count;</a:t>
            </a:r>
          </a:p>
          <a:p>
            <a:pPr marL="0" indent="57150">
              <a:buSzTx/>
              <a:buNone/>
              <a:defRPr>
                <a:solidFill>
                  <a:srgbClr val="FF0000"/>
                </a:solidFill>
              </a:defRPr>
            </a:pPr>
            <a:r>
              <a:t>int min = 5;</a:t>
            </a:r>
          </a:p>
        </p:txBody>
      </p:sp>
      <p:grpSp>
        <p:nvGrpSpPr>
          <p:cNvPr id="2" name="Group 455"/>
          <p:cNvGrpSpPr/>
          <p:nvPr/>
        </p:nvGrpSpPr>
        <p:grpSpPr>
          <a:xfrm>
            <a:off x="2552700" y="4216399"/>
            <a:ext cx="5448300" cy="740451"/>
            <a:chOff x="0" y="0"/>
            <a:chExt cx="5448300" cy="740449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914400" cy="22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0000"/>
                </a:lnSpc>
                <a:spcBef>
                  <a:spcPts val="500"/>
                </a:spcBef>
                <a:defRPr sz="2000"/>
              </a:pPr>
              <a:endParaRPr/>
            </a:p>
          </p:txBody>
        </p:sp>
        <p:grpSp>
          <p:nvGrpSpPr>
            <p:cNvPr id="3" name="Group 454"/>
            <p:cNvGrpSpPr/>
            <p:nvPr/>
          </p:nvGrpSpPr>
          <p:grpSpPr>
            <a:xfrm>
              <a:off x="914400" y="0"/>
              <a:ext cx="4533900" cy="740450"/>
              <a:chOff x="0" y="0"/>
              <a:chExt cx="4533900" cy="740449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0" y="0"/>
                <a:ext cx="45339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914400">
                  <a:lnSpc>
                    <a:spcPct val="90000"/>
                  </a:lnSpc>
                  <a:spcBef>
                    <a:spcPts val="500"/>
                  </a:spcBef>
                  <a:defRPr sz="2000"/>
                </a:pPr>
                <a:endParaRPr/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22318" y="22318"/>
                <a:ext cx="4489264" cy="718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914400">
                  <a:lnSpc>
                    <a:spcPct val="90000"/>
                  </a:lnSpc>
                  <a:spcBef>
                    <a:spcPts val="600"/>
                  </a:spcBef>
                  <a:defRPr sz="2000"/>
                </a:lvl1pPr>
              </a:lstStyle>
              <a:p>
                <a:r>
                  <a:t>Declaration without initialization</a:t>
                </a:r>
                <a:endPara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" name="Group 460"/>
          <p:cNvGrpSpPr/>
          <p:nvPr/>
        </p:nvGrpSpPr>
        <p:grpSpPr>
          <a:xfrm>
            <a:off x="2686050" y="4787899"/>
            <a:ext cx="5181601" cy="740451"/>
            <a:chOff x="0" y="0"/>
            <a:chExt cx="5181600" cy="740449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685800" cy="22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0000"/>
                </a:lnSpc>
                <a:spcBef>
                  <a:spcPts val="500"/>
                </a:spcBef>
                <a:defRPr sz="2000"/>
              </a:pPr>
              <a:endParaRPr/>
            </a:p>
          </p:txBody>
        </p:sp>
        <p:grpSp>
          <p:nvGrpSpPr>
            <p:cNvPr id="5" name="Group 459"/>
            <p:cNvGrpSpPr/>
            <p:nvPr/>
          </p:nvGrpSpPr>
          <p:grpSpPr>
            <a:xfrm>
              <a:off x="647700" y="0"/>
              <a:ext cx="4533901" cy="740450"/>
              <a:chOff x="0" y="0"/>
              <a:chExt cx="4533900" cy="740449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0" y="0"/>
                <a:ext cx="45339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914400">
                  <a:lnSpc>
                    <a:spcPct val="90000"/>
                  </a:lnSpc>
                  <a:spcBef>
                    <a:spcPts val="500"/>
                  </a:spcBef>
                  <a:defRPr sz="2000"/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22318" y="22318"/>
                <a:ext cx="4489264" cy="718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914400">
                  <a:lnSpc>
                    <a:spcPct val="90000"/>
                  </a:lnSpc>
                  <a:spcBef>
                    <a:spcPts val="600"/>
                  </a:spcBef>
                  <a:defRPr sz="2000"/>
                </a:lvl1pPr>
              </a:lstStyle>
              <a:p>
                <a:r>
                  <a:t>Declaration with initialization</a:t>
                </a:r>
                <a:endPara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2" name="Shape 462"/>
          <p:cNvSpPr>
            <a:spLocks noGrp="1"/>
          </p:cNvSpPr>
          <p:nvPr>
            <p:ph type="sldNum" sz="quarter" idx="4294967295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xfrm>
            <a:off x="609599" y="304799"/>
            <a:ext cx="7772401" cy="838201"/>
          </a:xfrm>
          <a:prstGeom prst="rect">
            <a:avLst/>
          </a:prstGeom>
        </p:spPr>
        <p:txBody>
          <a:bodyPr/>
          <a:lstStyle/>
          <a:p>
            <a:r>
              <a:t>Data Types in C</a:t>
            </a:r>
          </a:p>
        </p:txBody>
      </p:sp>
      <p:sp>
        <p:nvSpPr>
          <p:cNvPr id="466" name="Shape 466"/>
          <p:cNvSpPr>
            <a:spLocks noGrp="1"/>
          </p:cNvSpPr>
          <p:nvPr>
            <p:ph type="body" idx="1"/>
          </p:nvPr>
        </p:nvSpPr>
        <p:spPr>
          <a:xfrm>
            <a:off x="838199" y="1447800"/>
            <a:ext cx="7772401" cy="457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int</a:t>
            </a:r>
          </a:p>
          <a:p>
            <a:pPr marL="722539" lvl="1" indent="-265339">
              <a:spcBef>
                <a:spcPts val="600"/>
              </a:spcBef>
              <a:buClr>
                <a:srgbClr val="40458C"/>
              </a:buClr>
              <a:buFont typeface="Wingdings"/>
              <a:defRPr sz="2600">
                <a:solidFill>
                  <a:schemeClr val="accent4"/>
                </a:solidFill>
              </a:defRPr>
            </a:pPr>
            <a:r>
              <a:t>Bounded integers, e.g. </a:t>
            </a:r>
            <a:r>
              <a:rPr>
                <a:solidFill>
                  <a:srgbClr val="FF0000"/>
                </a:solidFill>
              </a:rPr>
              <a:t>732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-5</a:t>
            </a:r>
          </a:p>
          <a:p>
            <a:pPr>
              <a:buBlip>
                <a:blip r:embed="rId2"/>
              </a:buBlip>
              <a:defRPr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float</a:t>
            </a:r>
          </a:p>
          <a:p>
            <a:pPr marL="722539" lvl="1" indent="-265339">
              <a:spcBef>
                <a:spcPts val="600"/>
              </a:spcBef>
              <a:buClr>
                <a:srgbClr val="40458C"/>
              </a:buClr>
              <a:buFont typeface="Wingdings"/>
              <a:defRPr sz="2600">
                <a:solidFill>
                  <a:schemeClr val="accent4"/>
                </a:solidFill>
              </a:defRPr>
            </a:pPr>
            <a:r>
              <a:t>Real numbers, e.g. </a:t>
            </a:r>
            <a:r>
              <a:rPr>
                <a:solidFill>
                  <a:srgbClr val="FF0000"/>
                </a:solidFill>
              </a:rPr>
              <a:t>3.14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2.0</a:t>
            </a:r>
          </a:p>
          <a:p>
            <a:pPr>
              <a:buBlip>
                <a:blip r:embed="rId2"/>
              </a:buBlip>
              <a:defRPr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double</a:t>
            </a:r>
          </a:p>
          <a:p>
            <a:pPr marL="722539" lvl="1" indent="-265339">
              <a:spcBef>
                <a:spcPts val="600"/>
              </a:spcBef>
              <a:buClr>
                <a:srgbClr val="40458C"/>
              </a:buClr>
              <a:buFont typeface="Wingdings"/>
              <a:defRPr sz="2600">
                <a:solidFill>
                  <a:schemeClr val="accent4"/>
                </a:solidFill>
              </a:defRPr>
            </a:pPr>
            <a:r>
              <a:t>Real numbers with more precision</a:t>
            </a:r>
          </a:p>
          <a:p>
            <a:pPr>
              <a:buBlip>
                <a:blip r:embed="rId2"/>
              </a:buBlip>
              <a:defRPr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char </a:t>
            </a:r>
          </a:p>
          <a:p>
            <a:pPr marL="722539" lvl="1" indent="-265339">
              <a:spcBef>
                <a:spcPts val="600"/>
              </a:spcBef>
              <a:buClr>
                <a:srgbClr val="40458C"/>
              </a:buClr>
              <a:buFont typeface="Wingdings"/>
              <a:defRPr sz="2600">
                <a:solidFill>
                  <a:schemeClr val="accent4"/>
                </a:solidFill>
              </a:defRPr>
            </a:pPr>
            <a:r>
              <a:t>Single character, e.g. </a:t>
            </a:r>
            <a:r>
              <a:rPr>
                <a:solidFill>
                  <a:srgbClr val="FF0000"/>
                </a:solidFill>
              </a:rPr>
              <a:t>a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C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6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468" name="Shape 468"/>
          <p:cNvSpPr>
            <a:spLocks noGrp="1"/>
          </p:cNvSpPr>
          <p:nvPr>
            <p:ph type="sldNum" sz="quarter" idx="4294967295"/>
          </p:nvPr>
        </p:nvSpPr>
        <p:spPr>
          <a:xfrm>
            <a:off x="8942972" y="6576059"/>
            <a:ext cx="201029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308304" y="508518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68144" y="141277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876256" y="141277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932040" y="25649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940152" y="25649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948264" y="25649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956376" y="25649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932040" y="3573016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940152" y="3573016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948264" y="3573016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956376" y="3573016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32040" y="38610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940152" y="38610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948264" y="38610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7956376" y="38610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byte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 Statement</a:t>
            </a:r>
          </a:p>
        </p:txBody>
      </p:sp>
      <p:sp>
        <p:nvSpPr>
          <p:cNvPr id="536" name="Shape 5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A simple assignment statement</a:t>
            </a:r>
          </a:p>
          <a:p>
            <a:pPr marL="0" indent="0">
              <a:buSzTx/>
              <a:buNone/>
              <a:defRPr i="1">
                <a:latin typeface="Verdana"/>
                <a:ea typeface="Verdana"/>
                <a:cs typeface="Verdana"/>
                <a:sym typeface="Verdana"/>
              </a:defRPr>
            </a:pPr>
            <a:r>
              <a:rPr dirty="0" smtClean="0"/>
              <a:t>Variable </a:t>
            </a:r>
            <a:r>
              <a:rPr dirty="0"/>
              <a:t>= Expression;</a:t>
            </a:r>
          </a:p>
          <a:p>
            <a:pPr>
              <a:buBlip>
                <a:blip r:embed="rId2"/>
              </a:buBlip>
            </a:pPr>
            <a:r>
              <a:rPr dirty="0"/>
              <a:t>Computes the value of the expression on the right hand side expression (</a:t>
            </a:r>
            <a:r>
              <a:rPr dirty="0">
                <a:solidFill>
                  <a:srgbClr val="FF0000"/>
                </a:solidFill>
              </a:rPr>
              <a:t>RHS</a:t>
            </a:r>
            <a:r>
              <a:rPr dirty="0"/>
              <a:t>), and stores it in the “box” of left hand side (</a:t>
            </a:r>
            <a:r>
              <a:rPr dirty="0">
                <a:solidFill>
                  <a:srgbClr val="FF0000"/>
                </a:solidFill>
              </a:rPr>
              <a:t>LHS</a:t>
            </a:r>
            <a:r>
              <a:rPr dirty="0"/>
              <a:t>) variable</a:t>
            </a:r>
          </a:p>
          <a:p>
            <a:pPr>
              <a:buBlip>
                <a:blip r:embed="rId2"/>
              </a:buBlip>
              <a:defRPr>
                <a:solidFill>
                  <a:srgbClr val="FF0000"/>
                </a:solidFill>
              </a:defRPr>
            </a:pPr>
            <a:r>
              <a:rPr dirty="0"/>
              <a:t>=</a:t>
            </a:r>
            <a:r>
              <a:rPr dirty="0">
                <a:solidFill>
                  <a:srgbClr val="40458C"/>
                </a:solidFill>
              </a:rPr>
              <a:t> is known as the assignment operator.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 Statement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dirty="0"/>
              <a:t>Examples</a:t>
            </a:r>
          </a:p>
          <a:p>
            <a:pPr marL="0" lvl="3" indent="1314450">
              <a:spcBef>
                <a:spcPts val="600"/>
              </a:spcBef>
              <a:buSzTx/>
              <a:buNone/>
              <a:defRPr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10;</a:t>
            </a:r>
            <a:endParaRPr sz="2000" dirty="0"/>
          </a:p>
          <a:p>
            <a:pPr marL="0" lvl="3" indent="1314450">
              <a:spcBef>
                <a:spcPts val="600"/>
              </a:spcBef>
              <a:buSzTx/>
              <a:buNone/>
              <a:defRPr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ch</a:t>
            </a:r>
            <a:r>
              <a:rPr dirty="0"/>
              <a:t> = ‘c’;</a:t>
            </a:r>
          </a:p>
          <a:p>
            <a:pPr marL="0" lvl="3" indent="1314450">
              <a:spcBef>
                <a:spcPts val="600"/>
              </a:spcBef>
              <a:buSzTx/>
              <a:buNone/>
              <a:defRPr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disc_2 = b*b – 4*a*c;</a:t>
            </a:r>
            <a:endParaRPr sz="2000" dirty="0"/>
          </a:p>
          <a:p>
            <a:pPr marL="0" lvl="3" indent="1314450">
              <a:spcBef>
                <a:spcPts val="600"/>
              </a:spcBef>
              <a:buSzTx/>
              <a:buNone/>
              <a:defRPr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count = count + 1; </a:t>
            </a:r>
            <a:endParaRPr sz="2000" dirty="0"/>
          </a:p>
          <a:p>
            <a:pPr>
              <a:buBlip>
                <a:blip r:embed="rId2"/>
              </a:buBlip>
            </a:pPr>
            <a:r>
              <a:rPr dirty="0"/>
              <a:t>Evaluation of an assignment </a:t>
            </a:r>
            <a:r>
              <a:rPr dirty="0" err="1" smtClean="0"/>
              <a:t>st</a:t>
            </a:r>
            <a:r>
              <a:rPr lang="en-GB" dirty="0" smtClean="0"/>
              <a:t>ate</a:t>
            </a:r>
            <a:r>
              <a:rPr dirty="0" smtClean="0"/>
              <a:t>m</a:t>
            </a:r>
            <a:r>
              <a:rPr lang="en-GB" dirty="0" smtClean="0"/>
              <a:t>en</a:t>
            </a:r>
            <a:r>
              <a:rPr dirty="0" smtClean="0"/>
              <a:t>t</a:t>
            </a:r>
            <a:r>
              <a:rPr dirty="0"/>
              <a:t>: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Expression on the RHS of the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dirty="0"/>
              <a:t> operator is first evaluated.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Value of the expression is assigned to the variable on the LHS.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grpSp>
        <p:nvGrpSpPr>
          <p:cNvPr id="2" name="Group 547"/>
          <p:cNvGrpSpPr/>
          <p:nvPr/>
        </p:nvGrpSpPr>
        <p:grpSpPr>
          <a:xfrm>
            <a:off x="5105400" y="1676400"/>
            <a:ext cx="3733800" cy="1143000"/>
            <a:chOff x="0" y="0"/>
            <a:chExt cx="3733800" cy="1143000"/>
          </a:xfrm>
        </p:grpSpPr>
        <p:sp>
          <p:nvSpPr>
            <p:cNvPr id="545" name="Shape 545"/>
            <p:cNvSpPr/>
            <p:nvPr/>
          </p:nvSpPr>
          <p:spPr>
            <a:xfrm>
              <a:off x="0" y="0"/>
              <a:ext cx="3733800" cy="1143000"/>
            </a:xfrm>
            <a:prstGeom prst="roundRect">
              <a:avLst>
                <a:gd name="adj" fmla="val 16667"/>
              </a:avLst>
            </a:prstGeom>
            <a:solidFill>
              <a:srgbClr val="F4E8B4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 defTabSz="914400">
                <a:lnSpc>
                  <a:spcPct val="90000"/>
                </a:lnSpc>
                <a:spcBef>
                  <a:spcPts val="500"/>
                </a:spcBef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5796" y="55796"/>
              <a:ext cx="362220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 defTabSz="914400">
                <a:lnSpc>
                  <a:spcPct val="90000"/>
                </a:lnSpc>
                <a:spcBef>
                  <a:spcPts val="600"/>
                </a:spcBef>
                <a:defRPr sz="2000"/>
              </a:lvl1pPr>
            </a:lstStyle>
            <a:p>
              <a:r>
                <a:t>If count was 5 before the assignment, it will become 6 after the assignment.</a:t>
              </a:r>
            </a:p>
          </p:txBody>
        </p:sp>
      </p:grpSp>
      <p:sp>
        <p:nvSpPr>
          <p:cNvPr id="548" name="Shape 548"/>
          <p:cNvSpPr/>
          <p:nvPr/>
        </p:nvSpPr>
        <p:spPr>
          <a:xfrm rot="10800000" flipH="1">
            <a:off x="3429000" y="2336800"/>
            <a:ext cx="1676400" cy="1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677" y="0"/>
                  <a:pt x="5354" y="5400"/>
                  <a:pt x="5354" y="10800"/>
                </a:cubicBezTo>
                <a:cubicBezTo>
                  <a:pt x="5354" y="16200"/>
                  <a:pt x="13477" y="21600"/>
                  <a:pt x="21600" y="21600"/>
                </a:cubicBezTo>
              </a:path>
            </a:pathLst>
          </a:custGeom>
          <a:ln w="31750">
            <a:solidFill>
              <a:srgbClr val="251F0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build="p" animBg="1" advAuto="0"/>
      <p:bldP spid="2" grpId="0" animBg="1" advAuto="0"/>
      <p:bldP spid="548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100"/>
            </a:pPr>
            <a:r>
              <a:t>Input: receive data from external sources (keyboard, mouse, sensors)</a:t>
            </a:r>
          </a:p>
          <a:p>
            <a:pPr>
              <a:buBlip>
                <a:blip r:embed="rId2"/>
              </a:buBlip>
              <a:defRPr sz="3100"/>
            </a:pPr>
            <a:r>
              <a:t>Output: produce data (results of computations) (to monitor, printer, projector, …)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buBlip>
                <a:blip r:embed="rId2"/>
              </a:buBlip>
              <a:defRPr sz="3136">
                <a:solidFill>
                  <a:srgbClr val="FF0000"/>
                </a:solidFill>
              </a:defRPr>
            </a:pPr>
            <a:r>
              <a:t>printf </a:t>
            </a:r>
            <a:r>
              <a:rPr>
                <a:solidFill>
                  <a:srgbClr val="40458C"/>
                </a:solidFill>
              </a:rPr>
              <a:t>function is used to display results to the user. (output)</a:t>
            </a:r>
          </a:p>
          <a:p>
            <a:pPr marL="336042" indent="-336042" defTabSz="896111">
              <a:buBlip>
                <a:blip r:embed="rId2"/>
              </a:buBlip>
              <a:defRPr sz="3136">
                <a:solidFill>
                  <a:srgbClr val="FF0000"/>
                </a:solidFill>
              </a:defRPr>
            </a:pPr>
            <a:r>
              <a:t>scanf </a:t>
            </a:r>
            <a:r>
              <a:rPr>
                <a:solidFill>
                  <a:srgbClr val="40458C"/>
                </a:solidFill>
              </a:rPr>
              <a:t>function is used to read data from the user. (input)</a:t>
            </a:r>
          </a:p>
          <a:p>
            <a:pPr marL="336042" indent="-336042" defTabSz="896111">
              <a:buBlip>
                <a:blip r:embed="rId2"/>
              </a:buBlip>
              <a:defRPr sz="3136"/>
            </a:pPr>
            <a:r>
              <a:t>Both of these are provided as library functions.</a:t>
            </a:r>
          </a:p>
          <a:p>
            <a:pPr marL="728091" lvl="1" indent="-280035" defTabSz="896111">
              <a:spcBef>
                <a:spcPts val="600"/>
              </a:spcBef>
              <a:buClr>
                <a:srgbClr val="40458C"/>
              </a:buClr>
              <a:buFont typeface="Wingdings"/>
              <a:defRPr sz="2744"/>
            </a:pPr>
            <a:r>
              <a:t>#include &lt;stdio.h&gt; tells compiler that these (and some other) functions may be used by the programmer.</a:t>
            </a: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Output - printf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sz="quarter" idx="1"/>
          </p:nvPr>
        </p:nvSpPr>
        <p:spPr>
          <a:xfrm>
            <a:off x="0" y="2590800"/>
            <a:ext cx="9144000" cy="1143000"/>
          </a:xfrm>
          <a:prstGeom prst="rect">
            <a:avLst/>
          </a:prstGeom>
          <a:solidFill>
            <a:srgbClr val="D5D7EC"/>
          </a:solidFill>
          <a:ln w="9525">
            <a:solidFill>
              <a:srgbClr val="251F07"/>
            </a:solidFill>
            <a:miter lim="800000"/>
          </a:ln>
        </p:spPr>
        <p:txBody>
          <a:bodyPr anchor="ctr"/>
          <a:lstStyle>
            <a:lvl1pPr marL="0" indent="0" algn="ctr">
              <a:spcBef>
                <a:spcPts val="600"/>
              </a:spcBef>
              <a:buSzTx/>
              <a:buNone/>
              <a:defRPr sz="3500"/>
            </a:lvl1pPr>
          </a:lstStyle>
          <a:p>
            <a:r>
              <a:t>printf("%d kms is equal\nto %f miles.\n", km, mi);</a:t>
            </a:r>
          </a:p>
        </p:txBody>
      </p:sp>
      <p:sp>
        <p:nvSpPr>
          <p:cNvPr id="565" name="Shape 565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1200">
                <a:solidFill>
                  <a:srgbClr val="5D4C10"/>
                </a:solidFill>
              </a:defRPr>
            </a:lvl1pPr>
          </a:lstStyle>
          <a:p>
            <a:r>
              <a:t>1/11/2015</a:t>
            </a:r>
          </a:p>
        </p:txBody>
      </p:sp>
      <p:sp>
        <p:nvSpPr>
          <p:cNvPr id="566" name="Shape 566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52399" y="1066800"/>
            <a:ext cx="3816929" cy="902132"/>
          </a:xfrm>
          <a:prstGeom prst="rect">
            <a:avLst/>
          </a:prstGeom>
          <a:solidFill>
            <a:srgbClr val="BFBFBF"/>
          </a:solidFill>
          <a:ln>
            <a:solidFill>
              <a:schemeClr val="accent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282C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string to be displayed, with placeholders</a:t>
            </a:r>
          </a:p>
        </p:txBody>
      </p:sp>
      <p:sp>
        <p:nvSpPr>
          <p:cNvPr id="568" name="Shape 568"/>
          <p:cNvSpPr/>
          <p:nvPr/>
        </p:nvSpPr>
        <p:spPr>
          <a:xfrm>
            <a:off x="3276600" y="1676400"/>
            <a:ext cx="4323914" cy="495732"/>
          </a:xfrm>
          <a:prstGeom prst="rect">
            <a:avLst/>
          </a:prstGeom>
          <a:solidFill>
            <a:srgbClr val="FBF7E6"/>
          </a:solidFill>
          <a:ln>
            <a:solidFill>
              <a:schemeClr val="accent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282C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\n is the newline character.</a:t>
            </a:r>
          </a:p>
        </p:txBody>
      </p:sp>
      <p:sp>
        <p:nvSpPr>
          <p:cNvPr id="570" name="Shape 570"/>
          <p:cNvSpPr/>
          <p:nvPr/>
        </p:nvSpPr>
        <p:spPr>
          <a:xfrm>
            <a:off x="76199" y="3886200"/>
            <a:ext cx="5142059" cy="1148269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282C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string contains placeholders (%d and %f). Exactly one for each expression in the list of expressions.</a:t>
            </a:r>
          </a:p>
        </p:txBody>
      </p:sp>
      <p:sp>
        <p:nvSpPr>
          <p:cNvPr id="571" name="Shape 571"/>
          <p:cNvSpPr/>
          <p:nvPr/>
        </p:nvSpPr>
        <p:spPr>
          <a:xfrm>
            <a:off x="-33195" y="5269145"/>
            <a:ext cx="9123220" cy="1503870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282C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While displaying the string, the placeholders are replaced with the value of the corresponding expression: first placeholder by value of first expression, second placeholder by value of second expression, and so on.</a:t>
            </a:r>
          </a:p>
        </p:txBody>
      </p:sp>
      <p:pic>
        <p:nvPicPr>
          <p:cNvPr id="572" name="image32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75509" y="2342944"/>
            <a:ext cx="6023881" cy="69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33.pd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84349" y="3345184"/>
            <a:ext cx="3399481" cy="446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Shape 574"/>
          <p:cNvSpPr/>
          <p:nvPr/>
        </p:nvSpPr>
        <p:spPr>
          <a:xfrm>
            <a:off x="5424630" y="3905070"/>
            <a:ext cx="3719370" cy="1157795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282C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Placeholder and the corresponding expr must have compatible type.</a:t>
            </a:r>
          </a:p>
        </p:txBody>
      </p:sp>
      <p:pic>
        <p:nvPicPr>
          <p:cNvPr id="575" name="image34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358988" y="2143865"/>
            <a:ext cx="2448001" cy="868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image35.pdf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6645169" y="2872511"/>
            <a:ext cx="619361" cy="587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image36.pdf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166388" y="2125865"/>
            <a:ext cx="376921" cy="78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image37.pdf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682988" y="2706185"/>
            <a:ext cx="159121" cy="27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image38.pdf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780908" y="2708705"/>
            <a:ext cx="129241" cy="302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image39.pdf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3900639" y="3253199"/>
            <a:ext cx="1326601" cy="722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image40.pdf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5096509" y="3324304"/>
            <a:ext cx="155161" cy="27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41.pdf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5200548" y="3318905"/>
            <a:ext cx="193321" cy="306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42.pdf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1836709" y="3334025"/>
            <a:ext cx="407881" cy="664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43.pdf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2105574" y="3558304"/>
            <a:ext cx="117105" cy="3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44.pdf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7692828" y="2772424"/>
            <a:ext cx="838081" cy="828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mage47.pdf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7597788" y="2798345"/>
            <a:ext cx="164881" cy="27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49.pdf"/>
          <p:cNvPicPr>
            <a:picLocks noChangeAspect="1"/>
          </p:cNvPicPr>
          <p:nvPr/>
        </p:nvPicPr>
        <p:blipFill>
          <a:blip r:embed="rId16" cstate="print">
            <a:extLst/>
          </a:blip>
          <a:stretch>
            <a:fillRect/>
          </a:stretch>
        </p:blipFill>
        <p:spPr>
          <a:xfrm>
            <a:off x="8476549" y="3333305"/>
            <a:ext cx="226801" cy="256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image50.pdf"/>
          <p:cNvPicPr>
            <a:picLocks noChangeAspect="1"/>
          </p:cNvPicPr>
          <p:nvPr/>
        </p:nvPicPr>
        <p:blipFill>
          <a:blip r:embed="rId17" cstate="print">
            <a:extLst/>
          </a:blip>
          <a:stretch>
            <a:fillRect/>
          </a:stretch>
        </p:blipFill>
        <p:spPr>
          <a:xfrm>
            <a:off x="9277549" y="4308185"/>
            <a:ext cx="57241" cy="57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 animBg="1" advAuto="0"/>
      <p:bldP spid="567" grpId="0" animBg="1" advAuto="0"/>
      <p:bldP spid="568" grpId="0" animBg="1" advAuto="0"/>
      <p:bldP spid="570" grpId="0" animBg="1" advAuto="0"/>
      <p:bldP spid="571" grpId="0" animBg="1" advAuto="0"/>
      <p:bldP spid="572" grpId="0" animBg="1" advAuto="0"/>
      <p:bldP spid="573" grpId="0" animBg="1" advAuto="0"/>
      <p:bldP spid="574" grpId="0" animBg="1" advAuto="0"/>
      <p:bldP spid="575" grpId="0" animBg="1" advAuto="0"/>
      <p:bldP spid="576" grpId="0" animBg="1" advAuto="0"/>
      <p:bldP spid="577" grpId="0" animBg="1" advAuto="0"/>
      <p:bldP spid="578" grpId="0" animBg="1" advAuto="0"/>
      <p:bldP spid="579" grpId="0" animBg="1" advAuto="0"/>
      <p:bldP spid="580" grpId="0" animBg="1" advAuto="0"/>
      <p:bldP spid="581" grpId="0" animBg="1" advAuto="0"/>
      <p:bldP spid="582" grpId="0" animBg="1" advAuto="0"/>
      <p:bldP spid="583" grpId="0" animBg="1" advAuto="0"/>
      <p:bldP spid="584" grpId="0" animBg="1" advAuto="0"/>
      <p:bldP spid="585" grpId="0" animBg="1" advAuto="0"/>
      <p:bldP spid="588" grpId="0" animBg="1" advAuto="0"/>
      <p:bldP spid="590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56" name="Shape 6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t>Input - scanf</a:t>
            </a:r>
          </a:p>
        </p:txBody>
      </p:sp>
      <p:sp>
        <p:nvSpPr>
          <p:cNvPr id="657" name="Shape 657"/>
          <p:cNvSpPr>
            <a:spLocks noGrp="1"/>
          </p:cNvSpPr>
          <p:nvPr>
            <p:ph type="body" sz="quarter" idx="1"/>
          </p:nvPr>
        </p:nvSpPr>
        <p:spPr>
          <a:xfrm>
            <a:off x="0" y="2590800"/>
            <a:ext cx="9144000" cy="1143000"/>
          </a:xfrm>
          <a:prstGeom prst="rect">
            <a:avLst/>
          </a:prstGeom>
          <a:solidFill>
            <a:srgbClr val="D5D7EC"/>
          </a:solidFill>
          <a:ln w="9525">
            <a:solidFill>
              <a:srgbClr val="251F07"/>
            </a:solidFill>
            <a:miter lim="800000"/>
          </a:ln>
        </p:spPr>
        <p:txBody>
          <a:bodyPr anchor="ctr"/>
          <a:lstStyle>
            <a:lvl1pPr marL="0" indent="0" algn="ctr">
              <a:spcBef>
                <a:spcPts val="800"/>
              </a:spcBef>
              <a:buSzTx/>
              <a:buNone/>
              <a:defRPr sz="3600"/>
            </a:lvl1pPr>
          </a:lstStyle>
          <a:p>
            <a:r>
              <a:t>scanf("%d", &amp;km);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27685" y="841936"/>
            <a:ext cx="3894224" cy="1938992"/>
          </a:xfrm>
          <a:prstGeom prst="rect">
            <a:avLst/>
          </a:prstGeom>
          <a:solidFill>
            <a:srgbClr val="BFBFBF"/>
          </a:solidFill>
          <a:ln>
            <a:solidFill>
              <a:schemeClr val="accent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282C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 dirty="0"/>
              <a:t>Similar to </a:t>
            </a:r>
            <a:r>
              <a:rPr sz="2400" dirty="0" err="1">
                <a:solidFill>
                  <a:srgbClr val="FF0000"/>
                </a:solidFill>
              </a:rPr>
              <a:t>printf</a:t>
            </a:r>
            <a:r>
              <a:rPr sz="2400" dirty="0"/>
              <a:t>: string with placeholders, followed by list of variables to read</a:t>
            </a:r>
          </a:p>
        </p:txBody>
      </p:sp>
      <p:sp>
        <p:nvSpPr>
          <p:cNvPr id="661" name="Shape 661"/>
          <p:cNvSpPr/>
          <p:nvPr/>
        </p:nvSpPr>
        <p:spPr>
          <a:xfrm>
            <a:off x="4427984" y="1640994"/>
            <a:ext cx="3816424" cy="707886"/>
          </a:xfrm>
          <a:prstGeom prst="rect">
            <a:avLst/>
          </a:prstGeom>
          <a:solidFill>
            <a:srgbClr val="FBF7E6"/>
          </a:solidFill>
          <a:ln>
            <a:solidFill>
              <a:schemeClr val="accent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>
                <a:solidFill>
                  <a:srgbClr val="282C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 dirty="0"/>
              <a:t>&amp; is the </a:t>
            </a:r>
            <a:r>
              <a:rPr sz="2000" i="1" dirty="0" err="1">
                <a:solidFill>
                  <a:srgbClr val="FF0000"/>
                </a:solidFill>
              </a:rPr>
              <a:t>addressof</a:t>
            </a:r>
            <a:r>
              <a:rPr sz="2000" dirty="0">
                <a:solidFill>
                  <a:srgbClr val="FF0000"/>
                </a:solidFill>
              </a:rPr>
              <a:t> </a:t>
            </a:r>
            <a:r>
              <a:rPr sz="2000" dirty="0"/>
              <a:t>operator.</a:t>
            </a:r>
            <a:endParaRPr sz="2000" dirty="0">
              <a:solidFill>
                <a:schemeClr val="accent3">
                  <a:lumOff val="44000"/>
                </a:schemeClr>
              </a:solidFill>
            </a:endParaRPr>
          </a:p>
          <a:p>
            <a:pPr>
              <a:defRPr sz="2800">
                <a:solidFill>
                  <a:srgbClr val="282C5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 dirty="0"/>
              <a:t>To be covered later.</a:t>
            </a:r>
          </a:p>
        </p:txBody>
      </p:sp>
      <p:sp>
        <p:nvSpPr>
          <p:cNvPr id="662" name="Shape 662"/>
          <p:cNvSpPr/>
          <p:nvPr/>
        </p:nvSpPr>
        <p:spPr>
          <a:xfrm>
            <a:off x="-1" y="3962400"/>
            <a:ext cx="9123220" cy="57404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chemeClr val="accent3">
                    <a:lumOff val="44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Note the </a:t>
            </a:r>
            <a:r>
              <a:rPr sz="3200"/>
              <a:t>&amp; </a:t>
            </a:r>
            <a:r>
              <a:t>before the variable name. DO NOT FORGET IT.</a:t>
            </a:r>
          </a:p>
        </p:txBody>
      </p:sp>
      <p:pic>
        <p:nvPicPr>
          <p:cNvPr id="663" name="image51.pd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918459" y="2844465"/>
            <a:ext cx="522001" cy="605276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Shape 665"/>
          <p:cNvSpPr/>
          <p:nvPr/>
        </p:nvSpPr>
        <p:spPr>
          <a:xfrm>
            <a:off x="311263" y="4648200"/>
            <a:ext cx="845820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buSzPct val="100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 dirty="0"/>
              <a:t>String in " " contains only the placeholders corresponding to the list of variables after it.</a:t>
            </a:r>
            <a:endParaRPr sz="2400" dirty="0">
              <a:solidFill>
                <a:schemeClr val="accent3">
                  <a:lumOff val="44000"/>
                </a:schemeClr>
              </a:solidFill>
            </a:endParaRPr>
          </a:p>
          <a:p>
            <a:pPr marL="280736" indent="-280736">
              <a:buSzPct val="100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 dirty="0"/>
              <a:t>Best to use one </a:t>
            </a:r>
            <a:r>
              <a:rPr sz="2400" dirty="0" err="1">
                <a:solidFill>
                  <a:srgbClr val="FF0000"/>
                </a:solidFill>
              </a:rPr>
              <a:t>scanf</a:t>
            </a:r>
            <a:r>
              <a:rPr sz="2400" dirty="0">
                <a:solidFill>
                  <a:srgbClr val="FF0000"/>
                </a:solidFill>
              </a:rPr>
              <a:t> </a:t>
            </a:r>
            <a:r>
              <a:rPr sz="2400" dirty="0"/>
              <a:t>statement at a time to input value into one variable.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 build="p" animBg="1" advAuto="0"/>
      <p:bldP spid="660" grpId="0" animBg="1" advAuto="0"/>
      <p:bldP spid="661" grpId="0" animBg="1" advAuto="0"/>
      <p:bldP spid="662" grpId="0" animBg="1" advAuto="0"/>
      <p:bldP spid="663" grpId="0" animBg="1" advAuto="0"/>
      <p:bldP spid="665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68" name="Shape 668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t>Some Placeholders</a:t>
            </a:r>
          </a:p>
        </p:txBody>
      </p:sp>
      <p:graphicFrame>
        <p:nvGraphicFramePr>
          <p:cNvPr id="669" name="Table 669"/>
          <p:cNvGraphicFramePr/>
          <p:nvPr/>
        </p:nvGraphicFramePr>
        <p:xfrm>
          <a:off x="609600" y="990600"/>
          <a:ext cx="7924800" cy="4437380"/>
        </p:xfrm>
        <a:graphic>
          <a:graphicData uri="http://schemas.openxmlformats.org/drawingml/2006/table">
            <a:tbl>
              <a:tblPr firstRow="1" bandRow="1"/>
              <a:tblGrid>
                <a:gridCol w="3733800"/>
                <a:gridCol w="4191000"/>
              </a:tblGrid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Placeholder</a:t>
                      </a:r>
                    </a:p>
                  </a:txBody>
                  <a:tcPr marL="45720" marR="4572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3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Type</a:t>
                      </a:r>
                    </a:p>
                  </a:txBody>
                  <a:tcPr marL="45720" marR="45720" anchor="ctr" horzOverflow="overflow">
                    <a:solidFill>
                      <a:schemeClr val="accent4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%d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int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%f</a:t>
                      </a:r>
                    </a:p>
                  </a:txBody>
                  <a:tcPr marL="45720" marR="45720" anchor="ctr" horzOverflow="overflow"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float</a:t>
                      </a:r>
                    </a:p>
                  </a:txBody>
                  <a:tcPr marL="45720" marR="45720" anchor="ctr" horzOverflow="overflow">
                    <a:solidFill>
                      <a:srgbClr val="E7E7EB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%lf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double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%c</a:t>
                      </a:r>
                    </a:p>
                  </a:txBody>
                  <a:tcPr marL="45720" marR="45720" anchor="ctr" horzOverflow="overflow"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char</a:t>
                      </a:r>
                    </a:p>
                  </a:txBody>
                  <a:tcPr marL="45720" marR="45720" anchor="ctr" horzOverflow="overflow">
                    <a:solidFill>
                      <a:srgbClr val="E7E7EB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lvl="1" algn="l" defTabSz="914400">
                        <a:defRPr sz="3600" b="1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%%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defTabSz="914400">
                        <a:defRPr sz="2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literal percent sign (%)</a:t>
                      </a:r>
                    </a:p>
                  </a:txBody>
                  <a:tcPr marL="45720" marR="45720" anchor="ctr" horzOverflow="overflow">
                    <a:solidFill>
                      <a:srgbClr val="CCCDD5"/>
                    </a:solidFill>
                  </a:tcPr>
                </a:tc>
              </a:tr>
            </a:tbl>
          </a:graphicData>
        </a:graphic>
      </p:graphicFrame>
      <p:sp>
        <p:nvSpPr>
          <p:cNvPr id="671" name="Shape 671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18</a:t>
            </a:fld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685800" y="5562600"/>
            <a:ext cx="7556635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If placeholder and expression/variable type do </a:t>
            </a:r>
            <a:endParaRPr>
              <a:solidFill>
                <a:schemeClr val="accent3">
                  <a:lumOff val="44000"/>
                </a:schemeClr>
              </a:solid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not match, you may get unexpected results.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75" name="Shape 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3959"/>
            </a:lvl1pPr>
          </a:lstStyle>
          <a:p>
            <a:r>
              <a:t>Formatting Output of a Program (int)</a:t>
            </a:r>
          </a:p>
        </p:txBody>
      </p:sp>
      <p:sp>
        <p:nvSpPr>
          <p:cNvPr id="676" name="Shape 676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229600" cy="1828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471" indent="-339471" defTabSz="905255">
              <a:spcBef>
                <a:spcPts val="600"/>
              </a:spcBef>
              <a:buBlip>
                <a:blip r:embed="rId2"/>
              </a:buBlip>
              <a:defRPr sz="2970"/>
            </a:pPr>
            <a:r>
              <a:t>When displaying an </a:t>
            </a:r>
            <a:r>
              <a:rPr>
                <a:solidFill>
                  <a:srgbClr val="FF0000"/>
                </a:solidFill>
              </a:rPr>
              <a:t>int </a:t>
            </a:r>
            <a:r>
              <a:t>value, place a number between the </a:t>
            </a:r>
            <a:r>
              <a:rPr>
                <a:solidFill>
                  <a:srgbClr val="FF0000"/>
                </a:solidFill>
              </a:rPr>
              <a:t>%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d</a:t>
            </a:r>
            <a:r>
              <a:t> which will specify the number of columns to use for displaying the </a:t>
            </a:r>
            <a:r>
              <a:rPr>
                <a:solidFill>
                  <a:srgbClr val="FF0000"/>
                </a:solidFill>
              </a:rPr>
              <a:t>int </a:t>
            </a:r>
            <a:r>
              <a:t>value (such as </a:t>
            </a:r>
            <a:r>
              <a:rPr>
                <a:solidFill>
                  <a:srgbClr val="FF0000"/>
                </a:solidFill>
              </a:rPr>
              <a:t>%5d</a:t>
            </a:r>
            <a:r>
              <a:t>).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  <p:grpSp>
        <p:nvGrpSpPr>
          <p:cNvPr id="2" name="Group 683"/>
          <p:cNvGrpSpPr/>
          <p:nvPr/>
        </p:nvGrpSpPr>
        <p:grpSpPr>
          <a:xfrm>
            <a:off x="-1" y="3733800"/>
            <a:ext cx="7848601" cy="2895600"/>
            <a:chOff x="0" y="0"/>
            <a:chExt cx="7848600" cy="2895600"/>
          </a:xfrm>
        </p:grpSpPr>
        <p:sp>
          <p:nvSpPr>
            <p:cNvPr id="679" name="Shape 679"/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61950" y="361950"/>
              <a:ext cx="7124700" cy="2428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571500"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x = 2345, y=123;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printf("%d\n",x); //Usual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printf("%6d\n",x); //Display using 6 columns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printf("%6d\n",y); //Note: Right aligned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printf("%2d\n",x); //Less columns, same as %d</a:t>
              </a:r>
            </a:p>
          </p:txBody>
        </p:sp>
      </p:grpSp>
      <p:grpSp>
        <p:nvGrpSpPr>
          <p:cNvPr id="3" name="Group 688"/>
          <p:cNvGrpSpPr/>
          <p:nvPr/>
        </p:nvGrpSpPr>
        <p:grpSpPr>
          <a:xfrm>
            <a:off x="7010400" y="3276600"/>
            <a:ext cx="1981200" cy="2038931"/>
            <a:chOff x="0" y="0"/>
            <a:chExt cx="1981200" cy="2038930"/>
          </a:xfrm>
        </p:grpSpPr>
        <p:sp>
          <p:nvSpPr>
            <p:cNvPr id="684" name="Shape 684"/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0" y="0"/>
              <a:ext cx="1981200" cy="2038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Output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2345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123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2345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Tuesday 15</a:t>
            </a:r>
            <a:r>
              <a:rPr lang="en-GB" baseline="30000" dirty="0" smtClean="0"/>
              <a:t>th</a:t>
            </a:r>
            <a:r>
              <a:rPr lang="en-GB" dirty="0" smtClean="0"/>
              <a:t> August is a holiday</a:t>
            </a:r>
          </a:p>
          <a:p>
            <a:pPr lvl="1"/>
            <a:r>
              <a:rPr lang="en-GB" dirty="0" smtClean="0"/>
              <a:t>Default tutorial make-up slot is Tuesday 12pm-1pm</a:t>
            </a:r>
          </a:p>
          <a:p>
            <a:pPr lvl="1"/>
            <a:r>
              <a:rPr lang="en-GB" dirty="0" smtClean="0"/>
              <a:t>Tutors will tell you tomorrow if they want to use a different slot</a:t>
            </a:r>
          </a:p>
          <a:p>
            <a:r>
              <a:rPr lang="en-GB" dirty="0" err="1" smtClean="0"/>
              <a:t>Prutor</a:t>
            </a:r>
            <a:r>
              <a:rPr lang="en-GB" dirty="0" smtClean="0"/>
              <a:t> problems</a:t>
            </a:r>
          </a:p>
          <a:p>
            <a:pPr lvl="1"/>
            <a:r>
              <a:rPr lang="en-GB" dirty="0" smtClean="0"/>
              <a:t>Your login ID is </a:t>
            </a:r>
            <a:r>
              <a:rPr lang="en-GB" dirty="0" smtClean="0">
                <a:hlinkClick r:id="rId2"/>
              </a:rPr>
              <a:t>youremailid@iitk.ac.in</a:t>
            </a:r>
            <a:endParaRPr lang="en-GB" dirty="0" smtClean="0"/>
          </a:p>
          <a:p>
            <a:pPr lvl="1"/>
            <a:r>
              <a:rPr lang="en-GB" dirty="0" smtClean="0"/>
              <a:t>Your password is your email password</a:t>
            </a:r>
          </a:p>
          <a:p>
            <a:pPr lvl="1"/>
            <a:r>
              <a:rPr lang="en-GB" dirty="0" smtClean="0"/>
              <a:t>If you are still having trouble logging in, please email </a:t>
            </a:r>
            <a:r>
              <a:rPr lang="en-GB" dirty="0" smtClean="0">
                <a:hlinkClick r:id="rId3"/>
              </a:rPr>
              <a:t>hrishirt@cse.iitk.ac.in</a:t>
            </a:r>
            <a:r>
              <a:rPr lang="en-GB" dirty="0" smtClean="0"/>
              <a:t> and me ASAP</a:t>
            </a:r>
          </a:p>
          <a:p>
            <a:r>
              <a:rPr lang="en-GB" dirty="0" smtClean="0"/>
              <a:t>Canvas problems</a:t>
            </a:r>
          </a:p>
          <a:p>
            <a:pPr lvl="1"/>
            <a:r>
              <a:rPr lang="en-GB" dirty="0" smtClean="0"/>
              <a:t>Your login ID is </a:t>
            </a:r>
            <a:r>
              <a:rPr lang="en-GB" dirty="0" smtClean="0">
                <a:hlinkClick r:id="rId2"/>
              </a:rPr>
              <a:t>youremailid@iitk.ac.in</a:t>
            </a:r>
            <a:endParaRPr lang="en-GB" dirty="0" smtClean="0"/>
          </a:p>
          <a:p>
            <a:pPr lvl="1"/>
            <a:r>
              <a:rPr lang="en-GB" dirty="0" smtClean="0"/>
              <a:t>Your login password is not set initially. When you want to login for the first time, you have to click on ‘reset password’, which will let you set your password</a:t>
            </a:r>
          </a:p>
          <a:p>
            <a:pPr lvl="1"/>
            <a:r>
              <a:rPr lang="en-GB" dirty="0" smtClean="0"/>
              <a:t>If you are still having trouble logging in, please email </a:t>
            </a:r>
            <a:r>
              <a:rPr lang="en-GB" dirty="0" smtClean="0">
                <a:hlinkClick r:id="rId4"/>
              </a:rPr>
              <a:t>adarshaj@cse.iitk.ac.in</a:t>
            </a:r>
            <a:r>
              <a:rPr lang="en-GB" dirty="0" smtClean="0"/>
              <a:t> and me ASAP</a:t>
            </a:r>
          </a:p>
          <a:p>
            <a:r>
              <a:rPr lang="en-GB" dirty="0" smtClean="0"/>
              <a:t>Screening test results will be declared towards the end of this week.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91" name="Shape 6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t>Formatting Output of a Program (float)</a:t>
            </a:r>
          </a:p>
        </p:txBody>
      </p:sp>
      <p:sp>
        <p:nvSpPr>
          <p:cNvPr id="692" name="Shape 69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8229600" cy="2057400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spcBef>
                <a:spcPts val="500"/>
              </a:spcBef>
              <a:buBlip>
                <a:blip r:embed="rId2"/>
              </a:buBlip>
              <a:defRPr sz="2550"/>
            </a:pPr>
            <a:r>
              <a:t>Format placeholder id is </a:t>
            </a:r>
            <a:r>
              <a:rPr>
                <a:solidFill>
                  <a:srgbClr val="FF0000"/>
                </a:solidFill>
              </a:rPr>
              <a:t>%n.mf </a:t>
            </a:r>
            <a:r>
              <a:t>where</a:t>
            </a:r>
          </a:p>
          <a:p>
            <a:pPr marL="631507" lvl="1" indent="-242887" defTabSz="777240">
              <a:spcBef>
                <a:spcPts val="400"/>
              </a:spcBef>
              <a:buClr>
                <a:srgbClr val="40458C"/>
              </a:buClr>
              <a:buFont typeface="Wingdings"/>
              <a:defRPr sz="2550">
                <a:solidFill>
                  <a:srgbClr val="FF0000"/>
                </a:solidFill>
              </a:defRPr>
            </a:pPr>
            <a:r>
              <a:t>n</a:t>
            </a:r>
            <a:r>
              <a:rPr>
                <a:solidFill>
                  <a:srgbClr val="40458C"/>
                </a:solidFill>
              </a:rPr>
              <a:t> is the total field width (both before and after the decimal point), and</a:t>
            </a:r>
          </a:p>
          <a:p>
            <a:pPr marL="631507" lvl="1" indent="-242887" defTabSz="777240">
              <a:spcBef>
                <a:spcPts val="400"/>
              </a:spcBef>
              <a:buClr>
                <a:srgbClr val="40458C"/>
              </a:buClr>
              <a:buFont typeface="Wingdings"/>
              <a:defRPr sz="2550">
                <a:solidFill>
                  <a:srgbClr val="FF0000"/>
                </a:solidFill>
              </a:defRPr>
            </a:pPr>
            <a:r>
              <a:t>m</a:t>
            </a:r>
            <a:r>
              <a:rPr>
                <a:solidFill>
                  <a:srgbClr val="40458C"/>
                </a:solidFill>
              </a:rPr>
              <a:t> is the number of digits to be displayed after the decimal point</a:t>
            </a:r>
          </a:p>
        </p:txBody>
      </p:sp>
      <p:sp>
        <p:nvSpPr>
          <p:cNvPr id="693" name="Shape 693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1200">
                <a:solidFill>
                  <a:srgbClr val="5D4C10"/>
                </a:solidFill>
              </a:defRPr>
            </a:lvl1pPr>
          </a:lstStyle>
          <a:p>
            <a:r>
              <a:t>1/11/2015</a:t>
            </a:r>
          </a:p>
        </p:txBody>
      </p:sp>
      <p:sp>
        <p:nvSpPr>
          <p:cNvPr id="694" name="Shape 694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  <p:grpSp>
        <p:nvGrpSpPr>
          <p:cNvPr id="2" name="Group 699"/>
          <p:cNvGrpSpPr/>
          <p:nvPr/>
        </p:nvGrpSpPr>
        <p:grpSpPr>
          <a:xfrm>
            <a:off x="-1" y="3733800"/>
            <a:ext cx="7848601" cy="2895600"/>
            <a:chOff x="0" y="0"/>
            <a:chExt cx="7848600" cy="2895600"/>
          </a:xfrm>
        </p:grpSpPr>
        <p:sp>
          <p:nvSpPr>
            <p:cNvPr id="695" name="Shape 695"/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61950" y="361950"/>
              <a:ext cx="7124700" cy="21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571500"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float pi = 3.141592;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571500"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printf("%f\n",pi); //Usual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printf("%6.2f\n", pi); //2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printf("%.4f\n",pi); //4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     // Note rounding off!</a:t>
              </a:r>
            </a:p>
          </p:txBody>
        </p:sp>
      </p:grpSp>
      <p:grpSp>
        <p:nvGrpSpPr>
          <p:cNvPr id="3" name="Group 704"/>
          <p:cNvGrpSpPr/>
          <p:nvPr/>
        </p:nvGrpSpPr>
        <p:grpSpPr>
          <a:xfrm>
            <a:off x="7010400" y="3276600"/>
            <a:ext cx="1981200" cy="1988131"/>
            <a:chOff x="0" y="0"/>
            <a:chExt cx="1981200" cy="1988130"/>
          </a:xfrm>
        </p:grpSpPr>
        <p:sp>
          <p:nvSpPr>
            <p:cNvPr id="700" name="Shape 700"/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0" y="0"/>
              <a:ext cx="1981200" cy="1988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Output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3.141592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3.14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3.1416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prstGeom prst="rect">
            <a:avLst/>
          </a:prstGeom>
        </p:spPr>
        <p:txBody>
          <a:bodyPr/>
          <a:lstStyle/>
          <a:p>
            <a:r>
              <a:t>Good and Not so good printf’s</a:t>
            </a:r>
          </a:p>
        </p:txBody>
      </p:sp>
      <p:grpSp>
        <p:nvGrpSpPr>
          <p:cNvPr id="2" name="Group 709"/>
          <p:cNvGrpSpPr/>
          <p:nvPr/>
        </p:nvGrpSpPr>
        <p:grpSpPr>
          <a:xfrm>
            <a:off x="304800" y="1219200"/>
            <a:ext cx="3581400" cy="2362200"/>
            <a:chOff x="0" y="0"/>
            <a:chExt cx="3581400" cy="2362200"/>
          </a:xfrm>
        </p:grpSpPr>
        <p:sp>
          <p:nvSpPr>
            <p:cNvPr id="707" name="Shape 707"/>
            <p:cNvSpPr/>
            <p:nvPr/>
          </p:nvSpPr>
          <p:spPr>
            <a:xfrm>
              <a:off x="0" y="0"/>
              <a:ext cx="3581400" cy="2362200"/>
            </a:xfrm>
            <a:prstGeom prst="roundRect">
              <a:avLst>
                <a:gd name="adj" fmla="val 16667"/>
              </a:avLst>
            </a:prstGeom>
            <a:solidFill>
              <a:srgbClr val="D1D1D1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15312" y="115313"/>
              <a:ext cx="3350776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 {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float x;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x=5.67123;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printf(“%f”, x);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return 0;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3" name="Group 712"/>
          <p:cNvGrpSpPr/>
          <p:nvPr/>
        </p:nvGrpSpPr>
        <p:grpSpPr>
          <a:xfrm>
            <a:off x="4191000" y="1752600"/>
            <a:ext cx="1524000" cy="914400"/>
            <a:chOff x="0" y="0"/>
            <a:chExt cx="1524000" cy="914400"/>
          </a:xfrm>
        </p:grpSpPr>
        <p:sp>
          <p:nvSpPr>
            <p:cNvPr id="710" name="Shape 710"/>
            <p:cNvSpPr/>
            <p:nvPr/>
          </p:nvSpPr>
          <p:spPr>
            <a:xfrm>
              <a:off x="0" y="0"/>
              <a:ext cx="1524000" cy="914400"/>
            </a:xfrm>
            <a:prstGeom prst="roundRect">
              <a:avLst>
                <a:gd name="adj" fmla="val 16667"/>
              </a:avLst>
            </a:prstGeom>
            <a:solidFill>
              <a:srgbClr val="F7EFCD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637" y="44637"/>
              <a:ext cx="1434726" cy="667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Compiles ok</a:t>
              </a:r>
            </a:p>
          </p:txBody>
        </p:sp>
      </p:grpSp>
      <p:grpSp>
        <p:nvGrpSpPr>
          <p:cNvPr id="4" name="Group 715"/>
          <p:cNvGrpSpPr/>
          <p:nvPr/>
        </p:nvGrpSpPr>
        <p:grpSpPr>
          <a:xfrm>
            <a:off x="6781800" y="1752600"/>
            <a:ext cx="1828800" cy="914400"/>
            <a:chOff x="0" y="0"/>
            <a:chExt cx="1828800" cy="914400"/>
          </a:xfrm>
        </p:grpSpPr>
        <p:sp>
          <p:nvSpPr>
            <p:cNvPr id="713" name="Shape 713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ABAED9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4637" y="44637"/>
              <a:ext cx="1739526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5.671230</a:t>
              </a:r>
            </a:p>
          </p:txBody>
        </p:sp>
      </p:grpSp>
      <p:sp>
        <p:nvSpPr>
          <p:cNvPr id="716" name="Shape 716"/>
          <p:cNvSpPr/>
          <p:nvPr/>
        </p:nvSpPr>
        <p:spPr>
          <a:xfrm>
            <a:off x="6858000" y="1295400"/>
            <a:ext cx="86663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Output</a:t>
            </a:r>
          </a:p>
        </p:txBody>
      </p:sp>
      <p:grpSp>
        <p:nvGrpSpPr>
          <p:cNvPr id="5" name="Group 719"/>
          <p:cNvGrpSpPr/>
          <p:nvPr/>
        </p:nvGrpSpPr>
        <p:grpSpPr>
          <a:xfrm>
            <a:off x="304800" y="3657600"/>
            <a:ext cx="3581400" cy="2362200"/>
            <a:chOff x="0" y="0"/>
            <a:chExt cx="3581400" cy="2362200"/>
          </a:xfrm>
        </p:grpSpPr>
        <p:sp>
          <p:nvSpPr>
            <p:cNvPr id="717" name="Shape 717"/>
            <p:cNvSpPr/>
            <p:nvPr/>
          </p:nvSpPr>
          <p:spPr>
            <a:xfrm>
              <a:off x="0" y="0"/>
              <a:ext cx="3581400" cy="2362200"/>
            </a:xfrm>
            <a:prstGeom prst="roundRect">
              <a:avLst>
                <a:gd name="adj" fmla="val 16667"/>
              </a:avLst>
            </a:prstGeom>
            <a:solidFill>
              <a:srgbClr val="D1D1D1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15312" y="115313"/>
              <a:ext cx="3350776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 {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float x;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x=5.67123;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printf(“%d”, x);</a:t>
              </a:r>
              <a:endPara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return 0;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6" name="Group 722"/>
          <p:cNvGrpSpPr/>
          <p:nvPr/>
        </p:nvGrpSpPr>
        <p:grpSpPr>
          <a:xfrm>
            <a:off x="4114800" y="3733800"/>
            <a:ext cx="1524000" cy="914400"/>
            <a:chOff x="0" y="0"/>
            <a:chExt cx="1524000" cy="914400"/>
          </a:xfrm>
        </p:grpSpPr>
        <p:sp>
          <p:nvSpPr>
            <p:cNvPr id="720" name="Shape 720"/>
            <p:cNvSpPr/>
            <p:nvPr/>
          </p:nvSpPr>
          <p:spPr>
            <a:xfrm>
              <a:off x="0" y="0"/>
              <a:ext cx="1524000" cy="914400"/>
            </a:xfrm>
            <a:prstGeom prst="roundRect">
              <a:avLst>
                <a:gd name="adj" fmla="val 16667"/>
              </a:avLst>
            </a:prstGeom>
            <a:solidFill>
              <a:srgbClr val="E0E0E0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4637" y="44637"/>
              <a:ext cx="1434726" cy="667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Compiles ok</a:t>
              </a:r>
            </a:p>
          </p:txBody>
        </p:sp>
      </p:grpSp>
      <p:grpSp>
        <p:nvGrpSpPr>
          <p:cNvPr id="7" name="Group 725"/>
          <p:cNvGrpSpPr/>
          <p:nvPr/>
        </p:nvGrpSpPr>
        <p:grpSpPr>
          <a:xfrm>
            <a:off x="6781800" y="3733800"/>
            <a:ext cx="1828800" cy="914400"/>
            <a:chOff x="0" y="0"/>
            <a:chExt cx="1828800" cy="914400"/>
          </a:xfrm>
        </p:grpSpPr>
        <p:sp>
          <p:nvSpPr>
            <p:cNvPr id="723" name="Shape 723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4637" y="44637"/>
              <a:ext cx="1739526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-14227741</a:t>
              </a:r>
            </a:p>
          </p:txBody>
        </p:sp>
      </p:grpSp>
      <p:sp>
        <p:nvSpPr>
          <p:cNvPr id="726" name="Shape 726"/>
          <p:cNvSpPr/>
          <p:nvPr/>
        </p:nvSpPr>
        <p:spPr>
          <a:xfrm>
            <a:off x="3962400" y="4724400"/>
            <a:ext cx="3352800" cy="125153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Printing a float using %d option is undefined. Result is machine dependent and can be unexpected. AVOID! </a:t>
            </a:r>
          </a:p>
        </p:txBody>
      </p:sp>
      <p:pic>
        <p:nvPicPr>
          <p:cNvPr id="727" name="image15.jpg" descr="Cartoon boy looking unsure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15200" y="4953000"/>
            <a:ext cx="1447800" cy="1582738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Shape 728"/>
          <p:cNvSpPr/>
          <p:nvPr/>
        </p:nvSpPr>
        <p:spPr>
          <a:xfrm>
            <a:off x="0" y="6027737"/>
            <a:ext cx="83058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 often does not give compilation errors even when operations are undefined. But output may be unexpected!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716" grpId="0" animBg="1" advAuto="0"/>
      <p:bldP spid="5" grpId="0" animBg="1" advAuto="0"/>
      <p:bldP spid="6" grpId="0" animBg="1" advAuto="0"/>
      <p:bldP spid="7" grpId="0" animBg="1" advAuto="0"/>
      <p:bldP spid="726" grpId="0" animBg="1" advAuto="0"/>
      <p:bldP spid="727" grpId="0" animBg="1" advAuto="0"/>
      <p:bldP spid="728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731" name="Shape 7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</a:t>
            </a:r>
          </a:p>
        </p:txBody>
      </p:sp>
      <p:sp>
        <p:nvSpPr>
          <p:cNvPr id="732" name="Shape 7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Supplementary information in programs to make understanding easier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Only for Humans!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Ignored by compilers</a:t>
            </a:r>
          </a:p>
        </p:txBody>
      </p:sp>
      <p:sp>
        <p:nvSpPr>
          <p:cNvPr id="734" name="Shape 734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22</a:t>
            </a:fld>
            <a:endParaRPr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737" name="Shape 7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in C</a:t>
            </a:r>
          </a:p>
        </p:txBody>
      </p:sp>
      <p:sp>
        <p:nvSpPr>
          <p:cNvPr id="738" name="Shape 738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Anything written between </a:t>
            </a:r>
            <a:r>
              <a:rPr>
                <a:solidFill>
                  <a:srgbClr val="00B050"/>
                </a:solidFill>
              </a:rPr>
              <a:t>/*</a:t>
            </a:r>
            <a:r>
              <a:t> and </a:t>
            </a:r>
            <a:r>
              <a:rPr>
                <a:solidFill>
                  <a:srgbClr val="00B050"/>
                </a:solidFill>
              </a:rPr>
              <a:t>*/</a:t>
            </a:r>
            <a:r>
              <a:t> is considered a comment.</a:t>
            </a:r>
          </a:p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diameter = 2*radius; </a:t>
            </a:r>
            <a:r>
              <a:rPr>
                <a:solidFill>
                  <a:srgbClr val="00B050"/>
                </a:solidFill>
              </a:rPr>
              <a:t>/* diameter of a circle */</a:t>
            </a:r>
          </a:p>
          <a:p>
            <a:pPr marL="0" indent="0">
              <a:buSzTx/>
              <a:buNone/>
              <a:defRPr sz="2400">
                <a:solidFill>
                  <a:srgbClr val="00B050"/>
                </a:solidFill>
              </a:defRPr>
            </a:pPr>
            <a:endParaRPr/>
          </a:p>
          <a:p>
            <a:pPr>
              <a:buBlip>
                <a:blip r:embed="rId2"/>
              </a:buBlip>
            </a:pPr>
            <a:r>
              <a:t>Comments </a:t>
            </a:r>
            <a:r>
              <a:rPr>
                <a:solidFill>
                  <a:srgbClr val="FF0000"/>
                </a:solidFill>
              </a:rPr>
              <a:t>cannot</a:t>
            </a:r>
            <a:r>
              <a:t> be nested.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B050"/>
                </a:solidFill>
              </a:defRPr>
            </a:pPr>
            <a:r>
              <a:t>/* I am /* a comment */ </a:t>
            </a:r>
            <a:r>
              <a:rPr>
                <a:solidFill>
                  <a:srgbClr val="090E21"/>
                </a:solidFill>
              </a:rPr>
              <a:t>but I am not */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23</a:t>
            </a:fld>
            <a:endParaRPr/>
          </a:p>
        </p:txBody>
      </p:sp>
      <p:grpSp>
        <p:nvGrpSpPr>
          <p:cNvPr id="2" name="Group 743"/>
          <p:cNvGrpSpPr/>
          <p:nvPr/>
        </p:nvGrpSpPr>
        <p:grpSpPr>
          <a:xfrm>
            <a:off x="1295400" y="5410200"/>
            <a:ext cx="7467600" cy="980627"/>
            <a:chOff x="0" y="0"/>
            <a:chExt cx="7467600" cy="980626"/>
          </a:xfrm>
        </p:grpSpPr>
        <p:sp>
          <p:nvSpPr>
            <p:cNvPr id="741" name="Shape 741"/>
            <p:cNvSpPr/>
            <p:nvPr/>
          </p:nvSpPr>
          <p:spPr>
            <a:xfrm>
              <a:off x="0" y="0"/>
              <a:ext cx="7467600" cy="914400"/>
            </a:xfrm>
            <a:prstGeom prst="roundRect">
              <a:avLst>
                <a:gd name="adj" fmla="val 16667"/>
              </a:avLst>
            </a:prstGeom>
            <a:solidFill>
              <a:srgbClr val="F4E8B4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90000"/>
                </a:lnSpc>
                <a:spcBef>
                  <a:spcPts val="500"/>
                </a:spcBef>
                <a:defRPr sz="2800"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4636" y="44637"/>
              <a:ext cx="7378328" cy="935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800"/>
                </a:spcBef>
                <a:defRPr sz="31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First </a:t>
              </a:r>
              <a:r>
                <a:rPr>
                  <a:solidFill>
                    <a:srgbClr val="00B050"/>
                  </a:solidFill>
                </a:rPr>
                <a:t>*/</a:t>
              </a:r>
              <a:r>
                <a:t> ends the effect of all unmatched start-of-comments (</a:t>
              </a:r>
              <a:r>
                <a:rPr>
                  <a:solidFill>
                    <a:srgbClr val="00B050"/>
                  </a:solidFill>
                </a:rPr>
                <a:t>/*</a:t>
              </a:r>
              <a:r>
                <a:t>).</a:t>
              </a:r>
            </a:p>
          </p:txBody>
        </p:sp>
      </p:grpSp>
      <p:sp>
        <p:nvSpPr>
          <p:cNvPr id="744" name="Shape 744"/>
          <p:cNvSpPr/>
          <p:nvPr/>
        </p:nvSpPr>
        <p:spPr>
          <a:xfrm flipH="1">
            <a:off x="2819400" y="4648200"/>
            <a:ext cx="2209801" cy="83820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" grpId="0" build="p" animBg="1" advAuto="0"/>
      <p:bldP spid="2" grpId="0" animBg="1" advAuto="0"/>
      <p:bldP spid="74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747" name="Shape 7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in C</a:t>
            </a:r>
          </a:p>
        </p:txBody>
      </p:sp>
      <p:sp>
        <p:nvSpPr>
          <p:cNvPr id="748" name="Shape 7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Anything written after </a:t>
            </a:r>
            <a:r>
              <a:rPr>
                <a:solidFill>
                  <a:srgbClr val="00B050"/>
                </a:solidFill>
              </a:rPr>
              <a:t>//</a:t>
            </a:r>
            <a:r>
              <a:rPr>
                <a:solidFill>
                  <a:srgbClr val="FF0000"/>
                </a:solidFill>
              </a:rPr>
              <a:t> </a:t>
            </a:r>
            <a:r>
              <a:t>up to the end of that line</a:t>
            </a:r>
          </a:p>
          <a:p>
            <a:pPr marL="0" indent="0">
              <a:spcBef>
                <a:spcPts val="5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diameter = 2*radius; </a:t>
            </a:r>
            <a:r>
              <a:rPr>
                <a:solidFill>
                  <a:srgbClr val="00B050"/>
                </a:solidFill>
              </a:rPr>
              <a:t>// diameter of a circle</a:t>
            </a:r>
          </a:p>
          <a:p>
            <a:pPr marL="0" indent="0">
              <a:spcBef>
                <a:spcPts val="5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area = pi*radius*radius; </a:t>
            </a:r>
            <a:r>
              <a:rPr>
                <a:solidFill>
                  <a:srgbClr val="00B050"/>
                </a:solidFill>
              </a:rPr>
              <a:t>// and its area </a:t>
            </a:r>
          </a:p>
          <a:p>
            <a:pPr>
              <a:buBlip>
                <a:blip r:embed="rId2"/>
              </a:buBlip>
            </a:pPr>
            <a:r>
              <a:t>Not all C compilers support this style of comments.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t>Our lab compiler 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does</a:t>
            </a:r>
            <a:r>
              <a:t> support it.</a:t>
            </a:r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24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example problem</a:t>
            </a:r>
          </a:p>
        </p:txBody>
      </p:sp>
      <p:sp>
        <p:nvSpPr>
          <p:cNvPr id="753" name="Shape 753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1" cy="3073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25</a:t>
            </a:fld>
            <a:endParaRPr/>
          </a:p>
        </p:txBody>
      </p:sp>
      <p:grpSp>
        <p:nvGrpSpPr>
          <p:cNvPr id="2" name="Group 766"/>
          <p:cNvGrpSpPr/>
          <p:nvPr/>
        </p:nvGrpSpPr>
        <p:grpSpPr>
          <a:xfrm>
            <a:off x="2895600" y="2209799"/>
            <a:ext cx="2209800" cy="3332670"/>
            <a:chOff x="0" y="0"/>
            <a:chExt cx="2209800" cy="3332668"/>
          </a:xfrm>
        </p:grpSpPr>
        <p:grpSp>
          <p:nvGrpSpPr>
            <p:cNvPr id="3" name="Group 756"/>
            <p:cNvGrpSpPr/>
            <p:nvPr/>
          </p:nvGrpSpPr>
          <p:grpSpPr>
            <a:xfrm>
              <a:off x="457200" y="-1"/>
              <a:ext cx="1447800" cy="533401"/>
              <a:chOff x="0" y="0"/>
              <a:chExt cx="1447800" cy="533399"/>
            </a:xfrm>
          </p:grpSpPr>
          <p:sp>
            <p:nvSpPr>
              <p:cNvPr id="754" name="Shape 754"/>
              <p:cNvSpPr/>
              <p:nvPr/>
            </p:nvSpPr>
            <p:spPr>
              <a:xfrm>
                <a:off x="0" y="-1"/>
                <a:ext cx="1447800" cy="533401"/>
              </a:xfrm>
              <a:prstGeom prst="rect">
                <a:avLst/>
              </a:prstGeom>
              <a:solidFill>
                <a:srgbClr val="5FE8D6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0" y="-1"/>
                <a:ext cx="1447800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 Input M</a:t>
                </a:r>
              </a:p>
            </p:txBody>
          </p:sp>
        </p:grpSp>
        <p:sp>
          <p:nvSpPr>
            <p:cNvPr id="757" name="Shape 757"/>
            <p:cNvSpPr/>
            <p:nvPr/>
          </p:nvSpPr>
          <p:spPr>
            <a:xfrm>
              <a:off x="990600" y="533399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429"/>
                  </a:moveTo>
                  <a:lnTo>
                    <a:pt x="5400" y="1542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5429"/>
                  </a:lnTo>
                  <a:lnTo>
                    <a:pt x="21600" y="1542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5FE8D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" name="Group 760"/>
            <p:cNvGrpSpPr/>
            <p:nvPr/>
          </p:nvGrpSpPr>
          <p:grpSpPr>
            <a:xfrm>
              <a:off x="0" y="1066799"/>
              <a:ext cx="2209800" cy="533400"/>
              <a:chOff x="0" y="0"/>
              <a:chExt cx="2209800" cy="533399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0" y="-1"/>
                <a:ext cx="2209800" cy="533401"/>
              </a:xfrm>
              <a:prstGeom prst="rect">
                <a:avLst/>
              </a:prstGeom>
              <a:solidFill>
                <a:srgbClr val="5FE8D6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0" y="-1"/>
                <a:ext cx="2209800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 K = 1.609M</a:t>
                </a:r>
              </a:p>
            </p:txBody>
          </p:sp>
        </p:grpSp>
        <p:sp>
          <p:nvSpPr>
            <p:cNvPr id="761" name="Shape 761"/>
            <p:cNvSpPr/>
            <p:nvPr/>
          </p:nvSpPr>
          <p:spPr>
            <a:xfrm>
              <a:off x="990600" y="1600199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429"/>
                  </a:moveTo>
                  <a:lnTo>
                    <a:pt x="5400" y="1542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5429"/>
                  </a:lnTo>
                  <a:lnTo>
                    <a:pt x="21600" y="1542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5FE8D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5" name="Group 764"/>
            <p:cNvGrpSpPr/>
            <p:nvPr/>
          </p:nvGrpSpPr>
          <p:grpSpPr>
            <a:xfrm>
              <a:off x="381000" y="2133599"/>
              <a:ext cx="1524000" cy="457200"/>
              <a:chOff x="0" y="0"/>
              <a:chExt cx="1524000" cy="457198"/>
            </a:xfrm>
          </p:grpSpPr>
          <p:sp>
            <p:nvSpPr>
              <p:cNvPr id="762" name="Shape 762"/>
              <p:cNvSpPr/>
              <p:nvPr/>
            </p:nvSpPr>
            <p:spPr>
              <a:xfrm>
                <a:off x="0" y="0"/>
                <a:ext cx="1524000" cy="457199"/>
              </a:xfrm>
              <a:prstGeom prst="rect">
                <a:avLst/>
              </a:prstGeom>
              <a:solidFill>
                <a:srgbClr val="5FE8D6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63" name="Shape 763"/>
              <p:cNvSpPr/>
              <p:nvPr/>
            </p:nvSpPr>
            <p:spPr>
              <a:xfrm>
                <a:off x="0" y="0"/>
                <a:ext cx="15240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 Output K</a:t>
                </a:r>
              </a:p>
            </p:txBody>
          </p:sp>
        </p:grpSp>
        <p:sp>
          <p:nvSpPr>
            <p:cNvPr id="765" name="Shape 765"/>
            <p:cNvSpPr/>
            <p:nvPr/>
          </p:nvSpPr>
          <p:spPr>
            <a:xfrm>
              <a:off x="108730" y="2895599"/>
              <a:ext cx="1488800" cy="43707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 defTabSz="914400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sz="2400">
                  <a:solidFill>
                    <a:srgbClr val="FF0000"/>
                  </a:solidFill>
                </a:rPr>
                <a:t>Flowchart</a:t>
              </a:r>
            </a:p>
          </p:txBody>
        </p:sp>
      </p:grpSp>
      <p:sp>
        <p:nvSpPr>
          <p:cNvPr id="767" name="Shape 767"/>
          <p:cNvSpPr/>
          <p:nvPr/>
        </p:nvSpPr>
        <p:spPr>
          <a:xfrm>
            <a:off x="457199" y="1384300"/>
            <a:ext cx="4632981" cy="1036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 sz="24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Problem:  Read a distance in miles.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914400">
              <a:defRPr sz="24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Convert it into kilometres and print it.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770" name="Shape 770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000"/>
            </a:lvl1pPr>
          </a:lstStyle>
          <a:p>
            <a:r>
              <a:rPr dirty="0" smtClean="0"/>
              <a:t>An </a:t>
            </a:r>
            <a:r>
              <a:rPr dirty="0"/>
              <a:t>Example Program</a:t>
            </a:r>
          </a:p>
        </p:txBody>
      </p:sp>
      <p:sp>
        <p:nvSpPr>
          <p:cNvPr id="771" name="Shape 771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638800"/>
          </a:xfrm>
          <a:prstGeom prst="rect">
            <a:avLst/>
          </a:prstGeom>
          <a:solidFill>
            <a:srgbClr val="FFADFF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float mi, km; </a:t>
            </a:r>
            <a:r>
              <a:rPr sz="2400">
                <a:solidFill>
                  <a:srgbClr val="00B050"/>
                </a:solidFill>
              </a:rPr>
              <a:t>// decl without initialization</a:t>
            </a:r>
            <a:endParaRPr sz="2400"/>
          </a:p>
          <a:p>
            <a:pPr marL="0" indent="0"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scanf("%f",&amp;mi); </a:t>
            </a:r>
            <a:r>
              <a:rPr>
                <a:solidFill>
                  <a:srgbClr val="00B050"/>
                </a:solidFill>
              </a:rPr>
              <a:t>// get miles from user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km = mi * 1.609; </a:t>
            </a:r>
            <a:r>
              <a:rPr>
                <a:solidFill>
                  <a:srgbClr val="00B050"/>
                </a:solidFill>
              </a:rPr>
              <a:t>// compute and store km </a:t>
            </a:r>
          </a:p>
          <a:p>
            <a:pPr marL="0" indent="0"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printf(“%.3f miles = %.3f kms.\n”,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mi, km); </a:t>
            </a:r>
            <a:r>
              <a:rPr>
                <a:solidFill>
                  <a:srgbClr val="00B050"/>
                </a:solidFill>
              </a:rPr>
              <a:t>// show the answer.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0;</a:t>
            </a:r>
          </a:p>
          <a:p>
            <a:pPr marL="0" indent="0">
              <a:spcBef>
                <a:spcPts val="600"/>
              </a:spcBef>
              <a:buSzTx/>
              <a:buNone/>
              <a:defRPr sz="2600" b="1">
                <a:solidFill>
                  <a:srgbClr val="20234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73" name="Shape 773"/>
          <p:cNvSpPr>
            <a:spLocks noGrp="1"/>
          </p:cNvSpPr>
          <p:nvPr>
            <p:ph type="sldNum" sz="quarter" idx="4294967295"/>
          </p:nvPr>
        </p:nvSpPr>
        <p:spPr>
          <a:xfrm>
            <a:off x="8813790" y="6550660"/>
            <a:ext cx="330210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0"/>
                            </p:stCondLst>
                            <p:childTnLst>
                              <p:par>
                                <p:cTn id="48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" presetID="9" presetClass="entr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81" name="Shape 481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Another example: playing with ASCII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09599" y="953035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dirty="0">
                <a:latin typeface="+mn-lt"/>
              </a:rPr>
              <a:t>A program that converts Capital to small characters</a:t>
            </a:r>
          </a:p>
        </p:txBody>
      </p:sp>
      <p:grpSp>
        <p:nvGrpSpPr>
          <p:cNvPr id="2" name="Group 485"/>
          <p:cNvGrpSpPr/>
          <p:nvPr/>
        </p:nvGrpSpPr>
        <p:grpSpPr>
          <a:xfrm>
            <a:off x="685800" y="1772816"/>
            <a:ext cx="7834494" cy="4526497"/>
            <a:chOff x="0" y="0"/>
            <a:chExt cx="7834493" cy="4526496"/>
          </a:xfrm>
        </p:grpSpPr>
        <p:sp>
          <p:nvSpPr>
            <p:cNvPr id="483" name="Shape 483"/>
            <p:cNvSpPr/>
            <p:nvPr/>
          </p:nvSpPr>
          <p:spPr>
            <a:xfrm>
              <a:off x="15873" y="11428"/>
              <a:ext cx="7818621" cy="4515069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-1" y="0"/>
              <a:ext cx="7757183" cy="31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a = ‘D’;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char b =_______;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(“__ is now __\n”,a, b);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487" name="Shape 487"/>
          <p:cNvSpPr>
            <a:spLocks noGrp="1"/>
          </p:cNvSpPr>
          <p:nvPr>
            <p:ph type="sldNum" sz="quarter" idx="4294967295"/>
          </p:nvPr>
        </p:nvSpPr>
        <p:spPr>
          <a:xfrm>
            <a:off x="8942972" y="6576059"/>
            <a:ext cx="201029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27</a:t>
            </a:fld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ASCII Table</a:t>
            </a:r>
            <a:endParaRPr lang="en-GB" dirty="0"/>
          </a:p>
        </p:txBody>
      </p:sp>
      <p:pic>
        <p:nvPicPr>
          <p:cNvPr id="4" name="Picture 2" descr="http://cs.wellesley.edu/~cs110/reading/information-representation-files/asci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567085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90" name="Shape 490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Playing with ASCII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09599" y="1025043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dirty="0">
                <a:latin typeface="+mn-lt"/>
              </a:rPr>
              <a:t>A program that converts Capital to small characters</a:t>
            </a:r>
          </a:p>
        </p:txBody>
      </p:sp>
      <p:grpSp>
        <p:nvGrpSpPr>
          <p:cNvPr id="2" name="Group 494"/>
          <p:cNvGrpSpPr/>
          <p:nvPr/>
        </p:nvGrpSpPr>
        <p:grpSpPr>
          <a:xfrm>
            <a:off x="685800" y="1772816"/>
            <a:ext cx="7834494" cy="4526497"/>
            <a:chOff x="0" y="0"/>
            <a:chExt cx="7834493" cy="4526496"/>
          </a:xfrm>
        </p:grpSpPr>
        <p:sp>
          <p:nvSpPr>
            <p:cNvPr id="492" name="Shape 492"/>
            <p:cNvSpPr/>
            <p:nvPr/>
          </p:nvSpPr>
          <p:spPr>
            <a:xfrm>
              <a:off x="15873" y="11428"/>
              <a:ext cx="7818621" cy="4515069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-1" y="0"/>
              <a:ext cx="7757183" cy="31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a = ‘D’;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char b = a-‘A’+’a’;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(“__ is now __\n”,a, b);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496" name="Shape 496"/>
          <p:cNvSpPr>
            <a:spLocks noGrp="1"/>
          </p:cNvSpPr>
          <p:nvPr>
            <p:ph type="sldNum" sz="quarter" idx="4294967295"/>
          </p:nvPr>
        </p:nvSpPr>
        <p:spPr>
          <a:xfrm>
            <a:off x="8942972" y="6576059"/>
            <a:ext cx="201029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alphabet of C</a:t>
            </a:r>
          </a:p>
          <a:p>
            <a:pPr lvl="1"/>
            <a:r>
              <a:rPr lang="en-GB" dirty="0" smtClean="0"/>
              <a:t>Character set </a:t>
            </a:r>
          </a:p>
          <a:p>
            <a:pPr lvl="1"/>
            <a:r>
              <a:rPr lang="en-GB" dirty="0" smtClean="0"/>
              <a:t>ASCII encoding</a:t>
            </a:r>
          </a:p>
          <a:p>
            <a:r>
              <a:rPr lang="en-GB" dirty="0" smtClean="0"/>
              <a:t>Constructing words from alphabets</a:t>
            </a:r>
          </a:p>
          <a:p>
            <a:pPr lvl="1"/>
            <a:r>
              <a:rPr lang="en-GB" dirty="0" smtClean="0"/>
              <a:t>Identifiers</a:t>
            </a:r>
          </a:p>
          <a:p>
            <a:pPr lvl="1"/>
            <a:r>
              <a:rPr lang="en-GB" dirty="0" smtClean="0"/>
              <a:t>Keywords 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99" name="Shape 499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Playing with ASCII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09599" y="881027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dirty="0">
                <a:latin typeface="+mn-lt"/>
              </a:rPr>
              <a:t>A program that converts Capital to small characters</a:t>
            </a:r>
          </a:p>
        </p:txBody>
      </p:sp>
      <p:grpSp>
        <p:nvGrpSpPr>
          <p:cNvPr id="2" name="Group 503"/>
          <p:cNvGrpSpPr/>
          <p:nvPr/>
        </p:nvGrpSpPr>
        <p:grpSpPr>
          <a:xfrm>
            <a:off x="685800" y="1710815"/>
            <a:ext cx="7834494" cy="4526497"/>
            <a:chOff x="0" y="0"/>
            <a:chExt cx="7834493" cy="4526496"/>
          </a:xfrm>
        </p:grpSpPr>
        <p:sp>
          <p:nvSpPr>
            <p:cNvPr id="501" name="Shape 501"/>
            <p:cNvSpPr/>
            <p:nvPr/>
          </p:nvSpPr>
          <p:spPr>
            <a:xfrm>
              <a:off x="15873" y="11428"/>
              <a:ext cx="7818621" cy="4515069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-1" y="0"/>
              <a:ext cx="7757183" cy="311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a = ‘D’;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char b = a-‘A’+’a’;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(“%c is now %c\n”,a, b);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505" name="Shape 505"/>
          <p:cNvSpPr>
            <a:spLocks noGrp="1"/>
          </p:cNvSpPr>
          <p:nvPr>
            <p:ph type="sldNum" sz="quarter" idx="4294967295"/>
          </p:nvPr>
        </p:nvSpPr>
        <p:spPr>
          <a:xfrm>
            <a:off x="8942972" y="6576059"/>
            <a:ext cx="201029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08" name="Shape 508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Another simple program</a:t>
            </a:r>
          </a:p>
        </p:txBody>
      </p:sp>
      <p:sp>
        <p:nvSpPr>
          <p:cNvPr id="509" name="Shape 509"/>
          <p:cNvSpPr/>
          <p:nvPr/>
        </p:nvSpPr>
        <p:spPr>
          <a:xfrm>
            <a:off x="609599" y="685800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 program that uses multiple types</a:t>
            </a:r>
          </a:p>
        </p:txBody>
      </p:sp>
      <p:grpSp>
        <p:nvGrpSpPr>
          <p:cNvPr id="2" name="Group 512"/>
          <p:cNvGrpSpPr/>
          <p:nvPr/>
        </p:nvGrpSpPr>
        <p:grpSpPr>
          <a:xfrm>
            <a:off x="272343" y="1227671"/>
            <a:ext cx="8747127" cy="4738995"/>
            <a:chOff x="0" y="0"/>
            <a:chExt cx="8747125" cy="4738994"/>
          </a:xfrm>
        </p:grpSpPr>
        <p:sp>
          <p:nvSpPr>
            <p:cNvPr id="510" name="Shape 510"/>
            <p:cNvSpPr/>
            <p:nvPr/>
          </p:nvSpPr>
          <p:spPr>
            <a:xfrm>
              <a:off x="16618" y="11965"/>
              <a:ext cx="8185668" cy="4727030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-1" y="0"/>
              <a:ext cx="8747127" cy="3837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letter = ‘3’;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number = ________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(“letter __ as a number is __\n”, letter, number);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514" name="Shape 514"/>
          <p:cNvSpPr>
            <a:spLocks noGrp="1"/>
          </p:cNvSpPr>
          <p:nvPr>
            <p:ph type="sldNum" sz="quarter" idx="4294967295"/>
          </p:nvPr>
        </p:nvSpPr>
        <p:spPr>
          <a:xfrm>
            <a:off x="8942972" y="6576059"/>
            <a:ext cx="201029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31</a:t>
            </a:fld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17" name="Shape 517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Another simple program</a:t>
            </a:r>
          </a:p>
        </p:txBody>
      </p:sp>
      <p:sp>
        <p:nvSpPr>
          <p:cNvPr id="518" name="Shape 518"/>
          <p:cNvSpPr/>
          <p:nvPr/>
        </p:nvSpPr>
        <p:spPr>
          <a:xfrm>
            <a:off x="609599" y="685800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 program that uses multiple types</a:t>
            </a:r>
          </a:p>
        </p:txBody>
      </p:sp>
      <p:grpSp>
        <p:nvGrpSpPr>
          <p:cNvPr id="2" name="Group 521"/>
          <p:cNvGrpSpPr/>
          <p:nvPr/>
        </p:nvGrpSpPr>
        <p:grpSpPr>
          <a:xfrm>
            <a:off x="272343" y="1227671"/>
            <a:ext cx="8599315" cy="4658913"/>
            <a:chOff x="0" y="0"/>
            <a:chExt cx="8599313" cy="4658912"/>
          </a:xfrm>
        </p:grpSpPr>
        <p:sp>
          <p:nvSpPr>
            <p:cNvPr id="519" name="Shape 519"/>
            <p:cNvSpPr/>
            <p:nvPr/>
          </p:nvSpPr>
          <p:spPr>
            <a:xfrm>
              <a:off x="16337" y="11763"/>
              <a:ext cx="8047344" cy="4647150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-1" y="0"/>
              <a:ext cx="8599315" cy="3772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letter = ‘3’;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number = letter - ‘0’;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(“letter __ as a number is __\n”, letter, number);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523" name="Shape 523"/>
          <p:cNvSpPr>
            <a:spLocks noGrp="1"/>
          </p:cNvSpPr>
          <p:nvPr>
            <p:ph type="sldNum" sz="quarter" idx="4294967295"/>
          </p:nvPr>
        </p:nvSpPr>
        <p:spPr>
          <a:xfrm>
            <a:off x="8846085" y="657605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2947915" y="6588760"/>
            <a:ext cx="33004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526" name="Shape 526"/>
          <p:cNvSpPr/>
          <p:nvPr/>
        </p:nvSpPr>
        <p:spPr>
          <a:xfrm>
            <a:off x="396874" y="74929"/>
            <a:ext cx="874712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4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Another simple program</a:t>
            </a:r>
          </a:p>
        </p:txBody>
      </p:sp>
      <p:sp>
        <p:nvSpPr>
          <p:cNvPr id="527" name="Shape 527"/>
          <p:cNvSpPr/>
          <p:nvPr/>
        </p:nvSpPr>
        <p:spPr>
          <a:xfrm>
            <a:off x="609599" y="685800"/>
            <a:ext cx="79106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61257" indent="-261257">
              <a:spcBef>
                <a:spcPts val="600"/>
              </a:spcBef>
              <a:buSzPct val="100000"/>
              <a:buChar char="•"/>
              <a:tabLst>
                <a:tab pos="330200" algn="l"/>
                <a:tab pos="787400" algn="l"/>
                <a:tab pos="1231900" algn="l"/>
                <a:tab pos="1676400" algn="l"/>
                <a:tab pos="2133600" algn="l"/>
                <a:tab pos="2578100" algn="l"/>
                <a:tab pos="3022600" algn="l"/>
                <a:tab pos="3479800" algn="l"/>
                <a:tab pos="3924300" algn="l"/>
                <a:tab pos="4381500" algn="l"/>
                <a:tab pos="4826000" algn="l"/>
                <a:tab pos="5270500" algn="l"/>
                <a:tab pos="5727700" algn="l"/>
                <a:tab pos="6172200" algn="l"/>
                <a:tab pos="6616700" algn="l"/>
                <a:tab pos="7073900" algn="l"/>
                <a:tab pos="7518400" algn="l"/>
                <a:tab pos="7975600" algn="l"/>
                <a:tab pos="8420100" algn="l"/>
                <a:tab pos="8864600" algn="l"/>
                <a:tab pos="9321800" algn="l"/>
              </a:tabLst>
              <a:defRPr sz="24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A program that uses multiple types</a:t>
            </a:r>
          </a:p>
        </p:txBody>
      </p:sp>
      <p:grpSp>
        <p:nvGrpSpPr>
          <p:cNvPr id="2" name="Group 530"/>
          <p:cNvGrpSpPr/>
          <p:nvPr/>
        </p:nvGrpSpPr>
        <p:grpSpPr>
          <a:xfrm>
            <a:off x="272343" y="1227671"/>
            <a:ext cx="8651629" cy="4687256"/>
            <a:chOff x="0" y="0"/>
            <a:chExt cx="8651628" cy="4687255"/>
          </a:xfrm>
        </p:grpSpPr>
        <p:sp>
          <p:nvSpPr>
            <p:cNvPr id="528" name="Shape 528"/>
            <p:cNvSpPr/>
            <p:nvPr/>
          </p:nvSpPr>
          <p:spPr>
            <a:xfrm>
              <a:off x="16437" y="11834"/>
              <a:ext cx="8096300" cy="4675422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-1" y="0"/>
              <a:ext cx="8651630" cy="3795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 include &lt;stdio.h&gt;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 b="0">
                  <a:solidFill>
                    <a:srgbClr val="000000"/>
                  </a:solidFill>
                </a:rPr>
                <a:t>char letter = ‘3’;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number = letter - ‘0’;</a:t>
              </a:r>
              <a:endParaRPr b="1">
                <a:solidFill>
                  <a:srgbClr val="FF0000"/>
                </a:solidFill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  <a:r>
                <a:rPr>
                  <a:solidFill>
                    <a:srgbClr val="1B1D3C"/>
                  </a:solidFill>
                </a:rPr>
                <a:t>printf</a:t>
              </a:r>
              <a:r>
                <a:t>(“letter %c as a number is %d\n”, letter, number);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3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532" name="Shape 532"/>
          <p:cNvSpPr>
            <a:spLocks noGrp="1"/>
          </p:cNvSpPr>
          <p:nvPr>
            <p:ph type="sldNum" sz="quarter" idx="4294967295"/>
          </p:nvPr>
        </p:nvSpPr>
        <p:spPr>
          <a:xfrm>
            <a:off x="8846085" y="657605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about C data types</a:t>
            </a:r>
          </a:p>
          <a:p>
            <a:pPr lvl="1"/>
            <a:r>
              <a:rPr lang="en-GB" dirty="0" err="1" smtClean="0"/>
              <a:t>Int</a:t>
            </a:r>
            <a:endParaRPr lang="en-GB" dirty="0" smtClean="0"/>
          </a:p>
          <a:p>
            <a:pPr lvl="1"/>
            <a:r>
              <a:rPr lang="en-GB" dirty="0" smtClean="0"/>
              <a:t>Float</a:t>
            </a:r>
          </a:p>
          <a:p>
            <a:pPr lvl="1"/>
            <a:r>
              <a:rPr lang="en-GB" dirty="0" smtClean="0"/>
              <a:t>Char</a:t>
            </a:r>
          </a:p>
          <a:p>
            <a:pPr lvl="1"/>
            <a:r>
              <a:rPr lang="en-GB" dirty="0" smtClean="0"/>
              <a:t>Long</a:t>
            </a:r>
          </a:p>
          <a:p>
            <a:pPr lvl="1"/>
            <a:r>
              <a:rPr lang="en-GB" dirty="0" smtClean="0"/>
              <a:t>Etc.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words to sentences</a:t>
            </a:r>
          </a:p>
          <a:p>
            <a:pPr lvl="1"/>
            <a:r>
              <a:rPr lang="en-GB" dirty="0" smtClean="0"/>
              <a:t>basic container of program meaning</a:t>
            </a:r>
          </a:p>
          <a:p>
            <a:r>
              <a:rPr lang="en-GB" dirty="0" smtClean="0"/>
              <a:t>Sentences in C</a:t>
            </a:r>
          </a:p>
          <a:p>
            <a:pPr lvl="1"/>
            <a:r>
              <a:rPr lang="en-GB" dirty="0" smtClean="0"/>
              <a:t>Called statements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4077072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Assignment/input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Storage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Declaration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Print/write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Processing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Expressions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/>
        </p:nvSpPr>
        <p:spPr>
          <a:xfrm>
            <a:off x="2947916" y="6488672"/>
            <a:ext cx="33004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638951">
              <a:defRPr sz="18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</a:t>
            </a:r>
            <a:r>
              <a:rPr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8153401" cy="449580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08297" indent="-308297" defTabSz="850361">
              <a:lnSpc>
                <a:spcPct val="150000"/>
              </a:lnSpc>
              <a:buBlip>
                <a:blip r:embed="rId2"/>
              </a:buBlip>
              <a:defRPr sz="4092"/>
            </a:pPr>
            <a:r>
              <a:rPr dirty="0"/>
              <a:t>The point at which C program begins its </a:t>
            </a:r>
            <a:r>
              <a:rPr dirty="0" smtClean="0"/>
              <a:t>execution</a:t>
            </a:r>
            <a:endParaRPr lang="en-GB" dirty="0" smtClean="0"/>
          </a:p>
          <a:p>
            <a:pPr marL="308297" indent="-308297" defTabSz="850361">
              <a:buBlip>
                <a:blip r:embed="rId2"/>
              </a:buBlip>
              <a:defRPr sz="4092"/>
            </a:pPr>
            <a:r>
              <a:rPr dirty="0" smtClean="0"/>
              <a:t>Every </a:t>
            </a:r>
            <a:r>
              <a:rPr dirty="0"/>
              <a:t>complete C program must have </a:t>
            </a:r>
            <a:r>
              <a:rPr dirty="0">
                <a:solidFill>
                  <a:srgbClr val="FF0000"/>
                </a:solidFill>
              </a:rPr>
              <a:t>exactly one </a:t>
            </a:r>
            <a:r>
              <a:rPr dirty="0"/>
              <a:t>main</a:t>
            </a:r>
          </a:p>
          <a:p>
            <a:pPr marL="0" lvl="1" indent="298955" defTabSz="850361">
              <a:lnSpc>
                <a:spcPct val="150000"/>
              </a:lnSpc>
              <a:spcBef>
                <a:spcPts val="562"/>
              </a:spcBef>
              <a:buNone/>
              <a:defRPr sz="3534">
                <a:solidFill>
                  <a:srgbClr val="FF0000"/>
                </a:solidFill>
              </a:defRPr>
            </a:pPr>
            <a:r>
              <a:rPr dirty="0" err="1"/>
              <a:t>int</a:t>
            </a:r>
            <a:r>
              <a:rPr dirty="0"/>
              <a:t> main () { … }</a:t>
            </a:r>
          </a:p>
          <a:p>
            <a:pPr marL="308297" indent="-308297" defTabSz="850361">
              <a:lnSpc>
                <a:spcPct val="150000"/>
              </a:lnSpc>
              <a:buBlip>
                <a:blip r:embed="rId2"/>
              </a:buBlip>
              <a:defRPr sz="4092"/>
            </a:pPr>
            <a:r>
              <a:rPr dirty="0"/>
              <a:t>Returns an </a:t>
            </a:r>
            <a:r>
              <a:rPr dirty="0" err="1">
                <a:solidFill>
                  <a:srgbClr val="FF0000"/>
                </a:solidFill>
              </a:rPr>
              <a:t>int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to its caller (Operating System)</a:t>
            </a:r>
          </a:p>
          <a:p>
            <a:pPr marL="552533" lvl="1" indent="-253578" defTabSz="850361">
              <a:spcBef>
                <a:spcPts val="562"/>
              </a:spcBef>
              <a:buClr>
                <a:srgbClr val="40458C"/>
              </a:buClr>
              <a:buFont typeface="Wingdings"/>
              <a:defRPr sz="3534"/>
            </a:pPr>
            <a:r>
              <a:rPr dirty="0"/>
              <a:t>Return value is generally used to distinguish successful execution (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dirty="0"/>
              <a:t>) from an unsuccessful execution (</a:t>
            </a:r>
            <a:r>
              <a:rPr dirty="0">
                <a:solidFill>
                  <a:srgbClr val="FF0000"/>
                </a:solidFill>
              </a:rPr>
              <a:t>non 0</a:t>
            </a:r>
            <a:r>
              <a:rPr dirty="0"/>
              <a:t>)</a:t>
            </a:r>
          </a:p>
        </p:txBody>
      </p:sp>
      <p:sp>
        <p:nvSpPr>
          <p:cNvPr id="611" name="Shape 611"/>
          <p:cNvSpPr>
            <a:spLocks noGrp="1"/>
          </p:cNvSpPr>
          <p:nvPr>
            <p:ph type="sldNum" sz="quarter" idx="4294967295"/>
          </p:nvPr>
        </p:nvSpPr>
        <p:spPr>
          <a:xfrm>
            <a:off x="8839259" y="6570106"/>
            <a:ext cx="304742" cy="2878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4291" tIns="32146" rIns="64291" bIns="32146"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2947916" y="6488672"/>
            <a:ext cx="33004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638951">
              <a:defRPr sz="18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</a:t>
            </a:r>
            <a:r>
              <a:rPr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615" name="Shape 615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8153401" cy="44958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Arguments: none </a:t>
            </a:r>
            <a:r>
              <a:rPr dirty="0">
                <a:solidFill>
                  <a:srgbClr val="FF0000"/>
                </a:solidFill>
              </a:rPr>
              <a:t>()</a:t>
            </a:r>
          </a:p>
          <a:p>
            <a:pPr marL="594122" lvl="1" indent="-272664">
              <a:spcBef>
                <a:spcPts val="633"/>
              </a:spcBef>
              <a:buClr>
                <a:srgbClr val="40458C"/>
              </a:buClr>
              <a:buFont typeface="Wingdings"/>
              <a:defRPr sz="3800"/>
            </a:pPr>
            <a:r>
              <a:rPr dirty="0"/>
              <a:t>At least for now</a:t>
            </a:r>
          </a:p>
          <a:p>
            <a:pPr marL="594122" lvl="1" indent="-272664">
              <a:spcBef>
                <a:spcPts val="633"/>
              </a:spcBef>
              <a:buClr>
                <a:srgbClr val="40458C"/>
              </a:buClr>
              <a:buFont typeface="Wingdings"/>
              <a:defRPr sz="3800"/>
            </a:pPr>
            <a:endParaRPr dirty="0"/>
          </a:p>
          <a:p>
            <a:pPr>
              <a:buBlip>
                <a:blip r:embed="rId2"/>
              </a:buBlip>
            </a:pPr>
            <a:r>
              <a:rPr dirty="0"/>
              <a:t>Body: C statements enclosed inside </a:t>
            </a:r>
            <a:r>
              <a:rPr dirty="0">
                <a:solidFill>
                  <a:srgbClr val="FF0000"/>
                </a:solidFill>
              </a:rPr>
              <a:t>{</a:t>
            </a:r>
            <a:r>
              <a:rPr dirty="0"/>
              <a:t> and </a:t>
            </a:r>
            <a:r>
              <a:rPr dirty="0" smtClean="0">
                <a:solidFill>
                  <a:srgbClr val="FF0000"/>
                </a:solidFill>
              </a:rPr>
              <a:t>}</a:t>
            </a:r>
            <a:endParaRPr dirty="0"/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4294967295"/>
          </p:nvPr>
        </p:nvSpPr>
        <p:spPr>
          <a:xfrm>
            <a:off x="8839259" y="6570106"/>
            <a:ext cx="304742" cy="2878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4291" tIns="32146" rIns="64291" bIns="32146"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1" cy="838201"/>
          </a:xfrm>
          <a:prstGeom prst="rect">
            <a:avLst/>
          </a:prstGeom>
        </p:spPr>
        <p:txBody>
          <a:bodyPr/>
          <a:lstStyle/>
          <a:p>
            <a:r>
              <a:t>Tracing the Execution</a:t>
            </a:r>
          </a:p>
        </p:txBody>
      </p:sp>
      <p:sp>
        <p:nvSpPr>
          <p:cNvPr id="620" name="Shape 620"/>
          <p:cNvSpPr>
            <a:spLocks noGrp="1"/>
          </p:cNvSpPr>
          <p:nvPr>
            <p:ph type="body" sz="half" idx="1"/>
          </p:nvPr>
        </p:nvSpPr>
        <p:spPr>
          <a:xfrm>
            <a:off x="5334000" y="1066800"/>
            <a:ext cx="3505200" cy="53340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1548" indent="-341548">
              <a:spcBef>
                <a:spcPts val="562"/>
              </a:spcBef>
              <a:buBlip>
                <a:blip r:embed="rId2"/>
              </a:buBlip>
              <a:defRPr sz="3400"/>
            </a:pPr>
            <a:r>
              <a:rPr dirty="0"/>
              <a:t>Program counter starts at the first executable statement of main.</a:t>
            </a:r>
          </a:p>
          <a:p>
            <a:pPr marL="341548" indent="-341548">
              <a:spcBef>
                <a:spcPts val="562"/>
              </a:spcBef>
              <a:buBlip>
                <a:blip r:embed="rId2"/>
              </a:buBlip>
              <a:defRPr sz="3400"/>
            </a:pPr>
            <a:r>
              <a:rPr dirty="0"/>
              <a:t>Line numbers of C program are given for clarity. </a:t>
            </a:r>
          </a:p>
          <a:p>
            <a:pPr marL="341548" indent="-341548">
              <a:spcBef>
                <a:spcPts val="562"/>
              </a:spcBef>
              <a:buBlip>
                <a:blip r:embed="rId2"/>
              </a:buBlip>
              <a:defRPr sz="3400"/>
            </a:pPr>
            <a:r>
              <a:rPr dirty="0"/>
              <a:t>Program terminates gracefully when main ``returns’’.</a:t>
            </a:r>
          </a:p>
        </p:txBody>
      </p:sp>
      <p:grpSp>
        <p:nvGrpSpPr>
          <p:cNvPr id="2" name="Group 623"/>
          <p:cNvGrpSpPr/>
          <p:nvPr/>
        </p:nvGrpSpPr>
        <p:grpSpPr>
          <a:xfrm>
            <a:off x="914399" y="1066799"/>
            <a:ext cx="4267202" cy="2590801"/>
            <a:chOff x="0" y="0"/>
            <a:chExt cx="6068907" cy="3684694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6068907" cy="3684694"/>
            </a:xfrm>
            <a:prstGeom prst="roundRect">
              <a:avLst>
                <a:gd name="adj" fmla="val 16667"/>
              </a:avLst>
            </a:prstGeom>
            <a:solidFill>
              <a:srgbClr val="A1A5D5"/>
            </a:solidFill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49246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179871" y="179871"/>
              <a:ext cx="5709165" cy="2988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449246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# include &lt;</a:t>
              </a:r>
              <a:r>
                <a:rPr sz="1600" dirty="0" err="1"/>
                <a:t>stdio.h</a:t>
              </a:r>
              <a:r>
                <a:rPr sz="1600" dirty="0"/>
                <a:t>&gt;</a:t>
              </a:r>
            </a:p>
            <a:p>
              <a:pPr defTabSz="449246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 err="1"/>
                <a:t>int</a:t>
              </a:r>
              <a:r>
                <a:rPr sz="1600" dirty="0"/>
                <a:t> main() </a:t>
              </a:r>
            </a:p>
            <a:p>
              <a:pPr defTabSz="449246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{</a:t>
              </a:r>
            </a:p>
            <a:p>
              <a:pPr defTabSz="449246">
                <a:defRPr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      	 </a:t>
              </a:r>
              <a:r>
                <a:rPr sz="1600" dirty="0" err="1">
                  <a:solidFill>
                    <a:srgbClr val="000000"/>
                  </a:solidFill>
                </a:rPr>
                <a:t>printf</a:t>
              </a:r>
              <a:r>
                <a:rPr sz="1600" dirty="0">
                  <a:solidFill>
                    <a:srgbClr val="000000"/>
                  </a:solidFill>
                </a:rPr>
                <a:t>(“Welcome to ”);</a:t>
              </a:r>
            </a:p>
            <a:p>
              <a:pPr defTabSz="449246">
                <a:defRPr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      	 </a:t>
              </a:r>
              <a:r>
                <a:rPr sz="1600" dirty="0" err="1">
                  <a:solidFill>
                    <a:srgbClr val="000000"/>
                  </a:solidFill>
                </a:rPr>
                <a:t>printf</a:t>
              </a:r>
              <a:r>
                <a:rPr sz="1600" dirty="0">
                  <a:solidFill>
                    <a:srgbClr val="000000"/>
                  </a:solidFill>
                </a:rPr>
                <a:t>(“C Programming”);</a:t>
              </a:r>
            </a:p>
            <a:p>
              <a:pPr defTabSz="449246">
                <a:defRPr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       </a:t>
              </a:r>
              <a:r>
                <a:rPr sz="1600" dirty="0">
                  <a:solidFill>
                    <a:srgbClr val="000000"/>
                  </a:solidFill>
                </a:rPr>
                <a:t>return 0;</a:t>
              </a:r>
            </a:p>
            <a:p>
              <a:pPr defTabSz="449246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}</a:t>
              </a:r>
            </a:p>
            <a:p>
              <a:pPr defTabSz="449246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600" dirty="0"/>
            </a:p>
          </p:txBody>
        </p:sp>
      </p:grpSp>
      <p:grpSp>
        <p:nvGrpSpPr>
          <p:cNvPr id="3" name="Group 626"/>
          <p:cNvGrpSpPr/>
          <p:nvPr/>
        </p:nvGrpSpPr>
        <p:grpSpPr>
          <a:xfrm>
            <a:off x="381000" y="4114800"/>
            <a:ext cx="4876802" cy="461412"/>
            <a:chOff x="0" y="0"/>
            <a:chExt cx="6935894" cy="656228"/>
          </a:xfrm>
        </p:grpSpPr>
        <p:sp>
          <p:nvSpPr>
            <p:cNvPr id="624" name="Shape 624"/>
            <p:cNvSpPr/>
            <p:nvPr/>
          </p:nvSpPr>
          <p:spPr>
            <a:xfrm>
              <a:off x="0" y="0"/>
              <a:ext cx="6935894" cy="6502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49246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31743" y="31742"/>
              <a:ext cx="6872409" cy="62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638951">
                <a:defRPr sz="34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000" dirty="0"/>
                <a:t>Welcome to </a:t>
              </a:r>
            </a:p>
          </p:txBody>
        </p:sp>
      </p:grpSp>
      <p:grpSp>
        <p:nvGrpSpPr>
          <p:cNvPr id="4" name="Group 631"/>
          <p:cNvGrpSpPr/>
          <p:nvPr/>
        </p:nvGrpSpPr>
        <p:grpSpPr>
          <a:xfrm>
            <a:off x="228599" y="764704"/>
            <a:ext cx="838203" cy="2736304"/>
            <a:chOff x="0" y="0"/>
            <a:chExt cx="1192108" cy="4226562"/>
          </a:xfrm>
        </p:grpSpPr>
        <p:grpSp>
          <p:nvGrpSpPr>
            <p:cNvPr id="5" name="Group 629"/>
            <p:cNvGrpSpPr/>
            <p:nvPr/>
          </p:nvGrpSpPr>
          <p:grpSpPr>
            <a:xfrm>
              <a:off x="0" y="0"/>
              <a:ext cx="1192108" cy="4226562"/>
              <a:chOff x="0" y="0"/>
              <a:chExt cx="1192107" cy="4226561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0" y="0"/>
                <a:ext cx="1192107" cy="4226561"/>
              </a:xfrm>
              <a:prstGeom prst="roundRect">
                <a:avLst>
                  <a:gd name="adj" fmla="val 16667"/>
                </a:avLst>
              </a:prstGeom>
              <a:solidFill>
                <a:srgbClr val="D0D2EA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449246">
                  <a:defRPr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58194" y="58194"/>
                <a:ext cx="1075719" cy="114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algn="l" defTabSz="638951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Line No.</a:t>
                </a:r>
              </a:p>
            </p:txBody>
          </p:sp>
        </p:grpSp>
        <p:sp>
          <p:nvSpPr>
            <p:cNvPr id="630" name="Shape 630"/>
            <p:cNvSpPr/>
            <p:nvPr/>
          </p:nvSpPr>
          <p:spPr>
            <a:xfrm>
              <a:off x="650240" y="758613"/>
              <a:ext cx="348628" cy="2287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1</a:t>
              </a:r>
            </a:p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2</a:t>
              </a:r>
            </a:p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3</a:t>
              </a:r>
            </a:p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4</a:t>
              </a:r>
            </a:p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5</a:t>
              </a:r>
            </a:p>
            <a:p>
              <a:pPr defTabSz="449246">
                <a:defRPr sz="2800">
                  <a:solidFill>
                    <a:srgbClr val="40458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/>
                <a:t>6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457199" y="3733800"/>
            <a:ext cx="129540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638951">
              <a:defRPr sz="3400">
                <a:solidFill>
                  <a:srgbClr val="40458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/>
              <a:t>Output: </a:t>
            </a:r>
          </a:p>
        </p:txBody>
      </p:sp>
      <p:sp>
        <p:nvSpPr>
          <p:cNvPr id="633" name="Shape 633"/>
          <p:cNvSpPr/>
          <p:nvPr/>
        </p:nvSpPr>
        <p:spPr>
          <a:xfrm>
            <a:off x="1905000" y="3733800"/>
            <a:ext cx="118718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638951">
              <a:defRPr sz="2400">
                <a:solidFill>
                  <a:srgbClr val="40458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0" dirty="0"/>
              <a:t>After lines 3,4</a:t>
            </a:r>
          </a:p>
        </p:txBody>
      </p:sp>
      <p:sp>
        <p:nvSpPr>
          <p:cNvPr id="634" name="Shape 634"/>
          <p:cNvSpPr/>
          <p:nvPr/>
        </p:nvSpPr>
        <p:spPr>
          <a:xfrm>
            <a:off x="3581400" y="3733800"/>
            <a:ext cx="118718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638951">
              <a:defRPr sz="2400">
                <a:solidFill>
                  <a:srgbClr val="40458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0" dirty="0"/>
              <a:t>After lines 5,6</a:t>
            </a:r>
          </a:p>
        </p:txBody>
      </p:sp>
      <p:sp>
        <p:nvSpPr>
          <p:cNvPr id="635" name="Shape 635"/>
          <p:cNvSpPr/>
          <p:nvPr/>
        </p:nvSpPr>
        <p:spPr>
          <a:xfrm>
            <a:off x="2166938" y="4119607"/>
            <a:ext cx="266700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638951">
              <a:defRPr sz="3400">
                <a:solidFill>
                  <a:srgbClr val="40458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/>
              <a:t>C Programming </a:t>
            </a:r>
          </a:p>
        </p:txBody>
      </p:sp>
      <p:pic>
        <p:nvPicPr>
          <p:cNvPr id="637" name="image12.pdf" descr="C:\Users\karkare\AppData\Local\Microsoft\Windows\INetCache\IE\EC01WMOS\MC900383572[1].wm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43608" y="1988840"/>
            <a:ext cx="288032" cy="28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image5.pdf" descr="C:\Users\karkare\AppData\Local\Microsoft\Windows\INetCache\IE\45LGD9AS\MC900056981[1].wm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223513" y="3310516"/>
            <a:ext cx="583559" cy="608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image12.pdf" descr="C:\Users\karkare\AppData\Local\Microsoft\Windows\INetCache\IE\EC01WMOS\MC900383572[1].wmf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547100" y="1090043"/>
            <a:ext cx="413251" cy="414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12.pdf" descr="C:\Users\karkare\AppData\Local\Microsoft\Windows\INetCache\IE\EC01WMOS\MC900383572[1].wm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43608" y="2276301"/>
            <a:ext cx="288032" cy="28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12.pdf" descr="C:\Users\karkare\AppData\Local\Microsoft\Windows\INetCache\IE\EC01WMOS\MC900383572[1].wm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43608" y="2492325"/>
            <a:ext cx="288032" cy="288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49" dur="2000" fill="hold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build="p" animBg="1" advAuto="0"/>
      <p:bldP spid="2" grpId="0" animBg="1" advAuto="0"/>
      <p:bldP spid="3" grpId="0" animBg="1" advAuto="0"/>
      <p:bldP spid="4" grpId="0" animBg="1" advAuto="0"/>
      <p:bldP spid="632" grpId="0" animBg="1" advAuto="0"/>
      <p:bldP spid="633" grpId="0" animBg="1" advAuto="0"/>
      <p:bldP spid="634" grpId="0" animBg="1" advAuto="0"/>
      <p:bldP spid="635" grpId="0" animBg="1" advAuto="0"/>
      <p:bldP spid="637" grpId="0" animBg="1" advAuto="0"/>
      <p:bldP spid="637" grpId="1" animBg="1" advAuto="0"/>
      <p:bldP spid="639" grpId="0" animBg="1" advAuto="0"/>
      <p:bldP spid="640" grpId="0" animBg="1" advAuto="0"/>
      <p:bldP spid="24" grpId="0" animBg="1" advAuto="0"/>
      <p:bldP spid="24" grpId="1" animBg="1" advAuto="0"/>
      <p:bldP spid="25" grpId="0" animBg="1" advAuto="0"/>
      <p:bldP spid="25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2947916" y="6488672"/>
            <a:ext cx="33004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638951">
              <a:defRPr sz="18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43" name="Shape 643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1" cy="56388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A name associated with memory cells (box-</a:t>
            </a:r>
            <a:r>
              <a:rPr dirty="0" err="1"/>
              <a:t>es</a:t>
            </a:r>
            <a:r>
              <a:rPr dirty="0"/>
              <a:t>) that store data</a:t>
            </a:r>
          </a:p>
          <a:p>
            <a:pPr>
              <a:buBlip>
                <a:blip r:embed="rId2"/>
              </a:buBlip>
            </a:pPr>
            <a:r>
              <a:rPr dirty="0"/>
              <a:t>Type of variable determines the size of the box.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dirty="0" err="1"/>
              <a:t>int</a:t>
            </a:r>
            <a:r>
              <a:rPr dirty="0"/>
              <a:t> m = 64; 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dirty="0"/>
              <a:t>char c = ‘X’;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dirty="0"/>
              <a:t>float f = 3.1416;</a:t>
            </a:r>
          </a:p>
          <a:p>
            <a:pPr>
              <a:buBlip>
                <a:blip r:embed="rId2"/>
              </a:buBlip>
            </a:pPr>
            <a:r>
              <a:rPr dirty="0"/>
              <a:t> Variables can change their value during program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dirty="0"/>
              <a:t>f = 2.7183;</a:t>
            </a:r>
          </a:p>
        </p:txBody>
      </p:sp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1" cy="762000"/>
          </a:xfrm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grpSp>
        <p:nvGrpSpPr>
          <p:cNvPr id="2" name="Group 647"/>
          <p:cNvGrpSpPr/>
          <p:nvPr/>
        </p:nvGrpSpPr>
        <p:grpSpPr>
          <a:xfrm>
            <a:off x="4267200" y="3200400"/>
            <a:ext cx="1600202" cy="463715"/>
            <a:chOff x="0" y="0"/>
            <a:chExt cx="2275840" cy="659504"/>
          </a:xfrm>
        </p:grpSpPr>
        <p:sp>
          <p:nvSpPr>
            <p:cNvPr id="645" name="Shape 645"/>
            <p:cNvSpPr/>
            <p:nvPr/>
          </p:nvSpPr>
          <p:spPr>
            <a:xfrm>
              <a:off x="0" y="0"/>
              <a:ext cx="2275840" cy="650241"/>
            </a:xfrm>
            <a:prstGeom prst="rect">
              <a:avLst/>
            </a:prstGeom>
            <a:solidFill>
              <a:srgbClr val="E0BF33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914367">
                <a:lnSpc>
                  <a:spcPct val="90000"/>
                </a:lnSpc>
                <a:spcBef>
                  <a:spcPts val="492"/>
                </a:spcBef>
                <a:defRPr sz="28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0" y="0"/>
              <a:ext cx="2275840" cy="659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lnSpc>
                  <a:spcPct val="90000"/>
                </a:lnSpc>
                <a:spcBef>
                  <a:spcPts val="1100"/>
                </a:spcBef>
                <a:defRPr sz="38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2400" dirty="0"/>
                <a:t>64</a:t>
              </a:r>
            </a:p>
          </p:txBody>
        </p:sp>
      </p:grpSp>
      <p:grpSp>
        <p:nvGrpSpPr>
          <p:cNvPr id="3" name="Group 650"/>
          <p:cNvGrpSpPr/>
          <p:nvPr/>
        </p:nvGrpSpPr>
        <p:grpSpPr>
          <a:xfrm>
            <a:off x="4267200" y="3810000"/>
            <a:ext cx="800102" cy="463715"/>
            <a:chOff x="0" y="0"/>
            <a:chExt cx="1137920" cy="659504"/>
          </a:xfrm>
        </p:grpSpPr>
        <p:sp>
          <p:nvSpPr>
            <p:cNvPr id="648" name="Shape 648"/>
            <p:cNvSpPr/>
            <p:nvPr/>
          </p:nvSpPr>
          <p:spPr>
            <a:xfrm>
              <a:off x="0" y="0"/>
              <a:ext cx="1137920" cy="650241"/>
            </a:xfrm>
            <a:prstGeom prst="rect">
              <a:avLst/>
            </a:prstGeom>
            <a:solidFill>
              <a:srgbClr val="BFBFB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914367">
                <a:lnSpc>
                  <a:spcPct val="90000"/>
                </a:lnSpc>
                <a:spcBef>
                  <a:spcPts val="492"/>
                </a:spcBef>
                <a:defRPr sz="28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0" y="0"/>
              <a:ext cx="1137920" cy="659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lnSpc>
                  <a:spcPct val="90000"/>
                </a:lnSpc>
                <a:spcBef>
                  <a:spcPts val="1100"/>
                </a:spcBef>
                <a:defRPr sz="38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en-GB" sz="2400" dirty="0" smtClean="0"/>
                <a:t>88</a:t>
              </a:r>
              <a:endParaRPr sz="2400" dirty="0"/>
            </a:p>
          </p:txBody>
        </p:sp>
      </p:grpSp>
      <p:grpSp>
        <p:nvGrpSpPr>
          <p:cNvPr id="4" name="Group 653"/>
          <p:cNvGrpSpPr/>
          <p:nvPr/>
        </p:nvGrpSpPr>
        <p:grpSpPr>
          <a:xfrm>
            <a:off x="4267200" y="4419600"/>
            <a:ext cx="3048002" cy="463715"/>
            <a:chOff x="0" y="0"/>
            <a:chExt cx="4334934" cy="659505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4334934" cy="650241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914367">
                <a:lnSpc>
                  <a:spcPct val="90000"/>
                </a:lnSpc>
                <a:spcBef>
                  <a:spcPts val="492"/>
                </a:spcBef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0"/>
              <a:ext cx="4334934" cy="659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lnSpc>
                  <a:spcPct val="90000"/>
                </a:lnSpc>
                <a:spcBef>
                  <a:spcPts val="1300"/>
                </a:spcBef>
                <a:defRPr sz="44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2400" dirty="0"/>
                <a:t>3.1416</a:t>
              </a:r>
            </a:p>
          </p:txBody>
        </p:sp>
      </p:grpSp>
      <p:grpSp>
        <p:nvGrpSpPr>
          <p:cNvPr id="5" name="Group 656"/>
          <p:cNvGrpSpPr/>
          <p:nvPr/>
        </p:nvGrpSpPr>
        <p:grpSpPr>
          <a:xfrm>
            <a:off x="4211960" y="5949280"/>
            <a:ext cx="3048002" cy="740714"/>
            <a:chOff x="0" y="0"/>
            <a:chExt cx="4334934" cy="1053458"/>
          </a:xfrm>
        </p:grpSpPr>
        <p:sp>
          <p:nvSpPr>
            <p:cNvPr id="654" name="Shape 654"/>
            <p:cNvSpPr/>
            <p:nvPr/>
          </p:nvSpPr>
          <p:spPr>
            <a:xfrm>
              <a:off x="0" y="0"/>
              <a:ext cx="4334934" cy="650241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914367">
                <a:lnSpc>
                  <a:spcPct val="90000"/>
                </a:lnSpc>
                <a:spcBef>
                  <a:spcPts val="492"/>
                </a:spcBef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0" y="0"/>
              <a:ext cx="4334934" cy="1053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lnSpc>
                  <a:spcPct val="90000"/>
                </a:lnSpc>
                <a:spcBef>
                  <a:spcPts val="1300"/>
                </a:spcBef>
                <a:defRPr sz="4400">
                  <a:solidFill>
                    <a:srgbClr val="40458C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endParaRPr dirty="0"/>
            </a:p>
          </p:txBody>
        </p:sp>
      </p:grpSp>
      <p:sp>
        <p:nvSpPr>
          <p:cNvPr id="657" name="Shape 657"/>
          <p:cNvSpPr/>
          <p:nvPr/>
        </p:nvSpPr>
        <p:spPr>
          <a:xfrm>
            <a:off x="5004048" y="5949280"/>
            <a:ext cx="87619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638951">
              <a:defRPr sz="4400">
                <a:solidFill>
                  <a:srgbClr val="40458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/>
              <a:t>2.7183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4294967295"/>
          </p:nvPr>
        </p:nvSpPr>
        <p:spPr>
          <a:xfrm>
            <a:off x="8839259" y="6570106"/>
            <a:ext cx="304742" cy="2878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4291" tIns="32146" rIns="64291" bIns="32146"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 build="p" animBg="1" advAuto="0"/>
      <p:bldP spid="2" grpId="0" animBg="1" advAuto="0"/>
      <p:bldP spid="3" grpId="0" animBg="1" advAuto="0"/>
      <p:bldP spid="4" grpId="0" animBg="1" advAuto="0"/>
      <p:bldP spid="5" grpId="0" animBg="1" advAuto="0"/>
      <p:bldP spid="5" grpId="1" animBg="1" advAuto="0"/>
      <p:bldP spid="65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/>
        </p:nvSpPr>
        <p:spPr>
          <a:xfrm>
            <a:off x="2947916" y="6488672"/>
            <a:ext cx="33004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638951">
              <a:defRPr sz="18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Variable: Box and Value</a:t>
            </a:r>
          </a:p>
        </p:txBody>
      </p:sp>
      <p:sp>
        <p:nvSpPr>
          <p:cNvPr id="663" name="Shape 6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Another analogy is that of Envelope and Letter</a:t>
            </a:r>
          </a:p>
          <a:p>
            <a:pPr>
              <a:buBlip>
                <a:blip r:embed="rId2"/>
              </a:buBlip>
            </a:pPr>
            <a:r>
              <a:t>Envelope must be big enough to hold the letter! </a:t>
            </a:r>
          </a:p>
        </p:txBody>
      </p:sp>
      <p:sp>
        <p:nvSpPr>
          <p:cNvPr id="665" name="Shape 665"/>
          <p:cNvSpPr>
            <a:spLocks noGrp="1"/>
          </p:cNvSpPr>
          <p:nvPr>
            <p:ph type="sldNum" sz="quarter" idx="4294967295"/>
          </p:nvPr>
        </p:nvSpPr>
        <p:spPr>
          <a:xfrm>
            <a:off x="8839259" y="6570106"/>
            <a:ext cx="304742" cy="28789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4291" tIns="32146" rIns="64291" bIns="32146"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pic>
        <p:nvPicPr>
          <p:cNvPr id="666" name="image13.png" descr="C:\Users\karkare\AppData\Local\Microsoft\Windows\INetCache\IE\DUA6OVIV\MC900431536[1]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029200" y="3847588"/>
            <a:ext cx="2286522" cy="2248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 build="p" animBg="1" advAuto="0"/>
      <p:bldP spid="666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1903</Words>
  <Application>Microsoft Office PowerPoint</Application>
  <PresentationFormat>On-screen Show (4:3)</PresentationFormat>
  <Paragraphs>378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 program structure: statements</vt:lpstr>
      <vt:lpstr>Announcements</vt:lpstr>
      <vt:lpstr>Last class</vt:lpstr>
      <vt:lpstr>Today</vt:lpstr>
      <vt:lpstr>Function main</vt:lpstr>
      <vt:lpstr>Function main</vt:lpstr>
      <vt:lpstr>Tracing the Execution</vt:lpstr>
      <vt:lpstr>Variables</vt:lpstr>
      <vt:lpstr>Variable: Box and Value</vt:lpstr>
      <vt:lpstr>Variable Declaration</vt:lpstr>
      <vt:lpstr>Data Types in C</vt:lpstr>
      <vt:lpstr>Assignment Statement</vt:lpstr>
      <vt:lpstr>Assignment Statement</vt:lpstr>
      <vt:lpstr>Input/Output</vt:lpstr>
      <vt:lpstr>Input/Output</vt:lpstr>
      <vt:lpstr>Output - printf</vt:lpstr>
      <vt:lpstr>Input - scanf</vt:lpstr>
      <vt:lpstr>Some Placeholders</vt:lpstr>
      <vt:lpstr>Formatting Output of a Program (int)</vt:lpstr>
      <vt:lpstr>Formatting Output of a Program (float)</vt:lpstr>
      <vt:lpstr>Good and Not so good printf’s</vt:lpstr>
      <vt:lpstr>Comments</vt:lpstr>
      <vt:lpstr>Comments in C</vt:lpstr>
      <vt:lpstr>Comments in C</vt:lpstr>
      <vt:lpstr>An example problem</vt:lpstr>
      <vt:lpstr>An Example Program</vt:lpstr>
      <vt:lpstr>Slide 27</vt:lpstr>
      <vt:lpstr>ASCII Table</vt:lpstr>
      <vt:lpstr>Slide 29</vt:lpstr>
      <vt:lpstr>Slide 30</vt:lpstr>
      <vt:lpstr>Slide 31</vt:lpstr>
      <vt:lpstr>Slide 32</vt:lpstr>
      <vt:lpstr>Slide 33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structure</dc:title>
  <dc:creator>cse</dc:creator>
  <cp:lastModifiedBy>nisheeth</cp:lastModifiedBy>
  <cp:revision>8</cp:revision>
  <dcterms:created xsi:type="dcterms:W3CDTF">2017-08-07T00:42:45Z</dcterms:created>
  <dcterms:modified xsi:type="dcterms:W3CDTF">2017-08-07T04:45:06Z</dcterms:modified>
</cp:coreProperties>
</file>