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83" r:id="rId4"/>
    <p:sldId id="258" r:id="rId5"/>
    <p:sldId id="278" r:id="rId6"/>
    <p:sldId id="279" r:id="rId7"/>
    <p:sldId id="270" r:id="rId8"/>
    <p:sldId id="276" r:id="rId9"/>
    <p:sldId id="277" r:id="rId10"/>
    <p:sldId id="280" r:id="rId11"/>
    <p:sldId id="272" r:id="rId12"/>
    <p:sldId id="273" r:id="rId13"/>
    <p:sldId id="274" r:id="rId14"/>
    <p:sldId id="275" r:id="rId15"/>
    <p:sldId id="261" r:id="rId16"/>
    <p:sldId id="267" r:id="rId17"/>
    <p:sldId id="262" r:id="rId18"/>
    <p:sldId id="263" r:id="rId19"/>
    <p:sldId id="264" r:id="rId20"/>
    <p:sldId id="271" r:id="rId21"/>
    <p:sldId id="281" r:id="rId22"/>
    <p:sldId id="284" r:id="rId23"/>
    <p:sldId id="285" r:id="rId24"/>
    <p:sldId id="286" r:id="rId25"/>
    <p:sldId id="2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DF1DE-899A-46E1-BC42-6F46626D108F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BD2C0-85B6-4F9B-9757-F2763164E2E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9892D1-E7E4-4318-8BA3-B1F4D3E59D4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4FE1-2CCD-4C80-97C1-FB73A76A3F6A}" type="datetimeFigureOut">
              <a:rPr lang="en-GB" smtClean="0"/>
              <a:t>09/08/2017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3320-E241-450E-A054-8AC131AA395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types in 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ESC101</a:t>
            </a:r>
          </a:p>
          <a:p>
            <a:r>
              <a:rPr lang="en-GB" dirty="0" smtClean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August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Edge cases in float representations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Has upper bound</a:t>
            </a:r>
          </a:p>
          <a:p>
            <a:r>
              <a:rPr lang="en-GB" dirty="0" smtClean="0"/>
              <a:t>Has lower bound</a:t>
            </a:r>
          </a:p>
          <a:p>
            <a:r>
              <a:rPr lang="en-GB" dirty="0" smtClean="0"/>
              <a:t>Needs special handling for special numbers</a:t>
            </a:r>
          </a:p>
          <a:p>
            <a:pPr lvl="1"/>
            <a:r>
              <a:rPr lang="en-GB" dirty="0" smtClean="0"/>
              <a:t>Zero (when e and m are all zeros)</a:t>
            </a:r>
          </a:p>
          <a:p>
            <a:pPr lvl="1"/>
            <a:r>
              <a:rPr lang="en-GB" dirty="0" smtClean="0"/>
              <a:t>Infinity</a:t>
            </a:r>
          </a:p>
          <a:p>
            <a:r>
              <a:rPr lang="en-GB" dirty="0" smtClean="0"/>
              <a:t>Exact matches can be problematic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Is x = 0.902323?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609600" y="5791200"/>
            <a:ext cx="8229600" cy="6746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94048"/>
            <a:ext cx="4114800" cy="42672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rtlCol="0">
            <a:normAutofit lnSpcReduction="10000"/>
          </a:bodyPr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charset="0"/>
                <a:ea typeface="ＭＳ Ｐゴシック" pitchFamily="34" charset="-128"/>
                <a:cs typeface="Arial" charset="0"/>
              </a:rPr>
              <a:t># include &lt;</a:t>
            </a:r>
            <a:r>
              <a:rPr lang="en-US" sz="2000" b="0" dirty="0" err="1" smtClean="0">
                <a:solidFill>
                  <a:srgbClr val="002060"/>
                </a:solidFill>
                <a:latin typeface="Arial" charset="0"/>
                <a:ea typeface="ＭＳ Ｐゴシック" pitchFamily="34" charset="-128"/>
                <a:cs typeface="Arial" charset="0"/>
              </a:rPr>
              <a:t>stdio.h</a:t>
            </a:r>
            <a:r>
              <a:rPr lang="en-US" sz="2000" b="0" dirty="0" smtClean="0">
                <a:solidFill>
                  <a:srgbClr val="002060"/>
                </a:solidFill>
                <a:latin typeface="Arial" charset="0"/>
                <a:ea typeface="ＭＳ Ｐゴシック" pitchFamily="34" charset="-128"/>
                <a:cs typeface="Arial" charset="0"/>
              </a:rPr>
              <a:t>&gt;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main()  {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float C;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float F;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C=50;                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18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 = ((9*C)/5) + 32;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(“The temperature”);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 “ %f ”, C);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(“Celsius equals”);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000" b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 %f ”, 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</a:t>
            </a:r>
            <a:r>
              <a:rPr lang="en-US" sz="2000" b="0" dirty="0" err="1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(“Fahrenheit”);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return 0;</a:t>
            </a:r>
            <a:endParaRPr lang="en-US" sz="2000" b="0" dirty="0" smtClean="0">
              <a:solidFill>
                <a:srgbClr val="00206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000" b="0" dirty="0" smtClean="0">
                <a:solidFill>
                  <a:srgbClr val="00206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}</a:t>
            </a:r>
            <a:endParaRPr lang="en-US" b="0" dirty="0" smtClean="0">
              <a:solidFill>
                <a:srgbClr val="00206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dirty="0" smtClean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5791200" y="1524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304800"/>
            <a:ext cx="2121093" cy="36933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rgbClr val="002060"/>
                </a:solidFill>
              </a:rPr>
              <a:t>t</a:t>
            </a:r>
            <a:r>
              <a:rPr lang="en-US" dirty="0" err="1" smtClean="0">
                <a:solidFill>
                  <a:srgbClr val="002060"/>
                </a:solidFill>
              </a:rPr>
              <a:t>emp_conversion.c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908720"/>
            <a:ext cx="1966913" cy="369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Compile and Run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2000" y="6096000"/>
            <a:ext cx="189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The temperature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10000" y="6096000"/>
            <a:ext cx="168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ea typeface="ＭＳ Ｐゴシック" pitchFamily="34" charset="-128"/>
              </a:rPr>
              <a:t>Celsius equals</a:t>
            </a:r>
            <a:endParaRPr lang="en-US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410200" y="60960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ea typeface="ＭＳ Ｐゴシック" pitchFamily="34" charset="-128"/>
              </a:rPr>
              <a:t>122.000000</a:t>
            </a:r>
            <a:endParaRPr lang="en-US" alt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590800" y="6096000"/>
            <a:ext cx="1274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50.000000</a:t>
            </a:r>
          </a:p>
        </p:txBody>
      </p:sp>
      <p:sp>
        <p:nvSpPr>
          <p:cNvPr id="26" name="Flowchart: Alternate Process 25"/>
          <p:cNvSpPr/>
          <p:nvPr/>
        </p:nvSpPr>
        <p:spPr bwMode="auto">
          <a:xfrm>
            <a:off x="5181600" y="4038600"/>
            <a:ext cx="1219200" cy="1143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7" name="Flowchart: Alternate Process 26"/>
          <p:cNvSpPr/>
          <p:nvPr/>
        </p:nvSpPr>
        <p:spPr bwMode="auto">
          <a:xfrm>
            <a:off x="6629400" y="4038600"/>
            <a:ext cx="1295400" cy="1143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800600" y="4343400"/>
            <a:ext cx="45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C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153400" y="4343400"/>
            <a:ext cx="325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F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685800" y="22860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562600" y="44196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??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010400" y="44196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??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257800" y="4419600"/>
            <a:ext cx="1127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50.000</a:t>
            </a:r>
          </a:p>
        </p:txBody>
      </p:sp>
      <p:sp>
        <p:nvSpPr>
          <p:cNvPr id="37" name="Right Arrow 36"/>
          <p:cNvSpPr/>
          <p:nvPr/>
        </p:nvSpPr>
        <p:spPr bwMode="auto">
          <a:xfrm>
            <a:off x="685800" y="25908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8" name="Right Arrow 37"/>
          <p:cNvSpPr/>
          <p:nvPr/>
        </p:nvSpPr>
        <p:spPr bwMode="auto">
          <a:xfrm>
            <a:off x="685800" y="28956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010400" y="44196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/>
              <a:t>??</a:t>
            </a:r>
          </a:p>
        </p:txBody>
      </p:sp>
      <p:sp>
        <p:nvSpPr>
          <p:cNvPr id="13335" name="TextBox 42"/>
          <p:cNvSpPr txBox="1">
            <a:spLocks noChangeArrowheads="1"/>
          </p:cNvSpPr>
          <p:nvPr/>
        </p:nvSpPr>
        <p:spPr bwMode="auto">
          <a:xfrm>
            <a:off x="6324600" y="5334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4724400" y="304800"/>
            <a:ext cx="4267200" cy="266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 Microprocessors  represent  real numbers using </a:t>
            </a:r>
            <a:r>
              <a:rPr lang="en-US" sz="2000" b="1" i="1" dirty="0">
                <a:solidFill>
                  <a:schemeClr val="tx1"/>
                </a:solidFill>
                <a:ea typeface="ＭＳ Ｐゴシック" pitchFamily="34" charset="-128"/>
              </a:rPr>
              <a:t>finite precision</a:t>
            </a: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, i.e., using </a:t>
            </a:r>
            <a:r>
              <a:rPr lang="en-US" sz="2000" i="1" dirty="0">
                <a:solidFill>
                  <a:schemeClr val="tx1"/>
                </a:solidFill>
                <a:ea typeface="ＭＳ Ｐゴシック" pitchFamily="34" charset="-128"/>
              </a:rPr>
              <a:t>limited number of digits after decimal point. </a:t>
            </a:r>
          </a:p>
          <a:p>
            <a:pPr eaLnBrk="0" hangingPunct="0">
              <a:buFont typeface="Arial" pitchFamily="34" charset="0"/>
              <a:buChar char="•"/>
              <a:defRPr/>
            </a:pPr>
            <a:endParaRPr lang="en-US" sz="20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 Typically uses scientific notation:</a:t>
            </a:r>
          </a:p>
          <a:p>
            <a:pPr eaLnBrk="0" hangingPunct="0">
              <a:defRPr/>
            </a:pPr>
            <a:r>
              <a:rPr lang="en-US" sz="2000" dirty="0">
                <a:solidFill>
                  <a:schemeClr val="tx1"/>
                </a:solidFill>
                <a:ea typeface="ＭＳ Ｐゴシック" pitchFamily="34" charset="-128"/>
              </a:rPr>
              <a:t> 12.3456789 represented as 1.23456789E+1. </a:t>
            </a:r>
          </a:p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588224" y="4437112"/>
            <a:ext cx="1470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122.0000</a:t>
            </a:r>
          </a:p>
        </p:txBody>
      </p:sp>
      <p:sp>
        <p:nvSpPr>
          <p:cNvPr id="47" name="Right Arrow 46"/>
          <p:cNvSpPr/>
          <p:nvPr/>
        </p:nvSpPr>
        <p:spPr bwMode="auto">
          <a:xfrm>
            <a:off x="685800" y="32004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00600" y="3124200"/>
            <a:ext cx="4343400" cy="9239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“%f” </a:t>
            </a:r>
            <a:r>
              <a:rPr lang="en-US" dirty="0" smtClean="0">
                <a:solidFill>
                  <a:schemeClr val="tx1"/>
                </a:solidFill>
              </a:rPr>
              <a:t>signifies </a:t>
            </a:r>
            <a:r>
              <a:rPr lang="en-US" dirty="0">
                <a:solidFill>
                  <a:schemeClr val="tx1"/>
                </a:solidFill>
              </a:rPr>
              <a:t>that the corresponding variable  is to be printed as a real number in decimal notation.</a:t>
            </a:r>
          </a:p>
        </p:txBody>
      </p:sp>
      <p:sp>
        <p:nvSpPr>
          <p:cNvPr id="49" name="Right Arrow 48"/>
          <p:cNvSpPr/>
          <p:nvPr/>
        </p:nvSpPr>
        <p:spPr bwMode="auto">
          <a:xfrm>
            <a:off x="685800" y="35052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0" name="Right Arrow 49"/>
          <p:cNvSpPr/>
          <p:nvPr/>
        </p:nvSpPr>
        <p:spPr bwMode="auto">
          <a:xfrm>
            <a:off x="685800" y="32004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85800" y="38100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2" name="Right Arrow 51"/>
          <p:cNvSpPr/>
          <p:nvPr/>
        </p:nvSpPr>
        <p:spPr bwMode="auto">
          <a:xfrm>
            <a:off x="685800" y="40386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3" name="Right Arrow 52"/>
          <p:cNvSpPr/>
          <p:nvPr/>
        </p:nvSpPr>
        <p:spPr bwMode="auto">
          <a:xfrm>
            <a:off x="685800" y="4419600"/>
            <a:ext cx="457200" cy="3810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781800" y="60960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Fahrenheit</a:t>
            </a:r>
          </a:p>
        </p:txBody>
      </p:sp>
    </p:spTree>
    <p:extLst>
      <p:ext uri="{BB962C8B-B14F-4D97-AF65-F5344CB8AC3E}">
        <p14:creationId xmlns="" xmlns:p14="http://schemas.microsoft.com/office/powerpoint/2010/main" val="40622737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build="p" animBg="1"/>
      <p:bldP spid="23" grpId="0" animBg="1"/>
      <p:bldP spid="20" grpId="0"/>
      <p:bldP spid="21" grpId="0"/>
      <p:bldP spid="22" grpId="0"/>
      <p:bldP spid="25" grpId="0"/>
      <p:bldP spid="26" grpId="0" animBg="1"/>
      <p:bldP spid="27" grpId="0" animBg="1"/>
      <p:bldP spid="28" grpId="0"/>
      <p:bldP spid="29" grpId="0"/>
      <p:bldP spid="31" grpId="0" animBg="1"/>
      <p:bldP spid="34" grpId="0"/>
      <p:bldP spid="35" grpId="0"/>
      <p:bldP spid="36" grpId="0"/>
      <p:bldP spid="37" grpId="0" animBg="1"/>
      <p:bldP spid="38" grpId="0" animBg="1"/>
      <p:bldP spid="39" grpId="0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IEEE 754 floating point representation</a:t>
            </a:r>
            <a:endParaRPr lang="en-GB" dirty="0"/>
          </a:p>
        </p:txBody>
      </p:sp>
      <p:pic>
        <p:nvPicPr>
          <p:cNvPr id="15362" name="Picture 2" descr="http://www.c-jump.com/bcc/common/Talk2/Cxx/IEEE_754_fp_standard/const_images/iee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92896"/>
            <a:ext cx="4867275" cy="2219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Single-precision floating point representation</a:t>
            </a:r>
            <a:endParaRPr lang="en-GB" dirty="0"/>
          </a:p>
        </p:txBody>
      </p:sp>
      <p:pic>
        <p:nvPicPr>
          <p:cNvPr id="17410" name="Picture 2" descr="https://www.cise.ufl.edu/~mssz/CompOrg/MIPS-SciNotation-2to10cnv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5429297" cy="3528392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75656" y="594928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what you’re using when you are invoking </a:t>
            </a:r>
            <a:r>
              <a:rPr lang="en-GB" i="1" dirty="0" smtClean="0"/>
              <a:t>float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Double precision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Same logic as single precision, but with 64 bits of memory</a:t>
            </a:r>
            <a:endParaRPr lang="en-GB" dirty="0"/>
          </a:p>
        </p:txBody>
      </p:sp>
      <p:pic>
        <p:nvPicPr>
          <p:cNvPr id="18434" name="Picture 2" descr="https://upload.wikimedia.org/wikipedia/commons/thumb/a/a9/IEEE_754_Double_Floating_Point_Format.svg/618px-IEEE_754_Double_Floating_Point_Format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717032"/>
            <a:ext cx="5886450" cy="1190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2442" y="0"/>
            <a:ext cx="9144000" cy="838200"/>
          </a:xfrm>
        </p:spPr>
        <p:txBody>
          <a:bodyPr/>
          <a:lstStyle/>
          <a:p>
            <a:r>
              <a:rPr lang="en-US" altLang="en-US" dirty="0"/>
              <a:t>Type </a:t>
            </a:r>
            <a:r>
              <a:rPr lang="en-US" altLang="en-US" dirty="0" smtClean="0"/>
              <a:t>Conversion </a:t>
            </a:r>
            <a:r>
              <a:rPr lang="en-US" altLang="en-US" dirty="0"/>
              <a:t>(Type casting</a:t>
            </a:r>
            <a:r>
              <a:rPr lang="en-US" altLang="en-US" dirty="0" smtClean="0"/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914400"/>
            <a:ext cx="9067800" cy="5791200"/>
          </a:xfrm>
        </p:spPr>
        <p:txBody>
          <a:bodyPr>
            <a:normAutofit fontScale="92500"/>
          </a:bodyPr>
          <a:lstStyle/>
          <a:p>
            <a:r>
              <a:rPr lang="en-US" altLang="en-US" dirty="0" smtClean="0"/>
              <a:t>Converting </a:t>
            </a:r>
            <a:r>
              <a:rPr lang="en-US" altLang="en-US" dirty="0"/>
              <a:t>values of one type </a:t>
            </a:r>
            <a:r>
              <a:rPr lang="en-US" altLang="en-US" dirty="0" smtClean="0"/>
              <a:t>to other.</a:t>
            </a:r>
          </a:p>
          <a:p>
            <a:pPr lvl="1"/>
            <a:r>
              <a:rPr lang="en-US" altLang="en-US" dirty="0" smtClean="0">
                <a:latin typeface="Arial" charset="0"/>
                <a:cs typeface="Arial" charset="0"/>
              </a:rPr>
              <a:t>Example: </a:t>
            </a:r>
            <a:r>
              <a:rPr lang="en-US" altLang="en-US" dirty="0" err="1" smtClean="0">
                <a:latin typeface="Arial" charset="0"/>
                <a:cs typeface="Arial" charset="0"/>
              </a:rPr>
              <a:t>int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to float  and float to </a:t>
            </a:r>
            <a:r>
              <a:rPr lang="en-US" altLang="en-US" dirty="0" err="1">
                <a:latin typeface="Arial" charset="0"/>
                <a:cs typeface="Arial" charset="0"/>
              </a:rPr>
              <a:t>int</a:t>
            </a:r>
            <a:r>
              <a:rPr lang="en-US" altLang="en-US" dirty="0">
                <a:latin typeface="Arial" charset="0"/>
                <a:cs typeface="Arial" charset="0"/>
              </a:rPr>
              <a:t/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(also applies to other </a:t>
            </a:r>
            <a:r>
              <a:rPr lang="en-US" altLang="en-US" dirty="0" smtClean="0">
                <a:latin typeface="Arial" charset="0"/>
                <a:cs typeface="Arial" charset="0"/>
              </a:rPr>
              <a:t>types)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Can be implicit or explicit</a:t>
            </a:r>
          </a:p>
          <a:p>
            <a:pPr marL="457200" lvl="1" indent="0">
              <a:buNone/>
            </a:pPr>
            <a:r>
              <a:rPr lang="en-US" altLang="en-US" dirty="0" err="1" smtClean="0">
                <a:latin typeface="Arial" charset="0"/>
                <a:cs typeface="Arial" charset="0"/>
              </a:rPr>
              <a:t>int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 =5; </a:t>
            </a:r>
          </a:p>
          <a:p>
            <a:pPr marL="457200" lvl="1" indent="0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float x = </a:t>
            </a:r>
            <a:r>
              <a:rPr lang="en-US" altLang="en-US" dirty="0">
                <a:latin typeface="Arial" charset="0"/>
                <a:cs typeface="Arial" charset="0"/>
              </a:rPr>
              <a:t>k</a:t>
            </a:r>
            <a:r>
              <a:rPr lang="en-US" altLang="en-US" dirty="0" smtClean="0">
                <a:latin typeface="Arial" charset="0"/>
                <a:cs typeface="Arial" charset="0"/>
              </a:rPr>
              <a:t>;             // </a:t>
            </a:r>
            <a:r>
              <a:rPr lang="en-US" altLang="en-US" dirty="0" smtClean="0">
                <a:latin typeface="Arial" charset="0"/>
                <a:cs typeface="Arial" charset="0"/>
              </a:rPr>
              <a:t>good implicit </a:t>
            </a:r>
            <a:r>
              <a:rPr lang="en-US" altLang="en-US" dirty="0" smtClean="0">
                <a:latin typeface="Arial" charset="0"/>
                <a:cs typeface="Arial" charset="0"/>
              </a:rPr>
              <a:t>conversion, x gets 5.0</a:t>
            </a:r>
          </a:p>
          <a:p>
            <a:pPr marL="457200" lvl="1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float </a:t>
            </a:r>
            <a:r>
              <a:rPr lang="en-US" altLang="en-US" dirty="0" smtClean="0">
                <a:latin typeface="Arial" charset="0"/>
                <a:cs typeface="Arial" charset="0"/>
              </a:rPr>
              <a:t>y = k/10;       // </a:t>
            </a:r>
            <a:r>
              <a:rPr lang="en-US" altLang="en-US" dirty="0" smtClean="0">
                <a:latin typeface="Arial" charset="0"/>
                <a:cs typeface="Arial" charset="0"/>
              </a:rPr>
              <a:t>poor implicit conversion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float </a:t>
            </a:r>
            <a:r>
              <a:rPr lang="en-US" altLang="en-US" dirty="0" smtClean="0">
                <a:latin typeface="Arial" charset="0"/>
                <a:cs typeface="Arial" charset="0"/>
              </a:rPr>
              <a:t>z = ((float) k)/10; // Explicit </a:t>
            </a:r>
            <a:r>
              <a:rPr lang="en-US" altLang="en-US" dirty="0" smtClean="0">
                <a:latin typeface="Arial" charset="0"/>
                <a:cs typeface="Arial" charset="0"/>
              </a:rPr>
              <a:t>conversion, z gets 0.5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57679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Typecasting application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int main(){</a:t>
            </a:r>
          </a:p>
          <a:p>
            <a:pPr>
              <a:buNone/>
            </a:pPr>
            <a:r>
              <a:rPr lang="en-GB" sz="2000" dirty="0" smtClean="0"/>
              <a:t>int total=100, number=50;</a:t>
            </a:r>
          </a:p>
          <a:p>
            <a:pPr>
              <a:buNone/>
            </a:pPr>
            <a:r>
              <a:rPr lang="en-GB" sz="2000" dirty="0" smtClean="0"/>
              <a:t> float percentage=0.0;</a:t>
            </a:r>
          </a:p>
          <a:p>
            <a:pPr>
              <a:buNone/>
            </a:pPr>
            <a:r>
              <a:rPr lang="en-GB" sz="2000" dirty="0" smtClean="0"/>
              <a:t>percentage=(number/total)*100; </a:t>
            </a:r>
          </a:p>
          <a:p>
            <a:pPr>
              <a:buNone/>
            </a:pPr>
            <a:r>
              <a:rPr lang="en-GB" sz="2000" dirty="0" err="1" smtClean="0"/>
              <a:t>printf</a:t>
            </a:r>
            <a:r>
              <a:rPr lang="en-GB" sz="2000" dirty="0" smtClean="0"/>
              <a:t>("%.2f",percentage);</a:t>
            </a:r>
          </a:p>
          <a:p>
            <a:pPr>
              <a:buNone/>
            </a:pPr>
            <a:r>
              <a:rPr lang="en-GB" sz="2000" dirty="0" smtClean="0"/>
              <a:t>}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Output: 0.0</a:t>
            </a:r>
            <a:endParaRPr lang="en-GB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int main(){</a:t>
            </a:r>
          </a:p>
          <a:p>
            <a:pPr>
              <a:buNone/>
            </a:pPr>
            <a:r>
              <a:rPr lang="en-GB" sz="2000" dirty="0" smtClean="0"/>
              <a:t>int total=100, number=50;</a:t>
            </a:r>
          </a:p>
          <a:p>
            <a:pPr>
              <a:buNone/>
            </a:pPr>
            <a:r>
              <a:rPr lang="en-GB" sz="2000" dirty="0" smtClean="0"/>
              <a:t> float percentage=0.0;</a:t>
            </a:r>
          </a:p>
          <a:p>
            <a:pPr>
              <a:buNone/>
            </a:pPr>
            <a:r>
              <a:rPr lang="en-GB" sz="2000" dirty="0" smtClean="0"/>
              <a:t>percentage= </a:t>
            </a:r>
            <a:r>
              <a:rPr lang="en-GB" sz="2000" b="1" dirty="0" smtClean="0">
                <a:solidFill>
                  <a:srgbClr val="FF0000"/>
                </a:solidFill>
              </a:rPr>
              <a:t>(float)</a:t>
            </a:r>
            <a:r>
              <a:rPr lang="en-GB" sz="2000" dirty="0"/>
              <a:t> </a:t>
            </a:r>
            <a:r>
              <a:rPr lang="en-GB" sz="2000" dirty="0" smtClean="0"/>
              <a:t>number/total</a:t>
            </a:r>
            <a:r>
              <a:rPr lang="en-GB" sz="2000" dirty="0"/>
              <a:t> </a:t>
            </a:r>
            <a:r>
              <a:rPr lang="en-GB" sz="2000" dirty="0" smtClean="0"/>
              <a:t>*100; </a:t>
            </a:r>
          </a:p>
          <a:p>
            <a:pPr>
              <a:buNone/>
            </a:pPr>
            <a:r>
              <a:rPr lang="en-GB" sz="2000" dirty="0" err="1" smtClean="0"/>
              <a:t>printf</a:t>
            </a:r>
            <a:r>
              <a:rPr lang="en-GB" sz="2000" dirty="0" smtClean="0"/>
              <a:t>("%.2f",percentage);</a:t>
            </a:r>
          </a:p>
          <a:p>
            <a:pPr>
              <a:buNone/>
            </a:pPr>
            <a:r>
              <a:rPr lang="en-GB" sz="2000" dirty="0" smtClean="0"/>
              <a:t>}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dirty="0" smtClean="0"/>
              <a:t>Output: 50.0</a:t>
            </a:r>
          </a:p>
          <a:p>
            <a:pPr>
              <a:buNone/>
            </a:pP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of Information!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2672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en-US" sz="3200" dirty="0" smtClean="0"/>
              <a:t>Type </a:t>
            </a:r>
            <a:r>
              <a:rPr lang="en-US" altLang="en-US" sz="3200" dirty="0"/>
              <a:t>conversion may </a:t>
            </a:r>
            <a:r>
              <a:rPr lang="en-US" altLang="en-US" sz="3200" dirty="0" smtClean="0"/>
              <a:t>result in lost information.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en-US" sz="3200" dirty="0" smtClean="0"/>
              <a:t>Larger </a:t>
            </a:r>
            <a:r>
              <a:rPr lang="en-US" altLang="en-US" sz="3200" dirty="0"/>
              <a:t>sized type (e.g. float ) converted to smaller sized type (e.g. 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) is </a:t>
            </a:r>
            <a:r>
              <a:rPr lang="en-US" altLang="en-US" sz="3200" dirty="0" smtClean="0">
                <a:solidFill>
                  <a:srgbClr val="FF0000"/>
                </a:solidFill>
              </a:rPr>
              <a:t>undefined/ unpredictable</a:t>
            </a:r>
            <a:r>
              <a:rPr lang="en-US" altLang="en-US" sz="3200" dirty="0" smtClean="0"/>
              <a:t>.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altLang="en-US" sz="3200" dirty="0" smtClean="0"/>
              <a:t>Smaller </a:t>
            </a:r>
            <a:r>
              <a:rPr lang="en-US" altLang="en-US" sz="3200" dirty="0"/>
              <a:t>sized type (e.g. </a:t>
            </a:r>
            <a:r>
              <a:rPr lang="en-US" altLang="en-US" sz="3200" dirty="0" err="1"/>
              <a:t>int</a:t>
            </a:r>
            <a:r>
              <a:rPr lang="en-US" altLang="en-US" sz="3200" dirty="0"/>
              <a:t>) converted to larger </a:t>
            </a:r>
            <a:r>
              <a:rPr lang="en-US" altLang="en-US" sz="3200" dirty="0" smtClean="0"/>
              <a:t>type </a:t>
            </a:r>
            <a:r>
              <a:rPr lang="en-US" altLang="en-US" sz="3200" dirty="0"/>
              <a:t>(e.g</a:t>
            </a:r>
            <a:r>
              <a:rPr lang="en-US" altLang="en-US" sz="3200" dirty="0" smtClean="0"/>
              <a:t>. </a:t>
            </a:r>
            <a:r>
              <a:rPr lang="en-US" altLang="en-US" sz="3200" dirty="0"/>
              <a:t>float) may </a:t>
            </a:r>
            <a:r>
              <a:rPr lang="en-US" altLang="en-US" sz="3200" dirty="0" smtClean="0"/>
              <a:t>also result in loss. </a:t>
            </a:r>
            <a:r>
              <a:rPr lang="en-US" altLang="en-US" sz="3200" dirty="0"/>
              <a:t>Take care</a:t>
            </a:r>
            <a:r>
              <a:rPr lang="en-US" altLang="en-US" sz="3200" dirty="0" smtClean="0"/>
              <a:t>!</a:t>
            </a:r>
            <a:endParaRPr lang="en-US" sz="3200" dirty="0"/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286567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/>
          <a:lstStyle/>
          <a:p>
            <a:r>
              <a:rPr lang="en-US" altLang="en-US" sz="4000" dirty="0"/>
              <a:t>f</a:t>
            </a:r>
            <a:r>
              <a:rPr lang="en-US" altLang="en-US" sz="4000" dirty="0" smtClean="0"/>
              <a:t>loat to </a:t>
            </a:r>
            <a:r>
              <a:rPr lang="en-US" altLang="en-US" sz="4000" dirty="0" err="1" smtClean="0"/>
              <a:t>int</a:t>
            </a:r>
            <a:r>
              <a:rPr lang="en-US" altLang="en-US" sz="4000" dirty="0" smtClean="0"/>
              <a:t>:  type conversion (result ok)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6553200" cy="3886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rtlCol="0"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#include&lt;</a:t>
            </a: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stdio.h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main() {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float x;  </a:t>
            </a: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y;      /* define two variables */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x = 5.67;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y = (</a:t>
            </a: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 x;          /* convert float to </a:t>
            </a: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*/</a:t>
            </a: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                       </a:t>
            </a:r>
            <a:endParaRPr lang="en-US" sz="2400" b="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4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(“%d”, y);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return 0;</a:t>
            </a:r>
            <a:endParaRPr lang="en-US" sz="2400" b="0" dirty="0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219200" y="5486400"/>
            <a:ext cx="3124200" cy="609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eaLnBrk="0" hangingPunct="0">
              <a:defRPr/>
            </a:pPr>
            <a:r>
              <a:rPr lang="en-US" sz="4000" dirty="0" smtClean="0">
                <a:solidFill>
                  <a:schemeClr val="accent4"/>
                </a:solidFill>
                <a:ea typeface="ＭＳ Ｐゴシック" pitchFamily="34" charset="-128"/>
              </a:rPr>
              <a:t>Output :    5</a:t>
            </a:r>
            <a:endParaRPr lang="en-US" sz="40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5" name="Vertical Scroll 14"/>
          <p:cNvSpPr/>
          <p:nvPr/>
        </p:nvSpPr>
        <p:spPr bwMode="auto">
          <a:xfrm>
            <a:off x="6553200" y="1066800"/>
            <a:ext cx="2819400" cy="48768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float 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x;</a:t>
            </a:r>
          </a:p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…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(</a:t>
            </a:r>
            <a:r>
              <a:rPr lang="en-US" sz="24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) x;</a:t>
            </a:r>
          </a:p>
          <a:p>
            <a:pPr eaLnBrk="0" hangingPunct="0">
              <a:defRPr/>
            </a:pPr>
            <a:endParaRPr lang="en-US" sz="2400" dirty="0" smtClean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converts 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the real value stored in x into an integer. Can be used  anywhere an </a:t>
            </a:r>
            <a:r>
              <a:rPr lang="en-US" sz="2400" dirty="0" err="1">
                <a:solidFill>
                  <a:schemeClr val="accent4"/>
                </a:solidFill>
                <a:ea typeface="ＭＳ Ｐゴシック" pitchFamily="34" charset="-128"/>
              </a:rPr>
              <a:t>int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 can. </a:t>
            </a:r>
          </a:p>
        </p:txBody>
      </p:sp>
    </p:spTree>
    <p:extLst>
      <p:ext uri="{BB962C8B-B14F-4D97-AF65-F5344CB8AC3E}">
        <p14:creationId xmlns="" xmlns:p14="http://schemas.microsoft.com/office/powerpoint/2010/main" val="36100453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ounded Rectangle 5"/>
              <p:cNvSpPr/>
              <p:nvPr/>
            </p:nvSpPr>
            <p:spPr bwMode="auto">
              <a:xfrm>
                <a:off x="76200" y="3962400"/>
                <a:ext cx="3581400" cy="2895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r>
                  <a:rPr lang="en-US" dirty="0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# include &lt;</a:t>
                </a:r>
                <a:r>
                  <a:rPr lang="en-US" dirty="0" err="1">
                    <a:solidFill>
                      <a:schemeClr val="accent4"/>
                    </a:solidFill>
                    <a:ea typeface="ＭＳ Ｐゴシック" pitchFamily="34" charset="-128"/>
                  </a:rPr>
                  <a:t>stdio.h</a:t>
                </a:r>
                <a:r>
                  <a:rPr lang="en-US" dirty="0">
                    <a:solidFill>
                      <a:schemeClr val="accent4"/>
                    </a:solidFill>
                    <a:ea typeface="ＭＳ Ｐゴシック" pitchFamily="34" charset="-128"/>
                  </a:rPr>
                  <a:t>&gt;</a:t>
                </a:r>
              </a:p>
              <a:p>
                <a:pPr eaLnBrk="0" hangingPunct="0">
                  <a:defRPr/>
                </a:pPr>
                <a:r>
                  <a:rPr lang="en-US" sz="2400" dirty="0" err="1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int</a:t>
                </a:r>
                <a:r>
                  <a:rPr lang="en-US" sz="2400" dirty="0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 main</a:t>
                </a: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() {</a:t>
                </a: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     float x; </a:t>
                </a:r>
                <a:r>
                  <a:rPr lang="en-US" sz="2400" dirty="0" err="1">
                    <a:solidFill>
                      <a:schemeClr val="accent4"/>
                    </a:solidFill>
                    <a:ea typeface="ＭＳ Ｐゴシック" pitchFamily="34" charset="-128"/>
                  </a:rPr>
                  <a:t>int</a:t>
                </a: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 y;</a:t>
                </a: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     x  = 1.0E50</a:t>
                </a:r>
                <a:r>
                  <a:rPr lang="en-US" sz="2400" dirty="0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; //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  <a:ea typeface="ＭＳ Ｐゴシック" pitchFamily="34" charset="-128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/>
                            <a:ea typeface="ＭＳ Ｐゴシック" pitchFamily="34" charset="-128"/>
                          </a:rPr>
                          <m:t>50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accent4"/>
                  </a:solidFill>
                  <a:ea typeface="ＭＳ Ｐゴシック" pitchFamily="34" charset="-128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     y = (</a:t>
                </a:r>
                <a:r>
                  <a:rPr lang="en-US" sz="2400" dirty="0" err="1">
                    <a:solidFill>
                      <a:schemeClr val="accent4"/>
                    </a:solidFill>
                    <a:ea typeface="ＭＳ Ｐゴシック" pitchFamily="34" charset="-128"/>
                  </a:rPr>
                  <a:t>int</a:t>
                </a: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) x;    </a:t>
                </a: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/>
                </a:r>
                <a:r>
                  <a:rPr lang="en-US" sz="2400" dirty="0" err="1">
                    <a:solidFill>
                      <a:schemeClr val="accent4"/>
                    </a:solidFill>
                    <a:ea typeface="ＭＳ Ｐゴシック" pitchFamily="34" charset="-128"/>
                  </a:rPr>
                  <a:t>printf</a:t>
                </a: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(“%d”, y</a:t>
                </a:r>
                <a:r>
                  <a:rPr lang="en-US" sz="2400" dirty="0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);</a:t>
                </a: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/>
                </a:r>
                <a:r>
                  <a:rPr lang="en-US" sz="2400" dirty="0" smtClean="0">
                    <a:solidFill>
                      <a:schemeClr val="accent4"/>
                    </a:solidFill>
                    <a:ea typeface="ＭＳ Ｐゴシック" pitchFamily="34" charset="-128"/>
                  </a:rPr>
                  <a:t>    return 0;</a:t>
                </a:r>
                <a:endParaRPr lang="en-US" sz="2400" dirty="0">
                  <a:solidFill>
                    <a:schemeClr val="accent4"/>
                  </a:solidFill>
                  <a:ea typeface="ＭＳ Ｐゴシック" pitchFamily="34" charset="-128"/>
                </a:endParaRPr>
              </a:p>
              <a:p>
                <a:pPr eaLnBrk="0" hangingPunct="0">
                  <a:defRPr/>
                </a:pPr>
                <a:r>
                  <a:rPr lang="en-US" sz="2400" dirty="0">
                    <a:solidFill>
                      <a:schemeClr val="accent4"/>
                    </a:solidFill>
                    <a:ea typeface="ＭＳ Ｐゴシック" pitchFamily="34" charset="-128"/>
                  </a:rPr>
                  <a:t>}</a:t>
                </a: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" y="3962400"/>
                <a:ext cx="3581400" cy="2895600"/>
              </a:xfrm>
              <a:prstGeom prst="roundRect">
                <a:avLst/>
              </a:prstGeom>
              <a:blipFill rotWithShape="1">
                <a:blip r:embed="rId2" cstate="print"/>
                <a:stretch>
                  <a:fillRect b="-1069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artoon boy looking unsur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105400"/>
            <a:ext cx="1285875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</a:t>
            </a:r>
            <a:r>
              <a:rPr lang="en-US" altLang="en-US" dirty="0" smtClean="0"/>
              <a:t>loat to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type conversion (not ok!)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6172200" cy="2514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loat is a larger box, </a:t>
            </a:r>
            <a:r>
              <a:rPr lang="en-US" dirty="0" err="1" smtClean="0"/>
              <a:t>int</a:t>
            </a:r>
            <a:r>
              <a:rPr lang="en-US" dirty="0" smtClean="0"/>
              <a:t> is a smaller box.  Assigning a float to an </a:t>
            </a:r>
            <a:r>
              <a:rPr lang="en-US" dirty="0" err="1" smtClean="0"/>
              <a:t>int</a:t>
            </a:r>
            <a:r>
              <a:rPr lang="en-US" dirty="0" smtClean="0"/>
              <a:t> may lead to loss of information and unexpected values.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buFont typeface="Wingdings 2" pitchFamily="18" charset="2"/>
              <a:buNone/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267200" y="4191000"/>
            <a:ext cx="2286000" cy="91440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Output: 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2147483647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1484784"/>
            <a:ext cx="2057400" cy="26161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4"/>
                </a:solidFill>
              </a:rPr>
              <a:t>The floating point number 1E50 is too large to fit in an integer box.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16" name="Vertical Scroll 15"/>
          <p:cNvSpPr/>
          <p:nvPr/>
        </p:nvSpPr>
        <p:spPr bwMode="auto">
          <a:xfrm>
            <a:off x="6172200" y="4343400"/>
            <a:ext cx="3048000" cy="2209800"/>
          </a:xfrm>
          <a:prstGeom prst="verticalScroll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Careful when converting from a </a:t>
            </a: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‘larger</a:t>
            </a:r>
            <a:r>
              <a:rPr lang="en-US" sz="2400" dirty="0">
                <a:solidFill>
                  <a:schemeClr val="accent4"/>
                </a:solidFill>
                <a:ea typeface="ＭＳ Ｐゴシック" pitchFamily="34" charset="-128"/>
              </a:rPr>
              <a:t>’ type to ‘smaller’ type. Undefined.</a:t>
            </a:r>
          </a:p>
        </p:txBody>
      </p:sp>
    </p:spTree>
    <p:extLst>
      <p:ext uri="{BB962C8B-B14F-4D97-AF65-F5344CB8AC3E}">
        <p14:creationId xmlns="" xmlns:p14="http://schemas.microsoft.com/office/powerpoint/2010/main" val="33835514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Last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Four types of C statements</a:t>
            </a:r>
          </a:p>
          <a:p>
            <a:pPr lvl="1"/>
            <a:r>
              <a:rPr lang="en-GB" dirty="0" smtClean="0"/>
              <a:t>Declaration</a:t>
            </a:r>
          </a:p>
          <a:p>
            <a:pPr lvl="1"/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Expressions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Rocket science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Rocket’s horizontal velocity was greater than older rocket’s (Ariane 4)</a:t>
            </a:r>
          </a:p>
          <a:p>
            <a:r>
              <a:rPr lang="en-GB" dirty="0" smtClean="0"/>
              <a:t>Inertial navigation system </a:t>
            </a:r>
          </a:p>
          <a:p>
            <a:pPr lvl="1"/>
            <a:r>
              <a:rPr lang="en-GB" dirty="0" smtClean="0"/>
              <a:t>A single calculation required conversion from double to int</a:t>
            </a:r>
          </a:p>
          <a:p>
            <a:pPr lvl="1"/>
            <a:r>
              <a:rPr lang="en-GB" dirty="0" smtClean="0"/>
              <a:t>Worked fine with the smaller value in Ariane 4</a:t>
            </a:r>
          </a:p>
          <a:p>
            <a:pPr lvl="1"/>
            <a:r>
              <a:rPr lang="en-GB" dirty="0" smtClean="0"/>
              <a:t>Gave a garbage result for the large value in Ariane 5</a:t>
            </a:r>
          </a:p>
          <a:p>
            <a:r>
              <a:rPr lang="en-GB" dirty="0" smtClean="0"/>
              <a:t>Commanded engine to make an impossibly large course correction</a:t>
            </a:r>
          </a:p>
          <a:p>
            <a:r>
              <a:rPr lang="en-GB" dirty="0" smtClean="0"/>
              <a:t>Veered off course</a:t>
            </a:r>
          </a:p>
          <a:p>
            <a:pPr lvl="1"/>
            <a:r>
              <a:rPr lang="en-GB" dirty="0" smtClean="0"/>
              <a:t>Auto-destruct sequence initialized</a:t>
            </a:r>
            <a:endParaRPr lang="en-GB" dirty="0"/>
          </a:p>
        </p:txBody>
      </p:sp>
      <p:pic>
        <p:nvPicPr>
          <p:cNvPr id="10242" name="Picture 2" descr="https://spaceflightnow.com/cluster2/images/000714ariane5blow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2956340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int to float </a:t>
            </a:r>
            <a:r>
              <a:rPr lang="en-US" altLang="en-US" dirty="0" smtClean="0"/>
              <a:t>(can go wrong)</a:t>
            </a:r>
            <a:endParaRPr lang="en-US" altLang="en-US" dirty="0" smtClean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838200"/>
            <a:ext cx="4191000" cy="270033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rtlCol="0">
            <a:normAutofit lnSpcReduction="10000"/>
          </a:bodyPr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# include &lt;</a:t>
            </a:r>
            <a:r>
              <a:rPr lang="en-US" sz="28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stdio.h</a:t>
            </a: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main() {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8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y;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y = 1000001;  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800" b="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(“%f”, (float) y);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800" b="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return 0; }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811982" y="1371600"/>
            <a:ext cx="3200400" cy="91440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Output: 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1000001.000000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684963" y="2577306"/>
            <a:ext cx="2209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/>
              <a:t>Result is correct</a:t>
            </a:r>
          </a:p>
        </p:txBody>
      </p: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838200" y="10668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2400" b="1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0" y="3581400"/>
            <a:ext cx="4648200" cy="3200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# include &lt;</a:t>
            </a:r>
            <a:r>
              <a:rPr lang="en-US" sz="2800" kern="0" dirty="0" err="1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stdio.h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&gt;</a:t>
            </a:r>
          </a:p>
          <a:p>
            <a:pPr eaLnBrk="0" hangingPunct="0">
              <a:defRPr/>
            </a:pPr>
            <a:r>
              <a:rPr lang="en-US" sz="2800" kern="0" dirty="0" err="1" smtClean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800" kern="0" dirty="0" smtClean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main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() {</a:t>
            </a:r>
          </a:p>
          <a:p>
            <a:pPr eaLnBrk="0" hangingPunct="0">
              <a:defRPr/>
            </a:pP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800" kern="0" dirty="0" err="1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y;</a:t>
            </a:r>
          </a:p>
          <a:p>
            <a:pPr eaLnBrk="0" hangingPunct="0">
              <a:defRPr/>
            </a:pP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y = 10000009</a:t>
            </a:r>
            <a:r>
              <a:rPr lang="en-US" sz="2800" kern="0" dirty="0" smtClean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;</a:t>
            </a:r>
            <a:endParaRPr lang="en-US" sz="2800" kern="0" dirty="0">
              <a:solidFill>
                <a:schemeClr val="accent4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0" hangingPunct="0">
              <a:defRPr/>
            </a:pP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800" kern="0" dirty="0" err="1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(“%</a:t>
            </a:r>
            <a:r>
              <a:rPr lang="en-US" sz="2800" kern="0" dirty="0" smtClean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f\n”, 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(float) y);</a:t>
            </a:r>
          </a:p>
          <a:p>
            <a:pPr eaLnBrk="0" hangingPunct="0">
              <a:defRPr/>
            </a:pP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2800" kern="0" dirty="0" err="1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printf</a:t>
            </a:r>
            <a:r>
              <a:rPr lang="en-US" sz="2800" kern="0" dirty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(“ %d”, y);</a:t>
            </a:r>
          </a:p>
          <a:p>
            <a:pPr eaLnBrk="0" hangingPunct="0">
              <a:defRPr/>
            </a:pPr>
            <a:r>
              <a:rPr lang="en-US" sz="2800" kern="0" dirty="0" smtClean="0">
                <a:solidFill>
                  <a:schemeClr val="accent4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return 0; }</a:t>
            </a:r>
            <a:endParaRPr lang="en-US" sz="2800" kern="0" dirty="0">
              <a:solidFill>
                <a:schemeClr val="accent4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4724400" y="3505200"/>
            <a:ext cx="4419600" cy="1295400"/>
          </a:xfrm>
          <a:prstGeom prst="round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Output: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10000008.000000  </a:t>
            </a:r>
          </a:p>
          <a:p>
            <a:pPr eaLnBrk="0" hangingPunct="0">
              <a:defRPr/>
            </a:pPr>
            <a:r>
              <a:rPr lang="en-US" sz="2400" dirty="0" smtClean="0">
                <a:solidFill>
                  <a:schemeClr val="accent4"/>
                </a:solidFill>
                <a:ea typeface="ＭＳ Ｐゴシック" pitchFamily="34" charset="-128"/>
              </a:rPr>
              <a:t>10000009</a:t>
            </a:r>
            <a:endParaRPr lang="en-US" sz="2400" dirty="0">
              <a:solidFill>
                <a:schemeClr val="accent4"/>
              </a:solidFill>
              <a:ea typeface="ＭＳ Ｐゴシック" pitchFamily="34" charset="-128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08688" y="5029200"/>
            <a:ext cx="30748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Result is not </a:t>
            </a:r>
            <a:r>
              <a:rPr lang="en-US" altLang="en-US" sz="2400" dirty="0" smtClean="0"/>
              <a:t>correct. 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Information is </a:t>
            </a:r>
            <a:r>
              <a:rPr lang="en-US" altLang="en-US" sz="2400" dirty="0" smtClean="0"/>
              <a:t>lost</a:t>
            </a:r>
          </a:p>
        </p:txBody>
      </p:sp>
      <p:pic>
        <p:nvPicPr>
          <p:cNvPr id="15" name="Picture 14" descr="Cartoon boy looking unsu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76800"/>
            <a:ext cx="11858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436096" y="63093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16 bit float </a:t>
            </a:r>
            <a:r>
              <a:rPr lang="en-GB" dirty="0" err="1" smtClean="0"/>
              <a:t>vs</a:t>
            </a:r>
            <a:r>
              <a:rPr lang="en-GB" dirty="0" smtClean="0"/>
              <a:t> 32 bit int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25783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9" grpId="0"/>
      <p:bldP spid="12" grpId="0" animBg="1"/>
      <p:bldP spid="13" grpId="0" animBg="1"/>
      <p:bldP spid="14" grpId="0"/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 to 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772400" cy="5562600"/>
          </a:xfrm>
        </p:spPr>
        <p:txBody>
          <a:bodyPr/>
          <a:lstStyle/>
          <a:p>
            <a:r>
              <a:rPr lang="en-US" dirty="0"/>
              <a:t>Range: 0 to 255</a:t>
            </a:r>
          </a:p>
          <a:p>
            <a:r>
              <a:rPr lang="en-US" dirty="0" smtClean="0"/>
              <a:t>You should </a:t>
            </a:r>
            <a:r>
              <a:rPr lang="en-US" dirty="0" smtClean="0">
                <a:solidFill>
                  <a:srgbClr val="FF0000"/>
                </a:solidFill>
              </a:rPr>
              <a:t>NOT </a:t>
            </a:r>
            <a:r>
              <a:rPr lang="en-US" dirty="0" smtClean="0"/>
              <a:t>try to remember ASCII values</a:t>
            </a:r>
          </a:p>
          <a:p>
            <a:pPr lvl="1"/>
            <a:r>
              <a:rPr lang="en-US" dirty="0" smtClean="0"/>
              <a:t>Encoding/programming languages provide alternatives to use them</a:t>
            </a:r>
          </a:p>
          <a:p>
            <a:r>
              <a:rPr lang="en-US" dirty="0" smtClean="0"/>
              <a:t>C </a:t>
            </a:r>
            <a:r>
              <a:rPr lang="en-US" dirty="0"/>
              <a:t>treats characters as integers corresponding to their </a:t>
            </a:r>
            <a:r>
              <a:rPr lang="en-US" dirty="0" smtClean="0"/>
              <a:t>ASCII value</a:t>
            </a:r>
            <a:r>
              <a:rPr lang="en-US" dirty="0"/>
              <a:t>.</a:t>
            </a:r>
          </a:p>
          <a:p>
            <a:r>
              <a:rPr lang="en-US" dirty="0"/>
              <a:t>While displaying with </a:t>
            </a:r>
            <a:r>
              <a:rPr lang="en-US" dirty="0">
                <a:solidFill>
                  <a:srgbClr val="FF0000"/>
                </a:solidFill>
              </a:rPr>
              <a:t>%c</a:t>
            </a:r>
            <a:r>
              <a:rPr lang="en-US" dirty="0"/>
              <a:t> placeholder, the ASCII value </a:t>
            </a:r>
            <a:r>
              <a:rPr lang="en-US" dirty="0" smtClean="0"/>
              <a:t>is converted to </a:t>
            </a:r>
            <a:r>
              <a:rPr lang="en-US" dirty="0"/>
              <a:t>its corresponding character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005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 </a:t>
            </a:r>
            <a:r>
              <a:rPr lang="en-US" dirty="0" smtClean="0">
                <a:sym typeface="Wingdings" pitchFamily="2" charset="2"/>
              </a:rPr>
              <a:t> 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1676400"/>
          </a:xfrm>
        </p:spPr>
        <p:txBody>
          <a:bodyPr/>
          <a:lstStyle/>
          <a:p>
            <a:r>
              <a:rPr lang="en-US" dirty="0" err="1"/>
              <a:t>Interconversion</a:t>
            </a:r>
            <a:r>
              <a:rPr lang="en-US" dirty="0"/>
              <a:t> between character and integer </a:t>
            </a:r>
            <a:r>
              <a:rPr lang="en-US" dirty="0" err="1"/>
              <a:t>datatypes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/>
              <a:t>exploited to write programs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228600" y="3352800"/>
            <a:ext cx="3810000" cy="22098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</a:t>
            </a:r>
            <a:r>
              <a:rPr lang="en-US" sz="2800" dirty="0" smtClean="0">
                <a:solidFill>
                  <a:schemeClr val="accent4"/>
                </a:solidFill>
              </a:rPr>
              <a:t>d\n", 'A</a:t>
            </a:r>
            <a:r>
              <a:rPr lang="en-US" sz="2800" dirty="0">
                <a:solidFill>
                  <a:schemeClr val="accent4"/>
                </a:solidFill>
              </a:rPr>
              <a:t>');</a:t>
            </a:r>
          </a:p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</a:t>
            </a:r>
            <a:r>
              <a:rPr lang="en-US" sz="2800" dirty="0" smtClean="0">
                <a:solidFill>
                  <a:schemeClr val="accent4"/>
                </a:solidFill>
              </a:rPr>
              <a:t>d\n", '7</a:t>
            </a:r>
            <a:r>
              <a:rPr lang="en-US" sz="2800" dirty="0">
                <a:solidFill>
                  <a:schemeClr val="accent4"/>
                </a:solidFill>
              </a:rPr>
              <a:t>');</a:t>
            </a:r>
          </a:p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</a:t>
            </a:r>
            <a:r>
              <a:rPr lang="en-US" sz="2800" dirty="0" smtClean="0">
                <a:solidFill>
                  <a:schemeClr val="accent4"/>
                </a:solidFill>
              </a:rPr>
              <a:t>c\n", 70</a:t>
            </a:r>
            <a:r>
              <a:rPr lang="en-US" sz="2800" dirty="0">
                <a:solidFill>
                  <a:schemeClr val="accent4"/>
                </a:solidFill>
              </a:rPr>
              <a:t>);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printf</a:t>
            </a:r>
            <a:r>
              <a:rPr lang="en-US" sz="2800" dirty="0">
                <a:solidFill>
                  <a:srgbClr val="FF0000"/>
                </a:solidFill>
              </a:rPr>
              <a:t>("%</a:t>
            </a:r>
            <a:r>
              <a:rPr lang="en-US" sz="2800" dirty="0" smtClean="0">
                <a:solidFill>
                  <a:srgbClr val="FF0000"/>
                </a:solidFill>
              </a:rPr>
              <a:t>c\n", 321);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4114800" y="3352800"/>
            <a:ext cx="2895600" cy="16002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Output: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>
                <a:solidFill>
                  <a:schemeClr val="accent4"/>
                </a:solidFill>
              </a:rPr>
              <a:t>65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55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F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495800" y="4648200"/>
            <a:ext cx="3124200" cy="1600200"/>
          </a:xfrm>
          <a:prstGeom prst="wedgeRoundRectCallout">
            <a:avLst>
              <a:gd name="adj1" fmla="val 43778"/>
              <a:gd name="adj2" fmla="val -8197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321 is outside range! What do you think will be the output of</a:t>
            </a:r>
          </a:p>
          <a:p>
            <a:r>
              <a:rPr lang="en-US" sz="2000" dirty="0" err="1" smtClean="0">
                <a:solidFill>
                  <a:schemeClr val="accent4"/>
                </a:solidFill>
              </a:rPr>
              <a:t>printf</a:t>
            </a:r>
            <a:r>
              <a:rPr lang="en-US" sz="2000" dirty="0">
                <a:solidFill>
                  <a:schemeClr val="accent4"/>
                </a:solidFill>
              </a:rPr>
              <a:t>("%</a:t>
            </a:r>
            <a:r>
              <a:rPr lang="en-US" sz="2000" dirty="0" smtClean="0">
                <a:solidFill>
                  <a:schemeClr val="accent4"/>
                </a:solidFill>
              </a:rPr>
              <a:t>c\n",</a:t>
            </a:r>
            <a:r>
              <a:rPr lang="en-US" sz="2000" dirty="0">
                <a:solidFill>
                  <a:schemeClr val="accent4"/>
                </a:solidFill>
              </a:rPr>
              <a:t>321);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Try it out</a:t>
            </a:r>
            <a:endParaRPr lang="en-US" sz="2000" dirty="0">
              <a:solidFill>
                <a:schemeClr val="accent4"/>
              </a:solidFill>
              <a:latin typeface="Verdana" pitchFamily="34" charset="0"/>
            </a:endParaRPr>
          </a:p>
        </p:txBody>
      </p:sp>
      <p:pic>
        <p:nvPicPr>
          <p:cNvPr id="2050" name="Picture 2" descr="C:\Users\karkare\AppData\Local\Microsoft\Windows\INetCache\IE\V9IY8K29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24200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2967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char-int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1676400"/>
          </a:xfrm>
        </p:spPr>
        <p:txBody>
          <a:bodyPr/>
          <a:lstStyle/>
          <a:p>
            <a:r>
              <a:rPr lang="en-US" dirty="0" err="1"/>
              <a:t>Interconversion</a:t>
            </a:r>
            <a:r>
              <a:rPr lang="en-US" dirty="0"/>
              <a:t> between character and integer </a:t>
            </a:r>
            <a:r>
              <a:rPr lang="en-US" dirty="0" err="1"/>
              <a:t>datatypes</a:t>
            </a:r>
            <a:r>
              <a:rPr lang="en-US" dirty="0"/>
              <a:t> </a:t>
            </a:r>
            <a:r>
              <a:rPr lang="en-US" dirty="0" smtClean="0"/>
              <a:t>can be </a:t>
            </a:r>
            <a:r>
              <a:rPr lang="en-US" dirty="0"/>
              <a:t>exploited to write </a:t>
            </a:r>
            <a:r>
              <a:rPr lang="en-US" dirty="0" smtClean="0"/>
              <a:t>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3A92E5-6515-4C65-8C60-77D07194E72D}" type="datetime1">
              <a:rPr lang="en-US" smtClean="0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7" name="Vertical Scroll 6"/>
          <p:cNvSpPr/>
          <p:nvPr/>
        </p:nvSpPr>
        <p:spPr bwMode="auto">
          <a:xfrm>
            <a:off x="304800" y="3048000"/>
            <a:ext cx="5105400" cy="19812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 smtClean="0">
                <a:solidFill>
                  <a:schemeClr val="accent4"/>
                </a:solidFill>
              </a:rPr>
              <a:t>("%</a:t>
            </a:r>
            <a:r>
              <a:rPr lang="en-US" sz="2800" dirty="0">
                <a:solidFill>
                  <a:schemeClr val="accent4"/>
                </a:solidFill>
              </a:rPr>
              <a:t>c</a:t>
            </a:r>
            <a:r>
              <a:rPr lang="en-US" sz="2800" dirty="0" smtClean="0">
                <a:solidFill>
                  <a:schemeClr val="accent4"/>
                </a:solidFill>
              </a:rPr>
              <a:t>\n", ‘C’+5);</a:t>
            </a:r>
            <a:endParaRPr lang="en-US" sz="2800" dirty="0">
              <a:solidFill>
                <a:schemeClr val="accent4"/>
              </a:solidFill>
            </a:endParaRPr>
          </a:p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 smtClean="0">
                <a:solidFill>
                  <a:schemeClr val="accent4"/>
                </a:solidFill>
              </a:rPr>
              <a:t>("%</a:t>
            </a:r>
            <a:r>
              <a:rPr lang="en-US" sz="2800" dirty="0">
                <a:solidFill>
                  <a:schemeClr val="accent4"/>
                </a:solidFill>
              </a:rPr>
              <a:t>c</a:t>
            </a:r>
            <a:r>
              <a:rPr lang="en-US" sz="2800" dirty="0" smtClean="0">
                <a:solidFill>
                  <a:schemeClr val="accent4"/>
                </a:solidFill>
              </a:rPr>
              <a:t>\n", ‘D’ - ‘A’</a:t>
            </a:r>
            <a:r>
              <a:rPr lang="en-US" sz="2800" dirty="0">
                <a:solidFill>
                  <a:schemeClr val="accent4"/>
                </a:solidFill>
              </a:rPr>
              <a:t> + ‘a’ </a:t>
            </a:r>
            <a:r>
              <a:rPr lang="en-US" sz="2800" dirty="0" smtClean="0">
                <a:solidFill>
                  <a:schemeClr val="accent4"/>
                </a:solidFill>
              </a:rPr>
              <a:t>);</a:t>
            </a:r>
            <a:endParaRPr lang="en-US" sz="2800" dirty="0">
              <a:solidFill>
                <a:schemeClr val="accent4"/>
              </a:solidFill>
            </a:endParaRPr>
          </a:p>
          <a:p>
            <a:r>
              <a:rPr lang="en-US" sz="2800" dirty="0" err="1" smtClean="0">
                <a:solidFill>
                  <a:schemeClr val="accent4"/>
                </a:solidFill>
              </a:rPr>
              <a:t>printf</a:t>
            </a:r>
            <a:r>
              <a:rPr lang="en-US" sz="2800" dirty="0" smtClean="0">
                <a:solidFill>
                  <a:schemeClr val="accent4"/>
                </a:solidFill>
              </a:rPr>
              <a:t>("%</a:t>
            </a:r>
            <a:r>
              <a:rPr lang="en-US" sz="2800" dirty="0">
                <a:solidFill>
                  <a:schemeClr val="accent4"/>
                </a:solidFill>
              </a:rPr>
              <a:t>d</a:t>
            </a:r>
            <a:r>
              <a:rPr lang="en-US" sz="2800" dirty="0" smtClean="0">
                <a:solidFill>
                  <a:schemeClr val="accent4"/>
                </a:solidFill>
              </a:rPr>
              <a:t>\n", ‘3’ + 2);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5530970" y="3124200"/>
            <a:ext cx="2895600" cy="16002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solidFill>
                  <a:schemeClr val="accent4"/>
                </a:solidFill>
              </a:rPr>
              <a:t>Output:</a:t>
            </a: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>
                <a:solidFill>
                  <a:schemeClr val="accent4"/>
                </a:solidFill>
              </a:rPr>
              <a:t>H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d</a:t>
            </a:r>
          </a:p>
          <a:p>
            <a:r>
              <a:rPr lang="en-US" sz="2000" dirty="0" smtClean="0">
                <a:solidFill>
                  <a:schemeClr val="accent4"/>
                </a:solidFill>
              </a:rPr>
              <a:t>53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0292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Placeholder determines the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Use with caution.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Avoid arithmetic operation such as 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accent4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>
                <a:solidFill>
                  <a:schemeClr val="accent4"/>
                </a:solidFill>
              </a:rPr>
              <a:t> on characters.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/>
                </a:solidFill>
              </a:rPr>
              <a:t>Common Mistake: Incorrect data type of placeholder.</a:t>
            </a:r>
          </a:p>
        </p:txBody>
      </p:sp>
    </p:spTree>
    <p:extLst>
      <p:ext uri="{BB962C8B-B14F-4D97-AF65-F5344CB8AC3E}">
        <p14:creationId xmlns:p14="http://schemas.microsoft.com/office/powerpoint/2010/main" xmlns="" val="61246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I/O </a:t>
            </a:r>
          </a:p>
          <a:p>
            <a:pPr lvl="1"/>
            <a:r>
              <a:rPr lang="en-GB" dirty="0" smtClean="0"/>
              <a:t>Escape sequences etc.</a:t>
            </a:r>
          </a:p>
          <a:p>
            <a:r>
              <a:rPr lang="en-GB" dirty="0" smtClean="0"/>
              <a:t>Operators</a:t>
            </a:r>
          </a:p>
          <a:p>
            <a:pPr lvl="1"/>
            <a:r>
              <a:rPr lang="en-GB" dirty="0" smtClean="0"/>
              <a:t>Related reading : Chapter 3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 data types</a:t>
            </a:r>
          </a:p>
          <a:p>
            <a:r>
              <a:rPr lang="en-GB" dirty="0" smtClean="0"/>
              <a:t>Type conversions</a:t>
            </a:r>
          </a:p>
          <a:p>
            <a:pPr lvl="1"/>
            <a:r>
              <a:rPr lang="en-GB" dirty="0" smtClean="0"/>
              <a:t>Implicit</a:t>
            </a:r>
          </a:p>
          <a:p>
            <a:pPr lvl="1"/>
            <a:r>
              <a:rPr lang="en-GB" dirty="0" smtClean="0"/>
              <a:t>Explicit</a:t>
            </a:r>
          </a:p>
          <a:p>
            <a:r>
              <a:rPr lang="en-GB" dirty="0" smtClean="0"/>
              <a:t>Consequences</a:t>
            </a:r>
          </a:p>
          <a:p>
            <a:r>
              <a:rPr lang="en-GB" dirty="0" smtClean="0"/>
              <a:t>Related reading: Chapter 2.7-2.13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 smtClean="0"/>
              <a:t>Data Types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char 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Single character, e.g.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accent4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chemeClr val="accent4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>
                <a:solidFill>
                  <a:schemeClr val="accent4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int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Bounded integers, e.g. </a:t>
            </a:r>
            <a:r>
              <a:rPr lang="en-US" dirty="0" smtClean="0">
                <a:solidFill>
                  <a:srgbClr val="FF0000"/>
                </a:solidFill>
              </a:rPr>
              <a:t>732</a:t>
            </a:r>
            <a:r>
              <a:rPr lang="en-US" dirty="0" smtClean="0">
                <a:solidFill>
                  <a:schemeClr val="accent4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-5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Real numbers, e.g. </a:t>
            </a:r>
            <a:r>
              <a:rPr lang="en-US" dirty="0" smtClean="0">
                <a:solidFill>
                  <a:srgbClr val="FF0000"/>
                </a:solidFill>
              </a:rPr>
              <a:t>3.14</a:t>
            </a:r>
            <a:r>
              <a:rPr lang="en-US" dirty="0" smtClean="0">
                <a:solidFill>
                  <a:schemeClr val="accent4"/>
                </a:solidFill>
              </a:rPr>
              <a:t> or </a:t>
            </a:r>
            <a:r>
              <a:rPr lang="en-US" dirty="0" smtClean="0">
                <a:solidFill>
                  <a:srgbClr val="FF0000"/>
                </a:solidFill>
              </a:rPr>
              <a:t>2.0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Real numbers with more </a:t>
            </a:r>
            <a:r>
              <a:rPr lang="en-US" dirty="0" smtClean="0">
                <a:solidFill>
                  <a:schemeClr val="accent4"/>
                </a:solidFill>
              </a:rPr>
              <a:t>precision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7C6BF1-9E59-4F8A-B405-C3970519C2A2}" type="datetime1">
              <a:rPr lang="en-US" smtClean="0"/>
              <a:pPr>
                <a:defRPr/>
              </a:pPr>
              <a:t>8/9/2017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Esc101,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095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modifiers in 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Signed</a:t>
            </a:r>
          </a:p>
          <a:p>
            <a:pPr lvl="1"/>
            <a:r>
              <a:rPr lang="en-GB" dirty="0" smtClean="0"/>
              <a:t>Range [-</a:t>
            </a:r>
            <a:r>
              <a:rPr lang="en-GB" dirty="0" smtClean="0"/>
              <a:t>2</a:t>
            </a:r>
            <a:r>
              <a:rPr lang="en-GB" baseline="30000" dirty="0" smtClean="0"/>
              <a:t>N-1 </a:t>
            </a:r>
            <a:r>
              <a:rPr lang="en-GB" dirty="0" smtClean="0"/>
              <a:t>, 2</a:t>
            </a:r>
            <a:r>
              <a:rPr lang="en-GB" baseline="30000" dirty="0" smtClean="0"/>
              <a:t>N-1</a:t>
            </a:r>
            <a:r>
              <a:rPr lang="en-GB" dirty="0" smtClean="0"/>
              <a:t>-1]</a:t>
            </a:r>
            <a:endParaRPr lang="en-GB" dirty="0" smtClean="0"/>
          </a:p>
          <a:p>
            <a:r>
              <a:rPr lang="en-GB" dirty="0" smtClean="0"/>
              <a:t>Unsigned</a:t>
            </a:r>
          </a:p>
          <a:p>
            <a:pPr lvl="1"/>
            <a:r>
              <a:rPr lang="en-GB" dirty="0" smtClean="0"/>
              <a:t>Range [0,2</a:t>
            </a:r>
            <a:r>
              <a:rPr lang="en-GB" baseline="30000" dirty="0" smtClean="0"/>
              <a:t>N</a:t>
            </a:r>
            <a:r>
              <a:rPr lang="en-GB" dirty="0" smtClean="0"/>
              <a:t>-1]</a:t>
            </a:r>
            <a:endParaRPr lang="en-GB" dirty="0" smtClean="0"/>
          </a:p>
          <a:p>
            <a:r>
              <a:rPr lang="en-GB" dirty="0" smtClean="0"/>
              <a:t>Short</a:t>
            </a:r>
          </a:p>
          <a:p>
            <a:pPr lvl="1"/>
            <a:r>
              <a:rPr lang="en-GB" dirty="0" smtClean="0"/>
              <a:t>Can use half the size of the normal data type </a:t>
            </a:r>
          </a:p>
          <a:p>
            <a:r>
              <a:rPr lang="en-GB" dirty="0" smtClean="0"/>
              <a:t>Long</a:t>
            </a:r>
          </a:p>
          <a:p>
            <a:pPr lvl="1"/>
            <a:r>
              <a:rPr lang="en-GB" dirty="0" smtClean="0"/>
              <a:t>Can use double the size of the normal data type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Composite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unsigned char (%c)</a:t>
            </a:r>
          </a:p>
          <a:p>
            <a:r>
              <a:rPr lang="en-GB" dirty="0" smtClean="0"/>
              <a:t>signed short int  = signed short = short (%hi)</a:t>
            </a:r>
          </a:p>
          <a:p>
            <a:r>
              <a:rPr lang="en-GB" dirty="0" smtClean="0"/>
              <a:t>unsigned int (%u)</a:t>
            </a:r>
          </a:p>
          <a:p>
            <a:r>
              <a:rPr lang="en-GB" dirty="0" smtClean="0"/>
              <a:t>signed long int = signed long = long (%</a:t>
            </a:r>
            <a:r>
              <a:rPr lang="en-GB" dirty="0" err="1" smtClean="0"/>
              <a:t>li</a:t>
            </a:r>
            <a:r>
              <a:rPr lang="en-GB" dirty="0" smtClean="0"/>
              <a:t>)</a:t>
            </a:r>
          </a:p>
          <a:p>
            <a:r>
              <a:rPr lang="en-GB" dirty="0" smtClean="0"/>
              <a:t>long </a:t>
            </a:r>
            <a:r>
              <a:rPr lang="en-GB" dirty="0" smtClean="0"/>
              <a:t>long</a:t>
            </a:r>
            <a:r>
              <a:rPr lang="en-GB" dirty="0" smtClean="0"/>
              <a:t> (%</a:t>
            </a:r>
            <a:r>
              <a:rPr lang="en-GB" dirty="0" err="1" smtClean="0"/>
              <a:t>ll</a:t>
            </a:r>
            <a:r>
              <a:rPr lang="en-GB" dirty="0" smtClean="0"/>
              <a:t>)</a:t>
            </a:r>
          </a:p>
          <a:p>
            <a:r>
              <a:rPr lang="en-GB" dirty="0" smtClean="0"/>
              <a:t>float (%f)</a:t>
            </a:r>
          </a:p>
          <a:p>
            <a:r>
              <a:rPr lang="en-GB" dirty="0" smtClean="0"/>
              <a:t>double (%f or %lf)</a:t>
            </a:r>
          </a:p>
          <a:p>
            <a:r>
              <a:rPr lang="en-GB" dirty="0" smtClean="0"/>
              <a:t>long double (%Lf)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Rocket science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First launch of the Ariane 5 rocket on 4</a:t>
            </a:r>
            <a:r>
              <a:rPr lang="en-GB" baseline="30000" dirty="0" smtClean="0"/>
              <a:t>th</a:t>
            </a:r>
            <a:r>
              <a:rPr lang="en-GB" dirty="0" smtClean="0"/>
              <a:t> June 1996</a:t>
            </a:r>
          </a:p>
          <a:p>
            <a:r>
              <a:rPr lang="en-GB" dirty="0" smtClean="0"/>
              <a:t>Rocket lost its flight path and disintegrated 40 seconds into launch</a:t>
            </a:r>
          </a:p>
          <a:p>
            <a:r>
              <a:rPr lang="en-GB" dirty="0" smtClean="0"/>
              <a:t>Cost </a:t>
            </a:r>
            <a:r>
              <a:rPr lang="en-GB" dirty="0" smtClean="0">
                <a:sym typeface="Wingdings" pitchFamily="2" charset="2"/>
              </a:rPr>
              <a:t> $370 million</a:t>
            </a:r>
            <a:endParaRPr lang="en-GB" dirty="0" smtClean="0"/>
          </a:p>
          <a:p>
            <a:r>
              <a:rPr lang="en-GB" dirty="0" smtClean="0"/>
              <a:t>Fundamental cause of disaster</a:t>
            </a:r>
          </a:p>
          <a:p>
            <a:pPr lvl="1"/>
            <a:r>
              <a:rPr lang="en-GB" dirty="0" smtClean="0"/>
              <a:t>Float to int data type casting</a:t>
            </a:r>
            <a:endParaRPr lang="en-GB" dirty="0"/>
          </a:p>
        </p:txBody>
      </p:sp>
      <p:pic>
        <p:nvPicPr>
          <p:cNvPr id="10242" name="Picture 2" descr="https://spaceflightnow.com/cluster2/images/000714ariane5blow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44824"/>
            <a:ext cx="2956340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 point representation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Have to represent three things</a:t>
            </a:r>
          </a:p>
          <a:p>
            <a:pPr lvl="1"/>
            <a:r>
              <a:rPr lang="en-GB" dirty="0" smtClean="0"/>
              <a:t>sign</a:t>
            </a:r>
          </a:p>
          <a:p>
            <a:pPr lvl="1"/>
            <a:r>
              <a:rPr lang="en-GB" dirty="0" smtClean="0"/>
              <a:t>Number</a:t>
            </a:r>
          </a:p>
          <a:p>
            <a:pPr lvl="1"/>
            <a:r>
              <a:rPr lang="en-GB" dirty="0" smtClean="0"/>
              <a:t>Exponent</a:t>
            </a:r>
          </a:p>
          <a:p>
            <a:r>
              <a:rPr lang="en-GB" dirty="0" smtClean="0"/>
              <a:t>Assign some bits of memory for each</a:t>
            </a:r>
          </a:p>
          <a:p>
            <a:pPr lvl="1"/>
            <a:r>
              <a:rPr lang="en-GB" dirty="0" smtClean="0"/>
              <a:t>1 bit for sign</a:t>
            </a:r>
          </a:p>
          <a:p>
            <a:pPr lvl="1"/>
            <a:r>
              <a:rPr lang="en-GB" dirty="0" smtClean="0"/>
              <a:t>m for exponent</a:t>
            </a:r>
          </a:p>
          <a:p>
            <a:pPr lvl="1"/>
            <a:r>
              <a:rPr lang="en-GB" dirty="0" smtClean="0"/>
              <a:t>n for mantissa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Conceptual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Consider a 4 bit memory</a:t>
            </a:r>
          </a:p>
          <a:p>
            <a:pPr lvl="1"/>
            <a:r>
              <a:rPr lang="en-GB" dirty="0" smtClean="0"/>
              <a:t>What can you assign with unsigned int?</a:t>
            </a:r>
          </a:p>
          <a:p>
            <a:pPr lvl="2"/>
            <a:r>
              <a:rPr lang="en-GB" dirty="0" smtClean="0"/>
              <a:t>0,1,.....15</a:t>
            </a:r>
          </a:p>
          <a:p>
            <a:pPr lvl="1"/>
            <a:r>
              <a:rPr lang="en-GB" dirty="0" smtClean="0"/>
              <a:t>What can you assign with signed int?</a:t>
            </a:r>
          </a:p>
          <a:p>
            <a:pPr lvl="2"/>
            <a:r>
              <a:rPr lang="en-GB" dirty="0" smtClean="0"/>
              <a:t>Use twos complement notation</a:t>
            </a:r>
          </a:p>
          <a:p>
            <a:pPr lvl="2"/>
            <a:r>
              <a:rPr lang="en-GB" dirty="0" smtClean="0"/>
              <a:t>-8,-7,.... ,7</a:t>
            </a:r>
          </a:p>
          <a:p>
            <a:pPr lvl="1"/>
            <a:r>
              <a:rPr lang="en-GB" dirty="0" smtClean="0"/>
              <a:t>What can you assign with float?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3728" y="522920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627784" y="522920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131840" y="522920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35896" y="522920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594928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(-1)</a:t>
            </a:r>
            <a:r>
              <a:rPr lang="en-GB" baseline="30000" dirty="0" smtClean="0"/>
              <a:t>s</a:t>
            </a:r>
            <a:r>
              <a:rPr lang="en-GB" dirty="0" smtClean="0"/>
              <a:t> * 1.m* 2</a:t>
            </a:r>
            <a:r>
              <a:rPr lang="en-GB" baseline="30000" dirty="0" smtClean="0"/>
              <a:t>e-0</a:t>
            </a:r>
            <a:endParaRPr lang="en-GB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5229200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1.0, 1.1, 1.2, 1.3</a:t>
            </a:r>
          </a:p>
          <a:p>
            <a:pPr algn="ctr"/>
            <a:r>
              <a:rPr lang="en-GB" dirty="0" smtClean="0"/>
              <a:t>2.0, 2.2, 2.4, 2.6</a:t>
            </a:r>
          </a:p>
          <a:p>
            <a:pPr algn="ctr"/>
            <a:r>
              <a:rPr lang="en-GB" dirty="0" smtClean="0"/>
              <a:t>-1.0, -1.1, -1.2, -1.3</a:t>
            </a:r>
          </a:p>
          <a:p>
            <a:pPr algn="ctr"/>
            <a:r>
              <a:rPr lang="en-GB" dirty="0" smtClean="0"/>
              <a:t>-2.0, -2.2, -2.4, -2.6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1256</Words>
  <Application>Microsoft Office PowerPoint</Application>
  <PresentationFormat>On-screen Show (4:3)</PresentationFormat>
  <Paragraphs>261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types in C</vt:lpstr>
      <vt:lpstr>Last class</vt:lpstr>
      <vt:lpstr>This class</vt:lpstr>
      <vt:lpstr>Data Types in C</vt:lpstr>
      <vt:lpstr>Type modifiers in C</vt:lpstr>
      <vt:lpstr>Composite data types</vt:lpstr>
      <vt:lpstr>Rocket science</vt:lpstr>
      <vt:lpstr>Floating point representation</vt:lpstr>
      <vt:lpstr>Conceptual example</vt:lpstr>
      <vt:lpstr>Edge cases in float representations</vt:lpstr>
      <vt:lpstr>Slide 11</vt:lpstr>
      <vt:lpstr>IEEE 754 floating point representation</vt:lpstr>
      <vt:lpstr>Single-precision floating point representation</vt:lpstr>
      <vt:lpstr>Double precision</vt:lpstr>
      <vt:lpstr>Type Conversion (Type casting)</vt:lpstr>
      <vt:lpstr>Typecasting application</vt:lpstr>
      <vt:lpstr>Loss of Information!</vt:lpstr>
      <vt:lpstr>float to int:  type conversion (result ok)</vt:lpstr>
      <vt:lpstr>float to int type conversion (not ok!) </vt:lpstr>
      <vt:lpstr>Rocket science</vt:lpstr>
      <vt:lpstr>int to float (can go wrong)</vt:lpstr>
      <vt:lpstr>char to int</vt:lpstr>
      <vt:lpstr>char  int</vt:lpstr>
      <vt:lpstr>char-int operations</vt:lpstr>
      <vt:lpstr>Next class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C</dc:title>
  <dc:creator>nisheeth</dc:creator>
  <cp:lastModifiedBy>nisheeth</cp:lastModifiedBy>
  <cp:revision>13</cp:revision>
  <dcterms:created xsi:type="dcterms:W3CDTF">2017-08-09T04:16:59Z</dcterms:created>
  <dcterms:modified xsi:type="dcterms:W3CDTF">2017-08-09T06:06:57Z</dcterms:modified>
</cp:coreProperties>
</file>