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8" r:id="rId3"/>
    <p:sldId id="287" r:id="rId4"/>
    <p:sldId id="257" r:id="rId5"/>
    <p:sldId id="258" r:id="rId6"/>
    <p:sldId id="261" r:id="rId7"/>
    <p:sldId id="265" r:id="rId8"/>
    <p:sldId id="264" r:id="rId9"/>
    <p:sldId id="260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66" r:id="rId19"/>
    <p:sldId id="273" r:id="rId20"/>
    <p:sldId id="274" r:id="rId21"/>
    <p:sldId id="276" r:id="rId22"/>
    <p:sldId id="283" r:id="rId23"/>
    <p:sldId id="284" r:id="rId24"/>
    <p:sldId id="285" r:id="rId25"/>
    <p:sldId id="28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2237C-567F-4B31-A865-68E69B899062}" type="datetimeFigureOut">
              <a:rPr lang="en-GB" smtClean="0"/>
              <a:pPr/>
              <a:t>11/08/2017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E404A-38D9-446C-B96A-ADC4BD7799E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 -9%10 = -9; -10%10=0; So % computes the remainder with the positive part and then adds the negative sign.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 Constants are always treated as “double” (not as float).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DCCF-B2A2-4213-BE88-686EA0FA0F50}" type="datetimeFigureOut">
              <a:rPr lang="en-GB" smtClean="0"/>
              <a:pPr/>
              <a:t>11/08/2017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DD8E-EBBA-4A53-89E0-F32A43ADCD1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DCCF-B2A2-4213-BE88-686EA0FA0F50}" type="datetimeFigureOut">
              <a:rPr lang="en-GB" smtClean="0"/>
              <a:pPr/>
              <a:t>11/08/2017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DD8E-EBBA-4A53-89E0-F32A43ADCD1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DCCF-B2A2-4213-BE88-686EA0FA0F50}" type="datetimeFigureOut">
              <a:rPr lang="en-GB" smtClean="0"/>
              <a:pPr/>
              <a:t>11/08/2017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DD8E-EBBA-4A53-89E0-F32A43ADCD1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DCCF-B2A2-4213-BE88-686EA0FA0F50}" type="datetimeFigureOut">
              <a:rPr lang="en-GB" smtClean="0"/>
              <a:pPr/>
              <a:t>11/08/2017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DD8E-EBBA-4A53-89E0-F32A43ADCD1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DCCF-B2A2-4213-BE88-686EA0FA0F50}" type="datetimeFigureOut">
              <a:rPr lang="en-GB" smtClean="0"/>
              <a:pPr/>
              <a:t>11/08/2017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DD8E-EBBA-4A53-89E0-F32A43ADCD1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DCCF-B2A2-4213-BE88-686EA0FA0F50}" type="datetimeFigureOut">
              <a:rPr lang="en-GB" smtClean="0"/>
              <a:pPr/>
              <a:t>11/08/2017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DD8E-EBBA-4A53-89E0-F32A43ADCD1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DCCF-B2A2-4213-BE88-686EA0FA0F50}" type="datetimeFigureOut">
              <a:rPr lang="en-GB" smtClean="0"/>
              <a:pPr/>
              <a:t>11/08/2017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DD8E-EBBA-4A53-89E0-F32A43ADCD1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DCCF-B2A2-4213-BE88-686EA0FA0F50}" type="datetimeFigureOut">
              <a:rPr lang="en-GB" smtClean="0"/>
              <a:pPr/>
              <a:t>11/08/2017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DD8E-EBBA-4A53-89E0-F32A43ADCD1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DCCF-B2A2-4213-BE88-686EA0FA0F50}" type="datetimeFigureOut">
              <a:rPr lang="en-GB" smtClean="0"/>
              <a:pPr/>
              <a:t>11/08/2017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DD8E-EBBA-4A53-89E0-F32A43ADCD1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DCCF-B2A2-4213-BE88-686EA0FA0F50}" type="datetimeFigureOut">
              <a:rPr lang="en-GB" smtClean="0"/>
              <a:pPr/>
              <a:t>11/08/2017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DD8E-EBBA-4A53-89E0-F32A43ADCD1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DCCF-B2A2-4213-BE88-686EA0FA0F50}" type="datetimeFigureOut">
              <a:rPr lang="en-GB" smtClean="0"/>
              <a:pPr/>
              <a:t>11/08/2017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DD8E-EBBA-4A53-89E0-F32A43ADCD1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DCCF-B2A2-4213-BE88-686EA0FA0F50}" type="datetimeFigureOut">
              <a:rPr lang="en-GB" smtClean="0"/>
              <a:pPr/>
              <a:t>11/08/2017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2DD8E-EBBA-4A53-89E0-F32A43ADCD1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isaha@cse.iitk.ac.i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I/O and operators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ESC101</a:t>
            </a:r>
          </a:p>
          <a:p>
            <a:r>
              <a:rPr lang="en-GB" dirty="0" smtClean="0"/>
              <a:t>11</a:t>
            </a:r>
            <a:r>
              <a:rPr lang="en-GB" baseline="30000" dirty="0" smtClean="0"/>
              <a:t>th</a:t>
            </a:r>
            <a:r>
              <a:rPr lang="en-GB" dirty="0" smtClean="0"/>
              <a:t> August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Scanf addendum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Can input </a:t>
            </a:r>
            <a:r>
              <a:rPr lang="en-GB" dirty="0" err="1" smtClean="0"/>
              <a:t>mutliple</a:t>
            </a:r>
            <a:r>
              <a:rPr lang="en-GB" dirty="0" smtClean="0"/>
              <a:t> fields with one scanf</a:t>
            </a:r>
          </a:p>
          <a:p>
            <a:pPr lvl="1"/>
            <a:r>
              <a:rPr lang="en-GB" dirty="0" smtClean="0"/>
              <a:t>scanf("%d %d", &amp;month, &amp;day); </a:t>
            </a:r>
          </a:p>
          <a:p>
            <a:pPr lvl="1"/>
            <a:r>
              <a:rPr lang="en-GB" dirty="0" smtClean="0"/>
              <a:t>But can be frustrating to debug</a:t>
            </a:r>
          </a:p>
          <a:p>
            <a:r>
              <a:rPr lang="en-GB" dirty="0" smtClean="0"/>
              <a:t>White space is skipped for consecutive numeric reads</a:t>
            </a:r>
          </a:p>
          <a:p>
            <a:pPr lvl="1"/>
            <a:r>
              <a:rPr lang="en-GB" dirty="0" smtClean="0"/>
              <a:t>But not skipped for character inputs</a:t>
            </a:r>
          </a:p>
          <a:p>
            <a:pPr lvl="1"/>
            <a:r>
              <a:rPr lang="en-GB" dirty="0" smtClean="0"/>
              <a:t>printf("Enter an integer and a float, then Y or N\n&gt; "); </a:t>
            </a:r>
          </a:p>
          <a:p>
            <a:pPr lvl="1"/>
            <a:r>
              <a:rPr lang="en-GB" dirty="0" smtClean="0"/>
              <a:t>scanf("%</a:t>
            </a:r>
            <a:r>
              <a:rPr lang="en-GB" dirty="0" err="1" smtClean="0"/>
              <a:t>d%f%c</a:t>
            </a:r>
            <a:r>
              <a:rPr lang="en-GB" dirty="0" smtClean="0"/>
              <a:t>", &amp;</a:t>
            </a:r>
            <a:r>
              <a:rPr lang="en-GB" dirty="0" err="1" smtClean="0"/>
              <a:t>i</a:t>
            </a:r>
            <a:r>
              <a:rPr lang="en-GB" dirty="0" smtClean="0"/>
              <a:t>, &amp;f, &amp;c); </a:t>
            </a:r>
          </a:p>
          <a:p>
            <a:pPr lvl="1"/>
            <a:r>
              <a:rPr lang="en-GB" dirty="0" smtClean="0"/>
              <a:t>Enter 12 23.4 N</a:t>
            </a:r>
          </a:p>
          <a:p>
            <a:pPr lvl="1"/>
            <a:r>
              <a:rPr lang="en-GB" dirty="0" err="1" smtClean="0"/>
              <a:t>i</a:t>
            </a:r>
            <a:r>
              <a:rPr lang="en-GB" dirty="0" smtClean="0"/>
              <a:t> = 12, f = 23.4, c = </a:t>
            </a:r>
          </a:p>
          <a:p>
            <a:pPr lvl="1"/>
            <a:r>
              <a:rPr lang="en-GB" dirty="0" smtClean="0"/>
              <a:t>Enter 12 23.4N to get it right</a:t>
            </a:r>
          </a:p>
          <a:p>
            <a:r>
              <a:rPr lang="en-GB" dirty="0" smtClean="0"/>
              <a:t>Easier to use separate inputs for different variables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Prutor</a:t>
            </a:r>
            <a:r>
              <a:rPr lang="en-GB" dirty="0" smtClean="0"/>
              <a:t> scanf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Cannot use interactive </a:t>
            </a:r>
            <a:r>
              <a:rPr lang="en-GB" dirty="0" err="1" smtClean="0"/>
              <a:t>printf-scanf</a:t>
            </a:r>
            <a:r>
              <a:rPr lang="en-GB" dirty="0" smtClean="0"/>
              <a:t> combinations</a:t>
            </a:r>
          </a:p>
          <a:p>
            <a:r>
              <a:rPr lang="en-GB" dirty="0" smtClean="0"/>
              <a:t>But can/have to use scanf itself</a:t>
            </a:r>
          </a:p>
          <a:p>
            <a:pPr lvl="1"/>
            <a:r>
              <a:rPr lang="en-GB" dirty="0" smtClean="0"/>
              <a:t>Enter expected scanf inputs in input tab</a:t>
            </a:r>
          </a:p>
          <a:p>
            <a:pPr lvl="1"/>
            <a:r>
              <a:rPr lang="en-GB" dirty="0" smtClean="0"/>
              <a:t>Beware of white space bugs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basic I/O 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getchar()</a:t>
            </a:r>
          </a:p>
          <a:p>
            <a:pPr lvl="1"/>
            <a:r>
              <a:rPr lang="en-GB" dirty="0" smtClean="0"/>
              <a:t>Command to accept a single character as input</a:t>
            </a:r>
          </a:p>
          <a:p>
            <a:pPr lvl="1"/>
            <a:r>
              <a:rPr lang="en-GB" dirty="0" smtClean="0"/>
              <a:t>Syntax </a:t>
            </a:r>
            <a:r>
              <a:rPr lang="en-GB" i="1" dirty="0" smtClean="0"/>
              <a:t>variable = getchar();</a:t>
            </a:r>
          </a:p>
          <a:p>
            <a:pPr lvl="1"/>
            <a:r>
              <a:rPr lang="en-GB" dirty="0" smtClean="0"/>
              <a:t>Useful as an interactivity device</a:t>
            </a:r>
          </a:p>
          <a:p>
            <a:pPr lvl="2"/>
            <a:r>
              <a:rPr lang="en-GB" dirty="0" smtClean="0"/>
              <a:t>User prompt</a:t>
            </a:r>
          </a:p>
          <a:p>
            <a:pPr lvl="2"/>
            <a:r>
              <a:rPr lang="en-GB" dirty="0" smtClean="0"/>
              <a:t>Conditional behaviour</a:t>
            </a:r>
          </a:p>
          <a:p>
            <a:r>
              <a:rPr lang="en-GB" dirty="0" smtClean="0"/>
              <a:t>putchar()</a:t>
            </a:r>
          </a:p>
          <a:p>
            <a:pPr lvl="1"/>
            <a:r>
              <a:rPr lang="en-GB" dirty="0" smtClean="0"/>
              <a:t>Command to print a single character as output</a:t>
            </a:r>
          </a:p>
          <a:p>
            <a:pPr lvl="1"/>
            <a:r>
              <a:rPr lang="en-GB" dirty="0" smtClean="0"/>
              <a:t>Syntax </a:t>
            </a:r>
            <a:r>
              <a:rPr lang="en-GB" i="1" dirty="0" err="1" smtClean="0"/>
              <a:t>putchar</a:t>
            </a:r>
            <a:r>
              <a:rPr lang="en-GB" i="1" smtClean="0"/>
              <a:t>(variable);</a:t>
            </a:r>
            <a:endParaRPr lang="en-GB" i="1" dirty="0" smtClean="0"/>
          </a:p>
          <a:p>
            <a:pPr lvl="1"/>
            <a:r>
              <a:rPr lang="en-GB" dirty="0" smtClean="0"/>
              <a:t>Not as useful, limited applications 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and writing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GB" dirty="0" smtClean="0"/>
              <a:t>A string is an array of characters</a:t>
            </a:r>
          </a:p>
          <a:p>
            <a:pPr lvl="1"/>
            <a:r>
              <a:rPr lang="en-GB" dirty="0" smtClean="0"/>
              <a:t>E.g. “Hello, how are you?”</a:t>
            </a:r>
          </a:p>
          <a:p>
            <a:r>
              <a:rPr lang="en-GB" dirty="0" smtClean="0"/>
              <a:t>Declared with syntax </a:t>
            </a:r>
          </a:p>
          <a:p>
            <a:pPr lvl="1"/>
            <a:r>
              <a:rPr lang="en-GB" i="1" dirty="0" smtClean="0"/>
              <a:t>char x[LENGTH_OF_STRING];</a:t>
            </a:r>
          </a:p>
          <a:p>
            <a:r>
              <a:rPr lang="en-GB" dirty="0" smtClean="0"/>
              <a:t>C has special I/O functions for strings</a:t>
            </a:r>
          </a:p>
          <a:p>
            <a:pPr lvl="1"/>
            <a:r>
              <a:rPr lang="en-GB" dirty="0" smtClean="0"/>
              <a:t>Use gets() for string input</a:t>
            </a:r>
          </a:p>
          <a:p>
            <a:pPr lvl="1"/>
            <a:r>
              <a:rPr lang="en-GB" dirty="0" smtClean="0"/>
              <a:t>Use puts() for string output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5157192"/>
            <a:ext cx="5904656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int main(){</a:t>
            </a:r>
          </a:p>
          <a:p>
            <a:r>
              <a:rPr lang="en-GB" dirty="0" smtClean="0"/>
              <a:t>	char line[80];</a:t>
            </a:r>
          </a:p>
          <a:p>
            <a:r>
              <a:rPr lang="en-GB" dirty="0" smtClean="0"/>
              <a:t>	gets(line);</a:t>
            </a:r>
          </a:p>
          <a:p>
            <a:r>
              <a:rPr lang="en-GB" dirty="0" smtClean="0"/>
              <a:t>	puts(line);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strings with printf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Straightforward</a:t>
            </a:r>
          </a:p>
          <a:p>
            <a:pPr lvl="1"/>
            <a:r>
              <a:rPr lang="en-GB" dirty="0" smtClean="0"/>
              <a:t>Use %s instead of %c as a placeholder</a:t>
            </a:r>
          </a:p>
          <a:p>
            <a:pPr lvl="1"/>
            <a:r>
              <a:rPr lang="en-GB" i="1" dirty="0" smtClean="0"/>
              <a:t>printf(“%s”, line)</a:t>
            </a:r>
          </a:p>
          <a:p>
            <a:pPr lvl="1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strings with scanf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Not straightforward</a:t>
            </a:r>
          </a:p>
          <a:p>
            <a:pPr lvl="1"/>
            <a:r>
              <a:rPr lang="en-GB" dirty="0" smtClean="0"/>
              <a:t>Has trouble handling white spaces</a:t>
            </a:r>
          </a:p>
          <a:p>
            <a:pPr lvl="1"/>
            <a:r>
              <a:rPr lang="en-GB" dirty="0" smtClean="0"/>
              <a:t> Remember to leave white space in format string for character inputs</a:t>
            </a:r>
          </a:p>
          <a:p>
            <a:pPr lvl="1"/>
            <a:r>
              <a:rPr lang="en-GB" i="1" dirty="0" smtClean="0"/>
              <a:t>scanf(“ %s”, line)</a:t>
            </a:r>
          </a:p>
          <a:p>
            <a:pPr lvl="1"/>
            <a:r>
              <a:rPr lang="en-GB" i="1" dirty="0" smtClean="0"/>
              <a:t>Input “This is a line”</a:t>
            </a:r>
          </a:p>
          <a:p>
            <a:pPr lvl="1"/>
            <a:r>
              <a:rPr lang="en-GB" i="1" dirty="0" smtClean="0"/>
              <a:t>Stores “This”</a:t>
            </a:r>
          </a:p>
          <a:p>
            <a:r>
              <a:rPr lang="en-GB" dirty="0" smtClean="0"/>
              <a:t>Fixes</a:t>
            </a:r>
          </a:p>
          <a:p>
            <a:pPr lvl="1"/>
            <a:r>
              <a:rPr lang="en-GB" dirty="0" smtClean="0"/>
              <a:t>Use a custom placeholder</a:t>
            </a:r>
          </a:p>
          <a:p>
            <a:pPr lvl="1"/>
            <a:r>
              <a:rPr lang="en-GB" dirty="0" smtClean="0"/>
              <a:t>Defined using syntax </a:t>
            </a:r>
            <a:r>
              <a:rPr lang="en-GB" i="1" dirty="0" smtClean="0"/>
              <a:t>%[defn]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Scanf with custom placeholders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Typical example</a:t>
            </a:r>
          </a:p>
          <a:p>
            <a:pPr lvl="1"/>
            <a:r>
              <a:rPr lang="en-GB" dirty="0" smtClean="0"/>
              <a:t>scanf(“ %[ ABCDEFGHIJKLMNOPQRSTUVWXYZ]”, line);</a:t>
            </a:r>
          </a:p>
          <a:p>
            <a:pPr lvl="1"/>
            <a:r>
              <a:rPr lang="en-GB" dirty="0" smtClean="0"/>
              <a:t>Now includes white space among set of allowed characters in string</a:t>
            </a:r>
          </a:p>
          <a:p>
            <a:r>
              <a:rPr lang="en-GB" dirty="0" smtClean="0"/>
              <a:t>Inverted definitions more succinct</a:t>
            </a:r>
          </a:p>
          <a:p>
            <a:pPr lvl="1"/>
            <a:r>
              <a:rPr lang="en-GB" dirty="0" smtClean="0"/>
              <a:t>Use ^ within square brackets to mark the complement of the following characters</a:t>
            </a:r>
          </a:p>
          <a:p>
            <a:pPr lvl="1"/>
            <a:r>
              <a:rPr lang="en-GB" i="1" dirty="0" smtClean="0"/>
              <a:t>%[^\n]</a:t>
            </a:r>
            <a:r>
              <a:rPr lang="en-GB" dirty="0" smtClean="0"/>
              <a:t> means all inputs except new line are allowed as part of string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Putting it all together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7488832" cy="224676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int main(){</a:t>
            </a:r>
          </a:p>
          <a:p>
            <a:r>
              <a:rPr lang="en-GB" sz="2800" dirty="0" smtClean="0"/>
              <a:t>	char line[80];</a:t>
            </a:r>
          </a:p>
          <a:p>
            <a:r>
              <a:rPr lang="en-GB" sz="2800" dirty="0" smtClean="0"/>
              <a:t>	scanf(“ %[^\n]”, line);</a:t>
            </a:r>
          </a:p>
          <a:p>
            <a:r>
              <a:rPr lang="en-GB" sz="2800" dirty="0" smtClean="0"/>
              <a:t>	printf(“%s”, line);</a:t>
            </a:r>
          </a:p>
          <a:p>
            <a:r>
              <a:rPr lang="en-GB" sz="2800" dirty="0" smtClean="0"/>
              <a:t>}</a:t>
            </a:r>
            <a:endParaRPr lang="en-GB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Operators and Expressions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Operators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328" y="1772816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54816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Statement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Input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Assignment/input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Storage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Declaration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Output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Print/write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Processing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Expressions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59632" y="4471952"/>
            <a:ext cx="6336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Operators are the building blocks of expressions</a:t>
            </a:r>
          </a:p>
          <a:p>
            <a:endParaRPr lang="en-GB" dirty="0" smtClean="0"/>
          </a:p>
          <a:p>
            <a:r>
              <a:rPr lang="en-GB" dirty="0" smtClean="0"/>
              <a:t>Have their own syntax</a:t>
            </a:r>
          </a:p>
          <a:p>
            <a:endParaRPr lang="en-GB" dirty="0" smtClean="0"/>
          </a:p>
          <a:p>
            <a:r>
              <a:rPr lang="en-GB" dirty="0" smtClean="0"/>
              <a:t>We will learn this syntax the next few lectures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track exam results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7544" y="1916832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Name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Roll number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UMANG MALIK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170765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AMAN RAJ SINGH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170087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YUGESH AJIT KOTHARI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170830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ANIKET SANGHI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170110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HARGUN PREET SINGH BHATIA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170285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YASHARTH BAJPAI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170822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DEVANSH SHRINGI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170239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PRAJJWAL MISHRA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170480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PRAKHAR SRIVASTAVA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170486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PRATYUSH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170500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63688" y="148478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Selected candidates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623731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Email </a:t>
            </a:r>
            <a:r>
              <a:rPr lang="en-GB" dirty="0" smtClean="0">
                <a:hlinkClick r:id="rId2"/>
              </a:rPr>
              <a:t>isaha@cse.iitk.ac.in</a:t>
            </a:r>
            <a:r>
              <a:rPr lang="en-GB" dirty="0" smtClean="0"/>
              <a:t> confirming acceptance. 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Arithmetic </a:t>
            </a:r>
          </a:p>
          <a:p>
            <a:r>
              <a:rPr lang="en-GB" dirty="0" smtClean="0"/>
              <a:t>Unary</a:t>
            </a:r>
          </a:p>
          <a:p>
            <a:r>
              <a:rPr lang="en-GB" dirty="0" smtClean="0"/>
              <a:t>Relational and logical</a:t>
            </a:r>
          </a:p>
          <a:p>
            <a:r>
              <a:rPr lang="en-GB" dirty="0" smtClean="0"/>
              <a:t>Assignment</a:t>
            </a:r>
          </a:p>
          <a:p>
            <a:r>
              <a:rPr lang="en-GB" dirty="0" smtClean="0"/>
              <a:t>Conditional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4114800"/>
          </a:xfrm>
        </p:spPr>
        <p:txBody>
          <a:bodyPr/>
          <a:lstStyle/>
          <a:p>
            <a:r>
              <a:rPr lang="en-US" dirty="0" smtClean="0"/>
              <a:t>Operate on </a:t>
            </a:r>
            <a:r>
              <a:rPr lang="en-US" dirty="0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double</a:t>
            </a:r>
            <a:r>
              <a:rPr lang="en-US" dirty="0" smtClean="0"/>
              <a:t> (and </a:t>
            </a:r>
            <a:r>
              <a:rPr lang="en-US" dirty="0" smtClean="0">
                <a:solidFill>
                  <a:srgbClr val="FF0000"/>
                </a:solidFill>
              </a:rPr>
              <a:t>char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pPr>
                <a:defRPr/>
              </a:pPr>
              <a:t>8/11/2017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40218711"/>
              </p:ext>
            </p:extLst>
          </p:nvPr>
        </p:nvGraphicFramePr>
        <p:xfrm>
          <a:off x="533400" y="1752600"/>
          <a:ext cx="8229600" cy="4556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2209800"/>
                <a:gridCol w="2867000"/>
                <a:gridCol w="2390800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Op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Meaning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Example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Remarks</a:t>
                      </a:r>
                      <a:endParaRPr lang="en-US" sz="18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+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Addition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9+2 is 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9.1+2.0 is 11.1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-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Subtraction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9-2 is 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9.1-2.0 is 7.1 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*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Multiplication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9*2 is 18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9.1*2.0 is 18.2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/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Division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9/2 is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Integer division</a:t>
                      </a:r>
                      <a:endParaRPr lang="en-US" sz="24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9.1/2.0 is 4.55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Real division</a:t>
                      </a:r>
                      <a:endParaRPr lang="en-US" sz="24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%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Remainder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9%2 is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Only for int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565849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dirty="0" smtClean="0"/>
              <a:t>The /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495800"/>
          </a:xfrm>
        </p:spPr>
        <p:txBody>
          <a:bodyPr/>
          <a:lstStyle/>
          <a:p>
            <a:r>
              <a:rPr lang="en-US" dirty="0" smtClean="0"/>
              <a:t>When both (left and right) operand of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/>
              <a:t> are of type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The result is the integral part of the real division </a:t>
            </a:r>
          </a:p>
          <a:p>
            <a:pPr lvl="1"/>
            <a:r>
              <a:rPr lang="en-US" dirty="0" smtClean="0"/>
              <a:t>The result is of type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/>
              <a:t>Examples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9/4 is 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1/2 is 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pPr>
                <a:defRPr/>
              </a:pPr>
              <a:t>8/11/2017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2573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/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181600"/>
          </a:xfrm>
        </p:spPr>
        <p:txBody>
          <a:bodyPr/>
          <a:lstStyle/>
          <a:p>
            <a:r>
              <a:rPr lang="en-US" dirty="0" smtClean="0"/>
              <a:t>When at least one (left or right or both) operands of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/>
              <a:t> are of type </a:t>
            </a:r>
            <a:r>
              <a:rPr lang="en-US" dirty="0" smtClean="0">
                <a:solidFill>
                  <a:srgbClr val="FF0000"/>
                </a:solidFill>
              </a:rPr>
              <a:t>float (double)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The result is the real division </a:t>
            </a:r>
          </a:p>
          <a:p>
            <a:pPr lvl="1"/>
            <a:r>
              <a:rPr lang="en-US" dirty="0" smtClean="0"/>
              <a:t>The result is of type </a:t>
            </a:r>
            <a:r>
              <a:rPr lang="en-US" dirty="0" smtClean="0">
                <a:solidFill>
                  <a:srgbClr val="FF0000"/>
                </a:solidFill>
              </a:rPr>
              <a:t>float (double)</a:t>
            </a:r>
          </a:p>
          <a:p>
            <a:r>
              <a:rPr lang="en-US" dirty="0" smtClean="0"/>
              <a:t>Examples</a:t>
            </a:r>
          </a:p>
          <a:p>
            <a:pPr marL="0" indent="0">
              <a:buNone/>
            </a:pPr>
            <a:r>
              <a:rPr lang="en-US" dirty="0" smtClean="0"/>
              <a:t>    9/4.0 is 2.250000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1.0/2 is 0.500000, </a:t>
            </a:r>
          </a:p>
          <a:p>
            <a:pPr marL="0" indent="0">
              <a:buNone/>
            </a:pPr>
            <a:r>
              <a:rPr lang="en-US" dirty="0" smtClean="0"/>
              <a:t>        so is 1/2.0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and 1.0/2.0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pPr>
                <a:defRPr/>
              </a:pPr>
              <a:t>8/11/2017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71814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914400"/>
          </a:xfrm>
        </p:spPr>
        <p:txBody>
          <a:bodyPr/>
          <a:lstStyle/>
          <a:p>
            <a:r>
              <a:rPr lang="en-US" dirty="0" smtClean="0"/>
              <a:t>The %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5181600"/>
          </a:xfrm>
        </p:spPr>
        <p:txBody>
          <a:bodyPr/>
          <a:lstStyle/>
          <a:p>
            <a:r>
              <a:rPr lang="en-US" dirty="0"/>
              <a:t>The remainder operator 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  <a:r>
              <a:rPr lang="en-US" dirty="0" smtClean="0"/>
              <a:t> </a:t>
            </a:r>
            <a:r>
              <a:rPr lang="en-US" dirty="0"/>
              <a:t>returns the integer remainder </a:t>
            </a:r>
            <a:r>
              <a:rPr lang="en-US" dirty="0" smtClean="0"/>
              <a:t>of the </a:t>
            </a:r>
            <a:r>
              <a:rPr lang="en-US" dirty="0"/>
              <a:t>result of dividing its </a:t>
            </a:r>
            <a:r>
              <a:rPr lang="en-US" dirty="0" smtClean="0"/>
              <a:t>first </a:t>
            </a:r>
            <a:r>
              <a:rPr lang="en-US" dirty="0"/>
              <a:t>operand by its second.</a:t>
            </a:r>
          </a:p>
          <a:p>
            <a:r>
              <a:rPr lang="en-US" dirty="0"/>
              <a:t>Both operands must be integers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Defined only for integers 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long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sz="3200" dirty="0" smtClean="0"/>
              <a:t>4%2 is 0</a:t>
            </a:r>
          </a:p>
          <a:p>
            <a:pPr marL="457200" lvl="1" indent="0">
              <a:buNone/>
            </a:pPr>
            <a:r>
              <a:rPr lang="en-US" sz="3200" dirty="0" smtClean="0"/>
              <a:t>31%4 is 3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pPr>
                <a:defRPr/>
              </a:pPr>
              <a:t>8/11/2017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252426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r>
              <a:rPr lang="en-US" sz="4000" dirty="0" err="1" smtClean="0"/>
              <a:t>Divison</a:t>
            </a:r>
            <a:r>
              <a:rPr lang="en-US" sz="4000" dirty="0" smtClean="0"/>
              <a:t>(/) and Remainder(%)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4876800"/>
          </a:xfrm>
        </p:spPr>
        <p:txBody>
          <a:bodyPr/>
          <a:lstStyle/>
          <a:p>
            <a:r>
              <a:rPr lang="en-US" dirty="0" smtClean="0"/>
              <a:t>Second argument can not be 0</a:t>
            </a:r>
          </a:p>
          <a:p>
            <a:pPr lvl="1"/>
            <a:r>
              <a:rPr lang="en-US" dirty="0" smtClean="0"/>
              <a:t>Run time error</a:t>
            </a:r>
          </a:p>
          <a:p>
            <a:r>
              <a:rPr lang="en-US" dirty="0" smtClean="0"/>
              <a:t>For integers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(b≠0), / and % have the following relation</a:t>
            </a:r>
          </a:p>
          <a:p>
            <a:pPr marL="457200" lvl="1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a = (a/b)*b + (</a:t>
            </a:r>
            <a:r>
              <a:rPr lang="en-US" dirty="0" err="1" smtClean="0">
                <a:solidFill>
                  <a:srgbClr val="FF0000"/>
                </a:solidFill>
              </a:rPr>
              <a:t>a%b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</a:p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both</a:t>
            </a:r>
            <a:r>
              <a:rPr lang="en-US" dirty="0" smtClean="0"/>
              <a:t> are negative, the result of / and % is system dependent.</a:t>
            </a:r>
          </a:p>
          <a:p>
            <a:pPr lvl="1"/>
            <a:r>
              <a:rPr lang="en-US" dirty="0" smtClean="0"/>
              <a:t>But satisfies the above relation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pPr>
                <a:defRPr/>
              </a:pPr>
              <a:t>8/11/2017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289518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Quirks of C arithmetic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of the arithmetic operators follow the rules of regular arithmetic</a:t>
            </a:r>
          </a:p>
          <a:p>
            <a:r>
              <a:rPr lang="en-GB" dirty="0" smtClean="0"/>
              <a:t>Exceptions can be annoying</a:t>
            </a:r>
          </a:p>
          <a:p>
            <a:pPr lvl="1"/>
            <a:r>
              <a:rPr lang="en-GB" dirty="0" smtClean="0"/>
              <a:t>% for negative dividends always rounds towards 0</a:t>
            </a:r>
          </a:p>
          <a:p>
            <a:pPr lvl="2"/>
            <a:r>
              <a:rPr lang="en-GB" dirty="0" smtClean="0"/>
              <a:t>-11.2/4 = -2</a:t>
            </a:r>
          </a:p>
          <a:p>
            <a:pPr lvl="1"/>
            <a:r>
              <a:rPr lang="en-GB" dirty="0" smtClean="0"/>
              <a:t>Modulus operation troublesome for negative operands</a:t>
            </a:r>
          </a:p>
          <a:p>
            <a:pPr lvl="2"/>
            <a:r>
              <a:rPr lang="en-GB" dirty="0" smtClean="0"/>
              <a:t>Usually gives the remainder the sign of the first operand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Implicit type casting in C arithmetic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General rule for mixed type arithmetic</a:t>
            </a:r>
          </a:p>
          <a:p>
            <a:pPr lvl="1"/>
            <a:r>
              <a:rPr lang="en-GB" dirty="0" smtClean="0"/>
              <a:t>Final result will have highest possible precision consistent with operand types</a:t>
            </a:r>
          </a:p>
          <a:p>
            <a:pPr lvl="1"/>
            <a:r>
              <a:rPr lang="en-GB" dirty="0" smtClean="0"/>
              <a:t>Small boxes </a:t>
            </a:r>
            <a:r>
              <a:rPr lang="en-GB" dirty="0" smtClean="0">
                <a:sym typeface="Wingdings" pitchFamily="2" charset="2"/>
              </a:rPr>
              <a:t> big boxes</a:t>
            </a:r>
          </a:p>
          <a:p>
            <a:r>
              <a:rPr lang="en-GB" dirty="0" smtClean="0">
                <a:sym typeface="Wingdings" pitchFamily="2" charset="2"/>
              </a:rPr>
              <a:t>Examples</a:t>
            </a:r>
          </a:p>
          <a:p>
            <a:pPr lvl="1"/>
            <a:r>
              <a:rPr lang="en-GB" i="1" dirty="0" smtClean="0">
                <a:sym typeface="Wingdings" pitchFamily="2" charset="2"/>
              </a:rPr>
              <a:t>float + double = double</a:t>
            </a:r>
          </a:p>
          <a:p>
            <a:pPr lvl="1"/>
            <a:r>
              <a:rPr lang="en-GB" i="1" dirty="0" smtClean="0">
                <a:sym typeface="Wingdings" pitchFamily="2" charset="2"/>
              </a:rPr>
              <a:t>float + long double = long double</a:t>
            </a:r>
          </a:p>
          <a:p>
            <a:pPr lvl="1"/>
            <a:r>
              <a:rPr lang="en-GB" i="1" dirty="0" smtClean="0">
                <a:sym typeface="Wingdings" pitchFamily="2" charset="2"/>
              </a:rPr>
              <a:t>int + float = float</a:t>
            </a:r>
          </a:p>
          <a:p>
            <a:pPr lvl="1"/>
            <a:r>
              <a:rPr lang="en-GB" i="1" dirty="0" smtClean="0">
                <a:sym typeface="Wingdings" pitchFamily="2" charset="2"/>
              </a:rPr>
              <a:t>char + float = float</a:t>
            </a:r>
          </a:p>
          <a:p>
            <a:pPr lvl="1"/>
            <a:r>
              <a:rPr lang="en-GB" i="1" dirty="0" smtClean="0">
                <a:sym typeface="Wingdings" pitchFamily="2" charset="2"/>
              </a:rPr>
              <a:t> ...</a:t>
            </a:r>
          </a:p>
          <a:p>
            <a:pPr lvl="1"/>
            <a:endParaRPr lang="en-GB" i="1" dirty="0" smtClean="0"/>
          </a:p>
          <a:p>
            <a:pPr lvl="2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Explicit type casting in C arithmetic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cast an arithmetic expression to a specific data type</a:t>
            </a:r>
          </a:p>
          <a:p>
            <a:pPr lvl="1"/>
            <a:r>
              <a:rPr lang="en-GB" dirty="0" smtClean="0"/>
              <a:t>Syntax </a:t>
            </a:r>
            <a:r>
              <a:rPr lang="en-GB" i="1" dirty="0" smtClean="0"/>
              <a:t>(data type) expression;</a:t>
            </a:r>
          </a:p>
          <a:p>
            <a:pPr lvl="1"/>
            <a:r>
              <a:rPr lang="en-GB" i="1" dirty="0" smtClean="0"/>
              <a:t>E.g. ((int) f) % 2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Precedence and associativity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Precedence </a:t>
            </a:r>
            <a:r>
              <a:rPr lang="en-GB" dirty="0" smtClean="0">
                <a:sym typeface="Wingdings" pitchFamily="2" charset="2"/>
              </a:rPr>
              <a:t> which operations to carry out first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Remember the BODMAS rule?</a:t>
            </a:r>
          </a:p>
          <a:p>
            <a:r>
              <a:rPr lang="en-GB" dirty="0" smtClean="0">
                <a:sym typeface="Wingdings" pitchFamily="2" charset="2"/>
              </a:rPr>
              <a:t>Associativity  which operations with the same precedence to carry out first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English uses </a:t>
            </a:r>
            <a:r>
              <a:rPr lang="en-GB" dirty="0" err="1" smtClean="0">
                <a:sym typeface="Wingdings" pitchFamily="2" charset="2"/>
              </a:rPr>
              <a:t>leftright</a:t>
            </a:r>
            <a:endParaRPr lang="en-GB" dirty="0" smtClean="0">
              <a:sym typeface="Wingdings" pitchFamily="2" charset="2"/>
            </a:endParaRPr>
          </a:p>
          <a:p>
            <a:pPr lvl="1"/>
            <a:r>
              <a:rPr lang="en-GB" dirty="0" smtClean="0">
                <a:sym typeface="Wingdings" pitchFamily="2" charset="2"/>
              </a:rPr>
              <a:t>Urdu uses </a:t>
            </a:r>
            <a:r>
              <a:rPr lang="en-GB" dirty="0" err="1" smtClean="0">
                <a:sym typeface="Wingdings" pitchFamily="2" charset="2"/>
              </a:rPr>
              <a:t>rightleft</a:t>
            </a:r>
            <a:endParaRPr lang="en-GB" dirty="0" smtClean="0">
              <a:sym typeface="Wingdings" pitchFamily="2" charset="2"/>
            </a:endParaRPr>
          </a:p>
          <a:p>
            <a:pPr lvl="1"/>
            <a:r>
              <a:rPr lang="en-GB" dirty="0" smtClean="0">
                <a:sym typeface="Wingdings" pitchFamily="2" charset="2"/>
              </a:rPr>
              <a:t>C uses both, in different cases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Standard I/O</a:t>
            </a:r>
          </a:p>
          <a:p>
            <a:pPr lvl="1"/>
            <a:r>
              <a:rPr lang="en-GB" dirty="0" smtClean="0"/>
              <a:t>Related reading : Chapter 4</a:t>
            </a:r>
          </a:p>
          <a:p>
            <a:r>
              <a:rPr lang="en-GB" dirty="0" smtClean="0"/>
              <a:t>Arithmetic operators</a:t>
            </a:r>
          </a:p>
          <a:p>
            <a:pPr lvl="1"/>
            <a:r>
              <a:rPr lang="en-GB" dirty="0" smtClean="0"/>
              <a:t>Related reading</a:t>
            </a:r>
            <a:r>
              <a:rPr lang="en-GB" smtClean="0"/>
              <a:t>: Chapter 3.1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Precedence and associativity for arithmetic expressions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23528" y="2028448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Precedence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Operators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High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*     /      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       -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521990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Associativity goes left </a:t>
            </a:r>
            <a:r>
              <a:rPr lang="en-GB" dirty="0" smtClean="0">
                <a:sym typeface="Wingdings" pitchFamily="2" charset="2"/>
              </a:rPr>
              <a:t> right for arithmetic expressions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364502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e.g. a – b / c * d = a – ((b/c)*d)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294837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Like in regular arithmetic, can use brackets to clarify correct order of operations, e.g. (a-b)/(c*d)</a:t>
            </a: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Continue with operators</a:t>
            </a:r>
          </a:p>
          <a:p>
            <a:r>
              <a:rPr lang="en-GB" dirty="0" smtClean="0"/>
              <a:t>Related reading: Chapter 3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Standard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C</a:t>
            </a:r>
          </a:p>
          <a:p>
            <a:pPr lvl="1"/>
            <a:r>
              <a:rPr lang="en-GB" dirty="0" smtClean="0"/>
              <a:t>Standard input (stdin) </a:t>
            </a:r>
            <a:r>
              <a:rPr lang="en-GB" dirty="0" smtClean="0">
                <a:sym typeface="Wingdings" pitchFamily="2" charset="2"/>
              </a:rPr>
              <a:t> keyboard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Standard output (stdout)  monitor</a:t>
            </a:r>
          </a:p>
          <a:p>
            <a:r>
              <a:rPr lang="en-GB" dirty="0" smtClean="0">
                <a:sym typeface="Wingdings" pitchFamily="2" charset="2"/>
              </a:rPr>
              <a:t>Scanf reads from stdin</a:t>
            </a:r>
          </a:p>
          <a:p>
            <a:r>
              <a:rPr lang="en-GB" dirty="0" smtClean="0">
                <a:sym typeface="Wingdings" pitchFamily="2" charset="2"/>
              </a:rPr>
              <a:t>Printf writes to stdout</a:t>
            </a:r>
          </a:p>
          <a:p>
            <a:r>
              <a:rPr lang="en-GB" dirty="0" smtClean="0">
                <a:sym typeface="Wingdings" pitchFamily="2" charset="2"/>
              </a:rPr>
              <a:t>Related reading: Chapter 4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914400"/>
          </a:xfrm>
        </p:spPr>
        <p:txBody>
          <a:bodyPr/>
          <a:lstStyle/>
          <a:p>
            <a:r>
              <a:rPr lang="en-US" dirty="0" err="1" smtClean="0"/>
              <a:t>Printf</a:t>
            </a:r>
            <a:r>
              <a:rPr lang="en-US" dirty="0" smtClean="0"/>
              <a:t>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90800"/>
            <a:ext cx="9144000" cy="1143000"/>
          </a:xfrm>
          <a:solidFill>
            <a:schemeClr val="tx1">
              <a:lumMod val="20000"/>
              <a:lumOff val="80000"/>
            </a:schemeClr>
          </a:solidFill>
          <a:ln>
            <a:solidFill>
              <a:schemeClr val="accent5">
                <a:lumMod val="10000"/>
              </a:schemeClr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en-US" sz="2800" dirty="0" err="1" smtClean="0"/>
              <a:t>printf</a:t>
            </a:r>
            <a:r>
              <a:rPr lang="en-US" sz="2800" dirty="0"/>
              <a:t>("%d </a:t>
            </a:r>
            <a:r>
              <a:rPr lang="en-US" sz="2800" dirty="0" err="1"/>
              <a:t>kms</a:t>
            </a:r>
            <a:r>
              <a:rPr lang="en-US" sz="2800" dirty="0"/>
              <a:t> is </a:t>
            </a:r>
            <a:r>
              <a:rPr lang="en-US" sz="2800" dirty="0" smtClean="0"/>
              <a:t>equal\</a:t>
            </a:r>
            <a:r>
              <a:rPr lang="en-US" sz="2800" dirty="0" err="1" smtClean="0"/>
              <a:t>nto</a:t>
            </a:r>
            <a:r>
              <a:rPr lang="en-US" sz="2800" dirty="0" smtClean="0"/>
              <a:t> </a:t>
            </a:r>
            <a:r>
              <a:rPr lang="en-US" sz="2800" dirty="0"/>
              <a:t>%f miles.\n</a:t>
            </a:r>
            <a:r>
              <a:rPr lang="en-US" sz="2800" dirty="0" smtClean="0"/>
              <a:t>", km, mi);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pPr>
                <a:defRPr/>
              </a:pPr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" y="3886200"/>
            <a:ext cx="5142057" cy="12003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The string contains placeholders (%d and %f). Exactly one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for each expression in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the list of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expressions.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24630" y="3905071"/>
            <a:ext cx="3719370" cy="1200329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Placeholder and the corresponding expr must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have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compatible type.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">
            <p14:nvContentPartPr>
              <p14:cNvPr id="93" name="Ink 92"/>
              <p14:cNvContentPartPr/>
              <p14:nvPr/>
            </p14:nvContentPartPr>
            <p14:xfrm>
              <a:off x="9305989" y="4336625"/>
              <a:ext cx="360" cy="360"/>
            </p14:xfrm>
          </p:contentPart>
        </mc:Choice>
        <mc:Fallback>
          <p:pic>
            <p:nvPicPr>
              <p:cNvPr id="93" name="Ink 92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277549" y="4308185"/>
                <a:ext cx="57240" cy="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211672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0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Printf field width</a:t>
            </a:r>
            <a:endParaRPr lang="en-GB" dirty="0"/>
          </a:p>
        </p:txBody>
      </p:sp>
      <p:sp>
        <p:nvSpPr>
          <p:cNvPr id="5" name="Vertical Scroll 4"/>
          <p:cNvSpPr/>
          <p:nvPr/>
        </p:nvSpPr>
        <p:spPr bwMode="auto">
          <a:xfrm>
            <a:off x="683568" y="1700808"/>
            <a:ext cx="7848600" cy="4752528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indent="-285750"/>
            <a:r>
              <a:rPr lang="es-E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x = 2345, y=123</a:t>
            </a:r>
            <a:r>
              <a:rPr lang="es-ES" sz="20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z = 12;</a:t>
            </a:r>
            <a:endParaRPr lang="es-ES" sz="20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printf("%d\n",x</a:t>
            </a:r>
            <a:r>
              <a:rPr lang="pt-BR" sz="20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//Usual</a:t>
            </a:r>
          </a:p>
          <a:p>
            <a:endParaRPr lang="pt-BR" sz="20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("%6d\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</a:t>
            </a:r>
            <a:r>
              <a:rPr lang="en-US" sz="20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//Display </a:t>
            </a:r>
            <a:r>
              <a:rPr 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columns</a:t>
            </a:r>
          </a:p>
          <a:p>
            <a:endParaRPr lang="en-US" sz="2000" b="1" dirty="0" smtClean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("%6d\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//Right aligned (default)</a:t>
            </a:r>
            <a:endParaRPr lang="en-US" sz="20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("%2d\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//Less columns, same as %</a:t>
            </a:r>
            <a:r>
              <a:rPr 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endParaRPr lang="en-US" sz="2000" b="1" dirty="0" smtClean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(“%-6d%d\</a:t>
            </a:r>
            <a:r>
              <a:rPr lang="en-US" sz="20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n",x,z</a:t>
            </a:r>
            <a:r>
              <a:rPr 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//Left aligned</a:t>
            </a:r>
          </a:p>
          <a:p>
            <a:endParaRPr lang="en-US" sz="20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lded Corner 5"/>
          <p:cNvSpPr/>
          <p:nvPr/>
        </p:nvSpPr>
        <p:spPr bwMode="auto">
          <a:xfrm>
            <a:off x="7162800" y="2060848"/>
            <a:ext cx="1981200" cy="2736304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>
                <a:solidFill>
                  <a:schemeClr val="accent4"/>
                </a:solidFill>
              </a:rPr>
              <a:t>Output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2345</a:t>
            </a:r>
            <a:endParaRPr lang="en-US" sz="24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2345</a:t>
            </a:r>
            <a:endParaRPr lang="en-US" sz="24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123</a:t>
            </a:r>
            <a:endParaRPr lang="en-US" sz="24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2345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2345  12</a:t>
            </a:r>
            <a:endParaRPr lang="en-US" sz="24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Escape characters</a:t>
            </a:r>
            <a:endParaRPr lang="en-GB" dirty="0"/>
          </a:p>
        </p:txBody>
      </p:sp>
      <p:pic>
        <p:nvPicPr>
          <p:cNvPr id="22530" name="Picture 2" descr="http://ecomputernotes.com/images/Escape-Sequences-in-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72816"/>
            <a:ext cx="7099220" cy="42950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Likely printf exam questions</a:t>
            </a:r>
            <a:endParaRPr lang="en-GB" dirty="0"/>
          </a:p>
        </p:txBody>
      </p:sp>
      <p:pic>
        <p:nvPicPr>
          <p:cNvPr id="1026" name="Picture 2" descr="http://4.bp.blogspot.com/-Ue73q7_iSGA/WLxhCTFMrAI/AAAAAAAAAZI/Dc9XF2Lhrq4lHIziDrloZN9-IlKUVFnDQCLcB/s1600/Rhombus_Patter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20888"/>
            <a:ext cx="3028950" cy="2305050"/>
          </a:xfrm>
          <a:prstGeom prst="rect">
            <a:avLst/>
          </a:prstGeom>
          <a:noFill/>
        </p:spPr>
      </p:pic>
      <p:pic>
        <p:nvPicPr>
          <p:cNvPr id="1028" name="Picture 4" descr="http://4.bp.blogspot.com/-P9WAhkqdRSE/WLxmWczCW5I/AAAAAAAAAZo/tsBqcsOEjNUWFOhULYHWduAM_u91PNtTQCLcB/s1600/Hollow_Right_Pyramid_Patter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420888"/>
            <a:ext cx="3038475" cy="23145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19672" y="5229200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Print some pattern we give you, not necessarily these ones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914400"/>
          </a:xfrm>
        </p:spPr>
        <p:txBody>
          <a:bodyPr/>
          <a:lstStyle/>
          <a:p>
            <a:r>
              <a:rPr lang="en-US" dirty="0" err="1" smtClean="0"/>
              <a:t>Scanf</a:t>
            </a:r>
            <a:r>
              <a:rPr lang="en-US" dirty="0" smtClean="0"/>
              <a:t>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90800"/>
            <a:ext cx="9144000" cy="1143000"/>
          </a:xfrm>
          <a:solidFill>
            <a:schemeClr val="tx1">
              <a:lumMod val="20000"/>
              <a:lumOff val="80000"/>
            </a:schemeClr>
          </a:solidFill>
          <a:ln>
            <a:solidFill>
              <a:schemeClr val="accent5">
                <a:lumMod val="10000"/>
              </a:schemeClr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en-US" sz="3600" dirty="0" err="1" smtClean="0"/>
              <a:t>scanf</a:t>
            </a:r>
            <a:r>
              <a:rPr lang="en-US" sz="3600" dirty="0" smtClean="0"/>
              <a:t>("%d", &amp;km);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pPr>
                <a:defRPr/>
              </a:pPr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3962400"/>
            <a:ext cx="9123218" cy="58477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Note the </a:t>
            </a:r>
            <a:r>
              <a:rPr lang="en-US" sz="3200" b="1" dirty="0"/>
              <a:t>&amp; </a:t>
            </a:r>
            <a:r>
              <a:rPr lang="en-US" sz="2400" b="1" dirty="0"/>
              <a:t>before the variable name. DO NOT FORGET IT.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1263" y="4648200"/>
            <a:ext cx="8458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String in " " contains only the placeholders corresponding </a:t>
            </a:r>
            <a:r>
              <a:rPr lang="en-US" sz="2800" dirty="0" smtClean="0">
                <a:solidFill>
                  <a:schemeClr val="tx1"/>
                </a:solidFill>
              </a:rPr>
              <a:t>to the </a:t>
            </a:r>
            <a:r>
              <a:rPr lang="en-US" sz="2800" dirty="0">
                <a:solidFill>
                  <a:schemeClr val="tx1"/>
                </a:solidFill>
              </a:rPr>
              <a:t>list of variables after it.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Best to use one </a:t>
            </a:r>
            <a:r>
              <a:rPr lang="en-US" sz="2800" dirty="0" err="1">
                <a:solidFill>
                  <a:srgbClr val="FF0000"/>
                </a:solidFill>
              </a:rPr>
              <a:t>scanf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statement at a time </a:t>
            </a:r>
            <a:r>
              <a:rPr lang="en-US" sz="2800" dirty="0">
                <a:solidFill>
                  <a:schemeClr val="tx1"/>
                </a:solidFill>
              </a:rPr>
              <a:t>to input value into </a:t>
            </a:r>
            <a:r>
              <a:rPr lang="en-US" sz="2800" dirty="0" smtClean="0">
                <a:solidFill>
                  <a:schemeClr val="tx1"/>
                </a:solidFill>
              </a:rPr>
              <a:t>one variable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026694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1284</Words>
  <Application>Microsoft Office PowerPoint</Application>
  <PresentationFormat>On-screen Show (4:3)</PresentationFormat>
  <Paragraphs>284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I/O and operators</vt:lpstr>
      <vt:lpstr>Advanced track exam results</vt:lpstr>
      <vt:lpstr>This class</vt:lpstr>
      <vt:lpstr>Standard I/O</vt:lpstr>
      <vt:lpstr>Printf review</vt:lpstr>
      <vt:lpstr>Printf field width</vt:lpstr>
      <vt:lpstr>Escape characters</vt:lpstr>
      <vt:lpstr>Likely printf exam questions</vt:lpstr>
      <vt:lpstr>Scanf review</vt:lpstr>
      <vt:lpstr>Scanf addendum</vt:lpstr>
      <vt:lpstr>Prutor scanf</vt:lpstr>
      <vt:lpstr>Other basic I/O commands</vt:lpstr>
      <vt:lpstr>Reading and writing strings</vt:lpstr>
      <vt:lpstr>Writing strings with printf</vt:lpstr>
      <vt:lpstr>Reading strings with scanf</vt:lpstr>
      <vt:lpstr>Scanf with custom placeholders</vt:lpstr>
      <vt:lpstr>Putting it all together</vt:lpstr>
      <vt:lpstr>OPERATORS</vt:lpstr>
      <vt:lpstr>Operators</vt:lpstr>
      <vt:lpstr>Types of operators</vt:lpstr>
      <vt:lpstr>Arithmetic operators</vt:lpstr>
      <vt:lpstr>The / operator</vt:lpstr>
      <vt:lpstr>The / operator</vt:lpstr>
      <vt:lpstr>The % operator</vt:lpstr>
      <vt:lpstr>Divison(/) and Remainder(%)</vt:lpstr>
      <vt:lpstr>Quirks of C arithmetic</vt:lpstr>
      <vt:lpstr>Implicit type casting in C arithmetic</vt:lpstr>
      <vt:lpstr>Explicit type casting in C arithmetic</vt:lpstr>
      <vt:lpstr>Precedence and associativity</vt:lpstr>
      <vt:lpstr>Precedence and associativity for arithmetic expressions</vt:lpstr>
      <vt:lpstr>Next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 and operators</dc:title>
  <dc:creator>cse</dc:creator>
  <cp:lastModifiedBy>nisheeth</cp:lastModifiedBy>
  <cp:revision>37</cp:revision>
  <dcterms:created xsi:type="dcterms:W3CDTF">2017-08-09T15:07:38Z</dcterms:created>
  <dcterms:modified xsi:type="dcterms:W3CDTF">2017-08-11T07:44:14Z</dcterms:modified>
</cp:coreProperties>
</file>