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72" r:id="rId9"/>
    <p:sldId id="275" r:id="rId10"/>
    <p:sldId id="276" r:id="rId11"/>
    <p:sldId id="277" r:id="rId12"/>
    <p:sldId id="273" r:id="rId13"/>
    <p:sldId id="274" r:id="rId14"/>
    <p:sldId id="263" r:id="rId15"/>
    <p:sldId id="264" r:id="rId16"/>
    <p:sldId id="283" r:id="rId17"/>
    <p:sldId id="279" r:id="rId18"/>
    <p:sldId id="280" r:id="rId19"/>
    <p:sldId id="278" r:id="rId20"/>
    <p:sldId id="265" r:id="rId21"/>
    <p:sldId id="266" r:id="rId22"/>
    <p:sldId id="267" r:id="rId23"/>
    <p:sldId id="282" r:id="rId24"/>
    <p:sldId id="281" r:id="rId25"/>
    <p:sldId id="285" r:id="rId26"/>
    <p:sldId id="286" r:id="rId27"/>
    <p:sldId id="28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24AB2-2E09-4A55-9581-935867D7E8D3}" type="datetimeFigureOut">
              <a:rPr lang="en-GB" smtClean="0"/>
              <a:pPr/>
              <a:t>15/08/2017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F5620-FBCB-4FDB-B30F-AC49D97AA81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- -9%10 = -9; -10%10=0; So % computes the remainder with the positive part and then adds the negative sign.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EDA7CD0-DB43-4A0F-BFDF-26F295F0B516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1878FBF-87C7-4F26-B4B6-90458930CE37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68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IN" dirty="0" smtClean="0"/>
              <a:t>Operators on the same line have the same PRECEDENCE (relative ranking).</a:t>
            </a:r>
          </a:p>
          <a:p>
            <a:pPr>
              <a:buFontTx/>
              <a:buChar char="-"/>
            </a:pPr>
            <a:r>
              <a:rPr lang="en-IN" dirty="0" smtClean="0"/>
              <a:t> </a:t>
            </a:r>
            <a:r>
              <a:rPr lang="en-IN" dirty="0" err="1" smtClean="0"/>
              <a:t>Associativity</a:t>
            </a:r>
            <a:r>
              <a:rPr lang="en-IN" dirty="0" smtClean="0"/>
              <a:t>=</a:t>
            </a:r>
            <a:r>
              <a:rPr lang="en-IN" baseline="0" dirty="0" smtClean="0"/>
              <a:t> direction of processing.</a:t>
            </a:r>
            <a:endParaRPr lang="en-IN" dirty="0" smtClean="0"/>
          </a:p>
          <a:p>
            <a:pPr>
              <a:buFontTx/>
              <a:buChar char="-"/>
            </a:pPr>
            <a:r>
              <a:rPr lang="en-IN" dirty="0" smtClean="0"/>
              <a:t> Unary ops have higher precedence than binary.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EDA7CD0-DB43-4A0F-BFDF-26F295F0B516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IN" dirty="0" smtClean="0"/>
              <a:t>Operators on the same line have the same PRECEDENCE (relative ranking).</a:t>
            </a:r>
          </a:p>
          <a:p>
            <a:pPr>
              <a:buFontTx/>
              <a:buChar char="-"/>
            </a:pPr>
            <a:r>
              <a:rPr lang="en-IN" dirty="0" smtClean="0"/>
              <a:t> </a:t>
            </a:r>
            <a:r>
              <a:rPr lang="en-IN" dirty="0" err="1" smtClean="0"/>
              <a:t>Associativity</a:t>
            </a:r>
            <a:r>
              <a:rPr lang="en-IN" dirty="0" smtClean="0"/>
              <a:t>=</a:t>
            </a:r>
            <a:r>
              <a:rPr lang="en-IN" baseline="0" dirty="0" smtClean="0"/>
              <a:t> direction of processing.</a:t>
            </a:r>
            <a:endParaRPr lang="en-IN" dirty="0" smtClean="0"/>
          </a:p>
          <a:p>
            <a:pPr>
              <a:buFontTx/>
              <a:buChar char="-"/>
            </a:pPr>
            <a:r>
              <a:rPr lang="en-IN" dirty="0" smtClean="0"/>
              <a:t> Unary ops have higher precedence than binary.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EDA7CD0-DB43-4A0F-BFDF-26F295F0B516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Operators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ESC101</a:t>
            </a:r>
          </a:p>
          <a:p>
            <a:r>
              <a:rPr lang="en-GB" dirty="0" smtClean="0"/>
              <a:t>14</a:t>
            </a:r>
            <a:r>
              <a:rPr lang="en-GB" baseline="30000" dirty="0" smtClean="0"/>
              <a:t>th</a:t>
            </a:r>
            <a:r>
              <a:rPr lang="en-GB" dirty="0" smtClean="0"/>
              <a:t> August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Unary operators - sizeof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Syntax</a:t>
            </a:r>
          </a:p>
          <a:p>
            <a:pPr lvl="1"/>
            <a:r>
              <a:rPr lang="en-GB" i="1" dirty="0" smtClean="0"/>
              <a:t>sizeof var</a:t>
            </a:r>
            <a:r>
              <a:rPr lang="en-GB" dirty="0" smtClean="0"/>
              <a:t> </a:t>
            </a:r>
          </a:p>
          <a:p>
            <a:pPr lvl="1"/>
            <a:r>
              <a:rPr lang="en-GB" i="1" dirty="0" smtClean="0"/>
              <a:t>sizeof(type)</a:t>
            </a:r>
          </a:p>
          <a:p>
            <a:r>
              <a:rPr lang="en-GB" dirty="0" smtClean="0"/>
              <a:t>Returns size of the operand in bytes</a:t>
            </a:r>
          </a:p>
          <a:p>
            <a:pPr lvl="1"/>
            <a:r>
              <a:rPr lang="en-GB" dirty="0" smtClean="0"/>
              <a:t>sizeof(char) will return 1</a:t>
            </a:r>
          </a:p>
          <a:p>
            <a:pPr lvl="1"/>
            <a:r>
              <a:rPr lang="en-GB" dirty="0" smtClean="0"/>
              <a:t>sizeof(float) will (mostly) return 4</a:t>
            </a:r>
          </a:p>
          <a:p>
            <a:r>
              <a:rPr lang="en-GB" dirty="0" smtClean="0"/>
              <a:t>Very useful when you are porting programs across computers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Unary operators - typecast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Syntax</a:t>
            </a:r>
          </a:p>
          <a:p>
            <a:pPr lvl="1"/>
            <a:r>
              <a:rPr lang="en-GB" dirty="0" smtClean="0"/>
              <a:t>(type) var</a:t>
            </a:r>
          </a:p>
          <a:p>
            <a:r>
              <a:rPr lang="en-GB" dirty="0" smtClean="0"/>
              <a:t>We have already seen this</a:t>
            </a:r>
          </a:p>
          <a:p>
            <a:r>
              <a:rPr lang="en-GB" dirty="0" smtClean="0"/>
              <a:t>What will be the output of this program?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4572000"/>
            <a:ext cx="7010400" cy="203132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int main(){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	 double a = 67.2;    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	 printf("size is %d\n", sizeof a);    	 	 printf("size is %d\n", sizeof((char) a));    	 printf("%c", (char) a);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       return 0;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}</a:t>
            </a:r>
            <a:endParaRPr lang="en-GB" dirty="0">
              <a:solidFill>
                <a:schemeClr val="bg1"/>
              </a:solidFill>
              <a:latin typeface="Lucida Console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15200" y="4901863"/>
            <a:ext cx="1752600" cy="1200329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bg1"/>
                </a:solidFill>
              </a:rPr>
              <a:t>Size is 8</a:t>
            </a:r>
          </a:p>
          <a:p>
            <a:r>
              <a:rPr lang="en-GB" sz="2400" dirty="0" smtClean="0">
                <a:solidFill>
                  <a:schemeClr val="bg1"/>
                </a:solidFill>
              </a:rPr>
              <a:t>Size is 1</a:t>
            </a:r>
          </a:p>
          <a:p>
            <a:r>
              <a:rPr lang="en-GB" sz="2400" dirty="0" smtClean="0">
                <a:solidFill>
                  <a:schemeClr val="bg1"/>
                </a:solidFill>
              </a:rPr>
              <a:t>C</a:t>
            </a:r>
            <a:endParaRPr lang="en-GB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Precedence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Above arithmetic operators, only below brackets</a:t>
            </a:r>
          </a:p>
          <a:p>
            <a:r>
              <a:rPr lang="en-GB" dirty="0" smtClean="0"/>
              <a:t>If a is 1 and b is 2, what will a + -b be evaluated as?</a:t>
            </a:r>
          </a:p>
          <a:p>
            <a:pPr lvl="1"/>
            <a:r>
              <a:rPr lang="en-GB" dirty="0" smtClean="0"/>
              <a:t>-1</a:t>
            </a:r>
          </a:p>
          <a:p>
            <a:r>
              <a:rPr lang="en-GB" dirty="0" smtClean="0"/>
              <a:t>What about this program?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4923472"/>
            <a:ext cx="7010400" cy="1477328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int main(){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       int a = 1;    int b = 2;    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       printf("%d", a + - + - b); 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      return 0;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}</a:t>
            </a:r>
            <a:endParaRPr lang="en-GB" dirty="0">
              <a:solidFill>
                <a:schemeClr val="bg1"/>
              </a:solidFill>
              <a:latin typeface="Lucida Console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77200" y="5486400"/>
            <a:ext cx="533400" cy="46166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bg1"/>
                </a:solidFill>
              </a:rPr>
              <a:t>3</a:t>
            </a:r>
            <a:endParaRPr lang="en-GB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Associativity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From right to left </a:t>
            </a:r>
          </a:p>
          <a:p>
            <a:pPr lvl="1"/>
            <a:r>
              <a:rPr lang="en-GB" dirty="0" smtClean="0"/>
              <a:t>Important to remember this</a:t>
            </a:r>
          </a:p>
          <a:p>
            <a:pPr lvl="1"/>
            <a:r>
              <a:rPr lang="en-GB" dirty="0" smtClean="0"/>
              <a:t>Most other operators’ associativity is left to right</a:t>
            </a:r>
          </a:p>
          <a:p>
            <a:r>
              <a:rPr lang="en-GB" dirty="0" smtClean="0"/>
              <a:t>What will this program print?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4267200"/>
            <a:ext cx="7010400" cy="1477328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int main(){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       int a = 1; 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       printf("%d", - ++a); 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      return 0;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}</a:t>
            </a:r>
            <a:endParaRPr lang="en-GB" dirty="0">
              <a:solidFill>
                <a:schemeClr val="bg1"/>
              </a:solidFill>
              <a:latin typeface="Lucida Console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01000" y="4830128"/>
            <a:ext cx="533400" cy="46166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bg1"/>
                </a:solidFill>
              </a:rPr>
              <a:t>-2</a:t>
            </a:r>
            <a:endParaRPr lang="en-GB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77724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Compare two quantities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Work on </a:t>
            </a:r>
            <a:r>
              <a:rPr lang="en-US" dirty="0" smtClean="0">
                <a:solidFill>
                  <a:srgbClr val="FF0000"/>
                </a:solidFill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char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double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34523E-F673-4DAB-8377-09E6907D2FFD}" type="datetime7">
              <a:rPr lang="en-US" smtClean="0"/>
              <a:pPr>
                <a:defRPr/>
              </a:pPr>
              <a:t>Aug-17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pic>
        <p:nvPicPr>
          <p:cNvPr id="1026" name="Picture 2" descr="C:\Users\karkare\AppData\Local\Microsoft\Windows\INetCache\IE\EC01WMOS\MC900215354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198" y="152400"/>
            <a:ext cx="1484719" cy="1676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9527808"/>
              </p:ext>
            </p:extLst>
          </p:nvPr>
        </p:nvGraphicFramePr>
        <p:xfrm>
          <a:off x="609600" y="1905000"/>
          <a:ext cx="795251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1311"/>
                <a:gridCol w="5791199"/>
              </a:tblGrid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Operator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Function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&gt;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Strictly greater than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&gt;=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Greater than or equal to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Strictly less than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&lt;=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Less than or equal to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==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Equal to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!=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Not equal</a:t>
                      </a:r>
                      <a:r>
                        <a:rPr lang="en-US" sz="2800" baseline="0" dirty="0" smtClean="0">
                          <a:solidFill>
                            <a:schemeClr val="accent4"/>
                          </a:solidFill>
                        </a:rPr>
                        <a:t> to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71915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826418411"/>
              </p:ext>
            </p:extLst>
          </p:nvPr>
        </p:nvGraphicFramePr>
        <p:xfrm>
          <a:off x="152400" y="609600"/>
          <a:ext cx="8839200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1373521"/>
                <a:gridCol w="47224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4"/>
                          </a:solidFill>
                        </a:rPr>
                        <a:t>Rel. Expr.</a:t>
                      </a:r>
                      <a:endParaRPr lang="en-US" sz="2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4"/>
                          </a:solidFill>
                        </a:rPr>
                        <a:t>Result</a:t>
                      </a:r>
                      <a:endParaRPr lang="en-US" sz="2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4"/>
                          </a:solidFill>
                        </a:rPr>
                        <a:t>Remark</a:t>
                      </a:r>
                      <a:endParaRPr lang="en-US" sz="2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4"/>
                          </a:solidFill>
                        </a:rPr>
                        <a:t>3&gt;2</a:t>
                      </a:r>
                      <a:endParaRPr lang="en-US" sz="2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4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4"/>
                          </a:solidFill>
                        </a:rPr>
                        <a:t>3&gt;3</a:t>
                      </a:r>
                      <a:endParaRPr lang="en-US" sz="2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4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4"/>
                          </a:solidFill>
                        </a:rPr>
                        <a:t>‘z’ &gt; ‘a’</a:t>
                      </a:r>
                      <a:endParaRPr lang="en-US" sz="2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4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4"/>
                          </a:solidFill>
                        </a:rPr>
                        <a:t>ASCII</a:t>
                      </a:r>
                      <a:r>
                        <a:rPr lang="en-US" sz="2400" baseline="0" dirty="0" smtClean="0">
                          <a:solidFill>
                            <a:schemeClr val="accent4"/>
                          </a:solidFill>
                        </a:rPr>
                        <a:t> values used for char</a:t>
                      </a:r>
                      <a:endParaRPr lang="en-US" sz="2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4"/>
                          </a:solidFill>
                        </a:rPr>
                        <a:t>2 == 3</a:t>
                      </a:r>
                      <a:endParaRPr lang="en-US" sz="2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4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4"/>
                          </a:solidFill>
                        </a:rPr>
                        <a:t>‘A’ &lt;= 65</a:t>
                      </a:r>
                      <a:endParaRPr lang="en-US" sz="2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4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'A' has ASCII value 65</a:t>
                      </a:r>
                      <a:endParaRPr lang="en-US" sz="2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4"/>
                          </a:solidFill>
                        </a:rPr>
                        <a:t>‘A’ == ‘a’</a:t>
                      </a:r>
                      <a:endParaRPr lang="en-US" sz="2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4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4"/>
                          </a:solidFill>
                        </a:rPr>
                        <a:t>Different ASCII values</a:t>
                      </a:r>
                      <a:endParaRPr lang="en-US" sz="2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4"/>
                          </a:solidFill>
                        </a:rPr>
                        <a:t>(‘a’ – 32) == ‘A’</a:t>
                      </a:r>
                      <a:endParaRPr lang="en-US" sz="2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4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4"/>
                          </a:solidFill>
                        </a:rPr>
                        <a:t>5 != 10</a:t>
                      </a:r>
                      <a:endParaRPr lang="en-US" sz="2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4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4"/>
                          </a:solidFill>
                        </a:rPr>
                        <a:t>1.0 == 1</a:t>
                      </a:r>
                      <a:endParaRPr lang="en-US" sz="2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AVOID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May give unexpected</a:t>
                      </a:r>
                      <a:r>
                        <a:rPr lang="en-US" sz="2400" baseline="0" dirty="0" smtClean="0">
                          <a:solidFill>
                            <a:srgbClr val="FF0000"/>
                          </a:solidFill>
                        </a:rPr>
                        <a:t> result due to approximation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FE793C-FC7C-42A8-890D-6867D2720C64}" type="datetime7">
              <a:rPr lang="en-US" smtClean="0"/>
              <a:pPr>
                <a:defRPr/>
              </a:pPr>
              <a:t>Aug-17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152400" y="5715000"/>
            <a:ext cx="8915400" cy="838200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Avoid mixing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</a:rPr>
              <a:t>int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</a:rPr>
              <a:t>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and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</a:rPr>
              <a:t>float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values while comparing. Comparison with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</a:rPr>
              <a:t>float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s is not exact!</a:t>
            </a:r>
          </a:p>
        </p:txBody>
      </p:sp>
    </p:spTree>
    <p:extLst>
      <p:ext uri="{BB962C8B-B14F-4D97-AF65-F5344CB8AC3E}">
        <p14:creationId xmlns="" xmlns:p14="http://schemas.microsoft.com/office/powerpoint/2010/main" val="311452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638175" y="1262063"/>
            <a:ext cx="7896225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Wingdings 2" pitchFamily="16" charset="2"/>
              <a:buChar char=""/>
            </a:pPr>
            <a:endParaRPr lang="en-US" altLang="en-US" sz="2400" b="1" dirty="0">
              <a:latin typeface="Arial Narrow" pitchFamily="32" charset="0"/>
            </a:endParaRPr>
          </a:p>
        </p:txBody>
      </p:sp>
      <p:sp>
        <p:nvSpPr>
          <p:cNvPr id="10243" name="AutoShape 3"/>
          <p:cNvSpPr>
            <a:spLocks noChangeArrowheads="1"/>
          </p:cNvSpPr>
          <p:nvPr/>
        </p:nvSpPr>
        <p:spPr bwMode="auto">
          <a:xfrm>
            <a:off x="457200" y="2590800"/>
            <a:ext cx="8305800" cy="41910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dirty="0" smtClean="0">
                <a:latin typeface="Comic Sans MS" panose="030F0702030302020204" pitchFamily="66" charset="0"/>
                <a:ea typeface="ＭＳ Ｐゴシック" pitchFamily="32" charset="-128"/>
              </a:rPr>
              <a:t>int a</a:t>
            </a:r>
            <a:r>
              <a:rPr lang="en-US" altLang="en-US" sz="2800" dirty="0">
                <a:latin typeface="Comic Sans MS" panose="030F0702030302020204" pitchFamily="66" charset="0"/>
                <a:ea typeface="ＭＳ Ｐゴシック" pitchFamily="32" charset="-128"/>
              </a:rPr>
              <a:t>; </a:t>
            </a:r>
            <a:r>
              <a:rPr lang="en-US" altLang="en-US" sz="2800" dirty="0" smtClean="0">
                <a:latin typeface="Comic Sans MS" panose="030F0702030302020204" pitchFamily="66" charset="0"/>
                <a:ea typeface="ＭＳ Ｐゴシック" pitchFamily="32" charset="-128"/>
              </a:rPr>
              <a:t>int </a:t>
            </a:r>
            <a:r>
              <a:rPr lang="en-US" altLang="en-US" sz="2800" dirty="0">
                <a:latin typeface="Comic Sans MS" panose="030F0702030302020204" pitchFamily="66" charset="0"/>
                <a:ea typeface="ＭＳ Ｐゴシック" pitchFamily="32" charset="-128"/>
              </a:rPr>
              <a:t>b; </a:t>
            </a:r>
            <a:r>
              <a:rPr lang="en-US" altLang="en-US" sz="2800" dirty="0" smtClean="0">
                <a:latin typeface="Comic Sans MS" panose="030F0702030302020204" pitchFamily="66" charset="0"/>
                <a:ea typeface="ＭＳ Ｐゴシック" pitchFamily="32" charset="-128"/>
              </a:rPr>
              <a:t>int c</a:t>
            </a:r>
            <a:r>
              <a:rPr lang="en-US" altLang="en-US" sz="2800" dirty="0">
                <a:latin typeface="Comic Sans MS" panose="030F0702030302020204" pitchFamily="66" charset="0"/>
                <a:ea typeface="ＭＳ Ｐゴシック" pitchFamily="32" charset="-128"/>
              </a:rPr>
              <a:t>; 	</a:t>
            </a:r>
          </a:p>
          <a:p>
            <a:pPr>
              <a:buClrTx/>
              <a:buFontTx/>
              <a:buNone/>
            </a:pPr>
            <a:r>
              <a:rPr lang="en-US" altLang="en-US" sz="2800" dirty="0" smtClean="0">
                <a:latin typeface="Comic Sans MS" panose="030F0702030302020204" pitchFamily="66" charset="0"/>
                <a:ea typeface="ＭＳ Ｐゴシック" pitchFamily="32" charset="-128"/>
              </a:rPr>
              <a:t>int </a:t>
            </a:r>
            <a:r>
              <a:rPr lang="en-US" altLang="en-US" sz="2800" dirty="0" err="1" smtClean="0">
                <a:latin typeface="Comic Sans MS" panose="030F0702030302020204" pitchFamily="66" charset="0"/>
                <a:ea typeface="ＭＳ Ｐゴシック" pitchFamily="32" charset="-128"/>
              </a:rPr>
              <a:t>cEven</a:t>
            </a:r>
            <a:r>
              <a:rPr lang="en-US" altLang="en-US" sz="2800" dirty="0" smtClean="0">
                <a:latin typeface="Comic Sans MS" panose="030F0702030302020204" pitchFamily="66" charset="0"/>
                <a:ea typeface="ＭＳ Ｐゴシック" pitchFamily="32" charset="-128"/>
              </a:rPr>
              <a:t>; </a:t>
            </a:r>
            <a:r>
              <a:rPr lang="en-US" altLang="en-US" sz="2800" dirty="0">
                <a:solidFill>
                  <a:srgbClr val="00B050"/>
                </a:solidFill>
                <a:latin typeface="Comic Sans MS" panose="030F0702030302020204" pitchFamily="66" charset="0"/>
                <a:ea typeface="ＭＳ Ｐゴシック" pitchFamily="32" charset="-128"/>
              </a:rPr>
              <a:t>// </a:t>
            </a:r>
            <a:r>
              <a:rPr lang="en-US" altLang="en-US" sz="2800" dirty="0" smtClean="0">
                <a:solidFill>
                  <a:srgbClr val="00B050"/>
                </a:solidFill>
                <a:latin typeface="Comic Sans MS" panose="030F0702030302020204" pitchFamily="66" charset="0"/>
                <a:ea typeface="ＭＳ Ｐゴシック" pitchFamily="32" charset="-128"/>
              </a:rPr>
              <a:t>count of even inputs</a:t>
            </a:r>
            <a:endParaRPr lang="en-US" altLang="en-US" sz="2800" dirty="0" smtClean="0">
              <a:latin typeface="Comic Sans MS" panose="030F0702030302020204" pitchFamily="66" charset="0"/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r>
              <a:rPr lang="en-US" altLang="en-US" sz="2800" dirty="0" smtClean="0">
                <a:latin typeface="Comic Sans MS" panose="030F0702030302020204" pitchFamily="66" charset="0"/>
                <a:ea typeface="ＭＳ Ｐゴシック" pitchFamily="32" charset="-128"/>
              </a:rPr>
              <a:t>scanf(“%</a:t>
            </a:r>
            <a:r>
              <a:rPr lang="en-US" altLang="en-US" sz="2800" dirty="0" err="1" smtClean="0">
                <a:latin typeface="Comic Sans MS" panose="030F0702030302020204" pitchFamily="66" charset="0"/>
                <a:ea typeface="ＭＳ Ｐゴシック" pitchFamily="32" charset="-128"/>
              </a:rPr>
              <a:t>d%d%d</a:t>
            </a:r>
            <a:r>
              <a:rPr lang="en-US" altLang="en-US" sz="2800" dirty="0" smtClean="0">
                <a:latin typeface="Comic Sans MS" panose="030F0702030302020204" pitchFamily="66" charset="0"/>
                <a:ea typeface="ＭＳ Ｐゴシック" pitchFamily="32" charset="-128"/>
              </a:rPr>
              <a:t>”, </a:t>
            </a:r>
            <a:r>
              <a:rPr lang="en-US" altLang="en-US" sz="2800" dirty="0">
                <a:latin typeface="Comic Sans MS" panose="030F0702030302020204" pitchFamily="66" charset="0"/>
                <a:ea typeface="ＭＳ Ｐゴシック" pitchFamily="32" charset="-128"/>
              </a:rPr>
              <a:t>&amp;</a:t>
            </a:r>
            <a:r>
              <a:rPr lang="en-US" altLang="en-US" sz="2800" dirty="0" err="1">
                <a:latin typeface="Comic Sans MS" panose="030F0702030302020204" pitchFamily="66" charset="0"/>
                <a:ea typeface="ＭＳ Ｐゴシック" pitchFamily="32" charset="-128"/>
              </a:rPr>
              <a:t>a,&amp;b,&amp;c</a:t>
            </a:r>
            <a:r>
              <a:rPr lang="en-US" altLang="en-US" sz="2800" dirty="0">
                <a:latin typeface="Comic Sans MS" panose="030F0702030302020204" pitchFamily="66" charset="0"/>
                <a:ea typeface="ＭＳ Ｐゴシック" pitchFamily="32" charset="-128"/>
              </a:rPr>
              <a:t>); </a:t>
            </a:r>
            <a:r>
              <a:rPr lang="en-US" altLang="en-US" sz="2800" dirty="0" smtClean="0">
                <a:solidFill>
                  <a:srgbClr val="00B050"/>
                </a:solidFill>
                <a:latin typeface="Comic Sans MS" panose="030F0702030302020204" pitchFamily="66" charset="0"/>
                <a:ea typeface="ＭＳ Ｐゴシック" pitchFamily="32" charset="-128"/>
              </a:rPr>
              <a:t>// </a:t>
            </a:r>
            <a:r>
              <a:rPr lang="en-US" altLang="en-US" sz="2800" dirty="0">
                <a:solidFill>
                  <a:srgbClr val="00B050"/>
                </a:solidFill>
                <a:latin typeface="Comic Sans MS" panose="030F0702030302020204" pitchFamily="66" charset="0"/>
                <a:ea typeface="ＭＳ Ｐゴシック" pitchFamily="32" charset="-128"/>
              </a:rPr>
              <a:t>input </a:t>
            </a:r>
            <a:r>
              <a:rPr lang="en-US" altLang="en-US" sz="2800" dirty="0" err="1" smtClean="0">
                <a:solidFill>
                  <a:srgbClr val="00B050"/>
                </a:solidFill>
                <a:latin typeface="Comic Sans MS" panose="030F0702030302020204" pitchFamily="66" charset="0"/>
                <a:ea typeface="ＭＳ Ｐゴシック" pitchFamily="32" charset="-128"/>
              </a:rPr>
              <a:t>a,b,c</a:t>
            </a:r>
            <a:endParaRPr lang="en-US" altLang="en-US" sz="2800" dirty="0" smtClean="0">
              <a:solidFill>
                <a:srgbClr val="00B050"/>
              </a:solidFill>
              <a:latin typeface="Comic Sans MS" panose="030F0702030302020204" pitchFamily="66" charset="0"/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endParaRPr lang="en-US" altLang="en-US" sz="2800" dirty="0" smtClean="0">
              <a:solidFill>
                <a:srgbClr val="00B050"/>
              </a:solidFill>
              <a:latin typeface="Comic Sans MS" panose="030F0702030302020204" pitchFamily="66" charset="0"/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r>
              <a:rPr lang="en-US" altLang="en-US" sz="2800" dirty="0" smtClean="0">
                <a:solidFill>
                  <a:srgbClr val="00B050"/>
                </a:solidFill>
                <a:latin typeface="Comic Sans MS" panose="030F0702030302020204" pitchFamily="66" charset="0"/>
                <a:ea typeface="ＭＳ Ｐゴシック" pitchFamily="32" charset="-128"/>
              </a:rPr>
              <a:t>// (x%2 == 0) evaluates to 1 if x is Even,</a:t>
            </a:r>
          </a:p>
          <a:p>
            <a:pPr>
              <a:buClrTx/>
              <a:buFontTx/>
              <a:buNone/>
            </a:pPr>
            <a:r>
              <a:rPr lang="en-US" altLang="en-US" sz="2800" dirty="0" smtClean="0">
                <a:solidFill>
                  <a:srgbClr val="00B050"/>
                </a:solidFill>
                <a:latin typeface="Comic Sans MS" panose="030F0702030302020204" pitchFamily="66" charset="0"/>
                <a:ea typeface="ＭＳ Ｐゴシック" pitchFamily="32" charset="-128"/>
              </a:rPr>
              <a:t>//                                       0 if x is Odd  </a:t>
            </a:r>
            <a:endParaRPr lang="en-US" altLang="en-US" sz="2800" dirty="0">
              <a:solidFill>
                <a:srgbClr val="00B050"/>
              </a:solidFill>
              <a:latin typeface="Comic Sans MS" panose="030F0702030302020204" pitchFamily="66" charset="0"/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r>
              <a:rPr lang="en-US" altLang="en-US" sz="2800" dirty="0" err="1" smtClean="0">
                <a:latin typeface="Comic Sans MS" panose="030F0702030302020204" pitchFamily="66" charset="0"/>
                <a:ea typeface="ＭＳ Ｐゴシック" pitchFamily="32" charset="-128"/>
              </a:rPr>
              <a:t>cEven</a:t>
            </a:r>
            <a:r>
              <a:rPr lang="en-US" altLang="en-US" sz="2800" dirty="0" smtClean="0">
                <a:latin typeface="Comic Sans MS" panose="030F0702030302020204" pitchFamily="66" charset="0"/>
                <a:ea typeface="ＭＳ Ｐゴシック" pitchFamily="32" charset="-128"/>
              </a:rPr>
              <a:t> = (a%2 == 0) + (b%2 </a:t>
            </a:r>
            <a:r>
              <a:rPr lang="en-US" altLang="en-US" sz="2800" dirty="0">
                <a:latin typeface="Comic Sans MS" panose="030F0702030302020204" pitchFamily="66" charset="0"/>
                <a:ea typeface="ＭＳ Ｐゴシック" pitchFamily="32" charset="-128"/>
              </a:rPr>
              <a:t>== </a:t>
            </a:r>
            <a:r>
              <a:rPr lang="en-US" altLang="en-US" sz="2800" dirty="0" smtClean="0">
                <a:latin typeface="Comic Sans MS" panose="030F0702030302020204" pitchFamily="66" charset="0"/>
                <a:ea typeface="ＭＳ Ｐゴシック" pitchFamily="32" charset="-128"/>
              </a:rPr>
              <a:t>0) </a:t>
            </a:r>
            <a:r>
              <a:rPr lang="en-US" altLang="en-US" sz="2800" dirty="0">
                <a:latin typeface="Comic Sans MS" panose="030F0702030302020204" pitchFamily="66" charset="0"/>
                <a:ea typeface="ＭＳ Ｐゴシック" pitchFamily="32" charset="-128"/>
              </a:rPr>
              <a:t>+ </a:t>
            </a:r>
            <a:r>
              <a:rPr lang="en-US" altLang="en-US" sz="2800" dirty="0" smtClean="0">
                <a:latin typeface="Comic Sans MS" panose="030F0702030302020204" pitchFamily="66" charset="0"/>
                <a:ea typeface="ＭＳ Ｐゴシック" pitchFamily="32" charset="-128"/>
              </a:rPr>
              <a:t>(c%2 </a:t>
            </a:r>
            <a:r>
              <a:rPr lang="en-US" altLang="en-US" sz="2800" dirty="0">
                <a:latin typeface="Comic Sans MS" panose="030F0702030302020204" pitchFamily="66" charset="0"/>
                <a:ea typeface="ＭＳ Ｐゴシック" pitchFamily="32" charset="-128"/>
              </a:rPr>
              <a:t>== 0</a:t>
            </a:r>
            <a:r>
              <a:rPr lang="en-US" altLang="en-US" sz="2800" dirty="0" smtClean="0">
                <a:latin typeface="Comic Sans MS" panose="030F0702030302020204" pitchFamily="66" charset="0"/>
                <a:ea typeface="ＭＳ Ｐゴシック" pitchFamily="32" charset="-128"/>
              </a:rPr>
              <a:t>); </a:t>
            </a:r>
          </a:p>
          <a:p>
            <a:pPr>
              <a:buClrTx/>
              <a:buFontTx/>
              <a:buNone/>
            </a:pPr>
            <a:r>
              <a:rPr lang="en-US" altLang="en-US" sz="2800" dirty="0" smtClean="0">
                <a:latin typeface="Comic Sans MS" panose="030F0702030302020204" pitchFamily="66" charset="0"/>
                <a:ea typeface="ＭＳ Ｐゴシック" pitchFamily="32" charset="-128"/>
              </a:rPr>
              <a:t>printf(“Even=%d\</a:t>
            </a:r>
            <a:r>
              <a:rPr lang="en-US" altLang="en-US" sz="2800" dirty="0" err="1" smtClean="0">
                <a:latin typeface="Comic Sans MS" panose="030F0702030302020204" pitchFamily="66" charset="0"/>
                <a:ea typeface="ＭＳ Ｐゴシック" pitchFamily="32" charset="-128"/>
              </a:rPr>
              <a:t>nOdd</a:t>
            </a:r>
            <a:r>
              <a:rPr lang="en-US" altLang="en-US" sz="2800" dirty="0" smtClean="0">
                <a:latin typeface="Comic Sans MS" panose="030F0702030302020204" pitchFamily="66" charset="0"/>
                <a:ea typeface="ＭＳ Ｐゴシック" pitchFamily="32" charset="-128"/>
              </a:rPr>
              <a:t>=%d”, </a:t>
            </a:r>
            <a:r>
              <a:rPr lang="en-US" altLang="en-US" sz="2800" dirty="0" err="1" smtClean="0">
                <a:latin typeface="Comic Sans MS" panose="030F0702030302020204" pitchFamily="66" charset="0"/>
                <a:ea typeface="ＭＳ Ｐゴシック" pitchFamily="32" charset="-128"/>
              </a:rPr>
              <a:t>cEven</a:t>
            </a:r>
            <a:r>
              <a:rPr lang="en-US" altLang="en-US" sz="2800" dirty="0" smtClean="0">
                <a:latin typeface="Comic Sans MS" panose="030F0702030302020204" pitchFamily="66" charset="0"/>
                <a:ea typeface="ＭＳ Ｐゴシック" pitchFamily="32" charset="-128"/>
              </a:rPr>
              <a:t>, 3-cEven);         </a:t>
            </a:r>
            <a:endParaRPr lang="en-US" altLang="en-US" sz="2800" dirty="0">
              <a:latin typeface="Comic Sans MS" panose="030F0702030302020204" pitchFamily="66" charset="0"/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endParaRPr lang="en-US" altLang="en-US" sz="2800" dirty="0">
              <a:latin typeface="Comic Sans MS" panose="030F0702030302020204" pitchFamily="66" charset="0"/>
              <a:ea typeface="ＭＳ Ｐゴシック" pitchFamily="32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987" y="609600"/>
            <a:ext cx="8482013" cy="1981200"/>
          </a:xfrm>
        </p:spPr>
        <p:txBody>
          <a:bodyPr/>
          <a:lstStyle/>
          <a:p>
            <a:r>
              <a:rPr lang="en-US" dirty="0"/>
              <a:t>Problem: Input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 smtClean="0"/>
              <a:t> positive integers. </a:t>
            </a:r>
            <a:r>
              <a:rPr lang="en-US" dirty="0"/>
              <a:t>Print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count</a:t>
            </a:r>
            <a:r>
              <a:rPr lang="en-US" dirty="0" smtClean="0"/>
              <a:t> of inputs that are even and odd.</a:t>
            </a:r>
          </a:p>
          <a:p>
            <a:pPr lvl="1"/>
            <a:r>
              <a:rPr lang="en-US" dirty="0" smtClean="0"/>
              <a:t>Do not use if-then-else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4ED2F7-5BCA-4639-9E11-C6F0E23599F6}" type="datetime7">
              <a:rPr lang="en-US" smtClean="0"/>
              <a:pPr>
                <a:defRPr/>
              </a:pPr>
              <a:t>Aug-17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10200" y="1898073"/>
            <a:ext cx="1447800" cy="18158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4"/>
                </a:solidFill>
              </a:rPr>
              <a:t>INPUT</a:t>
            </a:r>
          </a:p>
          <a:p>
            <a:r>
              <a:rPr lang="en-US" sz="2800" b="1" dirty="0" smtClean="0">
                <a:solidFill>
                  <a:schemeClr val="accent4"/>
                </a:solidFill>
              </a:rPr>
              <a:t>10</a:t>
            </a:r>
          </a:p>
          <a:p>
            <a:r>
              <a:rPr lang="en-US" sz="2800" b="1" dirty="0" smtClean="0">
                <a:solidFill>
                  <a:schemeClr val="accent4"/>
                </a:solidFill>
              </a:rPr>
              <a:t>5</a:t>
            </a:r>
          </a:p>
          <a:p>
            <a:r>
              <a:rPr lang="en-US" sz="2800" b="1" dirty="0">
                <a:solidFill>
                  <a:schemeClr val="accent4"/>
                </a:solidFill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07282" y="2457271"/>
            <a:ext cx="2379518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4"/>
                </a:solidFill>
              </a:rPr>
              <a:t>OUTPUT</a:t>
            </a:r>
          </a:p>
          <a:p>
            <a:r>
              <a:rPr lang="en-US" sz="2400" b="1" dirty="0" smtClean="0">
                <a:solidFill>
                  <a:schemeClr val="accent4"/>
                </a:solidFill>
              </a:rPr>
              <a:t>Even=1</a:t>
            </a:r>
          </a:p>
          <a:p>
            <a:r>
              <a:rPr lang="en-US" sz="2400" b="1" dirty="0" smtClean="0">
                <a:solidFill>
                  <a:schemeClr val="accent4"/>
                </a:solidFill>
              </a:rPr>
              <a:t>Odd=2</a:t>
            </a:r>
          </a:p>
        </p:txBody>
      </p:sp>
    </p:spTree>
    <p:extLst>
      <p:ext uri="{BB962C8B-B14F-4D97-AF65-F5344CB8AC3E}">
        <p14:creationId xmlns="" xmlns:p14="http://schemas.microsoft.com/office/powerpoint/2010/main" val="16765610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nimBg="1"/>
      <p:bldP spid="7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Assignment operator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Basic assignment v</a:t>
            </a:r>
          </a:p>
          <a:p>
            <a:pPr lvl="1"/>
            <a:r>
              <a:rPr lang="en-GB" i="1" dirty="0" smtClean="0"/>
              <a:t>variable = expression</a:t>
            </a:r>
          </a:p>
          <a:p>
            <a:pPr lvl="1"/>
            <a:endParaRPr lang="en-GB" i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30480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Variant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Meaning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Var += 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Var = Var + a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Var -= 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Var = Var – a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Var *=a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Var</a:t>
                      </a:r>
                      <a:r>
                        <a:rPr lang="en-GB" baseline="0" dirty="0" smtClean="0"/>
                        <a:t> = Var *a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Var /=a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Var = Var/a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Var %=a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Var = Var%a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Precedence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Always the last to be evaluated</a:t>
            </a:r>
          </a:p>
          <a:p>
            <a:pPr lvl="1"/>
            <a:r>
              <a:rPr lang="en-GB" dirty="0" smtClean="0"/>
              <a:t>x *= -2 *(y+z)/3</a:t>
            </a:r>
          </a:p>
          <a:p>
            <a:pPr lvl="1"/>
            <a:r>
              <a:rPr lang="en-GB" dirty="0" smtClean="0"/>
              <a:t>x = x*(-2*(y+z)/3)</a:t>
            </a:r>
          </a:p>
          <a:p>
            <a:r>
              <a:rPr lang="en-GB" dirty="0" smtClean="0"/>
              <a:t>Seldom need to worry about it</a:t>
            </a:r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Precedence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3A92E5-6515-4C65-8C60-77D07194E72D}" type="datetime1">
              <a:rPr lang="en-US" smtClean="0"/>
              <a:pPr>
                <a:defRPr/>
              </a:pPr>
              <a:t>8/15/2017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93822816"/>
              </p:ext>
            </p:extLst>
          </p:nvPr>
        </p:nvGraphicFramePr>
        <p:xfrm>
          <a:off x="838200" y="1905000"/>
          <a:ext cx="8001000" cy="419099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05000"/>
                <a:gridCol w="4191000"/>
                <a:gridCol w="1905000"/>
              </a:tblGrid>
              <a:tr h="598714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Associativity</a:t>
                      </a:r>
                      <a:endParaRPr lang="en-US" dirty="0"/>
                    </a:p>
                  </a:txBody>
                  <a:tcPr/>
                </a:tc>
              </a:tr>
              <a:tr h="598714">
                <a:tc>
                  <a:txBody>
                    <a:bodyPr/>
                    <a:lstStyle/>
                    <a:p>
                      <a:r>
                        <a:rPr lang="en-US" dirty="0" smtClean="0"/>
                        <a:t>(unary)</a:t>
                      </a:r>
                      <a:r>
                        <a:rPr lang="en-US" baseline="0" dirty="0" smtClean="0"/>
                        <a:t> + 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Unary plus/</a:t>
                      </a:r>
                      <a:r>
                        <a:rPr lang="en-US" baseline="0" dirty="0" smtClean="0"/>
                        <a:t>minus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Right to left</a:t>
                      </a:r>
                      <a:endParaRPr lang="en-US" dirty="0"/>
                    </a:p>
                  </a:txBody>
                  <a:tcPr/>
                </a:tc>
              </a:tr>
              <a:tr h="598714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r>
                        <a:rPr lang="en-US" baseline="0" dirty="0" smtClean="0"/>
                        <a:t> /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Multiply, divide,</a:t>
                      </a:r>
                      <a:r>
                        <a:rPr lang="en-US" baseline="0" dirty="0" smtClean="0"/>
                        <a:t> remainder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Left to right</a:t>
                      </a:r>
                      <a:endParaRPr lang="en-US" dirty="0"/>
                    </a:p>
                  </a:txBody>
                  <a:tcPr/>
                </a:tc>
              </a:tr>
              <a:tr h="598714">
                <a:tc>
                  <a:txBody>
                    <a:bodyPr/>
                    <a:lstStyle/>
                    <a:p>
                      <a:r>
                        <a:rPr lang="en-US" dirty="0" smtClean="0"/>
                        <a:t>+ 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Add, subtract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Left to right</a:t>
                      </a:r>
                    </a:p>
                  </a:txBody>
                  <a:tcPr/>
                </a:tc>
              </a:tr>
              <a:tr h="598714">
                <a:tc>
                  <a:txBody>
                    <a:bodyPr/>
                    <a:lstStyle/>
                    <a:p>
                      <a:r>
                        <a:rPr lang="en-US" dirty="0" smtClean="0"/>
                        <a:t>&lt;  &gt;  &gt;=  &lt;=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less</a:t>
                      </a:r>
                      <a:r>
                        <a:rPr lang="en-US" baseline="0" dirty="0" smtClean="0"/>
                        <a:t>, greater comparison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Left to right</a:t>
                      </a:r>
                    </a:p>
                  </a:txBody>
                  <a:tcPr/>
                </a:tc>
              </a:tr>
              <a:tr h="598714">
                <a:tc>
                  <a:txBody>
                    <a:bodyPr/>
                    <a:lstStyle/>
                    <a:p>
                      <a:r>
                        <a:rPr lang="en-US" dirty="0" smtClean="0"/>
                        <a:t>==    !=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Equal, not equal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Left to right</a:t>
                      </a:r>
                    </a:p>
                  </a:txBody>
                  <a:tcPr/>
                </a:tc>
              </a:tr>
              <a:tr h="598714">
                <a:tc>
                  <a:txBody>
                    <a:bodyPr/>
                    <a:lstStyle/>
                    <a:p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Right to left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Up Arrow 9"/>
          <p:cNvSpPr/>
          <p:nvPr/>
        </p:nvSpPr>
        <p:spPr bwMode="auto">
          <a:xfrm>
            <a:off x="76200" y="2743200"/>
            <a:ext cx="609600" cy="3048000"/>
          </a:xfrm>
          <a:prstGeom prst="upArrow">
            <a:avLst/>
          </a:prstGeom>
          <a:solidFill>
            <a:srgbClr val="C0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Verdana" pitchFamily="34" charset="0"/>
              </a:rPr>
              <a:t>INCREASING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5019" y="583513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" y="23738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HIGH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5882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Announcements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Meet me after class or ASAP</a:t>
            </a:r>
          </a:p>
          <a:p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47800" y="25908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Roll</a:t>
                      </a:r>
                      <a:r>
                        <a:rPr lang="en-GB" baseline="0" dirty="0" smtClean="0"/>
                        <a:t> number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Name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150336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Krishan</a:t>
                      </a:r>
                      <a:r>
                        <a:rPr lang="en-GB" dirty="0" smtClean="0"/>
                        <a:t> Sharma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170425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Neelam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Prashanth</a:t>
                      </a:r>
                      <a:r>
                        <a:rPr lang="en-GB" dirty="0" smtClean="0"/>
                        <a:t> Kumar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150457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Venkata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Satya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Manoj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150546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Rahul</a:t>
                      </a:r>
                      <a:r>
                        <a:rPr lang="en-GB" dirty="0" smtClean="0"/>
                        <a:t> Kumar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170040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Abishek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Rajan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170057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Aditya</a:t>
                      </a:r>
                      <a:r>
                        <a:rPr lang="en-GB" dirty="0" smtClean="0"/>
                        <a:t> Singh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Dangi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170493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Prateek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Mahajan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772400" cy="914400"/>
          </a:xfrm>
        </p:spPr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057229564"/>
              </p:ext>
            </p:extLst>
          </p:nvPr>
        </p:nvGraphicFramePr>
        <p:xfrm>
          <a:off x="76200" y="1066800"/>
          <a:ext cx="89916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2743200"/>
                <a:gridCol w="4343400"/>
              </a:tblGrid>
              <a:tr h="100825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Logical Op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Function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Allowed Types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  <a:tr h="55291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&amp;&amp;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Logical AND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char, </a:t>
                      </a:r>
                      <a:r>
                        <a:rPr lang="en-US" sz="2800" dirty="0" err="1" smtClean="0">
                          <a:solidFill>
                            <a:schemeClr val="accent4"/>
                          </a:solidFill>
                        </a:rPr>
                        <a:t>int</a:t>
                      </a:r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, float, double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  <a:tr h="55291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||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Logical</a:t>
                      </a:r>
                      <a:r>
                        <a:rPr lang="en-US" sz="2800" baseline="0" dirty="0" smtClean="0">
                          <a:solidFill>
                            <a:schemeClr val="accent4"/>
                          </a:solidFill>
                        </a:rPr>
                        <a:t> OR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char, </a:t>
                      </a:r>
                      <a:r>
                        <a:rPr lang="en-US" sz="2800" dirty="0" err="1" smtClean="0">
                          <a:solidFill>
                            <a:schemeClr val="accent4"/>
                          </a:solidFill>
                        </a:rPr>
                        <a:t>int</a:t>
                      </a:r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, float, double</a:t>
                      </a:r>
                    </a:p>
                  </a:txBody>
                  <a:tcPr/>
                </a:tc>
              </a:tr>
              <a:tr h="55291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!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Logical NOT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char, </a:t>
                      </a:r>
                      <a:r>
                        <a:rPr lang="en-US" sz="2800" dirty="0" err="1" smtClean="0">
                          <a:solidFill>
                            <a:schemeClr val="accent4"/>
                          </a:solidFill>
                        </a:rPr>
                        <a:t>int</a:t>
                      </a:r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, float, double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9D6FB1-EA81-472F-A04B-654467DD2E55}" type="datetime7">
              <a:rPr lang="en-US" smtClean="0"/>
              <a:pPr>
                <a:defRPr/>
              </a:pPr>
              <a:t>Aug-17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533400" y="4038600"/>
            <a:ext cx="7696200" cy="1981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Verdana" pitchFamily="34" charset="0"/>
              </a:rPr>
              <a:t>Remember	 </a:t>
            </a: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Ø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Verdana" pitchFamily="34" charset="0"/>
              </a:rPr>
              <a:t>value 0 represents false.</a:t>
            </a: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Ø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Verdana" pitchFamily="34" charset="0"/>
              </a:rPr>
              <a:t>any other value represents true. Compiler returns 1 by default</a:t>
            </a:r>
          </a:p>
        </p:txBody>
      </p:sp>
    </p:spTree>
    <p:extLst>
      <p:ext uri="{BB962C8B-B14F-4D97-AF65-F5344CB8AC3E}">
        <p14:creationId xmlns="" xmlns:p14="http://schemas.microsoft.com/office/powerpoint/2010/main" val="40646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Tables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629948451"/>
              </p:ext>
            </p:extLst>
          </p:nvPr>
        </p:nvGraphicFramePr>
        <p:xfrm>
          <a:off x="228600" y="1524000"/>
          <a:ext cx="86106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650"/>
                <a:gridCol w="2152650"/>
                <a:gridCol w="2152650"/>
                <a:gridCol w="2152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E1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E2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E1 &amp;&amp; E2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E1 || E2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Non-0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Non-0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Non-0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Non-0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042AF1-FFB4-48F2-A489-95F11D8A0F99}" type="datetime7">
              <a:rPr lang="en-US" smtClean="0"/>
              <a:pPr>
                <a:defRPr/>
              </a:pPr>
              <a:t>Aug-17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68737662"/>
              </p:ext>
            </p:extLst>
          </p:nvPr>
        </p:nvGraphicFramePr>
        <p:xfrm>
          <a:off x="1524000" y="4724400"/>
          <a:ext cx="60960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E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!E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Non-0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02416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762000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140439691"/>
              </p:ext>
            </p:extLst>
          </p:nvPr>
        </p:nvGraphicFramePr>
        <p:xfrm>
          <a:off x="152400" y="838200"/>
          <a:ext cx="8915401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/>
                <a:gridCol w="1447800"/>
                <a:gridCol w="41910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Expr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Result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Remark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2 &amp;&amp; 3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2 || 0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‘A’ &amp;&amp; ‘0’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ASCII</a:t>
                      </a:r>
                      <a:r>
                        <a:rPr lang="en-US" sz="2800" baseline="0" dirty="0" smtClean="0">
                          <a:solidFill>
                            <a:schemeClr val="accent4"/>
                          </a:solidFill>
                        </a:rPr>
                        <a:t> value of ‘0’≠0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‘A’ &amp;&amp; 0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‘A’ &amp;&amp; ‘b’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! 0.0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0.0 == 0 is </a:t>
                      </a:r>
                      <a:r>
                        <a:rPr lang="en-US" sz="2800" b="1" dirty="0" smtClean="0">
                          <a:solidFill>
                            <a:schemeClr val="accent4"/>
                          </a:solidFill>
                        </a:rPr>
                        <a:t>guaranteed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! 10.05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Any real ≠ 0.0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(2&lt;5) &amp;&amp; (6&gt;5)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accent4"/>
                          </a:solidFill>
                        </a:rPr>
                        <a:t>Compound expr</a:t>
                      </a:r>
                      <a:endParaRPr lang="en-US" sz="28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F979B0-06E5-45B5-A072-6958E4C0AEE0}" type="datetime7">
              <a:rPr lang="en-US" smtClean="0"/>
              <a:pPr>
                <a:defRPr/>
              </a:pPr>
              <a:t>Aug-17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8489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Precedence and associativity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Not has same precedence as equality operator</a:t>
            </a:r>
          </a:p>
          <a:p>
            <a:r>
              <a:rPr lang="en-GB" dirty="0" smtClean="0"/>
              <a:t>And </a:t>
            </a:r>
            <a:r>
              <a:rPr lang="en-GB" dirty="0" err="1" smtClean="0"/>
              <a:t>and</a:t>
            </a:r>
            <a:r>
              <a:rPr lang="en-GB" dirty="0" smtClean="0"/>
              <a:t> Or are lower than relational operators</a:t>
            </a:r>
          </a:p>
          <a:p>
            <a:r>
              <a:rPr lang="en-GB" dirty="0" smtClean="0"/>
              <a:t>Or has lower precedence than And</a:t>
            </a:r>
          </a:p>
          <a:p>
            <a:r>
              <a:rPr lang="en-GB" dirty="0" smtClean="0"/>
              <a:t>Associativity goes left to right</a:t>
            </a:r>
          </a:p>
          <a:p>
            <a:r>
              <a:rPr lang="en-GB" dirty="0" smtClean="0"/>
              <a:t>2 == 2 &amp;&amp; 3 == 1 || 1==1 || 5==4 is true</a:t>
            </a:r>
            <a:endParaRPr lang="en-GB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Precedence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3A92E5-6515-4C65-8C60-77D07194E72D}" type="datetime1">
              <a:rPr lang="en-US" smtClean="0"/>
              <a:pPr>
                <a:defRPr/>
              </a:pPr>
              <a:t>8/15/2017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93822816"/>
              </p:ext>
            </p:extLst>
          </p:nvPr>
        </p:nvGraphicFramePr>
        <p:xfrm>
          <a:off x="990600" y="1447800"/>
          <a:ext cx="7467600" cy="447402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78000"/>
                <a:gridCol w="3911600"/>
                <a:gridCol w="1778000"/>
              </a:tblGrid>
              <a:tr h="497114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Associativity</a:t>
                      </a:r>
                      <a:endParaRPr lang="en-US" dirty="0"/>
                    </a:p>
                  </a:txBody>
                  <a:tcPr/>
                </a:tc>
              </a:tr>
              <a:tr h="497114">
                <a:tc>
                  <a:txBody>
                    <a:bodyPr/>
                    <a:lstStyle/>
                    <a:p>
                      <a:r>
                        <a:rPr lang="en-US" dirty="0" smtClean="0"/>
                        <a:t>(unary)</a:t>
                      </a:r>
                      <a:r>
                        <a:rPr lang="en-US" baseline="0" dirty="0" smtClean="0"/>
                        <a:t> + 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Unary plus/</a:t>
                      </a:r>
                      <a:r>
                        <a:rPr lang="en-US" baseline="0" dirty="0" smtClean="0"/>
                        <a:t>minus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Right to left</a:t>
                      </a:r>
                      <a:endParaRPr lang="en-US" dirty="0"/>
                    </a:p>
                  </a:txBody>
                  <a:tcPr/>
                </a:tc>
              </a:tr>
              <a:tr h="497114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r>
                        <a:rPr lang="en-US" baseline="0" dirty="0" smtClean="0"/>
                        <a:t> /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Multiply, divide,</a:t>
                      </a:r>
                      <a:r>
                        <a:rPr lang="en-US" baseline="0" dirty="0" smtClean="0"/>
                        <a:t> remainder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Left to right</a:t>
                      </a:r>
                      <a:endParaRPr lang="en-US" dirty="0"/>
                    </a:p>
                  </a:txBody>
                  <a:tcPr/>
                </a:tc>
              </a:tr>
              <a:tr h="497114">
                <a:tc>
                  <a:txBody>
                    <a:bodyPr/>
                    <a:lstStyle/>
                    <a:p>
                      <a:r>
                        <a:rPr lang="en-US" dirty="0" smtClean="0"/>
                        <a:t>+ 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Add, subtract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Left to right</a:t>
                      </a:r>
                    </a:p>
                  </a:txBody>
                  <a:tcPr/>
                </a:tc>
              </a:tr>
              <a:tr h="497114">
                <a:tc>
                  <a:txBody>
                    <a:bodyPr/>
                    <a:lstStyle/>
                    <a:p>
                      <a:r>
                        <a:rPr lang="en-US" dirty="0" smtClean="0"/>
                        <a:t>&lt;  &gt;  &gt;=  &lt;=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Relational operators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Left to right</a:t>
                      </a:r>
                    </a:p>
                  </a:txBody>
                  <a:tcPr/>
                </a:tc>
              </a:tr>
              <a:tr h="497114">
                <a:tc>
                  <a:txBody>
                    <a:bodyPr/>
                    <a:lstStyle/>
                    <a:p>
                      <a:r>
                        <a:rPr lang="en-US" dirty="0" smtClean="0"/>
                        <a:t>==    !=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Equal, not equal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Left to right</a:t>
                      </a:r>
                    </a:p>
                  </a:txBody>
                  <a:tcPr/>
                </a:tc>
              </a:tr>
              <a:tr h="497114"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Left to right</a:t>
                      </a:r>
                    </a:p>
                  </a:txBody>
                  <a:tcPr/>
                </a:tc>
              </a:tr>
              <a:tr h="497114"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Left to right</a:t>
                      </a:r>
                    </a:p>
                  </a:txBody>
                  <a:tcPr/>
                </a:tc>
              </a:tr>
              <a:tr h="497114">
                <a:tc>
                  <a:txBody>
                    <a:bodyPr/>
                    <a:lstStyle/>
                    <a:p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Right to left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Up Arrow 9"/>
          <p:cNvSpPr/>
          <p:nvPr/>
        </p:nvSpPr>
        <p:spPr bwMode="auto">
          <a:xfrm>
            <a:off x="76200" y="2743200"/>
            <a:ext cx="609600" cy="3048000"/>
          </a:xfrm>
          <a:prstGeom prst="upArrow">
            <a:avLst/>
          </a:prstGeom>
          <a:solidFill>
            <a:srgbClr val="C0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Verdana" pitchFamily="34" charset="0"/>
              </a:rPr>
              <a:t>INCREASING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5019" y="583513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" y="23738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HIGH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5882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4789176" cy="762000"/>
          </a:xfrm>
        </p:spPr>
        <p:txBody>
          <a:bodyPr/>
          <a:lstStyle/>
          <a:p>
            <a:r>
              <a:rPr lang="en-US" dirty="0" smtClean="0"/>
              <a:t>Class Quiz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7772400" cy="5943600"/>
          </a:xfrm>
        </p:spPr>
        <p:txBody>
          <a:bodyPr/>
          <a:lstStyle/>
          <a:p>
            <a:r>
              <a:rPr lang="en-US" dirty="0" smtClean="0"/>
              <a:t>What is the value of expression:</a:t>
            </a:r>
          </a:p>
          <a:p>
            <a:endParaRPr lang="en-US" dirty="0"/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Compile time error</a:t>
            </a:r>
          </a:p>
          <a:p>
            <a:pPr marL="914400" lvl="1" indent="-514350">
              <a:buFont typeface="+mj-lt"/>
              <a:buAutoNum type="alphaLcParenR"/>
            </a:pPr>
            <a:endParaRPr lang="en-US" dirty="0" smtClean="0"/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Run time crash</a:t>
            </a:r>
          </a:p>
          <a:p>
            <a:pPr marL="914400" lvl="1" indent="-514350">
              <a:buFont typeface="+mj-lt"/>
              <a:buAutoNum type="alphaLcParenR"/>
            </a:pPr>
            <a:endParaRPr lang="en-US" dirty="0" smtClean="0"/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False (0)</a:t>
            </a:r>
          </a:p>
          <a:p>
            <a:pPr marL="914400" lvl="1" indent="-514350">
              <a:buFont typeface="+mj-lt"/>
              <a:buAutoNum type="alphaLcParenR"/>
            </a:pPr>
            <a:endParaRPr lang="en-US" dirty="0" smtClean="0"/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True (1)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267BB7-CE5A-47E7-BCE3-17A867CB2202}" type="datetime7">
              <a:rPr lang="en-US" smtClean="0"/>
              <a:pPr>
                <a:defRPr/>
              </a:pPr>
              <a:t>Aug-17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2157400" y="1371600"/>
            <a:ext cx="4307457" cy="626853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3600" dirty="0" smtClean="0">
                <a:solidFill>
                  <a:schemeClr val="tx1"/>
                </a:solidFill>
                <a:latin typeface="Verdana" pitchFamily="34" charset="0"/>
              </a:rPr>
              <a:t>0 &lt;= 10 &lt;= 4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pic>
        <p:nvPicPr>
          <p:cNvPr id="4106" name="Picture 10" descr="C:\Users\karkare\AppData\Local\Microsoft\Windows\INetCache\IE\45LGD9AS\MC90008904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721066"/>
            <a:ext cx="1031443" cy="181599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Callout 7"/>
          <p:cNvSpPr/>
          <p:nvPr/>
        </p:nvSpPr>
        <p:spPr bwMode="auto">
          <a:xfrm>
            <a:off x="4800600" y="4721065"/>
            <a:ext cx="4267200" cy="907999"/>
          </a:xfrm>
          <a:prstGeom prst="wedgeEllipseCallout">
            <a:avLst>
              <a:gd name="adj1" fmla="val -59407"/>
              <a:gd name="adj2" fmla="val 56349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The correc</a:t>
            </a: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t answer is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pic>
        <p:nvPicPr>
          <p:cNvPr id="1026" name="Picture 2" descr="C:\Users\karkare\AppData\Local\Microsoft\Windows\INetCache\IE\45LGD9AS\MC900448746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582" y="5334000"/>
            <a:ext cx="2209800" cy="147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6829142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Have to ensure expression says what you mean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A21467-AA2A-4D89-84EA-5E9BB24A66FB}" type="datetime7">
              <a:rPr lang="en-US" smtClean="0"/>
              <a:pPr>
                <a:defRPr/>
              </a:pPr>
              <a:t>Aug-17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Esc101, Programming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1752600"/>
            <a:ext cx="3108543" cy="39703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4"/>
                </a:solidFill>
              </a:rPr>
              <a:t>0 &lt;= 10 &lt;= 4</a:t>
            </a:r>
          </a:p>
          <a:p>
            <a:endParaRPr lang="en-US" sz="3600" dirty="0">
              <a:solidFill>
                <a:schemeClr val="accent4"/>
              </a:solidFill>
            </a:endParaRPr>
          </a:p>
          <a:p>
            <a:r>
              <a:rPr lang="en-US" sz="3600" dirty="0" smtClean="0">
                <a:solidFill>
                  <a:schemeClr val="accent4"/>
                </a:solidFill>
              </a:rPr>
              <a:t>(0 &lt;= 10) &lt;= 4</a:t>
            </a:r>
          </a:p>
          <a:p>
            <a:endParaRPr lang="en-US" sz="3600" dirty="0">
              <a:solidFill>
                <a:schemeClr val="accent4"/>
              </a:solidFill>
            </a:endParaRPr>
          </a:p>
          <a:p>
            <a:r>
              <a:rPr lang="en-US" sz="3600" dirty="0" smtClean="0">
                <a:solidFill>
                  <a:schemeClr val="accent4"/>
                </a:solidFill>
              </a:rPr>
              <a:t>1 &lt;= 4</a:t>
            </a:r>
          </a:p>
          <a:p>
            <a:endParaRPr lang="en-US" sz="3600" dirty="0">
              <a:solidFill>
                <a:schemeClr val="accent4"/>
              </a:solidFill>
            </a:endParaRPr>
          </a:p>
          <a:p>
            <a:r>
              <a:rPr lang="en-US" sz="3600" dirty="0" smtClean="0">
                <a:solidFill>
                  <a:schemeClr val="accent4"/>
                </a:solidFill>
              </a:rPr>
              <a:t>1  /* True */</a:t>
            </a:r>
            <a:endParaRPr lang="en-US" sz="3600" dirty="0">
              <a:solidFill>
                <a:schemeClr val="accent4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33800" y="1538169"/>
            <a:ext cx="5181600" cy="50783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4"/>
                </a:solidFill>
              </a:rPr>
              <a:t>0 &lt;= 10 &amp;&amp; 10 &lt;= 4</a:t>
            </a:r>
          </a:p>
          <a:p>
            <a:endParaRPr lang="en-US" sz="3600" dirty="0">
              <a:solidFill>
                <a:schemeClr val="accent4"/>
              </a:solidFill>
            </a:endParaRPr>
          </a:p>
          <a:p>
            <a:r>
              <a:rPr lang="en-US" sz="3600" dirty="0" smtClean="0">
                <a:solidFill>
                  <a:schemeClr val="accent4"/>
                </a:solidFill>
              </a:rPr>
              <a:t>(0 &lt;= 10)  &amp;&amp; (10 &lt;= 4)</a:t>
            </a:r>
          </a:p>
          <a:p>
            <a:endParaRPr lang="en-US" sz="3600" dirty="0">
              <a:solidFill>
                <a:schemeClr val="accent4"/>
              </a:solidFill>
            </a:endParaRPr>
          </a:p>
          <a:p>
            <a:r>
              <a:rPr lang="en-US" sz="3600" dirty="0" smtClean="0">
                <a:solidFill>
                  <a:schemeClr val="accent4"/>
                </a:solidFill>
              </a:rPr>
              <a:t>(1)  &amp;&amp; (10 &lt;= 4)</a:t>
            </a:r>
          </a:p>
          <a:p>
            <a:endParaRPr lang="en-US" sz="3600" dirty="0">
              <a:solidFill>
                <a:schemeClr val="accent4"/>
              </a:solidFill>
            </a:endParaRPr>
          </a:p>
          <a:p>
            <a:r>
              <a:rPr lang="en-US" sz="3600" dirty="0" smtClean="0">
                <a:solidFill>
                  <a:schemeClr val="accent4"/>
                </a:solidFill>
              </a:rPr>
              <a:t>1 &amp;&amp; (0)</a:t>
            </a:r>
          </a:p>
          <a:p>
            <a:endParaRPr lang="en-US" sz="3600" dirty="0">
              <a:solidFill>
                <a:schemeClr val="accent4"/>
              </a:solidFill>
            </a:endParaRPr>
          </a:p>
          <a:p>
            <a:r>
              <a:rPr lang="en-US" sz="3600" dirty="0" smtClean="0">
                <a:solidFill>
                  <a:schemeClr val="accent4"/>
                </a:solidFill>
              </a:rPr>
              <a:t>0  /*False*/</a:t>
            </a:r>
            <a:endParaRPr lang="en-US" sz="3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547018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Related reading in parentheses</a:t>
            </a:r>
          </a:p>
          <a:p>
            <a:pPr lvl="1"/>
            <a:r>
              <a:rPr lang="en-GB" dirty="0" smtClean="0"/>
              <a:t>Conditional operators (3.5)</a:t>
            </a:r>
          </a:p>
          <a:p>
            <a:pPr lvl="1"/>
            <a:r>
              <a:rPr lang="en-GB" dirty="0" smtClean="0"/>
              <a:t>Library functions (3.6)</a:t>
            </a:r>
          </a:p>
          <a:p>
            <a:pPr lvl="1"/>
            <a:r>
              <a:rPr lang="en-GB" dirty="0" smtClean="0"/>
              <a:t>Using expressions in programs (Ch 5)</a:t>
            </a:r>
          </a:p>
          <a:p>
            <a:pPr lvl="1"/>
            <a:r>
              <a:rPr lang="en-GB" dirty="0" smtClean="0"/>
              <a:t>Debugging code (Ch 5.3)</a:t>
            </a:r>
          </a:p>
          <a:p>
            <a:r>
              <a:rPr lang="en-GB" dirty="0" smtClean="0"/>
              <a:t>After that</a:t>
            </a:r>
          </a:p>
          <a:p>
            <a:pPr lvl="1"/>
            <a:r>
              <a:rPr lang="en-GB" dirty="0" smtClean="0"/>
              <a:t>Control statements, conditionals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Announcements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Remedial section participants</a:t>
            </a:r>
          </a:p>
          <a:p>
            <a:pPr lvl="1"/>
            <a:r>
              <a:rPr lang="en-GB" dirty="0" smtClean="0"/>
              <a:t>Please stay back after lecture today for 10 minutes</a:t>
            </a:r>
          </a:p>
          <a:p>
            <a:r>
              <a:rPr lang="en-GB" dirty="0" smtClean="0"/>
              <a:t>Tomorrow is a holiday</a:t>
            </a:r>
          </a:p>
          <a:p>
            <a:pPr lvl="1"/>
            <a:r>
              <a:rPr lang="en-GB" dirty="0" smtClean="0"/>
              <a:t>Lab session for Tuesday batch, August 19</a:t>
            </a:r>
            <a:r>
              <a:rPr lang="en-GB" baseline="30000" dirty="0" smtClean="0"/>
              <a:t>th</a:t>
            </a:r>
            <a:r>
              <a:rPr lang="en-GB" dirty="0" smtClean="0"/>
              <a:t> Saturday (2pm – 5 pm)</a:t>
            </a:r>
          </a:p>
          <a:p>
            <a:pPr lvl="1"/>
            <a:r>
              <a:rPr lang="en-GB" dirty="0" smtClean="0"/>
              <a:t>Tutorial on Saturday, August 19</a:t>
            </a:r>
            <a:r>
              <a:rPr lang="en-GB" baseline="30000" dirty="0" smtClean="0"/>
              <a:t>th</a:t>
            </a:r>
            <a:r>
              <a:rPr lang="en-GB" dirty="0" smtClean="0"/>
              <a:t> , 12pm – 1 pm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This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 about operators</a:t>
            </a:r>
          </a:p>
          <a:p>
            <a:r>
              <a:rPr lang="en-GB" dirty="0" smtClean="0"/>
              <a:t>Related reading: Chapter 3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 of operators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2"/>
                </a:solidFill>
              </a:rPr>
              <a:t>Arithmetic </a:t>
            </a:r>
          </a:p>
          <a:p>
            <a:r>
              <a:rPr lang="en-GB" dirty="0" smtClean="0"/>
              <a:t>Unary</a:t>
            </a:r>
          </a:p>
          <a:p>
            <a:r>
              <a:rPr lang="en-GB" dirty="0" smtClean="0"/>
              <a:t>Relational and logical</a:t>
            </a:r>
          </a:p>
          <a:p>
            <a:r>
              <a:rPr lang="en-GB" dirty="0" smtClean="0"/>
              <a:t>Assignment</a:t>
            </a:r>
          </a:p>
          <a:p>
            <a:r>
              <a:rPr lang="en-GB" dirty="0" smtClean="0"/>
              <a:t>Conditional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Arithmetic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4114800"/>
          </a:xfrm>
        </p:spPr>
        <p:txBody>
          <a:bodyPr/>
          <a:lstStyle/>
          <a:p>
            <a:r>
              <a:rPr lang="en-US" dirty="0" smtClean="0"/>
              <a:t>Operate on </a:t>
            </a:r>
            <a:r>
              <a:rPr lang="en-US" dirty="0" smtClean="0">
                <a:solidFill>
                  <a:srgbClr val="FF0000"/>
                </a:solidFill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double</a:t>
            </a:r>
            <a:r>
              <a:rPr lang="en-US" dirty="0" smtClean="0"/>
              <a:t> (and </a:t>
            </a:r>
            <a:r>
              <a:rPr lang="en-US" dirty="0" smtClean="0">
                <a:solidFill>
                  <a:srgbClr val="FF0000"/>
                </a:solidFill>
              </a:rPr>
              <a:t>char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3A92E5-6515-4C65-8C60-77D07194E72D}" type="datetime1">
              <a:rPr lang="en-US" smtClean="0"/>
              <a:pPr>
                <a:defRPr/>
              </a:pPr>
              <a:t>8/15/2017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40218711"/>
              </p:ext>
            </p:extLst>
          </p:nvPr>
        </p:nvGraphicFramePr>
        <p:xfrm>
          <a:off x="533400" y="1752600"/>
          <a:ext cx="8229600" cy="4556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/>
                <a:gridCol w="2209800"/>
                <a:gridCol w="2867000"/>
                <a:gridCol w="2390800"/>
              </a:tblGrid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Op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Meaning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Example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Remarks</a:t>
                      </a:r>
                      <a:endParaRPr lang="en-US" sz="1800" dirty="0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+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Addition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9+2 is 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9.1+2.0 is 11.1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-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Subtraction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9-2 is 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9.1-2.0 is 7.1 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*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Multiplication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9*2 is 18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9.1*2.0 is 18.2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/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Division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9/2 is 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Integer division</a:t>
                      </a:r>
                      <a:endParaRPr lang="en-US" sz="2400" dirty="0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9.1/2.0 is 4.55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Real division</a:t>
                      </a:r>
                      <a:endParaRPr lang="en-US" sz="2400" dirty="0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%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Remainder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9%2 is 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Only for int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8565849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Unary operators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6670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Operator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Negative</a:t>
                      </a:r>
                      <a:r>
                        <a:rPr lang="en-GB" baseline="0" dirty="0" smtClean="0"/>
                        <a:t> of an expression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++/--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Increment/decrement</a:t>
                      </a:r>
                      <a:r>
                        <a:rPr lang="en-GB" baseline="0" dirty="0" smtClean="0"/>
                        <a:t> a variable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sizeof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Output memory box size for a variable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Type-casting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914400"/>
          </a:xfrm>
        </p:spPr>
        <p:txBody>
          <a:bodyPr/>
          <a:lstStyle/>
          <a:p>
            <a:r>
              <a:rPr lang="en-US" dirty="0" smtClean="0"/>
              <a:t>Unary Operators - Negative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382000" cy="4648200"/>
          </a:xfrm>
        </p:spPr>
        <p:txBody>
          <a:bodyPr/>
          <a:lstStyle/>
          <a:p>
            <a:r>
              <a:rPr lang="en-US" dirty="0" smtClean="0"/>
              <a:t>Operators that take only one argument (or </a:t>
            </a:r>
            <a:r>
              <a:rPr lang="en-US" dirty="0" smtClean="0">
                <a:solidFill>
                  <a:srgbClr val="FF0000"/>
                </a:solidFill>
              </a:rPr>
              <a:t>operand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-5</a:t>
            </a:r>
          </a:p>
          <a:p>
            <a:pPr lvl="1"/>
            <a:r>
              <a:rPr lang="en-US" dirty="0" smtClean="0"/>
              <a:t>-b</a:t>
            </a:r>
          </a:p>
          <a:p>
            <a:r>
              <a:rPr lang="en-US" dirty="0" smtClean="0"/>
              <a:t>Observe that – is both an arithmetic and unary operator</a:t>
            </a:r>
          </a:p>
          <a:p>
            <a:pPr lvl="1"/>
            <a:r>
              <a:rPr lang="en-US" dirty="0" smtClean="0"/>
              <a:t>Meaning depends on </a:t>
            </a:r>
            <a:r>
              <a:rPr lang="en-US" dirty="0" smtClean="0">
                <a:solidFill>
                  <a:srgbClr val="FF0000"/>
                </a:solidFill>
              </a:rPr>
              <a:t>context</a:t>
            </a:r>
          </a:p>
          <a:p>
            <a:pPr lvl="1"/>
            <a:r>
              <a:rPr lang="en-US" dirty="0" smtClean="0"/>
              <a:t>This is called</a:t>
            </a:r>
            <a:r>
              <a:rPr lang="en-US" dirty="0" smtClean="0">
                <a:solidFill>
                  <a:srgbClr val="FF0000"/>
                </a:solidFill>
              </a:rPr>
              <a:t> overloading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3A92E5-6515-4C65-8C60-77D07194E72D}" type="datetime1">
              <a:rPr lang="en-US" smtClean="0"/>
              <a:pPr>
                <a:defRPr/>
              </a:pPr>
              <a:t>8/15/2017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35517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Unary operators – increment and decrement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47999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Increment (++) increases a variable by 1</a:t>
            </a:r>
          </a:p>
          <a:p>
            <a:r>
              <a:rPr lang="en-GB" dirty="0" smtClean="0"/>
              <a:t>Decrement (--) </a:t>
            </a:r>
            <a:r>
              <a:rPr lang="en-GB" dirty="0" smtClean="0"/>
              <a:t>– </a:t>
            </a:r>
            <a:r>
              <a:rPr lang="en-GB" dirty="0" smtClean="0"/>
              <a:t>decreases </a:t>
            </a:r>
            <a:r>
              <a:rPr lang="en-GB" dirty="0" smtClean="0"/>
              <a:t>a variable by 1</a:t>
            </a:r>
          </a:p>
          <a:p>
            <a:r>
              <a:rPr lang="en-GB" dirty="0" smtClean="0"/>
              <a:t>Both work on all variable types</a:t>
            </a:r>
          </a:p>
          <a:p>
            <a:r>
              <a:rPr lang="en-GB" dirty="0" smtClean="0"/>
              <a:t>Syntax</a:t>
            </a:r>
          </a:p>
          <a:p>
            <a:pPr lvl="1"/>
            <a:r>
              <a:rPr lang="en-GB" i="1" dirty="0" smtClean="0"/>
              <a:t>++variable</a:t>
            </a:r>
            <a:r>
              <a:rPr lang="en-GB" dirty="0" smtClean="0"/>
              <a:t> </a:t>
            </a:r>
            <a:r>
              <a:rPr lang="en-GB" dirty="0" smtClean="0">
                <a:sym typeface="Wingdings" pitchFamily="2" charset="2"/>
              </a:rPr>
              <a:t>is the pre-increment operator</a:t>
            </a:r>
          </a:p>
          <a:p>
            <a:pPr lvl="2"/>
            <a:r>
              <a:rPr lang="en-GB" dirty="0" smtClean="0">
                <a:sym typeface="Wingdings" pitchFamily="2" charset="2"/>
              </a:rPr>
              <a:t>Means increment, then use</a:t>
            </a:r>
          </a:p>
          <a:p>
            <a:pPr lvl="1"/>
            <a:r>
              <a:rPr lang="en-GB" i="1" dirty="0" smtClean="0">
                <a:sym typeface="Wingdings" pitchFamily="2" charset="2"/>
              </a:rPr>
              <a:t>variable++</a:t>
            </a:r>
            <a:r>
              <a:rPr lang="en-GB" dirty="0" smtClean="0">
                <a:sym typeface="Wingdings" pitchFamily="2" charset="2"/>
              </a:rPr>
              <a:t> is the post-increment operator</a:t>
            </a:r>
          </a:p>
          <a:p>
            <a:pPr lvl="2"/>
            <a:r>
              <a:rPr lang="en-GB" dirty="0" smtClean="0">
                <a:sym typeface="Wingdings" pitchFamily="2" charset="2"/>
              </a:rPr>
              <a:t>Means use, then increment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4923472"/>
            <a:ext cx="7010400" cy="1754326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int main(){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       char a = ‘A’;    float b = 3.31;    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       printf("%c\</a:t>
            </a:r>
            <a:r>
              <a:rPr lang="en-GB" dirty="0" err="1" smtClean="0">
                <a:solidFill>
                  <a:schemeClr val="bg1"/>
                </a:solidFill>
                <a:latin typeface="Lucida Console" pitchFamily="49" charset="0"/>
              </a:rPr>
              <a:t>t%f</a:t>
            </a:r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\n",++a,b++); 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	printf("%c\</a:t>
            </a:r>
            <a:r>
              <a:rPr lang="en-GB" dirty="0" err="1" smtClean="0">
                <a:solidFill>
                  <a:schemeClr val="bg1"/>
                </a:solidFill>
                <a:latin typeface="Lucida Console" pitchFamily="49" charset="0"/>
              </a:rPr>
              <a:t>t%f</a:t>
            </a:r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",--a,b--); 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      return 0;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}</a:t>
            </a:r>
            <a:endParaRPr lang="en-GB" dirty="0">
              <a:solidFill>
                <a:schemeClr val="bg1"/>
              </a:solidFill>
              <a:latin typeface="Lucida Console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5253335"/>
            <a:ext cx="1752600" cy="830997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bg1"/>
                </a:solidFill>
              </a:rPr>
              <a:t>B	3.31</a:t>
            </a:r>
          </a:p>
          <a:p>
            <a:pPr algn="ctr"/>
            <a:r>
              <a:rPr lang="en-GB" sz="2400" dirty="0" smtClean="0">
                <a:solidFill>
                  <a:schemeClr val="bg1"/>
                </a:solidFill>
              </a:rPr>
              <a:t>A	4.31</a:t>
            </a:r>
            <a:endParaRPr lang="en-GB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1329</Words>
  <Application>Microsoft Office PowerPoint</Application>
  <PresentationFormat>On-screen Show (4:3)</PresentationFormat>
  <Paragraphs>444</Paragraphs>
  <Slides>27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Operators</vt:lpstr>
      <vt:lpstr>Announcements</vt:lpstr>
      <vt:lpstr>Announcements</vt:lpstr>
      <vt:lpstr>This class</vt:lpstr>
      <vt:lpstr>Types of operators</vt:lpstr>
      <vt:lpstr>Arithmetic operators</vt:lpstr>
      <vt:lpstr>Unary operators</vt:lpstr>
      <vt:lpstr>Unary Operators - Negative</vt:lpstr>
      <vt:lpstr>Unary operators – increment and decrement</vt:lpstr>
      <vt:lpstr>Unary operators - sizeof</vt:lpstr>
      <vt:lpstr>Unary operators - typecast</vt:lpstr>
      <vt:lpstr>Precedence</vt:lpstr>
      <vt:lpstr>Associativity</vt:lpstr>
      <vt:lpstr>Relational Operators</vt:lpstr>
      <vt:lpstr>Examples</vt:lpstr>
      <vt:lpstr>Example</vt:lpstr>
      <vt:lpstr>Assignment operator</vt:lpstr>
      <vt:lpstr>Precedence</vt:lpstr>
      <vt:lpstr>Operator Precedence</vt:lpstr>
      <vt:lpstr>Logical Operators</vt:lpstr>
      <vt:lpstr>Truth Tables</vt:lpstr>
      <vt:lpstr>Examples</vt:lpstr>
      <vt:lpstr>Precedence and associativity</vt:lpstr>
      <vt:lpstr>Operator Precedence</vt:lpstr>
      <vt:lpstr>Class Quiz </vt:lpstr>
      <vt:lpstr>Have to ensure expression says what you mean</vt:lpstr>
      <vt:lpstr>Next class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</dc:title>
  <dc:creator>Nisheeth Srivastava</dc:creator>
  <cp:lastModifiedBy>nisheeth</cp:lastModifiedBy>
  <cp:revision>25</cp:revision>
  <dcterms:created xsi:type="dcterms:W3CDTF">2006-08-16T00:00:00Z</dcterms:created>
  <dcterms:modified xsi:type="dcterms:W3CDTF">2017-08-15T01:31:21Z</dcterms:modified>
</cp:coreProperties>
</file>